
<file path=[Content_Types].xml><?xml version="1.0" encoding="utf-8"?>
<Types xmlns="http://schemas.openxmlformats.org/package/2006/content-types">
  <Default Extension="jpeg" ContentType="image/jpeg"/>
  <Default Extension="vml" ContentType="application/vnd.openxmlformats-officedocument.vmlDrawing"/>
  <Default Extension="sldx" ContentType="application/vnd.openxmlformats-officedocument.presentationml.slide"/>
  <Default Extension="png" ContentType="image/png"/>
  <Default Extension="emf" ContentType="image/x-e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notesMasterIdLst>
    <p:notesMasterId r:id="rId6"/>
  </p:notesMasterIdLst>
  <p:sldIdLst>
    <p:sldId id="362" r:id="rId3"/>
    <p:sldId id="314" r:id="rId4"/>
    <p:sldId id="315" r:id="rId5"/>
    <p:sldId id="297" r:id="rId7"/>
    <p:sldId id="286" r:id="rId8"/>
    <p:sldId id="298" r:id="rId9"/>
    <p:sldId id="300" r:id="rId10"/>
    <p:sldId id="299" r:id="rId11"/>
    <p:sldId id="301" r:id="rId12"/>
    <p:sldId id="287" r:id="rId13"/>
    <p:sldId id="288" r:id="rId14"/>
    <p:sldId id="303" r:id="rId15"/>
    <p:sldId id="302" r:id="rId16"/>
    <p:sldId id="317" r:id="rId17"/>
    <p:sldId id="289" r:id="rId18"/>
    <p:sldId id="304" r:id="rId19"/>
    <p:sldId id="305" r:id="rId20"/>
    <p:sldId id="306" r:id="rId21"/>
    <p:sldId id="307" r:id="rId22"/>
    <p:sldId id="291" r:id="rId23"/>
    <p:sldId id="308" r:id="rId24"/>
    <p:sldId id="292" r:id="rId25"/>
    <p:sldId id="318" r:id="rId26"/>
    <p:sldId id="310" r:id="rId27"/>
    <p:sldId id="293" r:id="rId28"/>
    <p:sldId id="309" r:id="rId29"/>
    <p:sldId id="311" r:id="rId30"/>
    <p:sldId id="319" r:id="rId31"/>
    <p:sldId id="294" r:id="rId32"/>
    <p:sldId id="331" r:id="rId33"/>
    <p:sldId id="332" r:id="rId34"/>
    <p:sldId id="295" r:id="rId35"/>
    <p:sldId id="312" r:id="rId36"/>
    <p:sldId id="333" r:id="rId37"/>
    <p:sldId id="296" r:id="rId38"/>
    <p:sldId id="327" r:id="rId39"/>
    <p:sldId id="328" r:id="rId40"/>
    <p:sldId id="329" r:id="rId41"/>
    <p:sldId id="330" r:id="rId42"/>
    <p:sldId id="326" r:id="rId43"/>
    <p:sldId id="320" r:id="rId44"/>
    <p:sldId id="363" r:id="rId45"/>
    <p:sldId id="364" r:id="rId46"/>
    <p:sldId id="365" r:id="rId47"/>
    <p:sldId id="408" r:id="rId48"/>
    <p:sldId id="367" r:id="rId4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3D89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82696" autoAdjust="0"/>
  </p:normalViewPr>
  <p:slideViewPr>
    <p:cSldViewPr>
      <p:cViewPr varScale="1">
        <p:scale>
          <a:sx n="96" d="100"/>
          <a:sy n="96" d="100"/>
        </p:scale>
        <p:origin x="2034" y="84"/>
      </p:cViewPr>
      <p:guideLst>
        <p:guide orient="horz" pos="2160"/>
        <p:guide pos="29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3" Type="http://schemas.openxmlformats.org/officeDocument/2006/relationships/commentAuthors" Target="commentAuthors.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2A6262-C7A7-4EEC-BA77-BEB4FDFB404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F2AB16-44D4-4894-AE8D-638C2499610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7F2AB16-44D4-4894-AE8D-638C2499610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7F2AB16-44D4-4894-AE8D-638C2499610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dirty="0"/>
          </a:p>
        </p:txBody>
      </p:sp>
      <p:sp>
        <p:nvSpPr>
          <p:cNvPr id="4" name="日期占位符 3"/>
          <p:cNvSpPr>
            <a:spLocks noGrp="1"/>
          </p:cNvSpPr>
          <p:nvPr>
            <p:ph type="dt" sz="half" idx="10"/>
          </p:nvPr>
        </p:nvSpPr>
        <p:spPr/>
        <p:txBody>
          <a:bodyPr/>
          <a:lstStyle/>
          <a:p>
            <a:fld id="{2A3B77CB-0938-4628-AE58-410EAB3A003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C21061-2A0D-4B50-8DB5-53ECE0E3BB5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A3B77CB-0938-4628-AE58-410EAB3A003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8C21061-2A0D-4B50-8DB5-53ECE0E3BB5E}" type="slidenum">
              <a:rPr lang="zh-CN" altLang="en-US" smtClean="0"/>
            </a:fld>
            <a:endParaRPr lang="zh-CN" altLang="en-US"/>
          </a:p>
        </p:txBody>
      </p:sp>
      <p:sp>
        <p:nvSpPr>
          <p:cNvPr id="7" name="内容占位符 6"/>
          <p:cNvSpPr>
            <a:spLocks noGrp="1"/>
          </p:cNvSpPr>
          <p:nvPr>
            <p:ph sz="quarter" idx="13"/>
          </p:nvPr>
        </p:nvSpPr>
        <p:spPr>
          <a:xfrm>
            <a:off x="628650" y="551543"/>
            <a:ext cx="7886700" cy="555897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smtClean="0"/>
              <a:t>单击此处编辑母版标题样式</a:t>
            </a:r>
            <a:endParaRPr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4" name="日期占位符 3"/>
          <p:cNvSpPr>
            <a:spLocks noGrp="1"/>
          </p:cNvSpPr>
          <p:nvPr>
            <p:ph type="dt" sz="half" idx="10"/>
          </p:nvPr>
        </p:nvSpPr>
        <p:spPr/>
        <p:txBody>
          <a:bodyPr/>
          <a:lstStyle/>
          <a:p>
            <a:fld id="{2A3B77CB-0938-4628-AE58-410EAB3A003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C21061-2A0D-4B50-8DB5-53ECE0E3BB5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A3B77CB-0938-4628-AE58-410EAB3A003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8C21061-2A0D-4B50-8DB5-53ECE0E3BB5E}" type="slidenum">
              <a:rPr lang="zh-CN" altLang="en-US" smtClean="0"/>
            </a:fld>
            <a:endParaRPr lang="zh-CN" altLang="en-US"/>
          </a:p>
        </p:txBody>
      </p:sp>
      <p:sp>
        <p:nvSpPr>
          <p:cNvPr id="5" name="标题 4"/>
          <p:cNvSpPr>
            <a:spLocks noGrp="1"/>
          </p:cNvSpPr>
          <p:nvPr>
            <p:ph type="title" hasCustomPrompt="1"/>
          </p:nvPr>
        </p:nvSpPr>
        <p:spPr>
          <a:xfrm>
            <a:off x="628650" y="2187443"/>
            <a:ext cx="7886700" cy="2483115"/>
          </a:xfrm>
        </p:spPr>
        <p:txBody>
          <a:bodyPr>
            <a:normAutofit/>
          </a:bodyPr>
          <a:lstStyle>
            <a:lvl1pPr algn="ctr">
              <a:defRPr sz="6000" b="0"/>
            </a:lvl1pPr>
          </a:lstStyle>
          <a:p>
            <a:r>
              <a:rPr lang="zh-CN" altLang="en-US" dirty="0"/>
              <a:t>单击此处编辑标题</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5" name="日期占位符 4"/>
          <p:cNvSpPr>
            <a:spLocks noGrp="1"/>
          </p:cNvSpPr>
          <p:nvPr>
            <p:ph type="dt" sz="half" idx="10"/>
          </p:nvPr>
        </p:nvSpPr>
        <p:spPr/>
        <p:txBody>
          <a:bodyPr/>
          <a:lstStyle/>
          <a:p>
            <a:fld id="{2A3B77CB-0938-4628-AE58-410EAB3A003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C21061-2A0D-4B50-8DB5-53ECE0E3BB5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nchor="ctr" anchorCtr="0"/>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1" y="174496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29841" y="2615609"/>
            <a:ext cx="3868340" cy="357405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5" name="文本占位符 4"/>
          <p:cNvSpPr>
            <a:spLocks noGrp="1"/>
          </p:cNvSpPr>
          <p:nvPr>
            <p:ph type="body" sz="quarter" idx="3"/>
          </p:nvPr>
        </p:nvSpPr>
        <p:spPr>
          <a:xfrm>
            <a:off x="4629150" y="174496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2615609"/>
            <a:ext cx="3887391" cy="357405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7" name="日期占位符 6"/>
          <p:cNvSpPr>
            <a:spLocks noGrp="1"/>
          </p:cNvSpPr>
          <p:nvPr>
            <p:ph type="dt" sz="half" idx="10"/>
          </p:nvPr>
        </p:nvSpPr>
        <p:spPr/>
        <p:txBody>
          <a:bodyPr/>
          <a:lstStyle/>
          <a:p>
            <a:fld id="{2A3B77CB-0938-4628-AE58-410EAB3A003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8C21061-2A0D-4B50-8DB5-53ECE0E3BB5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2159000"/>
            <a:ext cx="4286250" cy="1382450"/>
          </a:xfrm>
        </p:spPr>
        <p:txBody>
          <a:bodyPr anchor="b" anchorCtr="0">
            <a:normAutofit/>
          </a:bodyPr>
          <a:lstStyle>
            <a:lvl1pPr algn="ctr">
              <a:defRPr sz="8000" b="0">
                <a:solidFill>
                  <a:schemeClr val="tx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2A3B77CB-0938-4628-AE58-410EAB3A003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8C21061-2A0D-4B50-8DB5-53ECE0E3BB5E}" type="slidenum">
              <a:rPr lang="zh-CN" altLang="en-US" smtClean="0"/>
            </a:fld>
            <a:endParaRPr lang="zh-CN" altLang="en-US"/>
          </a:p>
        </p:txBody>
      </p:sp>
      <p:sp>
        <p:nvSpPr>
          <p:cNvPr id="37" name="内容占位符 36"/>
          <p:cNvSpPr>
            <a:spLocks noGrp="1"/>
          </p:cNvSpPr>
          <p:nvPr>
            <p:ph sz="quarter" idx="13" hasCustomPrompt="1"/>
          </p:nvPr>
        </p:nvSpPr>
        <p:spPr>
          <a:xfrm>
            <a:off x="2428875" y="3733201"/>
            <a:ext cx="4286250" cy="1185937"/>
          </a:xfrm>
        </p:spPr>
        <p:txBody>
          <a:bodyPr>
            <a:normAutofit/>
          </a:bodyPr>
          <a:lstStyle>
            <a:lvl1pPr marL="0" indent="0" algn="ctr">
              <a:buNone/>
              <a:defRPr sz="3200">
                <a:solidFill>
                  <a:schemeClr val="tx1"/>
                </a:solidFill>
              </a:defRPr>
            </a:lvl1pPr>
          </a:lstStyle>
          <a:p>
            <a:pPr lvl="0"/>
            <a:r>
              <a:rPr lang="zh-CN" altLang="en-US" dirty="0"/>
              <a:t>编辑文本</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A3B77CB-0938-4628-AE58-410EAB3A003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8C21061-2A0D-4B50-8DB5-53ECE0E3BB5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50" y="713673"/>
            <a:ext cx="3511241" cy="1428161"/>
          </a:xfrm>
        </p:spPr>
        <p:txBody>
          <a:bodyPr anchor="t" anchorCtr="0">
            <a:normAutofit/>
          </a:bodyPr>
          <a:lstStyle>
            <a:lvl1pPr>
              <a:defRPr sz="3600"/>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4231888" y="713673"/>
            <a:ext cx="428391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dirty="0"/>
          </a:p>
        </p:txBody>
      </p:sp>
      <p:sp>
        <p:nvSpPr>
          <p:cNvPr id="4" name="文本占位符 3"/>
          <p:cNvSpPr>
            <a:spLocks noGrp="1"/>
          </p:cNvSpPr>
          <p:nvPr>
            <p:ph type="body" sz="half" idx="2"/>
          </p:nvPr>
        </p:nvSpPr>
        <p:spPr>
          <a:xfrm>
            <a:off x="628650" y="2313873"/>
            <a:ext cx="3511241"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A3B77CB-0938-4628-AE58-410EAB3A003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C21061-2A0D-4B50-8DB5-53ECE0E3BB5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4" y="365125"/>
            <a:ext cx="681676" cy="5811838"/>
          </a:xfr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nvPr>
        </p:nvSpPr>
        <p:spPr>
          <a:xfrm>
            <a:off x="628649" y="365125"/>
            <a:ext cx="7084832"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4" name="日期占位符 3"/>
          <p:cNvSpPr>
            <a:spLocks noGrp="1"/>
          </p:cNvSpPr>
          <p:nvPr>
            <p:ph type="dt" sz="half" idx="10"/>
          </p:nvPr>
        </p:nvSpPr>
        <p:spPr/>
        <p:txBody>
          <a:bodyPr/>
          <a:lstStyle/>
          <a:p>
            <a:fld id="{2A3B77CB-0938-4628-AE58-410EAB3A003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C21061-2A0D-4B50-8DB5-53ECE0E3BB5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tags" Target="../tags/tag3.xml"/><Relationship Id="rId18" Type="http://schemas.openxmlformats.org/officeDocument/2006/relationships/tags" Target="../tags/tag2.xml"/><Relationship Id="rId17" Type="http://schemas.openxmlformats.org/officeDocument/2006/relationships/tags" Target="../tags/tag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7"/>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18"/>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2A3B77CB-0938-4628-AE58-410EAB3A0037}" type="datetimeFigureOut">
              <a:rPr lang="zh-CN" altLang="en-US" smtClean="0"/>
            </a:fld>
            <a:endParaRPr lang="zh-CN" altLang="en-US"/>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78C21061-2A0D-4B50-8DB5-53ECE0E3BB5E}" type="slidenum">
              <a:rPr lang="zh-CN" altLang="en-US" smtClean="0"/>
            </a:fld>
            <a:endParaRPr lang="zh-CN" altLang="en-US"/>
          </a:p>
        </p:txBody>
      </p:sp>
      <p:sp>
        <p:nvSpPr>
          <p:cNvPr id="2" name="KSO_TEMPLATE" hidden="1"/>
          <p:cNvSpPr/>
          <p:nvPr>
            <p:custDataLst>
              <p:tags r:id="rId1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8.emf"/><Relationship Id="rId1" Type="http://schemas.openxmlformats.org/officeDocument/2006/relationships/package" Target="../embeddings/Slide1.sldx"/></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13.emf"/><Relationship Id="rId1" Type="http://schemas.openxmlformats.org/officeDocument/2006/relationships/package" Target="../embeddings/Slide2.sldx"/></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3.GIF"/></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7.png"/></Relationships>
</file>

<file path=ppt/slides/_rels/slide4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hyperlink" Target="http://www.cstor.cn/proTextdetail_11007.html" TargetMode="External"/><Relationship Id="rId4" Type="http://schemas.openxmlformats.org/officeDocument/2006/relationships/image" Target="../media/image19.jpeg"/><Relationship Id="rId3" Type="http://schemas.openxmlformats.org/officeDocument/2006/relationships/hyperlink" Target="http://www.cstor.cn/proTextdetail_12031.html" TargetMode="External"/><Relationship Id="rId2" Type="http://schemas.openxmlformats.org/officeDocument/2006/relationships/image" Target="../media/image18.jpeg"/><Relationship Id="rId1" Type="http://schemas.openxmlformats.org/officeDocument/2006/relationships/hyperlink" Target="http://www.cstor.cn/proTextdetail_10766.html" TargetMode="External"/></Relationships>
</file>

<file path=ppt/slides/_rels/slide4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7.jpeg"/><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4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45.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36.png"/><Relationship Id="rId7" Type="http://schemas.openxmlformats.org/officeDocument/2006/relationships/hyperlink" Target="http://www.chinarobots.cn/" TargetMode="External"/><Relationship Id="rId6" Type="http://schemas.openxmlformats.org/officeDocument/2006/relationships/image" Target="../media/image35.png"/><Relationship Id="rId5" Type="http://schemas.openxmlformats.org/officeDocument/2006/relationships/hyperlink" Target="http://www.chinaaiworld.cn/" TargetMode="External"/><Relationship Id="rId4" Type="http://schemas.openxmlformats.org/officeDocument/2006/relationships/image" Target="../media/image34.png"/><Relationship Id="rId3" Type="http://schemas.openxmlformats.org/officeDocument/2006/relationships/hyperlink" Target="http://www.chinacloud.cn/" TargetMode="External"/><Relationship Id="rId27" Type="http://schemas.openxmlformats.org/officeDocument/2006/relationships/slideLayout" Target="../slideLayouts/slideLayout2.xml"/><Relationship Id="rId26" Type="http://schemas.openxmlformats.org/officeDocument/2006/relationships/image" Target="../media/image46.png"/><Relationship Id="rId25" Type="http://schemas.openxmlformats.org/officeDocument/2006/relationships/image" Target="../media/image45.png"/><Relationship Id="rId24" Type="http://schemas.openxmlformats.org/officeDocument/2006/relationships/hyperlink" Target="http://www.envicloud.cn/" TargetMode="External"/><Relationship Id="rId23" Type="http://schemas.openxmlformats.org/officeDocument/2006/relationships/image" Target="../media/image44.png"/><Relationship Id="rId22" Type="http://schemas.openxmlformats.org/officeDocument/2006/relationships/image" Target="../media/image43.png"/><Relationship Id="rId21" Type="http://schemas.openxmlformats.org/officeDocument/2006/relationships/hyperlink" Target="http://www.wanwuyun.com/" TargetMode="External"/><Relationship Id="rId20" Type="http://schemas.openxmlformats.org/officeDocument/2006/relationships/image" Target="../media/image42.png"/><Relationship Id="rId2" Type="http://schemas.openxmlformats.org/officeDocument/2006/relationships/image" Target="../media/image33.png"/><Relationship Id="rId19" Type="http://schemas.openxmlformats.org/officeDocument/2006/relationships/hyperlink" Target="http://www.smartcitychina.cn/" TargetMode="External"/><Relationship Id="rId18" Type="http://schemas.openxmlformats.org/officeDocument/2006/relationships/image" Target="../media/image41.png"/><Relationship Id="rId17" Type="http://schemas.openxmlformats.org/officeDocument/2006/relationships/hyperlink" Target="http://www.netofthings.cn/" TargetMode="External"/><Relationship Id="rId16" Type="http://schemas.openxmlformats.org/officeDocument/2006/relationships/image" Target="../media/image40.png"/><Relationship Id="rId15" Type="http://schemas.openxmlformats.org/officeDocument/2006/relationships/hyperlink" Target="http://www.thebigdata.cn/" TargetMode="External"/><Relationship Id="rId14" Type="http://schemas.openxmlformats.org/officeDocument/2006/relationships/image" Target="../media/image39.png"/><Relationship Id="rId13" Type="http://schemas.openxmlformats.org/officeDocument/2006/relationships/hyperlink" Target="http://www.worldstor.cn/" TargetMode="External"/><Relationship Id="rId12" Type="http://schemas.openxmlformats.org/officeDocument/2006/relationships/image" Target="../media/image38.png"/><Relationship Id="rId11" Type="http://schemas.openxmlformats.org/officeDocument/2006/relationships/hyperlink" Target="http://www.pm25.org.cn/" TargetMode="External"/><Relationship Id="rId10" Type="http://schemas.openxmlformats.org/officeDocument/2006/relationships/image" Target="../media/image37.png"/><Relationship Id="rId1" Type="http://schemas.openxmlformats.org/officeDocument/2006/relationships/hyperlink" Target="http://www.chinaznyj.com/" TargetMode="Externa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
        <p:nvSpPr>
          <p:cNvPr id="4" name="矩形 3"/>
          <p:cNvSpPr/>
          <p:nvPr/>
        </p:nvSpPr>
        <p:spPr>
          <a:xfrm>
            <a:off x="1062228" y="728895"/>
            <a:ext cx="7426960" cy="1323439"/>
          </a:xfrm>
          <a:prstGeom prst="rect">
            <a:avLst/>
          </a:prstGeom>
          <a:effectLst/>
        </p:spPr>
        <p:txBody>
          <a:bodyPr wrap="square">
            <a:spAutoFit/>
          </a:bodyPr>
          <a:lstStyle/>
          <a:p>
            <a:pPr algn="ctr">
              <a:defRPr/>
            </a:pPr>
            <a:r>
              <a:rPr lang="zh-CN" altLang="en-US" sz="8000" b="1" spc="300" dirty="0" smtClean="0">
                <a:ln w="11430"/>
                <a:solidFill>
                  <a:schemeClr val="accent1">
                    <a:lumMod val="75000"/>
                  </a:schemeClr>
                </a:solidFill>
                <a:latin typeface="微软雅黑" panose="020B0503020204020204" pitchFamily="34" charset="-122"/>
                <a:ea typeface="微软雅黑" panose="020B0503020204020204" pitchFamily="34" charset="-122"/>
              </a:rPr>
              <a:t>数据</a:t>
            </a:r>
            <a:r>
              <a:rPr lang="zh-CN" altLang="en-US" sz="8000" b="1" dirty="0" smtClean="0">
                <a:solidFill>
                  <a:schemeClr val="accent1">
                    <a:lumMod val="75000"/>
                  </a:schemeClr>
                </a:solidFill>
                <a:latin typeface="微软雅黑" panose="020B0503020204020204" pitchFamily="34" charset="-122"/>
                <a:ea typeface="微软雅黑" panose="020B0503020204020204" pitchFamily="34" charset="-122"/>
              </a:rPr>
              <a:t>挖掘基础</a:t>
            </a:r>
            <a:endParaRPr lang="en-US" altLang="zh-CN" sz="8000" b="1" spc="300" dirty="0" smtClean="0">
              <a:ln w="11430"/>
              <a:solidFill>
                <a:schemeClr val="accent1">
                  <a:lumMod val="7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21" name="矩形 20"/>
          <p:cNvSpPr/>
          <p:nvPr/>
        </p:nvSpPr>
        <p:spPr>
          <a:xfrm>
            <a:off x="1410335" y="2209165"/>
            <a:ext cx="259715" cy="86487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66"/>
              </a:solidFill>
            </a:endParaRPr>
          </a:p>
        </p:txBody>
      </p:sp>
      <p:sp>
        <p:nvSpPr>
          <p:cNvPr id="20" name="矩形 19"/>
          <p:cNvSpPr/>
          <p:nvPr/>
        </p:nvSpPr>
        <p:spPr>
          <a:xfrm>
            <a:off x="1571604" y="2214554"/>
            <a:ext cx="6269990" cy="864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TextBox 6"/>
          <p:cNvSpPr txBox="1"/>
          <p:nvPr/>
        </p:nvSpPr>
        <p:spPr>
          <a:xfrm>
            <a:off x="1670340" y="2297556"/>
            <a:ext cx="6270084" cy="337185"/>
          </a:xfrm>
          <a:prstGeom prst="rect">
            <a:avLst/>
          </a:prstGeom>
          <a:noFill/>
        </p:spPr>
        <p:txBody>
          <a:bodyPr wrap="square" rtlCol="0">
            <a:spAutoFit/>
          </a:bodyPr>
          <a:lstStyle/>
          <a:p>
            <a:r>
              <a:rPr lang="zh-CN" altLang="en-US" sz="1600" dirty="0">
                <a:solidFill>
                  <a:schemeClr val="tx1">
                    <a:lumMod val="75000"/>
                    <a:lumOff val="25000"/>
                  </a:schemeClr>
                </a:solidFill>
              </a:rPr>
              <a:t>刘  鹏    张  燕    总主编</a:t>
            </a:r>
            <a:endParaRPr lang="zh-CN" altLang="en-US" sz="1600" dirty="0">
              <a:solidFill>
                <a:schemeClr val="tx1">
                  <a:lumMod val="75000"/>
                  <a:lumOff val="25000"/>
                </a:schemeClr>
              </a:solidFill>
            </a:endParaRPr>
          </a:p>
        </p:txBody>
      </p:sp>
      <p:sp>
        <p:nvSpPr>
          <p:cNvPr id="22" name="TextBox 6"/>
          <p:cNvSpPr txBox="1"/>
          <p:nvPr/>
        </p:nvSpPr>
        <p:spPr>
          <a:xfrm>
            <a:off x="1643042" y="2643182"/>
            <a:ext cx="6270084" cy="337185"/>
          </a:xfrm>
          <a:prstGeom prst="rect">
            <a:avLst/>
          </a:prstGeom>
          <a:noFill/>
        </p:spPr>
        <p:txBody>
          <a:bodyPr wrap="square" rtlCol="0">
            <a:spAutoFit/>
          </a:bodyPr>
          <a:lstStyle/>
          <a:p>
            <a:r>
              <a:rPr lang="zh-CN" altLang="en-US" sz="1600" dirty="0" smtClean="0">
                <a:solidFill>
                  <a:schemeClr val="tx1">
                    <a:lumMod val="75000"/>
                    <a:lumOff val="25000"/>
                  </a:schemeClr>
                </a:solidFill>
              </a:rPr>
              <a:t>陶建辉     主编                                    姜才康     副</a:t>
            </a:r>
            <a:r>
              <a:rPr lang="zh-CN" altLang="en-US" sz="1600" dirty="0">
                <a:solidFill>
                  <a:schemeClr val="tx1">
                    <a:lumMod val="75000"/>
                    <a:lumOff val="25000"/>
                  </a:schemeClr>
                </a:solidFill>
              </a:rPr>
              <a:t>主编 </a:t>
            </a:r>
            <a:endParaRPr lang="zh-CN" altLang="en-US" sz="1600" dirty="0">
              <a:solidFill>
                <a:schemeClr val="tx1">
                  <a:lumMod val="75000"/>
                  <a:lumOff val="25000"/>
                </a:schemeClr>
              </a:solidFill>
            </a:endParaRPr>
          </a:p>
        </p:txBody>
      </p:sp>
      <p:sp>
        <p:nvSpPr>
          <p:cNvPr id="29" name="Freeform 25"/>
          <p:cNvSpPr>
            <a:spLocks noEditPoints="1"/>
          </p:cNvSpPr>
          <p:nvPr/>
        </p:nvSpPr>
        <p:spPr bwMode="auto">
          <a:xfrm>
            <a:off x="3078008" y="240596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5"/>
          <p:cNvSpPr>
            <a:spLocks noEditPoints="1"/>
          </p:cNvSpPr>
          <p:nvPr/>
        </p:nvSpPr>
        <p:spPr bwMode="auto">
          <a:xfrm>
            <a:off x="2451898"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 name="Picture 3"/>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7143" y="3240900"/>
            <a:ext cx="8496050" cy="3071004"/>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6768" y="6337300"/>
            <a:ext cx="2217463" cy="520700"/>
          </a:xfrm>
          <a:prstGeom prst="rect">
            <a:avLst/>
          </a:prstGeom>
        </p:spPr>
      </p:pic>
      <p:sp>
        <p:nvSpPr>
          <p:cNvPr id="3" name="Freeform 25"/>
          <p:cNvSpPr>
            <a:spLocks noEditPoints="1"/>
          </p:cNvSpPr>
          <p:nvPr/>
        </p:nvSpPr>
        <p:spPr bwMode="auto">
          <a:xfrm>
            <a:off x="5744066" y="275140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826141" cy="415498"/>
          </a:xfrm>
          <a:prstGeom prst="rect">
            <a:avLst/>
          </a:prstGeom>
          <a:noFill/>
        </p:spPr>
        <p:txBody>
          <a:bodyPr wrap="none" rtlCol="0">
            <a:spAutoFit/>
          </a:bodyPr>
          <a:lstStyle/>
          <a:p>
            <a:r>
              <a:rPr lang="en-US" altLang="zh-CN" sz="2100" b="1" spc="225" dirty="0" smtClean="0">
                <a:solidFill>
                  <a:prstClr val="white"/>
                </a:solidFill>
              </a:rPr>
              <a:t>3.1 </a:t>
            </a:r>
            <a:r>
              <a:rPr lang="x-none" altLang="zh-CN" sz="2100" b="1" dirty="0" smtClean="0">
                <a:solidFill>
                  <a:schemeClr val="bg1"/>
                </a:solidFill>
                <a:latin typeface="+mn-ea"/>
              </a:rPr>
              <a:t>聚类概述</a:t>
            </a:r>
            <a:endParaRPr lang="zh-CN" altLang="en-US" sz="2100" b="1" spc="225" dirty="0">
              <a:solidFill>
                <a:schemeClr val="bg1"/>
              </a:solidFill>
              <a:latin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098378" cy="300852"/>
          </a:xfrm>
          <a:prstGeom prst="rect">
            <a:avLst/>
          </a:prstGeom>
          <a:noFill/>
        </p:spPr>
        <p:txBody>
          <a:bodyPr wrap="none" rtlCol="0">
            <a:spAutoFit/>
          </a:bodyPr>
          <a:lstStyle/>
          <a:p>
            <a:r>
              <a:rPr lang="zh-CN" altLang="en-US" sz="1355" dirty="0" smtClean="0">
                <a:solidFill>
                  <a:prstClr val="white"/>
                </a:solidFill>
              </a:rPr>
              <a:t>第三章 聚类</a:t>
            </a:r>
            <a:endParaRPr lang="zh-CN" altLang="en-US" sz="1355" dirty="0">
              <a:solidFill>
                <a:prstClr val="white"/>
              </a:solidFill>
            </a:endParaRPr>
          </a:p>
        </p:txBody>
      </p:sp>
      <p:sp>
        <p:nvSpPr>
          <p:cNvPr id="12" name="内容占位符 2"/>
          <p:cNvSpPr>
            <a:spLocks noGrp="1"/>
          </p:cNvSpPr>
          <p:nvPr>
            <p:ph idx="1"/>
          </p:nvPr>
        </p:nvSpPr>
        <p:spPr>
          <a:xfrm>
            <a:off x="571472" y="1214422"/>
            <a:ext cx="7886700" cy="4351338"/>
          </a:xfrm>
        </p:spPr>
        <p:txBody>
          <a:bodyPr>
            <a:normAutofit/>
          </a:bodyPr>
          <a:lstStyle/>
          <a:p>
            <a:endParaRPr lang="zh-CN" altLang="zh-CN" dirty="0" smtClean="0"/>
          </a:p>
          <a:p>
            <a:pPr>
              <a:lnSpc>
                <a:spcPct val="150000"/>
              </a:lnSpc>
            </a:pPr>
            <a:r>
              <a:rPr lang="zh-CN" altLang="zh-CN" sz="1800" b="1" dirty="0">
                <a:solidFill>
                  <a:srgbClr val="3D89BC"/>
                </a:solidFill>
                <a:latin typeface="微软雅黑" panose="020B0503020204020204" pitchFamily="34" charset="-122"/>
                <a:ea typeface="微软雅黑" panose="020B0503020204020204" pitchFamily="34" charset="-122"/>
              </a:rPr>
              <a:t>聚类算法</a:t>
            </a:r>
            <a:endParaRPr lang="en-US" altLang="zh-CN" sz="1800" b="1" dirty="0">
              <a:solidFill>
                <a:srgbClr val="3D89BC"/>
              </a:solidFill>
              <a:latin typeface="微软雅黑" panose="020B0503020204020204" pitchFamily="34" charset="-122"/>
              <a:ea typeface="微软雅黑" panose="020B0503020204020204" pitchFamily="34" charset="-122"/>
            </a:endParaRPr>
          </a:p>
          <a:p>
            <a:pPr marL="285750" lvl="1" indent="-285750">
              <a:lnSpc>
                <a:spcPct val="150000"/>
              </a:lnSpc>
              <a:spcBef>
                <a:spcPts val="1000"/>
              </a:spcBef>
              <a:buFont typeface="Wingdings" panose="05000000000000000000" pitchFamily="2" charset="2"/>
              <a:buChar char="Ø"/>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层次聚类算法（</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Hierarchical Methods</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150000"/>
              </a:lnSpc>
              <a:spcBef>
                <a:spcPts val="1000"/>
              </a:spcBef>
              <a:buFont typeface="Wingdings" panose="05000000000000000000" pitchFamily="2" charset="2"/>
              <a:buChar char="Ø"/>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划分聚类算法（</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Partitioning Methods</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150000"/>
              </a:lnSpc>
              <a:spcBef>
                <a:spcPts val="1000"/>
              </a:spcBef>
              <a:buFont typeface="Wingdings" panose="05000000000000000000" pitchFamily="2" charset="2"/>
              <a:buChar char="Ø"/>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基于密度的聚类算法（</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Density-based Methods</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150000"/>
              </a:lnSpc>
              <a:spcBef>
                <a:spcPts val="1000"/>
              </a:spcBef>
              <a:buFont typeface="Wingdings" panose="05000000000000000000" pitchFamily="2" charset="2"/>
              <a:buChar char="Ø"/>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基于网格的聚类算法（</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Grid-based Methods</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150000"/>
              </a:lnSpc>
              <a:spcBef>
                <a:spcPts val="1000"/>
              </a:spcBef>
              <a:buFont typeface="Wingdings" panose="05000000000000000000" pitchFamily="2" charset="2"/>
              <a:buChar char="Ø"/>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基于模型的聚类算法（</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Model-Based Methods</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endParaRPr lang="en-US" altLang="zh-CN" b="1" dirty="0" smtClean="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826141" cy="415498"/>
          </a:xfrm>
          <a:prstGeom prst="rect">
            <a:avLst/>
          </a:prstGeom>
          <a:noFill/>
        </p:spPr>
        <p:txBody>
          <a:bodyPr wrap="none" rtlCol="0">
            <a:spAutoFit/>
          </a:bodyPr>
          <a:lstStyle/>
          <a:p>
            <a:r>
              <a:rPr lang="en-US" altLang="zh-CN" sz="2100" b="1" spc="225" dirty="0" smtClean="0">
                <a:solidFill>
                  <a:prstClr val="white"/>
                </a:solidFill>
              </a:rPr>
              <a:t>3.1 </a:t>
            </a:r>
            <a:r>
              <a:rPr lang="x-none" altLang="zh-CN" sz="2100" b="1" dirty="0" smtClean="0">
                <a:solidFill>
                  <a:schemeClr val="bg1"/>
                </a:solidFill>
                <a:latin typeface="+mn-ea"/>
              </a:rPr>
              <a:t>聚类概述</a:t>
            </a:r>
            <a:endParaRPr lang="zh-CN" altLang="en-US" sz="2100" b="1" spc="225" dirty="0">
              <a:solidFill>
                <a:schemeClr val="bg1"/>
              </a:solidFill>
              <a:latin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098378" cy="300852"/>
          </a:xfrm>
          <a:prstGeom prst="rect">
            <a:avLst/>
          </a:prstGeom>
          <a:noFill/>
        </p:spPr>
        <p:txBody>
          <a:bodyPr wrap="none" rtlCol="0">
            <a:spAutoFit/>
          </a:bodyPr>
          <a:lstStyle/>
          <a:p>
            <a:r>
              <a:rPr lang="zh-CN" altLang="en-US" sz="1355" dirty="0" smtClean="0">
                <a:solidFill>
                  <a:prstClr val="white"/>
                </a:solidFill>
              </a:rPr>
              <a:t>第三章 聚类</a:t>
            </a:r>
            <a:endParaRPr lang="zh-CN" altLang="en-US" sz="1355" dirty="0">
              <a:solidFill>
                <a:prstClr val="white"/>
              </a:solidFill>
            </a:endParaRPr>
          </a:p>
        </p:txBody>
      </p:sp>
      <p:sp>
        <p:nvSpPr>
          <p:cNvPr id="11" name="内容占位符 2"/>
          <p:cNvSpPr>
            <a:spLocks noGrp="1"/>
          </p:cNvSpPr>
          <p:nvPr>
            <p:ph idx="1"/>
          </p:nvPr>
        </p:nvSpPr>
        <p:spPr>
          <a:xfrm>
            <a:off x="285720" y="1000108"/>
            <a:ext cx="8352928" cy="3143272"/>
          </a:xfrm>
        </p:spPr>
        <p:txBody>
          <a:bodyPr>
            <a:normAutofit/>
          </a:bodyPr>
          <a:lstStyle/>
          <a:p>
            <a:endParaRPr lang="zh-CN" altLang="zh-CN" dirty="0" smtClean="0"/>
          </a:p>
          <a:p>
            <a:r>
              <a:rPr lang="zh-CN" altLang="zh-CN" sz="1800" b="1" dirty="0">
                <a:solidFill>
                  <a:srgbClr val="3D89BC"/>
                </a:solidFill>
                <a:latin typeface="微软雅黑" panose="020B0503020204020204" pitchFamily="34" charset="-122"/>
                <a:ea typeface="微软雅黑" panose="020B0503020204020204" pitchFamily="34" charset="-122"/>
              </a:rPr>
              <a:t>层次聚类算法</a:t>
            </a:r>
            <a:endParaRPr lang="en-US" altLang="zh-CN" sz="1800" b="1" dirty="0">
              <a:solidFill>
                <a:srgbClr val="3D89BC"/>
              </a:solidFill>
              <a:latin typeface="微软雅黑" panose="020B0503020204020204" pitchFamily="34" charset="-122"/>
              <a:ea typeface="微软雅黑" panose="020B0503020204020204" pitchFamily="34" charset="-122"/>
            </a:endParaRPr>
          </a:p>
          <a:p>
            <a:pPr marL="285750" lvl="1" indent="-285750">
              <a:lnSpc>
                <a:spcPct val="150000"/>
              </a:lnSpc>
              <a:spcBef>
                <a:spcPts val="1000"/>
              </a:spcBef>
              <a:buFont typeface="Wingdings" panose="05000000000000000000" pitchFamily="2" charset="2"/>
              <a:buChar char="Ø"/>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对给定的数据集进行层次似的分解，直到某种条件满足为止。</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150000"/>
              </a:lnSpc>
              <a:spcBef>
                <a:spcPts val="1000"/>
              </a:spcBef>
              <a:buFont typeface="Wingdings" panose="05000000000000000000" pitchFamily="2" charset="2"/>
              <a:buChar char="Ø"/>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通过计算各个对象的相似性，并把相似对象合在一起，由同一的父类代表他们，由此构成一棵树，父类为根节点</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其所代表的对象即构成树的子节点。</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150000"/>
              </a:lnSpc>
              <a:spcBef>
                <a:spcPts val="1000"/>
              </a:spcBef>
              <a:buFont typeface="Wingdings" panose="05000000000000000000" pitchFamily="2" charset="2"/>
              <a:buChar char="Ø"/>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从树的构造顺序划分，有自底而上、自顶而下两种方式。前者对应的是聚合聚类，后者对应的是分裂聚类。</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lvl="1"/>
            <a:endParaRPr lang="en-US" altLang="zh-CN" dirty="0" smtClean="0"/>
          </a:p>
          <a:p>
            <a:endParaRPr lang="en-US" altLang="zh-CN" b="1" dirty="0" smtClean="0"/>
          </a:p>
        </p:txBody>
      </p:sp>
      <p:pic>
        <p:nvPicPr>
          <p:cNvPr id="66563" name="图片 203"/>
          <p:cNvPicPr>
            <a:picLocks noChangeArrowheads="1"/>
          </p:cNvPicPr>
          <p:nvPr/>
        </p:nvPicPr>
        <p:blipFill>
          <a:blip r:embed="rId1" cstate="print"/>
          <a:srcRect l="-6749" r="-5692" b="-11909"/>
          <a:stretch>
            <a:fillRect/>
          </a:stretch>
        </p:blipFill>
        <p:spPr bwMode="auto">
          <a:xfrm>
            <a:off x="3286116" y="4143380"/>
            <a:ext cx="2438400" cy="1524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826141" cy="415498"/>
          </a:xfrm>
          <a:prstGeom prst="rect">
            <a:avLst/>
          </a:prstGeom>
          <a:noFill/>
        </p:spPr>
        <p:txBody>
          <a:bodyPr wrap="none" rtlCol="0">
            <a:spAutoFit/>
          </a:bodyPr>
          <a:lstStyle/>
          <a:p>
            <a:r>
              <a:rPr lang="en-US" altLang="zh-CN" sz="2100" b="1" spc="225" dirty="0" smtClean="0">
                <a:solidFill>
                  <a:prstClr val="white"/>
                </a:solidFill>
              </a:rPr>
              <a:t>3.1 </a:t>
            </a:r>
            <a:r>
              <a:rPr lang="x-none" altLang="zh-CN" sz="2100" b="1" dirty="0" smtClean="0">
                <a:solidFill>
                  <a:schemeClr val="bg1"/>
                </a:solidFill>
                <a:latin typeface="+mn-ea"/>
              </a:rPr>
              <a:t>聚类概述</a:t>
            </a:r>
            <a:endParaRPr lang="zh-CN" altLang="en-US" sz="2100" b="1" spc="225" dirty="0">
              <a:solidFill>
                <a:schemeClr val="bg1"/>
              </a:solidFill>
              <a:latin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098378" cy="300852"/>
          </a:xfrm>
          <a:prstGeom prst="rect">
            <a:avLst/>
          </a:prstGeom>
          <a:noFill/>
        </p:spPr>
        <p:txBody>
          <a:bodyPr wrap="none" rtlCol="0">
            <a:spAutoFit/>
          </a:bodyPr>
          <a:lstStyle/>
          <a:p>
            <a:r>
              <a:rPr lang="zh-CN" altLang="en-US" sz="1355" dirty="0" smtClean="0">
                <a:solidFill>
                  <a:prstClr val="white"/>
                </a:solidFill>
              </a:rPr>
              <a:t>第三章 聚类</a:t>
            </a:r>
            <a:endParaRPr lang="zh-CN" altLang="en-US" sz="1355" dirty="0">
              <a:solidFill>
                <a:prstClr val="white"/>
              </a:solidFill>
            </a:endParaRPr>
          </a:p>
        </p:txBody>
      </p:sp>
      <p:sp>
        <p:nvSpPr>
          <p:cNvPr id="11" name="内容占位符 2"/>
          <p:cNvSpPr>
            <a:spLocks noGrp="1"/>
          </p:cNvSpPr>
          <p:nvPr>
            <p:ph idx="1"/>
          </p:nvPr>
        </p:nvSpPr>
        <p:spPr>
          <a:xfrm>
            <a:off x="285720" y="1000108"/>
            <a:ext cx="8572560" cy="2143140"/>
          </a:xfrm>
        </p:spPr>
        <p:txBody>
          <a:bodyPr>
            <a:noAutofit/>
          </a:bodyPr>
          <a:lstStyle/>
          <a:p>
            <a:pPr lvl="1">
              <a:buNone/>
            </a:pPr>
            <a:endParaRPr lang="en-US" altLang="zh-CN" sz="1600" dirty="0" smtClean="0"/>
          </a:p>
          <a:p>
            <a:r>
              <a:rPr lang="zh-CN" altLang="zh-CN" sz="1800" b="1" dirty="0">
                <a:solidFill>
                  <a:srgbClr val="3D89BC"/>
                </a:solidFill>
                <a:latin typeface="微软雅黑" panose="020B0503020204020204" pitchFamily="34" charset="-122"/>
                <a:ea typeface="微软雅黑" panose="020B0503020204020204" pitchFamily="34" charset="-122"/>
              </a:rPr>
              <a:t>划分聚类</a:t>
            </a:r>
            <a:endParaRPr lang="en-US" altLang="zh-CN" sz="1800" b="1" dirty="0">
              <a:solidFill>
                <a:srgbClr val="3D89BC"/>
              </a:solidFill>
              <a:latin typeface="微软雅黑" panose="020B0503020204020204" pitchFamily="34" charset="-122"/>
              <a:ea typeface="微软雅黑" panose="020B0503020204020204" pitchFamily="34" charset="-122"/>
            </a:endParaRPr>
          </a:p>
          <a:p>
            <a:pPr marL="285750" lvl="1" indent="-285750">
              <a:lnSpc>
                <a:spcPct val="150000"/>
              </a:lnSpc>
              <a:spcBef>
                <a:spcPts val="1000"/>
              </a:spcBef>
              <a:buFont typeface="Wingdings" panose="05000000000000000000" pitchFamily="2" charset="2"/>
              <a:buChar char="Ø"/>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先预设划分的分类数</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K</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，将给定的数据划分成</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K</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个非空集合即簇，然后通过调整每个数据在各簇的分布，使得每个簇的相似度得到进一步提高，而簇之间的相异度加大。不断重复这个过程即迭代，直到每个簇不再改变。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endParaRPr lang="en-US" altLang="zh-CN" sz="1600" dirty="0" smtClean="0"/>
          </a:p>
          <a:p>
            <a:endParaRPr lang="zh-CN" altLang="zh-CN" sz="1600" dirty="0" smtClean="0"/>
          </a:p>
          <a:p>
            <a:endParaRPr lang="en-US" altLang="zh-CN" sz="1600" b="1" dirty="0" smtClean="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826141" cy="415498"/>
          </a:xfrm>
          <a:prstGeom prst="rect">
            <a:avLst/>
          </a:prstGeom>
          <a:noFill/>
        </p:spPr>
        <p:txBody>
          <a:bodyPr wrap="none" rtlCol="0">
            <a:spAutoFit/>
          </a:bodyPr>
          <a:lstStyle/>
          <a:p>
            <a:r>
              <a:rPr lang="en-US" altLang="zh-CN" sz="2100" b="1" spc="225" dirty="0" smtClean="0">
                <a:solidFill>
                  <a:prstClr val="white"/>
                </a:solidFill>
              </a:rPr>
              <a:t>3.1 </a:t>
            </a:r>
            <a:r>
              <a:rPr lang="x-none" altLang="zh-CN" sz="2100" b="1" dirty="0" smtClean="0">
                <a:solidFill>
                  <a:schemeClr val="bg1"/>
                </a:solidFill>
                <a:latin typeface="+mn-ea"/>
              </a:rPr>
              <a:t>聚类概述</a:t>
            </a:r>
            <a:endParaRPr lang="zh-CN" altLang="en-US" sz="2100" b="1" spc="225" dirty="0">
              <a:solidFill>
                <a:schemeClr val="bg1"/>
              </a:solidFill>
              <a:latin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098378" cy="300852"/>
          </a:xfrm>
          <a:prstGeom prst="rect">
            <a:avLst/>
          </a:prstGeom>
          <a:noFill/>
        </p:spPr>
        <p:txBody>
          <a:bodyPr wrap="none" rtlCol="0">
            <a:spAutoFit/>
          </a:bodyPr>
          <a:lstStyle/>
          <a:p>
            <a:r>
              <a:rPr lang="zh-CN" altLang="en-US" sz="1355" dirty="0" smtClean="0">
                <a:solidFill>
                  <a:prstClr val="white"/>
                </a:solidFill>
              </a:rPr>
              <a:t>第三章 聚类</a:t>
            </a:r>
            <a:endParaRPr lang="zh-CN" altLang="en-US" sz="1355" dirty="0">
              <a:solidFill>
                <a:prstClr val="white"/>
              </a:solidFill>
            </a:endParaRPr>
          </a:p>
        </p:txBody>
      </p:sp>
      <p:sp>
        <p:nvSpPr>
          <p:cNvPr id="11" name="内容占位符 2"/>
          <p:cNvSpPr>
            <a:spLocks noGrp="1"/>
          </p:cNvSpPr>
          <p:nvPr>
            <p:ph idx="1"/>
          </p:nvPr>
        </p:nvSpPr>
        <p:spPr>
          <a:xfrm>
            <a:off x="285720" y="1000108"/>
            <a:ext cx="8572560" cy="857256"/>
          </a:xfrm>
        </p:spPr>
        <p:txBody>
          <a:bodyPr>
            <a:noAutofit/>
          </a:bodyPr>
          <a:lstStyle/>
          <a:p>
            <a:r>
              <a:rPr lang="zh-CN" altLang="zh-CN" sz="1800" b="1" dirty="0">
                <a:solidFill>
                  <a:srgbClr val="3D89BC"/>
                </a:solidFill>
                <a:latin typeface="微软雅黑" panose="020B0503020204020204" pitchFamily="34" charset="-122"/>
                <a:ea typeface="微软雅黑" panose="020B0503020204020204" pitchFamily="34" charset="-122"/>
              </a:rPr>
              <a:t>划分聚类</a:t>
            </a:r>
            <a:r>
              <a:rPr lang="zh-CN" altLang="en-US" sz="1800" b="1" dirty="0">
                <a:solidFill>
                  <a:srgbClr val="3D89BC"/>
                </a:solidFill>
                <a:latin typeface="微软雅黑" panose="020B0503020204020204" pitchFamily="34" charset="-122"/>
                <a:ea typeface="微软雅黑" panose="020B0503020204020204" pitchFamily="34" charset="-122"/>
              </a:rPr>
              <a:t>代表算法</a:t>
            </a:r>
            <a:r>
              <a:rPr lang="en-US" sz="1800" b="1" dirty="0">
                <a:solidFill>
                  <a:srgbClr val="3D89BC"/>
                </a:solidFill>
                <a:latin typeface="微软雅黑" panose="020B0503020204020204" pitchFamily="34" charset="-122"/>
                <a:ea typeface="微软雅黑" panose="020B0503020204020204" pitchFamily="34" charset="-122"/>
              </a:rPr>
              <a:t>:K-means</a:t>
            </a:r>
            <a:endParaRPr lang="zh-CN" altLang="en-US" sz="1800" b="1" dirty="0">
              <a:solidFill>
                <a:srgbClr val="3D89BC"/>
              </a:solidFill>
              <a:latin typeface="微软雅黑" panose="020B0503020204020204" pitchFamily="34" charset="-122"/>
              <a:ea typeface="微软雅黑" panose="020B0503020204020204" pitchFamily="34" charset="-122"/>
            </a:endParaRPr>
          </a:p>
          <a:p>
            <a:endParaRPr lang="zh-CN" altLang="zh-CN" dirty="0" smtClean="0"/>
          </a:p>
          <a:p>
            <a:endParaRPr lang="en-US" altLang="zh-CN" b="1" dirty="0" smtClean="0"/>
          </a:p>
        </p:txBody>
      </p:sp>
      <p:graphicFrame>
        <p:nvGraphicFramePr>
          <p:cNvPr id="12" name="Object 1"/>
          <p:cNvGraphicFramePr>
            <a:graphicFrameLocks noChangeAspect="1"/>
          </p:cNvGraphicFramePr>
          <p:nvPr/>
        </p:nvGraphicFramePr>
        <p:xfrm>
          <a:off x="1785918" y="1571612"/>
          <a:ext cx="5520547" cy="4143404"/>
        </p:xfrm>
        <a:graphic>
          <a:graphicData uri="http://schemas.openxmlformats.org/presentationml/2006/ole">
            <mc:AlternateContent xmlns:mc="http://schemas.openxmlformats.org/markup-compatibility/2006">
              <mc:Choice xmlns:v="urn:schemas-microsoft-com:vml" Requires="v">
                <p:oleObj spid="_x0000_s97290" name="幻灯片" r:id="rId1" imgW="4564380" imgH="3423285" progId="PowerPoint.Slide.12">
                  <p:embed/>
                </p:oleObj>
              </mc:Choice>
              <mc:Fallback>
                <p:oleObj name="幻灯片" r:id="rId1" imgW="4564380" imgH="3423285" progId="PowerPoint.Slide.12">
                  <p:embed/>
                  <p:pic>
                    <p:nvPicPr>
                      <p:cNvPr id="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18" y="1571612"/>
                        <a:ext cx="5520547" cy="41434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72"/>
          <p:cNvGrpSpPr/>
          <p:nvPr/>
        </p:nvGrpSpPr>
        <p:grpSpPr>
          <a:xfrm>
            <a:off x="690257" y="854039"/>
            <a:ext cx="7832784" cy="781051"/>
            <a:chOff x="2788580" y="1152524"/>
            <a:chExt cx="3730770" cy="781050"/>
          </a:xfrm>
        </p:grpSpPr>
        <p:grpSp>
          <p:nvGrpSpPr>
            <p:cNvPr id="4" name="组合 5"/>
            <p:cNvGrpSpPr/>
            <p:nvPr/>
          </p:nvGrpSpPr>
          <p:grpSpPr>
            <a:xfrm>
              <a:off x="2788580" y="1152524"/>
              <a:ext cx="3730770" cy="781050"/>
              <a:chOff x="3725790" y="847725"/>
              <a:chExt cx="3730770" cy="781050"/>
            </a:xfrm>
          </p:grpSpPr>
          <p:grpSp>
            <p:nvGrpSpPr>
              <p:cNvPr id="5"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12202" y="1169836"/>
              <a:ext cx="1114119" cy="523219"/>
            </a:xfrm>
            <a:prstGeom prst="rect">
              <a:avLst/>
            </a:prstGeom>
            <a:noFill/>
          </p:spPr>
          <p:txBody>
            <a:bodyPr wrap="none" rtlCol="0">
              <a:spAutoFit/>
            </a:bodyPr>
            <a:lstStyle/>
            <a:p>
              <a:pPr algn="ctr"/>
              <a:r>
                <a:rPr lang="zh-CN" altLang="en-US" sz="2800" dirty="0" smtClean="0">
                  <a:solidFill>
                    <a:schemeClr val="accent4"/>
                  </a:solidFill>
                </a:rPr>
                <a:t>第三章　聚类</a:t>
              </a:r>
              <a:endParaRPr lang="zh-CN" altLang="en-US" sz="2800" dirty="0">
                <a:solidFill>
                  <a:schemeClr val="accent4"/>
                </a:solidFill>
              </a:endParaRPr>
            </a:p>
          </p:txBody>
        </p:sp>
      </p:grpSp>
      <p:sp>
        <p:nvSpPr>
          <p:cNvPr id="48" name="矩形 47"/>
          <p:cNvSpPr/>
          <p:nvPr/>
        </p:nvSpPr>
        <p:spPr>
          <a:xfrm>
            <a:off x="6862599" y="1928802"/>
            <a:ext cx="2143536"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3.1</a:t>
            </a:r>
            <a:r>
              <a:rPr lang="zh-CN" altLang="en-US" sz="2100" spc="225" dirty="0">
                <a:solidFill>
                  <a:schemeClr val="bg1"/>
                </a:solidFill>
                <a:latin typeface="微软雅黑" panose="020B0503020204020204" pitchFamily="34" charset="-122"/>
                <a:ea typeface="微软雅黑" panose="020B0503020204020204" pitchFamily="34" charset="-122"/>
              </a:rPr>
              <a:t>　</a:t>
            </a:r>
            <a:r>
              <a:rPr lang="zh-CN" altLang="en-US" sz="2100" spc="225" dirty="0" smtClean="0">
                <a:solidFill>
                  <a:schemeClr val="bg1"/>
                </a:solidFill>
                <a:latin typeface="微软雅黑" panose="020B0503020204020204" pitchFamily="34" charset="-122"/>
                <a:ea typeface="微软雅黑" panose="020B0503020204020204" pitchFamily="34" charset="-122"/>
              </a:rPr>
              <a:t>聚类概述</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nvGrpSpPr>
          <p:cNvPr id="7" name="组合 67"/>
          <p:cNvGrpSpPr/>
          <p:nvPr/>
        </p:nvGrpSpPr>
        <p:grpSpPr>
          <a:xfrm>
            <a:off x="1691680" y="2669923"/>
            <a:ext cx="5693399" cy="426278"/>
            <a:chOff x="1807265" y="2935089"/>
            <a:chExt cx="5693399" cy="426278"/>
          </a:xfrm>
          <a:solidFill>
            <a:srgbClr val="3D89BC"/>
          </a:solidFill>
        </p:grpSpPr>
        <p:sp>
          <p:nvSpPr>
            <p:cNvPr id="49" name="圆角矩形 48"/>
            <p:cNvSpPr/>
            <p:nvPr/>
          </p:nvSpPr>
          <p:spPr>
            <a:xfrm>
              <a:off x="1807265" y="2935089"/>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sp>
          <p:nvSpPr>
            <p:cNvPr id="50" name="矩形 49"/>
            <p:cNvSpPr/>
            <p:nvPr/>
          </p:nvSpPr>
          <p:spPr>
            <a:xfrm>
              <a:off x="1881814" y="2945869"/>
              <a:ext cx="2566728" cy="415498"/>
            </a:xfrm>
            <a:prstGeom prst="rect">
              <a:avLst/>
            </a:prstGeom>
            <a:grpFill/>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3.2</a:t>
              </a:r>
              <a:r>
                <a:rPr lang="zh-CN" altLang="en-US" sz="2100" spc="225" dirty="0" smtClean="0">
                  <a:solidFill>
                    <a:schemeClr val="bg1"/>
                  </a:solidFill>
                  <a:latin typeface="微软雅黑" panose="020B0503020204020204" pitchFamily="34" charset="-122"/>
                  <a:ea typeface="微软雅黑" panose="020B0503020204020204" pitchFamily="34" charset="-122"/>
                </a:rPr>
                <a:t>　</a:t>
              </a:r>
              <a:r>
                <a:rPr lang="x-none" altLang="zh-CN" sz="2100" dirty="0" smtClean="0">
                  <a:solidFill>
                    <a:schemeClr val="bg1"/>
                  </a:solidFill>
                  <a:latin typeface="+mn-ea"/>
                </a:rPr>
                <a:t>聚合分析方法</a:t>
              </a:r>
              <a:endParaRPr lang="zh-CN" altLang="en-US" sz="2100" spc="225" dirty="0">
                <a:solidFill>
                  <a:schemeClr val="bg1"/>
                </a:solidFill>
                <a:latin typeface="+mn-ea"/>
              </a:endParaRPr>
            </a:p>
          </p:txBody>
        </p:sp>
      </p:grpSp>
      <p:grpSp>
        <p:nvGrpSpPr>
          <p:cNvPr id="8" name="组合 68"/>
          <p:cNvGrpSpPr/>
          <p:nvPr/>
        </p:nvGrpSpPr>
        <p:grpSpPr>
          <a:xfrm>
            <a:off x="1691680" y="3423014"/>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1814" y="3411473"/>
              <a:ext cx="4451860"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2100" dirty="0" smtClean="0"/>
                <a:t>聚类在实际场景中的应用案例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5" name="组合 69"/>
          <p:cNvGrpSpPr/>
          <p:nvPr/>
        </p:nvGrpSpPr>
        <p:grpSpPr>
          <a:xfrm>
            <a:off x="1691680" y="4176105"/>
            <a:ext cx="5693399" cy="426279"/>
            <a:chOff x="1807265" y="3866296"/>
            <a:chExt cx="5693399" cy="426279"/>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4" name="矩形 53"/>
            <p:cNvSpPr/>
            <p:nvPr/>
          </p:nvSpPr>
          <p:spPr>
            <a:xfrm>
              <a:off x="1881814" y="3877077"/>
              <a:ext cx="283603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x-none" altLang="zh-CN" sz="2100" dirty="0" smtClean="0">
                  <a:latin typeface="+mn-ea"/>
                </a:rPr>
                <a:t>聚类的实现例子</a:t>
              </a:r>
              <a:endParaRPr lang="zh-CN" altLang="zh-CN" sz="2100" dirty="0" smtClean="0">
                <a:latin typeface="+mn-ea"/>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圆角矩形 1"/>
          <p:cNvSpPr/>
          <p:nvPr/>
        </p:nvSpPr>
        <p:spPr>
          <a:xfrm>
            <a:off x="1691680" y="492919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grpSp>
        <p:nvGrpSpPr>
          <p:cNvPr id="30" name="组合 68"/>
          <p:cNvGrpSpPr/>
          <p:nvPr/>
        </p:nvGrpSpPr>
        <p:grpSpPr>
          <a:xfrm>
            <a:off x="1691680" y="1916832"/>
            <a:ext cx="5693399" cy="749444"/>
            <a:chOff x="1807265" y="3400693"/>
            <a:chExt cx="5693399" cy="749444"/>
          </a:xfrm>
        </p:grpSpPr>
        <p:sp>
          <p:nvSpPr>
            <p:cNvPr id="34" name="圆角矩形 33"/>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37" name="矩形 36"/>
            <p:cNvSpPr/>
            <p:nvPr/>
          </p:nvSpPr>
          <p:spPr>
            <a:xfrm>
              <a:off x="1881814" y="3411473"/>
              <a:ext cx="2085827" cy="738664"/>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2100" dirty="0" smtClean="0"/>
                <a:t>聚类</a:t>
              </a:r>
              <a:r>
                <a:rPr lang="zh-CN" altLang="en-US" sz="2100" spc="225" dirty="0" smtClean="0">
                  <a:latin typeface="微软雅黑" panose="020B0503020204020204" pitchFamily="34" charset="-122"/>
                  <a:ea typeface="微软雅黑" panose="020B0503020204020204" pitchFamily="34" charset="-122"/>
                </a:rPr>
                <a:t>概述</a:t>
              </a:r>
              <a:endParaRPr lang="zh-CN" altLang="en-US" sz="2100" spc="225" dirty="0" smtClean="0">
                <a:latin typeface="微软雅黑" panose="020B0503020204020204" pitchFamily="34" charset="-122"/>
                <a:ea typeface="微软雅黑" panose="020B0503020204020204" pitchFamily="34" charset="-122"/>
              </a:endParaRPr>
            </a:p>
            <a:p>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364750" cy="415498"/>
          </a:xfrm>
          <a:prstGeom prst="rect">
            <a:avLst/>
          </a:prstGeom>
          <a:noFill/>
        </p:spPr>
        <p:txBody>
          <a:bodyPr wrap="none" rtlCol="0">
            <a:spAutoFit/>
          </a:bodyPr>
          <a:lstStyle/>
          <a:p>
            <a:r>
              <a:rPr lang="en-US" altLang="zh-CN" sz="2100" b="1" spc="225" dirty="0" smtClean="0">
                <a:solidFill>
                  <a:prstClr val="white"/>
                </a:solidFill>
              </a:rPr>
              <a:t>3.2 </a:t>
            </a:r>
            <a:r>
              <a:rPr lang="zh-CN" altLang="zh-CN" sz="2100" b="1" dirty="0" smtClean="0">
                <a:solidFill>
                  <a:schemeClr val="bg1"/>
                </a:solidFill>
              </a:rPr>
              <a:t>聚合分析方法</a:t>
            </a:r>
            <a:endParaRPr lang="zh-CN" altLang="en-US" sz="2100" b="1" spc="225" dirty="0">
              <a:solidFill>
                <a:schemeClr val="bg1"/>
              </a:solidFill>
              <a:latin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098378" cy="300852"/>
          </a:xfrm>
          <a:prstGeom prst="rect">
            <a:avLst/>
          </a:prstGeom>
          <a:noFill/>
        </p:spPr>
        <p:txBody>
          <a:bodyPr wrap="none" rtlCol="0">
            <a:spAutoFit/>
          </a:bodyPr>
          <a:lstStyle/>
          <a:p>
            <a:r>
              <a:rPr lang="zh-CN" altLang="en-US" sz="1355" dirty="0" smtClean="0">
                <a:solidFill>
                  <a:prstClr val="white"/>
                </a:solidFill>
              </a:rPr>
              <a:t>第三章 聚类</a:t>
            </a:r>
            <a:endParaRPr lang="zh-CN" altLang="en-US" sz="1355" dirty="0">
              <a:solidFill>
                <a:prstClr val="white"/>
              </a:solidFill>
            </a:endParaRPr>
          </a:p>
        </p:txBody>
      </p:sp>
      <p:sp>
        <p:nvSpPr>
          <p:cNvPr id="15" name="内容占位符 2"/>
          <p:cNvSpPr>
            <a:spLocks noGrp="1"/>
          </p:cNvSpPr>
          <p:nvPr>
            <p:ph idx="1"/>
          </p:nvPr>
        </p:nvSpPr>
        <p:spPr>
          <a:xfrm>
            <a:off x="500034" y="1071546"/>
            <a:ext cx="8291264" cy="4349079"/>
          </a:xfrm>
        </p:spPr>
        <p:txBody>
          <a:bodyPr>
            <a:normAutofit/>
          </a:bodyPr>
          <a:lstStyle/>
          <a:p>
            <a:endParaRPr lang="zh-CN" altLang="zh-CN" dirty="0" smtClean="0"/>
          </a:p>
          <a:p>
            <a:r>
              <a:rPr lang="zh-CN" altLang="zh-CN" sz="1800" b="1" dirty="0">
                <a:solidFill>
                  <a:srgbClr val="3D89BC"/>
                </a:solidFill>
                <a:latin typeface="微软雅黑" panose="020B0503020204020204" pitchFamily="34" charset="-122"/>
                <a:ea typeface="微软雅黑" panose="020B0503020204020204" pitchFamily="34" charset="-122"/>
              </a:rPr>
              <a:t>聚合分析过程</a:t>
            </a:r>
            <a:endParaRPr lang="en-US" altLang="zh-CN" sz="1800" b="1" dirty="0">
              <a:solidFill>
                <a:srgbClr val="3D89BC"/>
              </a:solidFill>
              <a:latin typeface="微软雅黑" panose="020B0503020204020204" pitchFamily="34" charset="-122"/>
              <a:ea typeface="微软雅黑" panose="020B0503020204020204" pitchFamily="34" charset="-122"/>
            </a:endParaRPr>
          </a:p>
          <a:p>
            <a:pPr lvl="1">
              <a:buFont typeface="Wingdings" panose="05000000000000000000" pitchFamily="2" charset="2"/>
              <a:buChar char="Ø"/>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聚合分析方法是层次聚类的常用方法，其聚合过程是自底而上的过程。</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lvl="1">
              <a:buFont typeface="Wingdings" panose="05000000000000000000" pitchFamily="2" charset="2"/>
              <a:buChar char="Ø"/>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它把所有数据样本分别看作独立的簇；</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lvl="1">
              <a:buFont typeface="Wingdings" panose="05000000000000000000" pitchFamily="2" charset="2"/>
              <a:buChar char="Ø"/>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计算簇的相似度，即簇之间的距离。距离最小的即相似度最高。</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lvl="1">
              <a:buFont typeface="Wingdings" panose="05000000000000000000" pitchFamily="2" charset="2"/>
              <a:buChar char="Ø"/>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把相似度最高的簇合并成一个簇，并再与剩余的其它簇重新聚合。</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lvl="1">
              <a:buFont typeface="Wingdings" panose="05000000000000000000" pitchFamily="2" charset="2"/>
              <a:buChar char="Ø"/>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如此重复迭代以上聚合过程，直到所有数据样本合并为一个簇。</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lvl="1">
              <a:buFont typeface="Wingdings" panose="05000000000000000000" pitchFamily="2" charset="2"/>
              <a:buChar char="Ø"/>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在聚类分析中，需要确定数据样本间的相似程度，这个相似度称为数据样本间的距离。计算距离的方法包括欧氏距离、曼哈顿距离、闵可夫斯基距离、切比雪夫距离等。</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lvl="1">
              <a:buFont typeface="Wingdings" panose="05000000000000000000" pitchFamily="2" charset="2"/>
              <a:buChar char="Ø"/>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本章重点介绍常用的欧氏距离方法。</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lvl="1">
              <a:buFont typeface="Wingdings" panose="05000000000000000000" pitchFamily="2" charset="2"/>
              <a:buChar char="Ø"/>
            </a:pPr>
            <a:endParaRPr lang="zh-CN" altLang="zh-CN" dirty="0" smtClean="0"/>
          </a:p>
          <a:p>
            <a:endParaRPr lang="zh-CN" altLang="zh-CN" dirty="0" smtClean="0"/>
          </a:p>
          <a:p>
            <a:endParaRPr lang="en-US" altLang="zh-CN" b="1" dirty="0" smtClean="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364750" cy="415498"/>
          </a:xfrm>
          <a:prstGeom prst="rect">
            <a:avLst/>
          </a:prstGeom>
          <a:noFill/>
        </p:spPr>
        <p:txBody>
          <a:bodyPr wrap="none" rtlCol="0">
            <a:spAutoFit/>
          </a:bodyPr>
          <a:lstStyle/>
          <a:p>
            <a:r>
              <a:rPr lang="en-US" altLang="zh-CN" sz="2100" b="1" spc="225" dirty="0" smtClean="0">
                <a:solidFill>
                  <a:prstClr val="white"/>
                </a:solidFill>
              </a:rPr>
              <a:t>3.2 </a:t>
            </a:r>
            <a:r>
              <a:rPr lang="zh-CN" altLang="zh-CN" sz="2100" b="1" dirty="0" smtClean="0">
                <a:solidFill>
                  <a:schemeClr val="bg1"/>
                </a:solidFill>
              </a:rPr>
              <a:t>聚合分析方法</a:t>
            </a:r>
            <a:endParaRPr lang="zh-CN" altLang="en-US" sz="2100" b="1" spc="225" dirty="0">
              <a:solidFill>
                <a:schemeClr val="bg1"/>
              </a:solidFill>
              <a:latin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098378" cy="300852"/>
          </a:xfrm>
          <a:prstGeom prst="rect">
            <a:avLst/>
          </a:prstGeom>
          <a:noFill/>
        </p:spPr>
        <p:txBody>
          <a:bodyPr wrap="none" rtlCol="0">
            <a:spAutoFit/>
          </a:bodyPr>
          <a:lstStyle/>
          <a:p>
            <a:r>
              <a:rPr lang="zh-CN" altLang="en-US" sz="1355" dirty="0" smtClean="0">
                <a:solidFill>
                  <a:prstClr val="white"/>
                </a:solidFill>
              </a:rPr>
              <a:t>第三章 聚类</a:t>
            </a:r>
            <a:endParaRPr lang="zh-CN" altLang="en-US" sz="1355" dirty="0">
              <a:solidFill>
                <a:prstClr val="white"/>
              </a:solidFill>
            </a:endParaRPr>
          </a:p>
        </p:txBody>
      </p:sp>
      <p:sp>
        <p:nvSpPr>
          <p:cNvPr id="15" name="内容占位符 2"/>
          <p:cNvSpPr>
            <a:spLocks noGrp="1"/>
          </p:cNvSpPr>
          <p:nvPr>
            <p:ph idx="1"/>
          </p:nvPr>
        </p:nvSpPr>
        <p:spPr>
          <a:xfrm>
            <a:off x="500034" y="1071546"/>
            <a:ext cx="8286808" cy="4714907"/>
          </a:xfrm>
        </p:spPr>
        <p:txBody>
          <a:bodyPr>
            <a:normAutofit/>
          </a:bodyPr>
          <a:lstStyle/>
          <a:p>
            <a:endParaRPr lang="zh-CN" altLang="zh-CN" dirty="0" smtClean="0"/>
          </a:p>
          <a:p>
            <a:r>
              <a:rPr lang="zh-CN" altLang="zh-CN" sz="1800" b="1" dirty="0">
                <a:solidFill>
                  <a:srgbClr val="3D89BC"/>
                </a:solidFill>
                <a:latin typeface="微软雅黑" panose="020B0503020204020204" pitchFamily="34" charset="-122"/>
                <a:ea typeface="微软雅黑" panose="020B0503020204020204" pitchFamily="34" charset="-122"/>
              </a:rPr>
              <a:t>欧氏距离</a:t>
            </a:r>
            <a:endParaRPr lang="en-US" altLang="zh-CN" sz="1800" b="1" dirty="0">
              <a:solidFill>
                <a:srgbClr val="3D89BC"/>
              </a:solidFill>
              <a:latin typeface="微软雅黑" panose="020B0503020204020204" pitchFamily="34" charset="-122"/>
              <a:ea typeface="微软雅黑" panose="020B0503020204020204" pitchFamily="34" charset="-122"/>
            </a:endParaRPr>
          </a:p>
          <a:p>
            <a:pPr lvl="1">
              <a:buNone/>
            </a:pPr>
            <a:endParaRPr lang="en-US" altLang="zh-CN" b="1" dirty="0" smtClean="0"/>
          </a:p>
          <a:p>
            <a:pPr lvl="1">
              <a:lnSpc>
                <a:spcPct val="150000"/>
              </a:lnSpc>
              <a:buFont typeface="Wingdings" panose="05000000000000000000" pitchFamily="2" charset="2"/>
              <a:buChar char="Ø"/>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在一个</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p</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维空间中，任一点</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Xi</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表示为（</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Xi1, Xi2,</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en-US"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Xip</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lvl="1">
              <a:lnSpc>
                <a:spcPct val="150000"/>
              </a:lnSpc>
              <a:buFont typeface="Wingdings" panose="05000000000000000000" pitchFamily="2" charset="2"/>
              <a:buChar char="Ø"/>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它与另一点</a:t>
            </a:r>
            <a:r>
              <a:rPr lang="en-US"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Xj</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的欧氏距离</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d(Xi, </a:t>
            </a:r>
            <a:r>
              <a:rPr lang="en-US"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Xj</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可按如下方法计算：</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685800" lvl="2">
              <a:lnSpc>
                <a:spcPct val="150000"/>
              </a:lnSpc>
              <a:spcBef>
                <a:spcPts val="1000"/>
              </a:spcBef>
              <a:buFont typeface="Wingdings" panose="05000000000000000000" pitchFamily="2" charset="2"/>
              <a:buChar char="Ø"/>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d(Xi,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Xj</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lvl="2">
              <a:buNone/>
            </a:pP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lvl="1">
              <a:buFont typeface="Wingdings" panose="05000000000000000000" pitchFamily="2" charset="2"/>
              <a:buChar char="Ø"/>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例子：</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X1=</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6</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3</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X2=</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3</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7</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lvl="3">
              <a:buFont typeface="Wingdings" panose="05000000000000000000" pitchFamily="2" charset="2"/>
              <a:buChar char="Ø"/>
            </a:pP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lvl="3">
              <a:buFont typeface="Wingdings" panose="05000000000000000000" pitchFamily="2" charset="2"/>
              <a:buChar char="Ø"/>
            </a:pP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d(X1, X2)=                                      </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 5</a:t>
            </a: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lvl="3">
              <a:buFont typeface="Wingdings" panose="05000000000000000000" pitchFamily="2" charset="2"/>
              <a:buChar char="Ø"/>
            </a:pP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lvl="2">
              <a:buFont typeface="Wingdings" panose="05000000000000000000" pitchFamily="2" charset="2"/>
              <a:buChar char="Ø"/>
            </a:pP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lvl="2">
              <a:buFont typeface="Wingdings" panose="05000000000000000000" pitchFamily="2" charset="2"/>
              <a:buChar char="Ø"/>
            </a:pP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lvl="2">
              <a:buFont typeface="Wingdings" panose="05000000000000000000" pitchFamily="2" charset="2"/>
              <a:buChar char="Ø"/>
            </a:pPr>
            <a:endParaRPr lang="en-US" altLang="zh-CN" sz="1400" dirty="0" smtClean="0"/>
          </a:p>
          <a:p>
            <a:pPr>
              <a:buNone/>
            </a:pPr>
            <a:endParaRPr lang="zh-CN" altLang="zh-CN" dirty="0" smtClean="0"/>
          </a:p>
        </p:txBody>
      </p:sp>
      <p:pic>
        <p:nvPicPr>
          <p:cNvPr id="16" name="图片 208"/>
          <p:cNvPicPr>
            <a:picLocks noChangeAspect="1" noChangeArrowheads="1"/>
          </p:cNvPicPr>
          <p:nvPr/>
        </p:nvPicPr>
        <p:blipFill>
          <a:blip r:embed="rId1" cstate="print">
            <a:clrChange>
              <a:clrFrom>
                <a:srgbClr val="FFFFFF"/>
              </a:clrFrom>
              <a:clrTo>
                <a:srgbClr val="FFFFFF">
                  <a:alpha val="0"/>
                </a:srgbClr>
              </a:clrTo>
            </a:clrChange>
          </a:blip>
          <a:srcRect/>
          <a:stretch>
            <a:fillRect/>
          </a:stretch>
        </p:blipFill>
        <p:spPr bwMode="auto">
          <a:xfrm>
            <a:off x="2483768" y="3140968"/>
            <a:ext cx="1840524" cy="648072"/>
          </a:xfrm>
          <a:prstGeom prst="rect">
            <a:avLst/>
          </a:prstGeom>
          <a:noFill/>
        </p:spPr>
      </p:pic>
      <p:pic>
        <p:nvPicPr>
          <p:cNvPr id="99330" name="图片 210"/>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131840" y="4437112"/>
            <a:ext cx="1693628" cy="576064"/>
          </a:xfrm>
          <a:prstGeom prst="rect">
            <a:avLst/>
          </a:prstGeom>
          <a:noFill/>
          <a:ln w="9525">
            <a:noFill/>
            <a:miter lim="800000"/>
            <a:headEnd/>
            <a:tailEnd/>
          </a:ln>
        </p:spPr>
      </p:pic>
      <p:pic>
        <p:nvPicPr>
          <p:cNvPr id="99331" name="图片 21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004048" y="4437112"/>
            <a:ext cx="2654009" cy="43204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364750" cy="415498"/>
          </a:xfrm>
          <a:prstGeom prst="rect">
            <a:avLst/>
          </a:prstGeom>
          <a:noFill/>
        </p:spPr>
        <p:txBody>
          <a:bodyPr wrap="none" rtlCol="0">
            <a:spAutoFit/>
          </a:bodyPr>
          <a:lstStyle/>
          <a:p>
            <a:r>
              <a:rPr lang="en-US" altLang="zh-CN" sz="2100" b="1" spc="225" dirty="0" smtClean="0">
                <a:solidFill>
                  <a:prstClr val="white"/>
                </a:solidFill>
              </a:rPr>
              <a:t>3.2 </a:t>
            </a:r>
            <a:r>
              <a:rPr lang="zh-CN" altLang="zh-CN" sz="2100" b="1" dirty="0" smtClean="0">
                <a:solidFill>
                  <a:schemeClr val="bg1"/>
                </a:solidFill>
              </a:rPr>
              <a:t>聚合分析方法</a:t>
            </a:r>
            <a:endParaRPr lang="zh-CN" altLang="en-US" sz="2100" b="1" spc="225" dirty="0">
              <a:solidFill>
                <a:schemeClr val="bg1"/>
              </a:solidFill>
              <a:latin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098378" cy="300852"/>
          </a:xfrm>
          <a:prstGeom prst="rect">
            <a:avLst/>
          </a:prstGeom>
          <a:noFill/>
        </p:spPr>
        <p:txBody>
          <a:bodyPr wrap="none" rtlCol="0">
            <a:spAutoFit/>
          </a:bodyPr>
          <a:lstStyle/>
          <a:p>
            <a:r>
              <a:rPr lang="zh-CN" altLang="en-US" sz="1355" dirty="0" smtClean="0">
                <a:solidFill>
                  <a:prstClr val="white"/>
                </a:solidFill>
              </a:rPr>
              <a:t>第三章 聚类</a:t>
            </a:r>
            <a:endParaRPr lang="zh-CN" altLang="en-US" sz="1355" dirty="0">
              <a:solidFill>
                <a:prstClr val="white"/>
              </a:solidFill>
            </a:endParaRPr>
          </a:p>
        </p:txBody>
      </p:sp>
      <p:sp>
        <p:nvSpPr>
          <p:cNvPr id="11" name="内容占位符 2"/>
          <p:cNvSpPr>
            <a:spLocks noGrp="1"/>
          </p:cNvSpPr>
          <p:nvPr>
            <p:ph idx="1"/>
          </p:nvPr>
        </p:nvSpPr>
        <p:spPr>
          <a:xfrm>
            <a:off x="395536" y="1276170"/>
            <a:ext cx="5266928" cy="1108719"/>
          </a:xfrm>
        </p:spPr>
        <p:txBody>
          <a:bodyPr>
            <a:normAutofit/>
          </a:bodyPr>
          <a:lstStyle/>
          <a:p>
            <a:endParaRPr lang="zh-CN" altLang="zh-CN" dirty="0" smtClean="0"/>
          </a:p>
          <a:p>
            <a:r>
              <a:rPr lang="zh-CN" altLang="zh-CN" sz="1800" b="1" dirty="0">
                <a:solidFill>
                  <a:srgbClr val="3D89BC"/>
                </a:solidFill>
                <a:latin typeface="微软雅黑" panose="020B0503020204020204" pitchFamily="34" charset="-122"/>
                <a:ea typeface="微软雅黑" panose="020B0503020204020204" pitchFamily="34" charset="-122"/>
              </a:rPr>
              <a:t>聚合分析</a:t>
            </a:r>
            <a:r>
              <a:rPr lang="zh-CN" altLang="en-US" sz="1800" b="1" dirty="0">
                <a:solidFill>
                  <a:srgbClr val="3D89BC"/>
                </a:solidFill>
                <a:latin typeface="微软雅黑" panose="020B0503020204020204" pitchFamily="34" charset="-122"/>
                <a:ea typeface="微软雅黑" panose="020B0503020204020204" pitchFamily="34" charset="-122"/>
              </a:rPr>
              <a:t>例子</a:t>
            </a:r>
            <a:endParaRPr lang="zh-CN" altLang="zh-CN" sz="1800" b="1" dirty="0">
              <a:solidFill>
                <a:srgbClr val="3D89BC"/>
              </a:solidFill>
              <a:latin typeface="微软雅黑" panose="020B0503020204020204" pitchFamily="34" charset="-122"/>
              <a:ea typeface="微软雅黑" panose="020B0503020204020204" pitchFamily="34" charset="-122"/>
            </a:endParaRPr>
          </a:p>
          <a:p>
            <a:endParaRPr lang="en-US" altLang="zh-CN" b="1" dirty="0" smtClean="0"/>
          </a:p>
        </p:txBody>
      </p:sp>
      <p:sp>
        <p:nvSpPr>
          <p:cNvPr id="13" name="矩形 12"/>
          <p:cNvSpPr/>
          <p:nvPr/>
        </p:nvSpPr>
        <p:spPr>
          <a:xfrm>
            <a:off x="985280" y="2571744"/>
            <a:ext cx="1005403" cy="338554"/>
          </a:xfrm>
          <a:prstGeom prst="rect">
            <a:avLst/>
          </a:prstGeom>
        </p:spPr>
        <p:txBody>
          <a:bodyPr wrap="none">
            <a:spAutoFit/>
          </a:bodyPr>
          <a:lstStyle/>
          <a:p>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原始数据</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
        <p:nvSpPr>
          <p:cNvPr id="16" name="矩形 15"/>
          <p:cNvSpPr/>
          <p:nvPr/>
        </p:nvSpPr>
        <p:spPr>
          <a:xfrm>
            <a:off x="1000100" y="3500438"/>
            <a:ext cx="1714512" cy="923330"/>
          </a:xfrm>
          <a:prstGeom prst="rect">
            <a:avLst/>
          </a:prstGeom>
        </p:spPr>
        <p:txBody>
          <a:bodyPr wrap="square">
            <a:spAutoFit/>
          </a:bodyPr>
          <a:lstStyle/>
          <a:p>
            <a:r>
              <a:rPr lang="en-US" dirty="0" smtClean="0"/>
              <a:t>A=</a:t>
            </a:r>
            <a:r>
              <a:rPr lang="zh-CN" altLang="en-US" dirty="0" smtClean="0"/>
              <a:t>（</a:t>
            </a:r>
            <a:r>
              <a:rPr lang="en-US" dirty="0" smtClean="0"/>
              <a:t>6</a:t>
            </a:r>
            <a:r>
              <a:rPr lang="zh-CN" altLang="en-US" dirty="0" smtClean="0"/>
              <a:t>，</a:t>
            </a:r>
            <a:r>
              <a:rPr lang="en-US" dirty="0" smtClean="0"/>
              <a:t>3</a:t>
            </a:r>
            <a:r>
              <a:rPr lang="zh-CN" altLang="en-US" dirty="0" smtClean="0"/>
              <a:t>）</a:t>
            </a:r>
            <a:endParaRPr lang="zh-CN" altLang="en-US" dirty="0" smtClean="0"/>
          </a:p>
          <a:p>
            <a:r>
              <a:rPr lang="en-US" dirty="0" smtClean="0"/>
              <a:t>B=</a:t>
            </a:r>
            <a:r>
              <a:rPr lang="zh-CN" altLang="en-US" dirty="0" smtClean="0"/>
              <a:t>（</a:t>
            </a:r>
            <a:r>
              <a:rPr lang="en-US" dirty="0" smtClean="0"/>
              <a:t>3</a:t>
            </a:r>
            <a:r>
              <a:rPr lang="zh-CN" altLang="en-US" dirty="0" smtClean="0"/>
              <a:t>，</a:t>
            </a:r>
            <a:r>
              <a:rPr lang="en-US" dirty="0" smtClean="0"/>
              <a:t>7</a:t>
            </a:r>
            <a:r>
              <a:rPr lang="zh-CN" altLang="en-US" dirty="0" smtClean="0"/>
              <a:t>）</a:t>
            </a:r>
            <a:endParaRPr lang="zh-CN" altLang="en-US" dirty="0" smtClean="0"/>
          </a:p>
          <a:p>
            <a:r>
              <a:rPr lang="en-US" dirty="0" smtClean="0"/>
              <a:t>C=</a:t>
            </a:r>
            <a:r>
              <a:rPr lang="zh-CN" altLang="en-US" dirty="0" smtClean="0"/>
              <a:t>（</a:t>
            </a:r>
            <a:r>
              <a:rPr lang="en-US" dirty="0" smtClean="0"/>
              <a:t>12</a:t>
            </a:r>
            <a:r>
              <a:rPr lang="zh-CN" altLang="en-US" dirty="0" smtClean="0"/>
              <a:t>，</a:t>
            </a:r>
            <a:r>
              <a:rPr lang="en-US" dirty="0" smtClean="0"/>
              <a:t>6</a:t>
            </a:r>
            <a:r>
              <a:rPr lang="zh-CN" altLang="en-US" dirty="0" smtClean="0"/>
              <a:t>）</a:t>
            </a:r>
            <a:endParaRPr lang="zh-CN" altLang="en-US" dirty="0"/>
          </a:p>
        </p:txBody>
      </p:sp>
      <p:sp>
        <p:nvSpPr>
          <p:cNvPr id="18" name="矩形 17"/>
          <p:cNvSpPr/>
          <p:nvPr/>
        </p:nvSpPr>
        <p:spPr>
          <a:xfrm>
            <a:off x="3357554" y="2571744"/>
            <a:ext cx="1741182" cy="338554"/>
          </a:xfrm>
          <a:prstGeom prst="rect">
            <a:avLst/>
          </a:prstGeom>
        </p:spPr>
        <p:txBody>
          <a:bodyPr wrap="none">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第</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1</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次计算相似度</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
        <p:nvSpPr>
          <p:cNvPr id="20" name="矩形 19"/>
          <p:cNvSpPr/>
          <p:nvPr/>
        </p:nvSpPr>
        <p:spPr>
          <a:xfrm>
            <a:off x="3428992" y="3000372"/>
            <a:ext cx="1066318" cy="338554"/>
          </a:xfrm>
          <a:prstGeom prst="rect">
            <a:avLst/>
          </a:prstGeom>
        </p:spPr>
        <p:txBody>
          <a:bodyPr wrap="none">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欧氏</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距离</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graphicFrame>
        <p:nvGraphicFramePr>
          <p:cNvPr id="21" name="表格 20"/>
          <p:cNvGraphicFramePr>
            <a:graphicFrameLocks noGrp="1"/>
          </p:cNvGraphicFramePr>
          <p:nvPr/>
        </p:nvGraphicFramePr>
        <p:xfrm>
          <a:off x="3500430" y="3500438"/>
          <a:ext cx="2743200" cy="955676"/>
        </p:xfrm>
        <a:graphic>
          <a:graphicData uri="http://schemas.openxmlformats.org/drawingml/2006/table">
            <a:tbl>
              <a:tblPr/>
              <a:tblGrid>
                <a:gridCol w="685800"/>
                <a:gridCol w="685800"/>
                <a:gridCol w="685800"/>
                <a:gridCol w="685800"/>
              </a:tblGrid>
              <a:tr h="346076">
                <a:tc>
                  <a:txBody>
                    <a:bodyPr/>
                    <a:lstStyle/>
                    <a:p>
                      <a:pPr indent="266700" algn="ctr">
                        <a:lnSpc>
                          <a:spcPts val="1550"/>
                        </a:lnSpc>
                        <a:spcAft>
                          <a:spcPts val="0"/>
                        </a:spcAft>
                      </a:pPr>
                      <a:r>
                        <a:rPr lang="zh-CN" sz="1100" kern="100">
                          <a:solidFill>
                            <a:srgbClr val="000000"/>
                          </a:solidFill>
                          <a:latin typeface="Times New Roman" panose="02020603050405020304"/>
                          <a:ea typeface="宋体" panose="02010600030101010101" pitchFamily="2" charset="-122"/>
                          <a:cs typeface="Times New Roman" panose="02020603050405020304"/>
                        </a:rPr>
                        <a:t>　</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1550"/>
                        </a:lnSpc>
                        <a:spcAft>
                          <a:spcPts val="0"/>
                        </a:spcAft>
                      </a:pPr>
                      <a:r>
                        <a:rPr lang="en-US" sz="1100" kern="100">
                          <a:solidFill>
                            <a:srgbClr val="000000"/>
                          </a:solidFill>
                          <a:latin typeface="Times New Roman" panose="02020603050405020304"/>
                          <a:ea typeface="宋体" panose="02010600030101010101" pitchFamily="2" charset="-122"/>
                          <a:cs typeface="Times New Roman" panose="02020603050405020304"/>
                        </a:rPr>
                        <a:t>A</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1550"/>
                        </a:lnSpc>
                        <a:spcAft>
                          <a:spcPts val="0"/>
                        </a:spcAft>
                      </a:pPr>
                      <a:r>
                        <a:rPr lang="en-US" sz="1100" kern="100">
                          <a:solidFill>
                            <a:srgbClr val="000000"/>
                          </a:solidFill>
                          <a:latin typeface="Times New Roman" panose="02020603050405020304"/>
                          <a:ea typeface="宋体" panose="02010600030101010101" pitchFamily="2" charset="-122"/>
                          <a:cs typeface="Times New Roman" panose="02020603050405020304"/>
                        </a:rPr>
                        <a:t>B</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1550"/>
                        </a:lnSpc>
                        <a:spcAft>
                          <a:spcPts val="0"/>
                        </a:spcAft>
                      </a:pPr>
                      <a:r>
                        <a:rPr lang="en-US" sz="1100" kern="100">
                          <a:solidFill>
                            <a:srgbClr val="000000"/>
                          </a:solidFill>
                          <a:latin typeface="Times New Roman" panose="02020603050405020304"/>
                          <a:ea typeface="宋体" panose="02010600030101010101" pitchFamily="2" charset="-122"/>
                          <a:cs typeface="Times New Roman" panose="02020603050405020304"/>
                        </a:rPr>
                        <a:t>C</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indent="266700" algn="ctr">
                        <a:lnSpc>
                          <a:spcPts val="1550"/>
                        </a:lnSpc>
                        <a:spcAft>
                          <a:spcPts val="0"/>
                        </a:spcAft>
                      </a:pPr>
                      <a:r>
                        <a:rPr lang="en-US" sz="1100" kern="100">
                          <a:solidFill>
                            <a:srgbClr val="000000"/>
                          </a:solidFill>
                          <a:latin typeface="Times New Roman" panose="02020603050405020304"/>
                          <a:ea typeface="宋体" panose="02010600030101010101" pitchFamily="2" charset="-122"/>
                          <a:cs typeface="Times New Roman" panose="02020603050405020304"/>
                        </a:rPr>
                        <a:t>A</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r">
                        <a:lnSpc>
                          <a:spcPts val="1550"/>
                        </a:lnSpc>
                        <a:spcAft>
                          <a:spcPts val="0"/>
                        </a:spcAft>
                      </a:pPr>
                      <a:r>
                        <a:rPr lang="en-US" sz="1100" kern="100">
                          <a:solidFill>
                            <a:srgbClr val="000000"/>
                          </a:solidFill>
                          <a:latin typeface="Times New Roman" panose="02020603050405020304"/>
                          <a:ea typeface="宋体" panose="02010600030101010101" pitchFamily="2" charset="-122"/>
                          <a:cs typeface="Times New Roman" panose="02020603050405020304"/>
                        </a:rPr>
                        <a:t>0.00 </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r">
                        <a:lnSpc>
                          <a:spcPts val="1550"/>
                        </a:lnSpc>
                        <a:spcAft>
                          <a:spcPts val="0"/>
                        </a:spcAft>
                      </a:pPr>
                      <a:r>
                        <a:rPr lang="en-US" sz="1100" kern="100">
                          <a:solidFill>
                            <a:srgbClr val="000000"/>
                          </a:solidFill>
                          <a:latin typeface="Times New Roman" panose="02020603050405020304"/>
                          <a:ea typeface="宋体" panose="02010600030101010101" pitchFamily="2" charset="-122"/>
                          <a:cs typeface="Times New Roman" panose="02020603050405020304"/>
                        </a:rPr>
                        <a:t>5.00 </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r">
                        <a:lnSpc>
                          <a:spcPts val="1550"/>
                        </a:lnSpc>
                        <a:spcAft>
                          <a:spcPts val="0"/>
                        </a:spcAft>
                      </a:pPr>
                      <a:r>
                        <a:rPr lang="en-US" sz="1100" kern="100">
                          <a:solidFill>
                            <a:srgbClr val="000000"/>
                          </a:solidFill>
                          <a:latin typeface="Times New Roman" panose="02020603050405020304"/>
                          <a:ea typeface="宋体" panose="02010600030101010101" pitchFamily="2" charset="-122"/>
                          <a:cs typeface="Times New Roman" panose="02020603050405020304"/>
                        </a:rPr>
                        <a:t>6.71 </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indent="266700" algn="ctr">
                        <a:lnSpc>
                          <a:spcPts val="1550"/>
                        </a:lnSpc>
                        <a:spcAft>
                          <a:spcPts val="0"/>
                        </a:spcAft>
                      </a:pPr>
                      <a:r>
                        <a:rPr lang="en-US" sz="1100" kern="100">
                          <a:solidFill>
                            <a:srgbClr val="000000"/>
                          </a:solidFill>
                          <a:latin typeface="Times New Roman" panose="02020603050405020304"/>
                          <a:ea typeface="宋体" panose="02010600030101010101" pitchFamily="2" charset="-122"/>
                          <a:cs typeface="Times New Roman" panose="02020603050405020304"/>
                        </a:rPr>
                        <a:t>B</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ts val="1550"/>
                        </a:lnSpc>
                        <a:spcAft>
                          <a:spcPts val="0"/>
                        </a:spcAft>
                      </a:pPr>
                      <a:r>
                        <a:rPr lang="zh-CN" sz="1100" kern="100">
                          <a:solidFill>
                            <a:srgbClr val="000000"/>
                          </a:solidFill>
                          <a:latin typeface="Times New Roman" panose="02020603050405020304"/>
                          <a:ea typeface="宋体" panose="02010600030101010101" pitchFamily="2" charset="-122"/>
                          <a:cs typeface="Times New Roman" panose="02020603050405020304"/>
                        </a:rPr>
                        <a:t>　</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r">
                        <a:lnSpc>
                          <a:spcPts val="1550"/>
                        </a:lnSpc>
                        <a:spcAft>
                          <a:spcPts val="0"/>
                        </a:spcAft>
                      </a:pPr>
                      <a:r>
                        <a:rPr lang="en-US" sz="1100" kern="100">
                          <a:solidFill>
                            <a:srgbClr val="000000"/>
                          </a:solidFill>
                          <a:latin typeface="Times New Roman" panose="02020603050405020304"/>
                          <a:ea typeface="宋体" panose="02010600030101010101" pitchFamily="2" charset="-122"/>
                          <a:cs typeface="Times New Roman" panose="02020603050405020304"/>
                        </a:rPr>
                        <a:t>0.00 </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r">
                        <a:lnSpc>
                          <a:spcPts val="1550"/>
                        </a:lnSpc>
                        <a:spcAft>
                          <a:spcPts val="0"/>
                        </a:spcAft>
                      </a:pPr>
                      <a:r>
                        <a:rPr lang="en-US" sz="1100" kern="100">
                          <a:solidFill>
                            <a:srgbClr val="000000"/>
                          </a:solidFill>
                          <a:latin typeface="Times New Roman" panose="02020603050405020304"/>
                          <a:ea typeface="宋体" panose="02010600030101010101" pitchFamily="2" charset="-122"/>
                          <a:cs typeface="Times New Roman" panose="02020603050405020304"/>
                        </a:rPr>
                        <a:t>9.06 </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indent="266700" algn="ctr">
                        <a:lnSpc>
                          <a:spcPts val="1550"/>
                        </a:lnSpc>
                        <a:spcAft>
                          <a:spcPts val="0"/>
                        </a:spcAft>
                      </a:pPr>
                      <a:r>
                        <a:rPr lang="en-US" sz="1100" kern="100">
                          <a:solidFill>
                            <a:srgbClr val="000000"/>
                          </a:solidFill>
                          <a:latin typeface="Times New Roman" panose="02020603050405020304"/>
                          <a:ea typeface="宋体" panose="02010600030101010101" pitchFamily="2" charset="-122"/>
                          <a:cs typeface="Times New Roman" panose="02020603050405020304"/>
                        </a:rPr>
                        <a:t>C</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ts val="1550"/>
                        </a:lnSpc>
                        <a:spcAft>
                          <a:spcPts val="0"/>
                        </a:spcAft>
                      </a:pPr>
                      <a:r>
                        <a:rPr lang="zh-CN" sz="1100" kern="100">
                          <a:solidFill>
                            <a:srgbClr val="000000"/>
                          </a:solidFill>
                          <a:latin typeface="Times New Roman" panose="02020603050405020304"/>
                          <a:ea typeface="宋体" panose="02010600030101010101" pitchFamily="2" charset="-122"/>
                          <a:cs typeface="Times New Roman" panose="02020603050405020304"/>
                        </a:rPr>
                        <a:t>　</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ts val="1550"/>
                        </a:lnSpc>
                        <a:spcAft>
                          <a:spcPts val="0"/>
                        </a:spcAft>
                      </a:pPr>
                      <a:r>
                        <a:rPr lang="zh-CN" sz="1100" kern="100">
                          <a:solidFill>
                            <a:srgbClr val="000000"/>
                          </a:solidFill>
                          <a:latin typeface="Times New Roman" panose="02020603050405020304"/>
                          <a:ea typeface="宋体" panose="02010600030101010101" pitchFamily="2" charset="-122"/>
                          <a:cs typeface="Times New Roman" panose="02020603050405020304"/>
                        </a:rPr>
                        <a:t>　</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r">
                        <a:lnSpc>
                          <a:spcPts val="1550"/>
                        </a:lnSpc>
                        <a:spcAft>
                          <a:spcPts val="0"/>
                        </a:spcAft>
                      </a:pPr>
                      <a:r>
                        <a:rPr lang="en-US" sz="1100" kern="100" dirty="0">
                          <a:solidFill>
                            <a:srgbClr val="000000"/>
                          </a:solidFill>
                          <a:latin typeface="Times New Roman" panose="02020603050405020304"/>
                          <a:ea typeface="宋体" panose="02010600030101010101" pitchFamily="2" charset="-122"/>
                          <a:cs typeface="Times New Roman" panose="02020603050405020304"/>
                        </a:rPr>
                        <a:t>0.00 </a:t>
                      </a:r>
                      <a:endParaRPr lang="zh-CN" sz="105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2" name="矩形 21"/>
          <p:cNvSpPr/>
          <p:nvPr/>
        </p:nvSpPr>
        <p:spPr>
          <a:xfrm>
            <a:off x="1071538" y="4572008"/>
            <a:ext cx="6858048" cy="1106970"/>
          </a:xfrm>
          <a:prstGeom prst="rect">
            <a:avLst/>
          </a:prstGeom>
        </p:spPr>
        <p:txBody>
          <a:bodyPr wrap="square">
            <a:spAutoFit/>
          </a:bodyPr>
          <a:lstStyle/>
          <a:p>
            <a:pPr lvl="1">
              <a:lnSpc>
                <a:spcPct val="90000"/>
              </a:lnSpc>
              <a:spcBef>
                <a:spcPts val="500"/>
              </a:spcBef>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得到</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A,B</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最相似；</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lvl="1">
              <a:lnSpc>
                <a:spcPct val="90000"/>
              </a:lnSpc>
              <a:spcBef>
                <a:spcPts val="500"/>
              </a:spcBef>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把</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B</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合并为一簇，并与剩余的</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C</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聚合</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lvl="1">
              <a:lnSpc>
                <a:spcPct val="90000"/>
              </a:lnSpc>
              <a:spcBef>
                <a:spcPts val="500"/>
              </a:spcBef>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合并簇的值：这里为简易说明，采用簇的质心的方法，即簇的均值作为合并簇的值的方法</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364750" cy="415498"/>
          </a:xfrm>
          <a:prstGeom prst="rect">
            <a:avLst/>
          </a:prstGeom>
          <a:noFill/>
        </p:spPr>
        <p:txBody>
          <a:bodyPr wrap="none" rtlCol="0">
            <a:spAutoFit/>
          </a:bodyPr>
          <a:lstStyle/>
          <a:p>
            <a:r>
              <a:rPr lang="en-US" altLang="zh-CN" sz="2100" b="1" spc="225" dirty="0" smtClean="0">
                <a:solidFill>
                  <a:prstClr val="white"/>
                </a:solidFill>
              </a:rPr>
              <a:t>3.2 </a:t>
            </a:r>
            <a:r>
              <a:rPr lang="zh-CN" altLang="zh-CN" sz="2100" b="1" dirty="0" smtClean="0">
                <a:solidFill>
                  <a:schemeClr val="bg1"/>
                </a:solidFill>
              </a:rPr>
              <a:t>聚合分析方法</a:t>
            </a:r>
            <a:endParaRPr lang="zh-CN" altLang="en-US" sz="2100" b="1" spc="225" dirty="0">
              <a:solidFill>
                <a:schemeClr val="bg1"/>
              </a:solidFill>
              <a:latin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098378" cy="300852"/>
          </a:xfrm>
          <a:prstGeom prst="rect">
            <a:avLst/>
          </a:prstGeom>
          <a:noFill/>
        </p:spPr>
        <p:txBody>
          <a:bodyPr wrap="none" rtlCol="0">
            <a:spAutoFit/>
          </a:bodyPr>
          <a:lstStyle/>
          <a:p>
            <a:r>
              <a:rPr lang="zh-CN" altLang="en-US" sz="1355" dirty="0" smtClean="0">
                <a:solidFill>
                  <a:prstClr val="white"/>
                </a:solidFill>
              </a:rPr>
              <a:t>第三章 聚类</a:t>
            </a:r>
            <a:endParaRPr lang="zh-CN" altLang="en-US" sz="1355" dirty="0">
              <a:solidFill>
                <a:prstClr val="white"/>
              </a:solidFill>
            </a:endParaRPr>
          </a:p>
        </p:txBody>
      </p:sp>
      <p:sp>
        <p:nvSpPr>
          <p:cNvPr id="11" name="内容占位符 2"/>
          <p:cNvSpPr>
            <a:spLocks noGrp="1"/>
          </p:cNvSpPr>
          <p:nvPr>
            <p:ph idx="1"/>
          </p:nvPr>
        </p:nvSpPr>
        <p:spPr>
          <a:xfrm>
            <a:off x="395536" y="1276170"/>
            <a:ext cx="5266928" cy="1108719"/>
          </a:xfrm>
        </p:spPr>
        <p:txBody>
          <a:bodyPr>
            <a:normAutofit/>
          </a:bodyPr>
          <a:lstStyle/>
          <a:p>
            <a:endParaRPr lang="zh-CN" altLang="zh-CN" dirty="0" smtClean="0"/>
          </a:p>
          <a:p>
            <a:r>
              <a:rPr lang="zh-CN" altLang="zh-CN" sz="1800" b="1" dirty="0">
                <a:solidFill>
                  <a:srgbClr val="3D89BC"/>
                </a:solidFill>
                <a:latin typeface="微软雅黑" panose="020B0503020204020204" pitchFamily="34" charset="-122"/>
                <a:ea typeface="微软雅黑" panose="020B0503020204020204" pitchFamily="34" charset="-122"/>
              </a:rPr>
              <a:t>聚合分析</a:t>
            </a:r>
            <a:r>
              <a:rPr lang="zh-CN" altLang="en-US" sz="1800" b="1" dirty="0">
                <a:solidFill>
                  <a:srgbClr val="3D89BC"/>
                </a:solidFill>
                <a:latin typeface="微软雅黑" panose="020B0503020204020204" pitchFamily="34" charset="-122"/>
                <a:ea typeface="微软雅黑" panose="020B0503020204020204" pitchFamily="34" charset="-122"/>
              </a:rPr>
              <a:t>例子</a:t>
            </a:r>
            <a:endParaRPr lang="zh-CN" altLang="zh-CN" sz="1800" b="1" dirty="0">
              <a:solidFill>
                <a:srgbClr val="3D89BC"/>
              </a:solidFill>
              <a:latin typeface="微软雅黑" panose="020B0503020204020204" pitchFamily="34" charset="-122"/>
              <a:ea typeface="微软雅黑" panose="020B0503020204020204" pitchFamily="34" charset="-122"/>
            </a:endParaRPr>
          </a:p>
          <a:p>
            <a:endParaRPr lang="en-US" altLang="zh-CN" b="1" dirty="0" smtClean="0"/>
          </a:p>
        </p:txBody>
      </p:sp>
      <p:sp>
        <p:nvSpPr>
          <p:cNvPr id="19" name="矩形 18"/>
          <p:cNvSpPr/>
          <p:nvPr/>
        </p:nvSpPr>
        <p:spPr>
          <a:xfrm>
            <a:off x="857224" y="2428868"/>
            <a:ext cx="4572000" cy="584775"/>
          </a:xfrm>
          <a:prstGeom prst="rect">
            <a:avLst/>
          </a:prstGeom>
        </p:spPr>
        <p:txBody>
          <a:bodyPr>
            <a:spAutoFit/>
          </a:bodyPr>
          <a:lstStyle/>
          <a:p>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A,B</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簇的质心：</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(A+B)/2=(4.5,5)</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
        <p:nvSpPr>
          <p:cNvPr id="23" name="矩形 22"/>
          <p:cNvSpPr/>
          <p:nvPr/>
        </p:nvSpPr>
        <p:spPr>
          <a:xfrm>
            <a:off x="857224" y="3429000"/>
            <a:ext cx="1524072" cy="313932"/>
          </a:xfrm>
          <a:prstGeom prst="rect">
            <a:avLst/>
          </a:prstGeom>
        </p:spPr>
        <p:txBody>
          <a:bodyPr wrap="none">
            <a:spAutoFit/>
          </a:bodyPr>
          <a:lstStyle/>
          <a:p>
            <a:pPr lvl="1">
              <a:lnSpc>
                <a:spcPct val="90000"/>
              </a:lnSpc>
              <a:spcBef>
                <a:spcPts val="500"/>
              </a:spcBef>
            </a:pP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(A,B)</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质心</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graphicFrame>
        <p:nvGraphicFramePr>
          <p:cNvPr id="24" name="表格 23"/>
          <p:cNvGraphicFramePr>
            <a:graphicFrameLocks noGrp="1"/>
          </p:cNvGraphicFramePr>
          <p:nvPr/>
        </p:nvGraphicFramePr>
        <p:xfrm>
          <a:off x="857224" y="4071943"/>
          <a:ext cx="2357454" cy="1000132"/>
        </p:xfrm>
        <a:graphic>
          <a:graphicData uri="http://schemas.openxmlformats.org/drawingml/2006/table">
            <a:tbl>
              <a:tblPr/>
              <a:tblGrid>
                <a:gridCol w="969903"/>
                <a:gridCol w="601734"/>
                <a:gridCol w="785817"/>
              </a:tblGrid>
              <a:tr h="250033">
                <a:tc>
                  <a:txBody>
                    <a:bodyPr/>
                    <a:lstStyle/>
                    <a:p>
                      <a:pPr indent="266700" algn="ctr">
                        <a:lnSpc>
                          <a:spcPts val="1550"/>
                        </a:lnSpc>
                        <a:spcAft>
                          <a:spcPts val="0"/>
                        </a:spcAft>
                      </a:pPr>
                      <a:r>
                        <a:rPr lang="en-US" sz="1100" kern="100" dirty="0">
                          <a:solidFill>
                            <a:srgbClr val="000000"/>
                          </a:solidFill>
                          <a:latin typeface="Times New Roman" panose="02020603050405020304"/>
                          <a:ea typeface="宋体" panose="02010600030101010101" pitchFamily="2" charset="-122"/>
                          <a:cs typeface="Times New Roman" panose="02020603050405020304"/>
                        </a:rPr>
                        <a:t>A</a:t>
                      </a:r>
                      <a:endParaRPr lang="zh-CN" sz="105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r">
                        <a:lnSpc>
                          <a:spcPts val="1550"/>
                        </a:lnSpc>
                        <a:spcAft>
                          <a:spcPts val="0"/>
                        </a:spcAft>
                      </a:pPr>
                      <a:r>
                        <a:rPr lang="en-US" sz="1100" kern="100">
                          <a:solidFill>
                            <a:srgbClr val="000000"/>
                          </a:solidFill>
                          <a:latin typeface="Times New Roman" panose="02020603050405020304"/>
                          <a:ea typeface="宋体" panose="02010600030101010101" pitchFamily="2" charset="-122"/>
                          <a:cs typeface="Times New Roman" panose="02020603050405020304"/>
                        </a:rPr>
                        <a:t>6</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r">
                        <a:lnSpc>
                          <a:spcPts val="1550"/>
                        </a:lnSpc>
                        <a:spcAft>
                          <a:spcPts val="0"/>
                        </a:spcAft>
                      </a:pPr>
                      <a:r>
                        <a:rPr lang="en-US" sz="1100" kern="100">
                          <a:solidFill>
                            <a:srgbClr val="000000"/>
                          </a:solidFill>
                          <a:latin typeface="Times New Roman" panose="02020603050405020304"/>
                          <a:ea typeface="宋体" panose="02010600030101010101" pitchFamily="2" charset="-122"/>
                          <a:cs typeface="Times New Roman" panose="02020603050405020304"/>
                        </a:rPr>
                        <a:t>3</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033">
                <a:tc>
                  <a:txBody>
                    <a:bodyPr/>
                    <a:lstStyle/>
                    <a:p>
                      <a:pPr indent="266700" algn="ctr">
                        <a:lnSpc>
                          <a:spcPts val="1550"/>
                        </a:lnSpc>
                        <a:spcAft>
                          <a:spcPts val="0"/>
                        </a:spcAft>
                      </a:pPr>
                      <a:r>
                        <a:rPr lang="en-US" sz="1100" kern="100">
                          <a:solidFill>
                            <a:srgbClr val="000000"/>
                          </a:solidFill>
                          <a:latin typeface="Times New Roman" panose="02020603050405020304"/>
                          <a:ea typeface="宋体" panose="02010600030101010101" pitchFamily="2" charset="-122"/>
                          <a:cs typeface="Times New Roman" panose="02020603050405020304"/>
                        </a:rPr>
                        <a:t>B</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r">
                        <a:lnSpc>
                          <a:spcPts val="1550"/>
                        </a:lnSpc>
                        <a:spcAft>
                          <a:spcPts val="0"/>
                        </a:spcAft>
                      </a:pPr>
                      <a:r>
                        <a:rPr lang="en-US" sz="1100" kern="100">
                          <a:solidFill>
                            <a:srgbClr val="000000"/>
                          </a:solidFill>
                          <a:latin typeface="Times New Roman" panose="02020603050405020304"/>
                          <a:ea typeface="宋体" panose="02010600030101010101" pitchFamily="2" charset="-122"/>
                          <a:cs typeface="Times New Roman" panose="02020603050405020304"/>
                        </a:rPr>
                        <a:t>3</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r">
                        <a:lnSpc>
                          <a:spcPts val="1550"/>
                        </a:lnSpc>
                        <a:spcAft>
                          <a:spcPts val="0"/>
                        </a:spcAft>
                      </a:pPr>
                      <a:r>
                        <a:rPr lang="en-US" sz="1100" kern="100">
                          <a:solidFill>
                            <a:srgbClr val="000000"/>
                          </a:solidFill>
                          <a:latin typeface="Times New Roman" panose="02020603050405020304"/>
                          <a:ea typeface="宋体" panose="02010600030101010101" pitchFamily="2" charset="-122"/>
                          <a:cs typeface="Times New Roman" panose="02020603050405020304"/>
                        </a:rPr>
                        <a:t>7</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066">
                <a:tc>
                  <a:txBody>
                    <a:bodyPr/>
                    <a:lstStyle/>
                    <a:p>
                      <a:pPr indent="266700" algn="ctr">
                        <a:lnSpc>
                          <a:spcPts val="1550"/>
                        </a:lnSpc>
                        <a:spcAft>
                          <a:spcPts val="0"/>
                        </a:spcAft>
                      </a:pPr>
                      <a:r>
                        <a:rPr lang="en-US" sz="1100" kern="100">
                          <a:solidFill>
                            <a:srgbClr val="000000"/>
                          </a:solidFill>
                          <a:latin typeface="Times New Roman" panose="02020603050405020304"/>
                          <a:ea typeface="宋体" panose="02010600030101010101" pitchFamily="2" charset="-122"/>
                          <a:cs typeface="Times New Roman" panose="02020603050405020304"/>
                        </a:rPr>
                        <a:t>(A,B)</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r">
                        <a:lnSpc>
                          <a:spcPts val="1550"/>
                        </a:lnSpc>
                        <a:spcAft>
                          <a:spcPts val="0"/>
                        </a:spcAft>
                      </a:pPr>
                      <a:r>
                        <a:rPr lang="en-US" sz="1100" kern="100">
                          <a:solidFill>
                            <a:srgbClr val="000000"/>
                          </a:solidFill>
                          <a:latin typeface="Times New Roman" panose="02020603050405020304"/>
                          <a:ea typeface="宋体" panose="02010600030101010101" pitchFamily="2" charset="-122"/>
                          <a:cs typeface="Times New Roman" panose="02020603050405020304"/>
                        </a:rPr>
                        <a:t>4.5</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r">
                        <a:lnSpc>
                          <a:spcPts val="1550"/>
                        </a:lnSpc>
                        <a:spcAft>
                          <a:spcPts val="0"/>
                        </a:spcAft>
                      </a:pPr>
                      <a:r>
                        <a:rPr lang="en-US" sz="1100" kern="100" dirty="0">
                          <a:solidFill>
                            <a:srgbClr val="000000"/>
                          </a:solidFill>
                          <a:latin typeface="Times New Roman" panose="02020603050405020304"/>
                          <a:ea typeface="宋体" panose="02010600030101010101" pitchFamily="2" charset="-122"/>
                          <a:cs typeface="Times New Roman" panose="02020603050405020304"/>
                        </a:rPr>
                        <a:t>5</a:t>
                      </a:r>
                      <a:endParaRPr lang="zh-CN" sz="105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5" name="矩形 24"/>
          <p:cNvSpPr/>
          <p:nvPr/>
        </p:nvSpPr>
        <p:spPr>
          <a:xfrm>
            <a:off x="4357686" y="2500306"/>
            <a:ext cx="1741182" cy="338554"/>
          </a:xfrm>
          <a:prstGeom prst="rect">
            <a:avLst/>
          </a:prstGeom>
        </p:spPr>
        <p:txBody>
          <a:bodyPr wrap="none">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第</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2</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次计算相似度</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
        <p:nvSpPr>
          <p:cNvPr id="26" name="矩形 25"/>
          <p:cNvSpPr/>
          <p:nvPr/>
        </p:nvSpPr>
        <p:spPr>
          <a:xfrm>
            <a:off x="4429124" y="3429000"/>
            <a:ext cx="1066318" cy="338554"/>
          </a:xfrm>
          <a:prstGeom prst="rect">
            <a:avLst/>
          </a:prstGeom>
        </p:spPr>
        <p:txBody>
          <a:bodyPr wrap="none">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欧氏</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距离</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graphicFrame>
        <p:nvGraphicFramePr>
          <p:cNvPr id="27" name="表格 26"/>
          <p:cNvGraphicFramePr>
            <a:graphicFrameLocks noGrp="1"/>
          </p:cNvGraphicFramePr>
          <p:nvPr/>
        </p:nvGraphicFramePr>
        <p:xfrm>
          <a:off x="4429124" y="4000504"/>
          <a:ext cx="2714643" cy="1071570"/>
        </p:xfrm>
        <a:graphic>
          <a:graphicData uri="http://schemas.openxmlformats.org/drawingml/2006/table">
            <a:tbl>
              <a:tblPr/>
              <a:tblGrid>
                <a:gridCol w="904881"/>
                <a:gridCol w="904881"/>
                <a:gridCol w="904881"/>
              </a:tblGrid>
              <a:tr h="357190">
                <a:tc>
                  <a:txBody>
                    <a:bodyPr/>
                    <a:lstStyle/>
                    <a:p>
                      <a:pPr indent="266700" algn="ctr">
                        <a:lnSpc>
                          <a:spcPts val="1550"/>
                        </a:lnSpc>
                        <a:spcAft>
                          <a:spcPts val="0"/>
                        </a:spcAft>
                      </a:pPr>
                      <a:r>
                        <a:rPr lang="zh-CN" sz="1100" kern="100" dirty="0">
                          <a:solidFill>
                            <a:srgbClr val="000000"/>
                          </a:solidFill>
                          <a:latin typeface="Times New Roman" panose="02020603050405020304"/>
                          <a:ea typeface="宋体" panose="02010600030101010101" pitchFamily="2" charset="-122"/>
                          <a:cs typeface="Times New Roman" panose="02020603050405020304"/>
                        </a:rPr>
                        <a:t>　</a:t>
                      </a:r>
                      <a:endParaRPr lang="zh-CN" sz="105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1550"/>
                        </a:lnSpc>
                        <a:spcAft>
                          <a:spcPts val="0"/>
                        </a:spcAft>
                      </a:pPr>
                      <a:r>
                        <a:rPr lang="en-US" sz="1100" kern="100">
                          <a:solidFill>
                            <a:srgbClr val="000000"/>
                          </a:solidFill>
                          <a:latin typeface="Times New Roman" panose="02020603050405020304"/>
                          <a:ea typeface="宋体" panose="02010600030101010101" pitchFamily="2" charset="-122"/>
                          <a:cs typeface="Times New Roman" panose="02020603050405020304"/>
                        </a:rPr>
                        <a:t>A,B</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1550"/>
                        </a:lnSpc>
                        <a:spcAft>
                          <a:spcPts val="0"/>
                        </a:spcAft>
                      </a:pPr>
                      <a:r>
                        <a:rPr lang="en-US" sz="1100" kern="100">
                          <a:solidFill>
                            <a:srgbClr val="000000"/>
                          </a:solidFill>
                          <a:latin typeface="Times New Roman" panose="02020603050405020304"/>
                          <a:ea typeface="宋体" panose="02010600030101010101" pitchFamily="2" charset="-122"/>
                          <a:cs typeface="Times New Roman" panose="02020603050405020304"/>
                        </a:rPr>
                        <a:t>C</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90">
                <a:tc>
                  <a:txBody>
                    <a:bodyPr/>
                    <a:lstStyle/>
                    <a:p>
                      <a:pPr indent="266700" algn="ctr">
                        <a:lnSpc>
                          <a:spcPts val="1550"/>
                        </a:lnSpc>
                        <a:spcAft>
                          <a:spcPts val="0"/>
                        </a:spcAft>
                      </a:pPr>
                      <a:r>
                        <a:rPr lang="en-US" sz="1100" kern="100">
                          <a:solidFill>
                            <a:srgbClr val="000000"/>
                          </a:solidFill>
                          <a:latin typeface="Times New Roman" panose="02020603050405020304"/>
                          <a:ea typeface="宋体" panose="02010600030101010101" pitchFamily="2" charset="-122"/>
                          <a:cs typeface="Times New Roman" panose="02020603050405020304"/>
                        </a:rPr>
                        <a:t>A,B</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r">
                        <a:lnSpc>
                          <a:spcPts val="1550"/>
                        </a:lnSpc>
                        <a:spcAft>
                          <a:spcPts val="0"/>
                        </a:spcAft>
                      </a:pPr>
                      <a:r>
                        <a:rPr lang="en-US" sz="1100" kern="100" dirty="0">
                          <a:solidFill>
                            <a:srgbClr val="000000"/>
                          </a:solidFill>
                          <a:latin typeface="Times New Roman" panose="02020603050405020304"/>
                          <a:ea typeface="宋体" panose="02010600030101010101" pitchFamily="2" charset="-122"/>
                          <a:cs typeface="Times New Roman" panose="02020603050405020304"/>
                        </a:rPr>
                        <a:t>0.00 </a:t>
                      </a:r>
                      <a:endParaRPr lang="zh-CN" sz="105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r">
                        <a:lnSpc>
                          <a:spcPts val="1550"/>
                        </a:lnSpc>
                        <a:spcAft>
                          <a:spcPts val="0"/>
                        </a:spcAft>
                      </a:pPr>
                      <a:r>
                        <a:rPr lang="en-US" sz="1100" kern="100" dirty="0">
                          <a:solidFill>
                            <a:srgbClr val="000000"/>
                          </a:solidFill>
                          <a:latin typeface="Times New Roman" panose="02020603050405020304"/>
                          <a:ea typeface="宋体" panose="02010600030101010101" pitchFamily="2" charset="-122"/>
                          <a:cs typeface="Times New Roman" panose="02020603050405020304"/>
                        </a:rPr>
                        <a:t>7.57 </a:t>
                      </a:r>
                      <a:endParaRPr lang="zh-CN" sz="105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90">
                <a:tc>
                  <a:txBody>
                    <a:bodyPr/>
                    <a:lstStyle/>
                    <a:p>
                      <a:pPr indent="266700" algn="ctr">
                        <a:lnSpc>
                          <a:spcPts val="1550"/>
                        </a:lnSpc>
                        <a:spcAft>
                          <a:spcPts val="0"/>
                        </a:spcAft>
                      </a:pPr>
                      <a:r>
                        <a:rPr lang="en-US" sz="1100" kern="100">
                          <a:solidFill>
                            <a:srgbClr val="000000"/>
                          </a:solidFill>
                          <a:latin typeface="Times New Roman" panose="02020603050405020304"/>
                          <a:ea typeface="宋体" panose="02010600030101010101" pitchFamily="2" charset="-122"/>
                          <a:cs typeface="Times New Roman" panose="02020603050405020304"/>
                        </a:rPr>
                        <a:t>C</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ts val="1550"/>
                        </a:lnSpc>
                        <a:spcAft>
                          <a:spcPts val="0"/>
                        </a:spcAft>
                      </a:pPr>
                      <a:r>
                        <a:rPr lang="zh-CN" sz="1100" kern="100" dirty="0">
                          <a:solidFill>
                            <a:srgbClr val="000000"/>
                          </a:solidFill>
                          <a:latin typeface="Times New Roman" panose="02020603050405020304"/>
                          <a:ea typeface="宋体" panose="02010600030101010101" pitchFamily="2" charset="-122"/>
                          <a:cs typeface="Times New Roman" panose="02020603050405020304"/>
                        </a:rPr>
                        <a:t>　</a:t>
                      </a:r>
                      <a:endParaRPr lang="zh-CN" sz="105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r">
                        <a:lnSpc>
                          <a:spcPts val="1550"/>
                        </a:lnSpc>
                        <a:spcAft>
                          <a:spcPts val="0"/>
                        </a:spcAft>
                      </a:pPr>
                      <a:r>
                        <a:rPr lang="en-US" sz="1100" kern="100" dirty="0">
                          <a:solidFill>
                            <a:srgbClr val="000000"/>
                          </a:solidFill>
                          <a:latin typeface="Times New Roman" panose="02020603050405020304"/>
                          <a:ea typeface="宋体" panose="02010600030101010101" pitchFamily="2" charset="-122"/>
                          <a:cs typeface="Times New Roman" panose="02020603050405020304"/>
                        </a:rPr>
                        <a:t>0.00 </a:t>
                      </a:r>
                      <a:endParaRPr lang="zh-CN" sz="105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8" name="矩形 27"/>
          <p:cNvSpPr/>
          <p:nvPr/>
        </p:nvSpPr>
        <p:spPr>
          <a:xfrm>
            <a:off x="857224" y="5357826"/>
            <a:ext cx="4572000" cy="599651"/>
          </a:xfrm>
          <a:prstGeom prst="rect">
            <a:avLst/>
          </a:prstGeom>
        </p:spPr>
        <p:txBody>
          <a:bodyPr>
            <a:spAutoFit/>
          </a:bodyPr>
          <a:lstStyle/>
          <a:p>
            <a:pPr lvl="1">
              <a:lnSpc>
                <a:spcPct val="90000"/>
              </a:lnSpc>
              <a:spcBef>
                <a:spcPts val="500"/>
              </a:spcBef>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得到</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(A,B),C</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最相似</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lvl="1">
              <a:lnSpc>
                <a:spcPct val="90000"/>
              </a:lnSpc>
              <a:spcBef>
                <a:spcPts val="500"/>
              </a:spcBef>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把</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(A,B),C</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合并为一簇。</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364750" cy="415498"/>
          </a:xfrm>
          <a:prstGeom prst="rect">
            <a:avLst/>
          </a:prstGeom>
          <a:noFill/>
        </p:spPr>
        <p:txBody>
          <a:bodyPr wrap="none" rtlCol="0">
            <a:spAutoFit/>
          </a:bodyPr>
          <a:lstStyle/>
          <a:p>
            <a:r>
              <a:rPr lang="en-US" altLang="zh-CN" sz="2100" b="1" spc="225" dirty="0" smtClean="0">
                <a:solidFill>
                  <a:prstClr val="white"/>
                </a:solidFill>
              </a:rPr>
              <a:t>3.2 </a:t>
            </a:r>
            <a:r>
              <a:rPr lang="zh-CN" altLang="zh-CN" sz="2100" b="1" dirty="0" smtClean="0">
                <a:solidFill>
                  <a:schemeClr val="bg1"/>
                </a:solidFill>
              </a:rPr>
              <a:t>聚合分析方法</a:t>
            </a:r>
            <a:endParaRPr lang="zh-CN" altLang="en-US" sz="2100" b="1" spc="225" dirty="0">
              <a:solidFill>
                <a:schemeClr val="bg1"/>
              </a:solidFill>
              <a:latin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098378" cy="300852"/>
          </a:xfrm>
          <a:prstGeom prst="rect">
            <a:avLst/>
          </a:prstGeom>
          <a:noFill/>
        </p:spPr>
        <p:txBody>
          <a:bodyPr wrap="none" rtlCol="0">
            <a:spAutoFit/>
          </a:bodyPr>
          <a:lstStyle/>
          <a:p>
            <a:r>
              <a:rPr lang="zh-CN" altLang="en-US" sz="1355" dirty="0" smtClean="0">
                <a:solidFill>
                  <a:prstClr val="white"/>
                </a:solidFill>
              </a:rPr>
              <a:t>第三章 聚类</a:t>
            </a:r>
            <a:endParaRPr lang="zh-CN" altLang="en-US" sz="1355" dirty="0">
              <a:solidFill>
                <a:prstClr val="white"/>
              </a:solidFill>
            </a:endParaRPr>
          </a:p>
        </p:txBody>
      </p:sp>
      <p:sp>
        <p:nvSpPr>
          <p:cNvPr id="11" name="内容占位符 2"/>
          <p:cNvSpPr>
            <a:spLocks noGrp="1"/>
          </p:cNvSpPr>
          <p:nvPr>
            <p:ph idx="1"/>
          </p:nvPr>
        </p:nvSpPr>
        <p:spPr>
          <a:xfrm>
            <a:off x="395536" y="1276170"/>
            <a:ext cx="5266928" cy="1108719"/>
          </a:xfrm>
        </p:spPr>
        <p:txBody>
          <a:bodyPr>
            <a:normAutofit/>
          </a:bodyPr>
          <a:lstStyle/>
          <a:p>
            <a:endParaRPr lang="zh-CN" altLang="zh-CN" dirty="0" smtClean="0"/>
          </a:p>
          <a:p>
            <a:r>
              <a:rPr lang="zh-CN" altLang="zh-CN" sz="1800" b="1" dirty="0">
                <a:solidFill>
                  <a:srgbClr val="3D89BC"/>
                </a:solidFill>
                <a:latin typeface="微软雅黑" panose="020B0503020204020204" pitchFamily="34" charset="-122"/>
                <a:ea typeface="微软雅黑" panose="020B0503020204020204" pitchFamily="34" charset="-122"/>
              </a:rPr>
              <a:t>聚合分析</a:t>
            </a:r>
            <a:r>
              <a:rPr lang="zh-CN" altLang="en-US" sz="1800" b="1" dirty="0">
                <a:solidFill>
                  <a:srgbClr val="3D89BC"/>
                </a:solidFill>
                <a:latin typeface="微软雅黑" panose="020B0503020204020204" pitchFamily="34" charset="-122"/>
                <a:ea typeface="微软雅黑" panose="020B0503020204020204" pitchFamily="34" charset="-122"/>
              </a:rPr>
              <a:t>例子</a:t>
            </a:r>
            <a:r>
              <a:rPr lang="en-US" altLang="zh-CN" sz="1800" b="1" dirty="0">
                <a:solidFill>
                  <a:srgbClr val="3D89BC"/>
                </a:solidFill>
                <a:latin typeface="微软雅黑" panose="020B0503020204020204" pitchFamily="34" charset="-122"/>
                <a:ea typeface="微软雅黑" panose="020B0503020204020204" pitchFamily="34" charset="-122"/>
              </a:rPr>
              <a:t>1</a:t>
            </a:r>
            <a:endParaRPr lang="zh-CN" altLang="zh-CN" sz="1800" b="1" dirty="0">
              <a:solidFill>
                <a:srgbClr val="3D89BC"/>
              </a:solidFill>
              <a:latin typeface="微软雅黑" panose="020B0503020204020204" pitchFamily="34" charset="-122"/>
              <a:ea typeface="微软雅黑" panose="020B0503020204020204" pitchFamily="34" charset="-122"/>
            </a:endParaRPr>
          </a:p>
          <a:p>
            <a:endParaRPr lang="en-US" altLang="zh-CN" b="1" dirty="0" smtClean="0"/>
          </a:p>
        </p:txBody>
      </p:sp>
      <p:sp>
        <p:nvSpPr>
          <p:cNvPr id="19" name="矩形 18"/>
          <p:cNvSpPr/>
          <p:nvPr/>
        </p:nvSpPr>
        <p:spPr>
          <a:xfrm>
            <a:off x="857224" y="2428868"/>
            <a:ext cx="4572000" cy="584775"/>
          </a:xfrm>
          <a:prstGeom prst="rect">
            <a:avLst/>
          </a:prstGeom>
        </p:spPr>
        <p:txBody>
          <a:bodyPr>
            <a:spAutoFit/>
          </a:bodyPr>
          <a:lstStyle/>
          <a:p>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((A,B),C)</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簇的质心：</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((A,B)+C)/2=(8.25.5.5)</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
        <p:nvSpPr>
          <p:cNvPr id="23" name="矩形 22"/>
          <p:cNvSpPr/>
          <p:nvPr/>
        </p:nvSpPr>
        <p:spPr>
          <a:xfrm>
            <a:off x="857224" y="3429000"/>
            <a:ext cx="1387816" cy="338554"/>
          </a:xfrm>
          <a:prstGeom prst="rect">
            <a:avLst/>
          </a:prstGeom>
        </p:spPr>
        <p:txBody>
          <a:bodyPr wrap="none">
            <a:spAutoFit/>
          </a:bodyPr>
          <a:lstStyle/>
          <a:p>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((A,B),C)</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质心</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
        <p:nvSpPr>
          <p:cNvPr id="25" name="矩形 24"/>
          <p:cNvSpPr/>
          <p:nvPr/>
        </p:nvSpPr>
        <p:spPr>
          <a:xfrm>
            <a:off x="4357686" y="2500306"/>
            <a:ext cx="1741182" cy="338554"/>
          </a:xfrm>
          <a:prstGeom prst="rect">
            <a:avLst/>
          </a:prstGeom>
        </p:spPr>
        <p:txBody>
          <a:bodyPr wrap="none">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第</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3</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次计算相似度</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
        <p:nvSpPr>
          <p:cNvPr id="26" name="矩形 25"/>
          <p:cNvSpPr/>
          <p:nvPr/>
        </p:nvSpPr>
        <p:spPr>
          <a:xfrm>
            <a:off x="4429124" y="3429000"/>
            <a:ext cx="1066318" cy="338554"/>
          </a:xfrm>
          <a:prstGeom prst="rect">
            <a:avLst/>
          </a:prstGeom>
        </p:spPr>
        <p:txBody>
          <a:bodyPr wrap="none">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欧氏</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距离</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
        <p:nvSpPr>
          <p:cNvPr id="28" name="矩形 27"/>
          <p:cNvSpPr/>
          <p:nvPr/>
        </p:nvSpPr>
        <p:spPr>
          <a:xfrm>
            <a:off x="857224" y="5357826"/>
            <a:ext cx="4572000" cy="369332"/>
          </a:xfrm>
          <a:prstGeom prst="rect">
            <a:avLst/>
          </a:prstGeom>
        </p:spPr>
        <p:txBody>
          <a:bodyPr>
            <a:spAutoFit/>
          </a:bodyPr>
          <a:lstStyle/>
          <a:p>
            <a:r>
              <a:rPr lang="zh-CN" altLang="en-US" dirty="0" smtClean="0"/>
              <a:t>所有的数据点都合并完。聚合过程完成。</a:t>
            </a:r>
            <a:endParaRPr lang="zh-CN" altLang="en-US" dirty="0"/>
          </a:p>
        </p:txBody>
      </p:sp>
      <p:graphicFrame>
        <p:nvGraphicFramePr>
          <p:cNvPr id="20" name="表格 19"/>
          <p:cNvGraphicFramePr>
            <a:graphicFrameLocks noGrp="1"/>
          </p:cNvGraphicFramePr>
          <p:nvPr/>
        </p:nvGraphicFramePr>
        <p:xfrm>
          <a:off x="1000100" y="4071942"/>
          <a:ext cx="2928958" cy="1006878"/>
        </p:xfrm>
        <a:graphic>
          <a:graphicData uri="http://schemas.openxmlformats.org/drawingml/2006/table">
            <a:tbl>
              <a:tblPr/>
              <a:tblGrid>
                <a:gridCol w="1293927"/>
                <a:gridCol w="695258"/>
                <a:gridCol w="939773"/>
              </a:tblGrid>
              <a:tr h="125017">
                <a:tc>
                  <a:txBody>
                    <a:bodyPr/>
                    <a:lstStyle/>
                    <a:p>
                      <a:pPr indent="266700" algn="ctr">
                        <a:lnSpc>
                          <a:spcPts val="1550"/>
                        </a:lnSpc>
                        <a:spcAft>
                          <a:spcPts val="0"/>
                        </a:spcAft>
                      </a:pPr>
                      <a:r>
                        <a:rPr lang="en-US" sz="1100" kern="0" dirty="0">
                          <a:solidFill>
                            <a:srgbClr val="000000"/>
                          </a:solidFill>
                          <a:latin typeface="宋体" panose="02010600030101010101" pitchFamily="2" charset="-122"/>
                          <a:ea typeface="宋体" panose="02010600030101010101" pitchFamily="2" charset="-122"/>
                          <a:cs typeface="宋体" panose="02010600030101010101" pitchFamily="2" charset="-122"/>
                        </a:rPr>
                        <a:t>A,B</a:t>
                      </a:r>
                      <a:endParaRPr lang="zh-CN" sz="105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r">
                        <a:lnSpc>
                          <a:spcPts val="1550"/>
                        </a:lnSpc>
                        <a:spcAft>
                          <a:spcPts val="0"/>
                        </a:spcAft>
                      </a:pPr>
                      <a:r>
                        <a:rPr lang="en-US" sz="1100" kern="0">
                          <a:solidFill>
                            <a:srgbClr val="000000"/>
                          </a:solidFill>
                          <a:latin typeface="宋体" panose="02010600030101010101" pitchFamily="2" charset="-122"/>
                          <a:ea typeface="宋体" panose="02010600030101010101" pitchFamily="2" charset="-122"/>
                          <a:cs typeface="宋体" panose="02010600030101010101" pitchFamily="2" charset="-122"/>
                        </a:rPr>
                        <a:t>4.5</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r">
                        <a:lnSpc>
                          <a:spcPts val="1550"/>
                        </a:lnSpc>
                        <a:spcAft>
                          <a:spcPts val="0"/>
                        </a:spcAft>
                      </a:pPr>
                      <a:r>
                        <a:rPr lang="en-US" sz="1100" kern="0">
                          <a:solidFill>
                            <a:srgbClr val="000000"/>
                          </a:solidFill>
                          <a:latin typeface="宋体" panose="02010600030101010101" pitchFamily="2" charset="-122"/>
                          <a:ea typeface="宋体" panose="02010600030101010101" pitchFamily="2" charset="-122"/>
                          <a:cs typeface="宋体" panose="02010600030101010101" pitchFamily="2" charset="-122"/>
                        </a:rPr>
                        <a:t>5</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893">
                <a:tc>
                  <a:txBody>
                    <a:bodyPr/>
                    <a:lstStyle/>
                    <a:p>
                      <a:pPr indent="266700" algn="ctr">
                        <a:lnSpc>
                          <a:spcPts val="1550"/>
                        </a:lnSpc>
                        <a:spcAft>
                          <a:spcPts val="0"/>
                        </a:spcAft>
                      </a:pPr>
                      <a:r>
                        <a:rPr lang="en-US" sz="1100" kern="0">
                          <a:solidFill>
                            <a:srgbClr val="000000"/>
                          </a:solidFill>
                          <a:latin typeface="宋体" panose="02010600030101010101" pitchFamily="2" charset="-122"/>
                          <a:ea typeface="宋体" panose="02010600030101010101" pitchFamily="2" charset="-122"/>
                          <a:cs typeface="宋体" panose="02010600030101010101" pitchFamily="2" charset="-122"/>
                        </a:rPr>
                        <a:t>C</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r">
                        <a:lnSpc>
                          <a:spcPts val="1550"/>
                        </a:lnSpc>
                        <a:spcAft>
                          <a:spcPts val="0"/>
                        </a:spcAft>
                      </a:pPr>
                      <a:r>
                        <a:rPr lang="en-US" sz="1100" kern="0">
                          <a:solidFill>
                            <a:srgbClr val="000000"/>
                          </a:solidFill>
                          <a:latin typeface="宋体" panose="02010600030101010101" pitchFamily="2" charset="-122"/>
                          <a:ea typeface="宋体" panose="02010600030101010101" pitchFamily="2" charset="-122"/>
                          <a:cs typeface="宋体" panose="02010600030101010101" pitchFamily="2" charset="-122"/>
                        </a:rPr>
                        <a:t>12</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r">
                        <a:lnSpc>
                          <a:spcPts val="1550"/>
                        </a:lnSpc>
                        <a:spcAft>
                          <a:spcPts val="0"/>
                        </a:spcAft>
                      </a:pPr>
                      <a:r>
                        <a:rPr lang="en-US" sz="1100" kern="0">
                          <a:solidFill>
                            <a:srgbClr val="000000"/>
                          </a:solidFill>
                          <a:latin typeface="宋体" panose="02010600030101010101" pitchFamily="2" charset="-122"/>
                          <a:ea typeface="宋体" panose="02010600030101010101" pitchFamily="2" charset="-122"/>
                          <a:cs typeface="宋体" panose="02010600030101010101" pitchFamily="2" charset="-122"/>
                        </a:rPr>
                        <a:t>6</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5785">
                <a:tc>
                  <a:txBody>
                    <a:bodyPr/>
                    <a:lstStyle/>
                    <a:p>
                      <a:pPr indent="266700" algn="ctr">
                        <a:lnSpc>
                          <a:spcPts val="1550"/>
                        </a:lnSpc>
                        <a:spcAft>
                          <a:spcPts val="0"/>
                        </a:spcAft>
                      </a:pPr>
                      <a:r>
                        <a:rPr lang="en-US" sz="1100" kern="0" dirty="0">
                          <a:solidFill>
                            <a:srgbClr val="000000"/>
                          </a:solidFill>
                          <a:latin typeface="宋体" panose="02010600030101010101" pitchFamily="2" charset="-122"/>
                          <a:ea typeface="宋体" panose="02010600030101010101" pitchFamily="2" charset="-122"/>
                          <a:cs typeface="宋体" panose="02010600030101010101" pitchFamily="2" charset="-122"/>
                        </a:rPr>
                        <a:t>(A,B),C</a:t>
                      </a:r>
                      <a:endParaRPr lang="zh-CN" sz="105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r">
                        <a:lnSpc>
                          <a:spcPts val="1550"/>
                        </a:lnSpc>
                        <a:spcAft>
                          <a:spcPts val="0"/>
                        </a:spcAft>
                      </a:pPr>
                      <a:r>
                        <a:rPr lang="en-US" sz="1100" kern="0">
                          <a:solidFill>
                            <a:srgbClr val="000000"/>
                          </a:solidFill>
                          <a:latin typeface="宋体" panose="02010600030101010101" pitchFamily="2" charset="-122"/>
                          <a:ea typeface="宋体" panose="02010600030101010101" pitchFamily="2" charset="-122"/>
                          <a:cs typeface="宋体" panose="02010600030101010101" pitchFamily="2" charset="-122"/>
                        </a:rPr>
                        <a:t>8.25</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r">
                        <a:lnSpc>
                          <a:spcPts val="1550"/>
                        </a:lnSpc>
                        <a:spcAft>
                          <a:spcPts val="0"/>
                        </a:spcAft>
                      </a:pPr>
                      <a:r>
                        <a:rPr lang="en-US" sz="1100" kern="0" dirty="0">
                          <a:solidFill>
                            <a:srgbClr val="000000"/>
                          </a:solidFill>
                          <a:latin typeface="宋体" panose="02010600030101010101" pitchFamily="2" charset="-122"/>
                          <a:ea typeface="宋体" panose="02010600030101010101" pitchFamily="2" charset="-122"/>
                          <a:cs typeface="宋体" panose="02010600030101010101" pitchFamily="2" charset="-122"/>
                        </a:rPr>
                        <a:t>5.5</a:t>
                      </a:r>
                      <a:endParaRPr lang="zh-CN" sz="105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1" name="表格 20"/>
          <p:cNvGraphicFramePr>
            <a:graphicFrameLocks noGrp="1"/>
          </p:cNvGraphicFramePr>
          <p:nvPr/>
        </p:nvGraphicFramePr>
        <p:xfrm>
          <a:off x="4500562" y="4071942"/>
          <a:ext cx="2643206" cy="928694"/>
        </p:xfrm>
        <a:graphic>
          <a:graphicData uri="http://schemas.openxmlformats.org/drawingml/2006/table">
            <a:tbl>
              <a:tblPr/>
              <a:tblGrid>
                <a:gridCol w="1394447"/>
                <a:gridCol w="1248759"/>
              </a:tblGrid>
              <a:tr h="466474">
                <a:tc>
                  <a:txBody>
                    <a:bodyPr/>
                    <a:lstStyle/>
                    <a:p>
                      <a:pPr indent="266700" algn="ctr">
                        <a:lnSpc>
                          <a:spcPts val="1550"/>
                        </a:lnSpc>
                        <a:spcAft>
                          <a:spcPts val="0"/>
                        </a:spcAft>
                      </a:pPr>
                      <a:r>
                        <a:rPr lang="zh-CN" sz="1100" kern="0" dirty="0">
                          <a:solidFill>
                            <a:srgbClr val="000000"/>
                          </a:solidFill>
                          <a:latin typeface="Times New Roman" panose="02020603050405020304"/>
                          <a:ea typeface="宋体" panose="02010600030101010101" pitchFamily="2" charset="-122"/>
                          <a:cs typeface="宋体" panose="02010600030101010101" pitchFamily="2" charset="-122"/>
                        </a:rPr>
                        <a:t>　</a:t>
                      </a:r>
                      <a:endParaRPr lang="zh-CN" sz="105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1550"/>
                        </a:lnSpc>
                        <a:spcAft>
                          <a:spcPts val="0"/>
                        </a:spcAft>
                      </a:pPr>
                      <a:r>
                        <a:rPr lang="en-US" sz="1100" kern="0">
                          <a:solidFill>
                            <a:srgbClr val="000000"/>
                          </a:solidFill>
                          <a:latin typeface="宋体" panose="02010600030101010101" pitchFamily="2" charset="-122"/>
                          <a:ea typeface="宋体" panose="02010600030101010101" pitchFamily="2" charset="-122"/>
                          <a:cs typeface="宋体" panose="02010600030101010101" pitchFamily="2" charset="-122"/>
                        </a:rPr>
                        <a:t>(A,B),C</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220">
                <a:tc>
                  <a:txBody>
                    <a:bodyPr/>
                    <a:lstStyle/>
                    <a:p>
                      <a:pPr indent="266700" algn="ctr">
                        <a:lnSpc>
                          <a:spcPts val="1550"/>
                        </a:lnSpc>
                        <a:spcAft>
                          <a:spcPts val="0"/>
                        </a:spcAft>
                      </a:pPr>
                      <a:r>
                        <a:rPr lang="en-US" sz="1100" kern="0">
                          <a:solidFill>
                            <a:srgbClr val="000000"/>
                          </a:solidFill>
                          <a:latin typeface="宋体" panose="02010600030101010101" pitchFamily="2" charset="-122"/>
                          <a:ea typeface="宋体" panose="02010600030101010101" pitchFamily="2" charset="-122"/>
                          <a:cs typeface="宋体" panose="02010600030101010101" pitchFamily="2" charset="-122"/>
                        </a:rPr>
                        <a:t>(A,B),C</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r">
                        <a:lnSpc>
                          <a:spcPts val="1550"/>
                        </a:lnSpc>
                        <a:spcAft>
                          <a:spcPts val="0"/>
                        </a:spcAft>
                      </a:pPr>
                      <a:r>
                        <a:rPr lang="en-US" sz="1100" kern="0" dirty="0">
                          <a:solidFill>
                            <a:srgbClr val="000000"/>
                          </a:solidFill>
                          <a:latin typeface="宋体" panose="02010600030101010101" pitchFamily="2" charset="-122"/>
                          <a:ea typeface="宋体" panose="02010600030101010101" pitchFamily="2" charset="-122"/>
                          <a:cs typeface="宋体" panose="02010600030101010101" pitchFamily="2" charset="-122"/>
                        </a:rPr>
                        <a:t>0.00 </a:t>
                      </a:r>
                      <a:endParaRPr lang="zh-CN" sz="105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72"/>
          <p:cNvGrpSpPr/>
          <p:nvPr/>
        </p:nvGrpSpPr>
        <p:grpSpPr>
          <a:xfrm>
            <a:off x="690257" y="854039"/>
            <a:ext cx="7832784" cy="781051"/>
            <a:chOff x="2788580" y="1152524"/>
            <a:chExt cx="3730770" cy="781050"/>
          </a:xfrm>
        </p:grpSpPr>
        <p:grpSp>
          <p:nvGrpSpPr>
            <p:cNvPr id="4" name="组合 5"/>
            <p:cNvGrpSpPr/>
            <p:nvPr/>
          </p:nvGrpSpPr>
          <p:grpSpPr>
            <a:xfrm>
              <a:off x="2788580" y="1152524"/>
              <a:ext cx="3730770" cy="781050"/>
              <a:chOff x="3725790" y="847725"/>
              <a:chExt cx="3730770" cy="781050"/>
            </a:xfrm>
          </p:grpSpPr>
          <p:grpSp>
            <p:nvGrpSpPr>
              <p:cNvPr id="5"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12202" y="1169836"/>
              <a:ext cx="1114119" cy="523219"/>
            </a:xfrm>
            <a:prstGeom prst="rect">
              <a:avLst/>
            </a:prstGeom>
            <a:noFill/>
          </p:spPr>
          <p:txBody>
            <a:bodyPr wrap="none" rtlCol="0">
              <a:spAutoFit/>
            </a:bodyPr>
            <a:lstStyle/>
            <a:p>
              <a:pPr algn="ctr"/>
              <a:r>
                <a:rPr lang="zh-CN" altLang="en-US" sz="2800" dirty="0" smtClean="0">
                  <a:solidFill>
                    <a:schemeClr val="accent4"/>
                  </a:solidFill>
                </a:rPr>
                <a:t>第三章　聚类</a:t>
              </a:r>
              <a:endParaRPr lang="zh-CN" altLang="en-US" sz="2800" dirty="0">
                <a:solidFill>
                  <a:schemeClr val="accent4"/>
                </a:solidFill>
              </a:endParaRPr>
            </a:p>
          </p:txBody>
        </p:sp>
      </p:grpSp>
      <p:sp>
        <p:nvSpPr>
          <p:cNvPr id="48" name="矩形 47"/>
          <p:cNvSpPr/>
          <p:nvPr/>
        </p:nvSpPr>
        <p:spPr>
          <a:xfrm>
            <a:off x="6862599" y="1928802"/>
            <a:ext cx="2143536"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3.1</a:t>
            </a:r>
            <a:r>
              <a:rPr lang="zh-CN" altLang="en-US" sz="2100" spc="225" dirty="0">
                <a:solidFill>
                  <a:schemeClr val="bg1"/>
                </a:solidFill>
                <a:latin typeface="微软雅黑" panose="020B0503020204020204" pitchFamily="34" charset="-122"/>
                <a:ea typeface="微软雅黑" panose="020B0503020204020204" pitchFamily="34" charset="-122"/>
              </a:rPr>
              <a:t>　</a:t>
            </a:r>
            <a:r>
              <a:rPr lang="zh-CN" altLang="en-US" sz="2100" spc="225" dirty="0" smtClean="0">
                <a:solidFill>
                  <a:schemeClr val="bg1"/>
                </a:solidFill>
                <a:latin typeface="微软雅黑" panose="020B0503020204020204" pitchFamily="34" charset="-122"/>
                <a:ea typeface="微软雅黑" panose="020B0503020204020204" pitchFamily="34" charset="-122"/>
              </a:rPr>
              <a:t>聚类概述</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nvGrpSpPr>
          <p:cNvPr id="8" name="组合 67"/>
          <p:cNvGrpSpPr/>
          <p:nvPr/>
        </p:nvGrpSpPr>
        <p:grpSpPr>
          <a:xfrm>
            <a:off x="1714480" y="2678901"/>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81814" y="2945869"/>
              <a:ext cx="256672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x-none" altLang="zh-CN" sz="2100" dirty="0" smtClean="0">
                  <a:latin typeface="+mn-ea"/>
                </a:rPr>
                <a:t>聚合分析方法</a:t>
              </a:r>
              <a:endParaRPr lang="zh-CN" altLang="en-US" sz="2100" spc="225" dirty="0">
                <a:solidFill>
                  <a:schemeClr val="tx1">
                    <a:lumMod val="75000"/>
                    <a:lumOff val="25000"/>
                  </a:schemeClr>
                </a:solidFill>
                <a:latin typeface="+mn-ea"/>
              </a:endParaRPr>
            </a:p>
          </p:txBody>
        </p:sp>
      </p:grpSp>
      <p:grpSp>
        <p:nvGrpSpPr>
          <p:cNvPr id="15" name="组合 68"/>
          <p:cNvGrpSpPr/>
          <p:nvPr/>
        </p:nvGrpSpPr>
        <p:grpSpPr>
          <a:xfrm>
            <a:off x="1714480" y="3429000"/>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1814" y="3411473"/>
              <a:ext cx="4451860"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2100" dirty="0" smtClean="0"/>
                <a:t>聚类在实际场景中的应用案例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6" name="组合 69"/>
          <p:cNvGrpSpPr/>
          <p:nvPr/>
        </p:nvGrpSpPr>
        <p:grpSpPr>
          <a:xfrm>
            <a:off x="1714480" y="4179099"/>
            <a:ext cx="5693399" cy="426279"/>
            <a:chOff x="1807265" y="3866296"/>
            <a:chExt cx="5693399" cy="426279"/>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4" name="矩形 53"/>
            <p:cNvSpPr/>
            <p:nvPr/>
          </p:nvSpPr>
          <p:spPr>
            <a:xfrm>
              <a:off x="1881814" y="3877077"/>
              <a:ext cx="283603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x-none" altLang="zh-CN" sz="2100" dirty="0" smtClean="0">
                  <a:latin typeface="+mn-ea"/>
                </a:rPr>
                <a:t>聚类的实现例子</a:t>
              </a:r>
              <a:endParaRPr lang="zh-CN" altLang="zh-CN" sz="2100" dirty="0" smtClean="0">
                <a:latin typeface="+mn-ea"/>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圆角矩形 1"/>
          <p:cNvSpPr/>
          <p:nvPr/>
        </p:nvSpPr>
        <p:spPr>
          <a:xfrm>
            <a:off x="1714480" y="492919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grpSp>
        <p:nvGrpSpPr>
          <p:cNvPr id="30" name="组合 67"/>
          <p:cNvGrpSpPr/>
          <p:nvPr/>
        </p:nvGrpSpPr>
        <p:grpSpPr>
          <a:xfrm>
            <a:off x="1714480" y="1928802"/>
            <a:ext cx="5693399" cy="426278"/>
            <a:chOff x="1807265" y="2935089"/>
            <a:chExt cx="5693399" cy="426278"/>
          </a:xfrm>
          <a:solidFill>
            <a:srgbClr val="3D89BC"/>
          </a:solidFill>
        </p:grpSpPr>
        <p:sp>
          <p:nvSpPr>
            <p:cNvPr id="31" name="圆角矩形 30"/>
            <p:cNvSpPr/>
            <p:nvPr/>
          </p:nvSpPr>
          <p:spPr>
            <a:xfrm>
              <a:off x="1807265" y="2935089"/>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3" name="矩形 32"/>
            <p:cNvSpPr/>
            <p:nvPr/>
          </p:nvSpPr>
          <p:spPr>
            <a:xfrm>
              <a:off x="1881814" y="2945869"/>
              <a:ext cx="2143536" cy="415498"/>
            </a:xfrm>
            <a:prstGeom prst="rect">
              <a:avLst/>
            </a:prstGeom>
            <a:grpFill/>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3.1</a:t>
              </a:r>
              <a:r>
                <a:rPr lang="zh-CN" altLang="en-US" sz="2100" spc="225" dirty="0" smtClean="0">
                  <a:solidFill>
                    <a:schemeClr val="bg1"/>
                  </a:solidFill>
                  <a:latin typeface="微软雅黑" panose="020B0503020204020204" pitchFamily="34" charset="-122"/>
                  <a:ea typeface="微软雅黑" panose="020B0503020204020204" pitchFamily="34" charset="-122"/>
                </a:rPr>
                <a:t>　聚类概述</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364750" cy="415498"/>
          </a:xfrm>
          <a:prstGeom prst="rect">
            <a:avLst/>
          </a:prstGeom>
          <a:noFill/>
        </p:spPr>
        <p:txBody>
          <a:bodyPr wrap="none" rtlCol="0">
            <a:spAutoFit/>
          </a:bodyPr>
          <a:lstStyle/>
          <a:p>
            <a:r>
              <a:rPr lang="en-US" altLang="zh-CN" sz="2100" b="1" spc="225" dirty="0" smtClean="0">
                <a:solidFill>
                  <a:prstClr val="white"/>
                </a:solidFill>
              </a:rPr>
              <a:t>3.2 </a:t>
            </a:r>
            <a:r>
              <a:rPr lang="zh-CN" altLang="zh-CN" sz="2100" b="1" dirty="0" smtClean="0">
                <a:solidFill>
                  <a:schemeClr val="bg1"/>
                </a:solidFill>
              </a:rPr>
              <a:t>聚合分析方法</a:t>
            </a:r>
            <a:endParaRPr lang="zh-CN" altLang="en-US" sz="2100" b="1" spc="225" dirty="0">
              <a:solidFill>
                <a:schemeClr val="bg1"/>
              </a:solidFill>
              <a:latin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098378" cy="300852"/>
          </a:xfrm>
          <a:prstGeom prst="rect">
            <a:avLst/>
          </a:prstGeom>
          <a:noFill/>
        </p:spPr>
        <p:txBody>
          <a:bodyPr wrap="none" rtlCol="0">
            <a:spAutoFit/>
          </a:bodyPr>
          <a:lstStyle/>
          <a:p>
            <a:r>
              <a:rPr lang="zh-CN" altLang="en-US" sz="1355" dirty="0" smtClean="0">
                <a:solidFill>
                  <a:prstClr val="white"/>
                </a:solidFill>
              </a:rPr>
              <a:t>第三章 聚类</a:t>
            </a:r>
            <a:endParaRPr lang="zh-CN" altLang="en-US" sz="1355" dirty="0">
              <a:solidFill>
                <a:prstClr val="white"/>
              </a:solidFill>
            </a:endParaRPr>
          </a:p>
        </p:txBody>
      </p:sp>
      <p:sp>
        <p:nvSpPr>
          <p:cNvPr id="11" name="内容占位符 2"/>
          <p:cNvSpPr>
            <a:spLocks noGrp="1"/>
          </p:cNvSpPr>
          <p:nvPr>
            <p:ph idx="1"/>
          </p:nvPr>
        </p:nvSpPr>
        <p:spPr>
          <a:xfrm>
            <a:off x="285720" y="1000108"/>
            <a:ext cx="8429684" cy="1714512"/>
          </a:xfrm>
        </p:spPr>
        <p:txBody>
          <a:bodyPr>
            <a:normAutofit fontScale="55000" lnSpcReduction="20000"/>
          </a:bodyPr>
          <a:lstStyle/>
          <a:p>
            <a:endParaRPr lang="zh-CN" altLang="zh-CN" dirty="0" smtClean="0"/>
          </a:p>
          <a:p>
            <a:pPr>
              <a:lnSpc>
                <a:spcPct val="110000"/>
              </a:lnSpc>
            </a:pPr>
            <a:r>
              <a:rPr lang="zh-CN" altLang="zh-CN" sz="3300" b="1" dirty="0">
                <a:solidFill>
                  <a:srgbClr val="3D89BC"/>
                </a:solidFill>
                <a:latin typeface="微软雅黑" panose="020B0503020204020204" pitchFamily="34" charset="-122"/>
                <a:ea typeface="微软雅黑" panose="020B0503020204020204" pitchFamily="34" charset="-122"/>
              </a:rPr>
              <a:t>聚类树</a:t>
            </a:r>
            <a:endParaRPr lang="en-US" altLang="zh-CN" sz="3300" b="1" dirty="0">
              <a:solidFill>
                <a:srgbClr val="3D89BC"/>
              </a:solidFill>
              <a:latin typeface="微软雅黑" panose="020B0503020204020204" pitchFamily="34" charset="-122"/>
              <a:ea typeface="微软雅黑" panose="020B0503020204020204" pitchFamily="34" charset="-122"/>
            </a:endParaRPr>
          </a:p>
          <a:p>
            <a:pPr lvl="1">
              <a:lnSpc>
                <a:spcPct val="170000"/>
              </a:lnSpc>
              <a:buFont typeface="Wingdings" panose="05000000000000000000" pitchFamily="2" charset="2"/>
              <a:buChar char="Ø"/>
            </a:pPr>
            <a:r>
              <a:rPr lang="zh-CN" altLang="en-US" sz="2600" dirty="0" smtClean="0"/>
              <a:t>将前面的每一步的计算结果以树状图的形式展现出来就是层次聚类树。最底层是原始数据点。依照数据点间的相似度组合为聚类树的第二层。以此类推生成完整的层次聚类树树状图。</a:t>
            </a:r>
            <a:endParaRPr lang="zh-CN" altLang="en-US" sz="2600" dirty="0" smtClean="0"/>
          </a:p>
          <a:p>
            <a:endParaRPr lang="en-US" altLang="zh-CN" dirty="0" smtClean="0"/>
          </a:p>
          <a:p>
            <a:endParaRPr lang="zh-CN" altLang="zh-CN" dirty="0" smtClean="0"/>
          </a:p>
          <a:p>
            <a:endParaRPr lang="en-US" altLang="zh-CN" b="1" dirty="0" smtClean="0"/>
          </a:p>
        </p:txBody>
      </p:sp>
      <p:pic>
        <p:nvPicPr>
          <p:cNvPr id="67587" name="图片 215"/>
          <p:cNvPicPr>
            <a:picLocks noChangeAspect="1" noChangeArrowheads="1"/>
          </p:cNvPicPr>
          <p:nvPr/>
        </p:nvPicPr>
        <p:blipFill>
          <a:blip r:embed="rId1" cstate="print"/>
          <a:srcRect/>
          <a:stretch>
            <a:fillRect/>
          </a:stretch>
        </p:blipFill>
        <p:spPr bwMode="auto">
          <a:xfrm>
            <a:off x="2285984" y="2500306"/>
            <a:ext cx="4391025" cy="32956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2000"/>
                                        <p:tgtEl>
                                          <p:spTgt spid="11">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2" end="2"/>
                                            </p:txEl>
                                          </p:spTgt>
                                        </p:tgtEl>
                                        <p:attrNameLst>
                                          <p:attrName>style.visibility</p:attrName>
                                        </p:attrNameLst>
                                      </p:cBhvr>
                                      <p:to>
                                        <p:strVal val="visible"/>
                                      </p:to>
                                    </p:set>
                                    <p:animEffect transition="in" filter="fade">
                                      <p:cBhvr>
                                        <p:cTn id="10" dur="2000"/>
                                        <p:tgtEl>
                                          <p:spTgt spid="11">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7587"/>
                                        </p:tgtEl>
                                        <p:attrNameLst>
                                          <p:attrName>style.visibility</p:attrName>
                                        </p:attrNameLst>
                                      </p:cBhvr>
                                      <p:to>
                                        <p:strVal val="visible"/>
                                      </p:to>
                                    </p:set>
                                    <p:animEffect transition="in" filter="fade">
                                      <p:cBhvr>
                                        <p:cTn id="15" dur="2000"/>
                                        <p:tgtEl>
                                          <p:spTgt spid="67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364750" cy="415498"/>
          </a:xfrm>
          <a:prstGeom prst="rect">
            <a:avLst/>
          </a:prstGeom>
          <a:noFill/>
        </p:spPr>
        <p:txBody>
          <a:bodyPr wrap="none" rtlCol="0">
            <a:spAutoFit/>
          </a:bodyPr>
          <a:lstStyle/>
          <a:p>
            <a:r>
              <a:rPr lang="en-US" altLang="zh-CN" sz="2100" b="1" spc="225" dirty="0" smtClean="0">
                <a:solidFill>
                  <a:prstClr val="white"/>
                </a:solidFill>
              </a:rPr>
              <a:t>3.2 </a:t>
            </a:r>
            <a:r>
              <a:rPr lang="zh-CN" altLang="zh-CN" sz="2100" b="1" dirty="0" smtClean="0">
                <a:solidFill>
                  <a:schemeClr val="bg1"/>
                </a:solidFill>
              </a:rPr>
              <a:t>聚合分析方法</a:t>
            </a:r>
            <a:endParaRPr lang="zh-CN" altLang="en-US" sz="2100" b="1" spc="225" dirty="0">
              <a:solidFill>
                <a:schemeClr val="bg1"/>
              </a:solidFill>
              <a:latin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098378" cy="300852"/>
          </a:xfrm>
          <a:prstGeom prst="rect">
            <a:avLst/>
          </a:prstGeom>
          <a:noFill/>
        </p:spPr>
        <p:txBody>
          <a:bodyPr wrap="none" rtlCol="0">
            <a:spAutoFit/>
          </a:bodyPr>
          <a:lstStyle/>
          <a:p>
            <a:r>
              <a:rPr lang="zh-CN" altLang="en-US" sz="1355" dirty="0" smtClean="0">
                <a:solidFill>
                  <a:prstClr val="white"/>
                </a:solidFill>
              </a:rPr>
              <a:t>第三章 聚类</a:t>
            </a:r>
            <a:endParaRPr lang="zh-CN" altLang="en-US" sz="1355" dirty="0">
              <a:solidFill>
                <a:prstClr val="white"/>
              </a:solidFill>
            </a:endParaRPr>
          </a:p>
        </p:txBody>
      </p:sp>
      <p:sp>
        <p:nvSpPr>
          <p:cNvPr id="11" name="内容占位符 2"/>
          <p:cNvSpPr>
            <a:spLocks noGrp="1"/>
          </p:cNvSpPr>
          <p:nvPr>
            <p:ph idx="1"/>
          </p:nvPr>
        </p:nvSpPr>
        <p:spPr>
          <a:xfrm>
            <a:off x="214282" y="785794"/>
            <a:ext cx="5266928" cy="1108719"/>
          </a:xfrm>
        </p:spPr>
        <p:txBody>
          <a:bodyPr>
            <a:normAutofit/>
          </a:bodyPr>
          <a:lstStyle/>
          <a:p>
            <a:endParaRPr lang="zh-CN" altLang="zh-CN" dirty="0" smtClean="0"/>
          </a:p>
          <a:p>
            <a:r>
              <a:rPr lang="zh-CN" altLang="en-US" sz="1800" b="1" dirty="0">
                <a:solidFill>
                  <a:srgbClr val="3D89BC"/>
                </a:solidFill>
                <a:latin typeface="微软雅黑" panose="020B0503020204020204" pitchFamily="34" charset="-122"/>
                <a:ea typeface="微软雅黑" panose="020B0503020204020204" pitchFamily="34" charset="-122"/>
              </a:rPr>
              <a:t>聚合分析方法应用例子</a:t>
            </a:r>
            <a:endParaRPr lang="en-US" altLang="zh-CN" sz="1800" b="1" dirty="0">
              <a:solidFill>
                <a:srgbClr val="3D89BC"/>
              </a:solidFill>
              <a:latin typeface="微软雅黑" panose="020B0503020204020204" pitchFamily="34" charset="-122"/>
              <a:ea typeface="微软雅黑" panose="020B0503020204020204" pitchFamily="34" charset="-122"/>
            </a:endParaRPr>
          </a:p>
        </p:txBody>
      </p:sp>
      <p:graphicFrame>
        <p:nvGraphicFramePr>
          <p:cNvPr id="12" name="表格 11"/>
          <p:cNvGraphicFramePr>
            <a:graphicFrameLocks noGrp="1"/>
          </p:cNvGraphicFramePr>
          <p:nvPr/>
        </p:nvGraphicFramePr>
        <p:xfrm>
          <a:off x="2143108" y="2285992"/>
          <a:ext cx="4824534" cy="2520280"/>
        </p:xfrm>
        <a:graphic>
          <a:graphicData uri="http://schemas.openxmlformats.org/drawingml/2006/table">
            <a:tbl>
              <a:tblPr/>
              <a:tblGrid>
                <a:gridCol w="804089"/>
                <a:gridCol w="804089"/>
                <a:gridCol w="804089"/>
                <a:gridCol w="804089"/>
                <a:gridCol w="804089"/>
                <a:gridCol w="804089"/>
              </a:tblGrid>
              <a:tr h="504056">
                <a:tc>
                  <a:txBody>
                    <a:bodyPr/>
                    <a:lstStyle/>
                    <a:p>
                      <a:pPr indent="266700" algn="ctr">
                        <a:lnSpc>
                          <a:spcPts val="1550"/>
                        </a:lnSpc>
                        <a:spcAft>
                          <a:spcPts val="0"/>
                        </a:spcAft>
                      </a:pPr>
                      <a:r>
                        <a:rPr lang="en-US" sz="1100" kern="0" dirty="0">
                          <a:solidFill>
                            <a:srgbClr val="000000"/>
                          </a:solidFill>
                          <a:latin typeface="宋体" panose="02010600030101010101" pitchFamily="2" charset="-122"/>
                          <a:ea typeface="宋体" panose="02010600030101010101" pitchFamily="2" charset="-122"/>
                          <a:cs typeface="宋体" panose="02010600030101010101" pitchFamily="2" charset="-122"/>
                        </a:rPr>
                        <a:t>A</a:t>
                      </a:r>
                      <a:endParaRPr lang="zh-CN" sz="1050" kern="100" dirty="0">
                        <a:latin typeface="Times New Roman" panose="02020603050405020304"/>
                        <a:ea typeface="宋体" panose="02010600030101010101" pitchFamily="2" charset="-122"/>
                        <a:cs typeface="Times New Roman" panose="02020603050405020304"/>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indent="266700" algn="r">
                        <a:lnSpc>
                          <a:spcPts val="1550"/>
                        </a:lnSpc>
                        <a:spcAft>
                          <a:spcPts val="0"/>
                        </a:spcAft>
                      </a:pPr>
                      <a:r>
                        <a:rPr lang="en-US" sz="1100" kern="0">
                          <a:solidFill>
                            <a:srgbClr val="000000"/>
                          </a:solidFill>
                          <a:latin typeface="宋体" panose="02010600030101010101" pitchFamily="2" charset="-122"/>
                          <a:ea typeface="宋体" panose="02010600030101010101" pitchFamily="2" charset="-122"/>
                          <a:cs typeface="宋体" panose="02010600030101010101" pitchFamily="2" charset="-122"/>
                        </a:rPr>
                        <a:t>19.7</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r">
                        <a:lnSpc>
                          <a:spcPts val="1550"/>
                        </a:lnSpc>
                        <a:spcAft>
                          <a:spcPts val="0"/>
                        </a:spcAft>
                      </a:pPr>
                      <a:r>
                        <a:rPr lang="zh-CN" sz="1100" kern="0">
                          <a:solidFill>
                            <a:srgbClr val="000000"/>
                          </a:solidFill>
                          <a:latin typeface="Times New Roman" panose="02020603050405020304"/>
                          <a:ea typeface="宋体" panose="02010600030101010101" pitchFamily="2" charset="-122"/>
                          <a:cs typeface="宋体" panose="02010600030101010101" pitchFamily="2" charset="-122"/>
                        </a:rPr>
                        <a:t>　</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lnSpc>
                          <a:spcPts val="1550"/>
                        </a:lnSpc>
                        <a:spcAft>
                          <a:spcPts val="0"/>
                        </a:spcAft>
                      </a:pPr>
                      <a:r>
                        <a:rPr lang="zh-CN" sz="1100" kern="0" dirty="0">
                          <a:solidFill>
                            <a:srgbClr val="000000"/>
                          </a:solidFill>
                          <a:latin typeface="Times New Roman" panose="02020603050405020304"/>
                          <a:ea typeface="宋体" panose="02010600030101010101" pitchFamily="2" charset="-122"/>
                          <a:cs typeface="宋体" panose="02010600030101010101" pitchFamily="2" charset="-122"/>
                        </a:rPr>
                        <a:t>　</a:t>
                      </a:r>
                      <a:endParaRPr lang="zh-CN" sz="105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lnSpc>
                          <a:spcPts val="1550"/>
                        </a:lnSpc>
                        <a:spcAft>
                          <a:spcPts val="0"/>
                        </a:spcAft>
                      </a:pPr>
                      <a:r>
                        <a:rPr lang="zh-CN" sz="1100" kern="0">
                          <a:solidFill>
                            <a:srgbClr val="000000"/>
                          </a:solidFill>
                          <a:latin typeface="Times New Roman" panose="02020603050405020304"/>
                          <a:ea typeface="宋体" panose="02010600030101010101" pitchFamily="2" charset="-122"/>
                          <a:cs typeface="宋体" panose="02010600030101010101" pitchFamily="2" charset="-122"/>
                        </a:rPr>
                        <a:t>　</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lnSpc>
                          <a:spcPts val="1550"/>
                        </a:lnSpc>
                        <a:spcAft>
                          <a:spcPts val="0"/>
                        </a:spcAft>
                      </a:pPr>
                      <a:r>
                        <a:rPr lang="zh-CN" sz="1100" kern="0">
                          <a:solidFill>
                            <a:srgbClr val="000000"/>
                          </a:solidFill>
                          <a:latin typeface="Times New Roman" panose="02020603050405020304"/>
                          <a:ea typeface="宋体" panose="02010600030101010101" pitchFamily="2" charset="-122"/>
                          <a:cs typeface="宋体" panose="02010600030101010101" pitchFamily="2" charset="-122"/>
                        </a:rPr>
                        <a:t>　</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indent="266700" algn="ctr">
                        <a:lnSpc>
                          <a:spcPts val="1550"/>
                        </a:lnSpc>
                        <a:spcAft>
                          <a:spcPts val="0"/>
                        </a:spcAft>
                      </a:pPr>
                      <a:r>
                        <a:rPr lang="en-US" sz="1100" kern="0">
                          <a:solidFill>
                            <a:srgbClr val="000000"/>
                          </a:solidFill>
                          <a:latin typeface="宋体" panose="02010600030101010101" pitchFamily="2" charset="-122"/>
                          <a:ea typeface="宋体" panose="02010600030101010101" pitchFamily="2" charset="-122"/>
                          <a:cs typeface="宋体" panose="02010600030101010101" pitchFamily="2" charset="-122"/>
                        </a:rPr>
                        <a:t>B</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indent="266700" algn="r">
                        <a:lnSpc>
                          <a:spcPts val="1550"/>
                        </a:lnSpc>
                        <a:spcAft>
                          <a:spcPts val="0"/>
                        </a:spcAft>
                      </a:pPr>
                      <a:r>
                        <a:rPr lang="en-US" sz="1100" kern="0">
                          <a:solidFill>
                            <a:srgbClr val="000000"/>
                          </a:solidFill>
                          <a:latin typeface="宋体" panose="02010600030101010101" pitchFamily="2" charset="-122"/>
                          <a:ea typeface="宋体" panose="02010600030101010101" pitchFamily="2" charset="-122"/>
                          <a:cs typeface="宋体" panose="02010600030101010101" pitchFamily="2" charset="-122"/>
                        </a:rPr>
                        <a:t>21.4</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r">
                        <a:lnSpc>
                          <a:spcPts val="1550"/>
                        </a:lnSpc>
                        <a:spcAft>
                          <a:spcPts val="0"/>
                        </a:spcAft>
                      </a:pPr>
                      <a:r>
                        <a:rPr lang="en-US" sz="1100" kern="0">
                          <a:solidFill>
                            <a:srgbClr val="000000"/>
                          </a:solidFill>
                          <a:latin typeface="宋体" panose="02010600030101010101" pitchFamily="2" charset="-122"/>
                          <a:ea typeface="宋体" panose="02010600030101010101" pitchFamily="2" charset="-122"/>
                          <a:cs typeface="宋体" panose="02010600030101010101" pitchFamily="2" charset="-122"/>
                        </a:rPr>
                        <a:t>20.6 </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r">
                        <a:lnSpc>
                          <a:spcPts val="1550"/>
                        </a:lnSpc>
                        <a:spcAft>
                          <a:spcPts val="0"/>
                        </a:spcAft>
                      </a:pPr>
                      <a:r>
                        <a:rPr lang="en-US" sz="1100" kern="0">
                          <a:solidFill>
                            <a:srgbClr val="000000"/>
                          </a:solidFill>
                          <a:latin typeface="宋体" panose="02010600030101010101" pitchFamily="2" charset="-122"/>
                          <a:ea typeface="宋体" panose="02010600030101010101" pitchFamily="2" charset="-122"/>
                          <a:cs typeface="宋体" panose="02010600030101010101" pitchFamily="2" charset="-122"/>
                        </a:rPr>
                        <a:t>20.6 </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lnSpc>
                          <a:spcPts val="1550"/>
                        </a:lnSpc>
                        <a:spcAft>
                          <a:spcPts val="0"/>
                        </a:spcAft>
                      </a:pPr>
                      <a:r>
                        <a:rPr lang="zh-CN" sz="1100" kern="0">
                          <a:solidFill>
                            <a:srgbClr val="000000"/>
                          </a:solidFill>
                          <a:latin typeface="Times New Roman" panose="02020603050405020304"/>
                          <a:ea typeface="宋体" panose="02010600030101010101" pitchFamily="2" charset="-122"/>
                          <a:cs typeface="宋体" panose="02010600030101010101" pitchFamily="2" charset="-122"/>
                        </a:rPr>
                        <a:t>　</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lnSpc>
                          <a:spcPts val="1550"/>
                        </a:lnSpc>
                        <a:spcAft>
                          <a:spcPts val="0"/>
                        </a:spcAft>
                      </a:pPr>
                      <a:r>
                        <a:rPr lang="zh-CN" sz="1100" kern="0">
                          <a:solidFill>
                            <a:srgbClr val="000000"/>
                          </a:solidFill>
                          <a:latin typeface="Times New Roman" panose="02020603050405020304"/>
                          <a:ea typeface="宋体" panose="02010600030101010101" pitchFamily="2" charset="-122"/>
                          <a:cs typeface="宋体" panose="02010600030101010101" pitchFamily="2" charset="-122"/>
                        </a:rPr>
                        <a:t>　</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indent="266700" algn="ctr">
                        <a:lnSpc>
                          <a:spcPts val="1550"/>
                        </a:lnSpc>
                        <a:spcAft>
                          <a:spcPts val="0"/>
                        </a:spcAft>
                      </a:pPr>
                      <a:r>
                        <a:rPr lang="en-US" sz="1100" kern="0">
                          <a:solidFill>
                            <a:srgbClr val="000000"/>
                          </a:solidFill>
                          <a:latin typeface="宋体" panose="02010600030101010101" pitchFamily="2" charset="-122"/>
                          <a:ea typeface="宋体" panose="02010600030101010101" pitchFamily="2" charset="-122"/>
                          <a:cs typeface="宋体" panose="02010600030101010101" pitchFamily="2" charset="-122"/>
                        </a:rPr>
                        <a:t>C</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indent="266700" algn="r">
                        <a:lnSpc>
                          <a:spcPts val="1550"/>
                        </a:lnSpc>
                        <a:spcAft>
                          <a:spcPts val="0"/>
                        </a:spcAft>
                      </a:pPr>
                      <a:r>
                        <a:rPr lang="en-US" sz="1100" kern="0">
                          <a:solidFill>
                            <a:srgbClr val="000000"/>
                          </a:solidFill>
                          <a:latin typeface="宋体" panose="02010600030101010101" pitchFamily="2" charset="-122"/>
                          <a:ea typeface="宋体" panose="02010600030101010101" pitchFamily="2" charset="-122"/>
                          <a:cs typeface="宋体" panose="02010600030101010101" pitchFamily="2" charset="-122"/>
                        </a:rPr>
                        <a:t>24.9</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r">
                        <a:lnSpc>
                          <a:spcPts val="1550"/>
                        </a:lnSpc>
                        <a:spcAft>
                          <a:spcPts val="0"/>
                        </a:spcAft>
                      </a:pPr>
                      <a:r>
                        <a:rPr lang="en-US" sz="1100" kern="0">
                          <a:solidFill>
                            <a:srgbClr val="000000"/>
                          </a:solidFill>
                          <a:latin typeface="宋体" panose="02010600030101010101" pitchFamily="2" charset="-122"/>
                          <a:ea typeface="宋体" panose="02010600030101010101" pitchFamily="2" charset="-122"/>
                          <a:cs typeface="宋体" panose="02010600030101010101" pitchFamily="2" charset="-122"/>
                        </a:rPr>
                        <a:t>24.9</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lnSpc>
                          <a:spcPts val="1550"/>
                        </a:lnSpc>
                        <a:spcAft>
                          <a:spcPts val="0"/>
                        </a:spcAft>
                      </a:pPr>
                      <a:r>
                        <a:rPr lang="zh-CN" sz="1100" kern="0" dirty="0">
                          <a:solidFill>
                            <a:srgbClr val="000000"/>
                          </a:solidFill>
                          <a:latin typeface="Times New Roman" panose="02020603050405020304"/>
                          <a:ea typeface="宋体" panose="02010600030101010101" pitchFamily="2" charset="-122"/>
                          <a:cs typeface="宋体" panose="02010600030101010101" pitchFamily="2" charset="-122"/>
                        </a:rPr>
                        <a:t>　</a:t>
                      </a:r>
                      <a:endParaRPr lang="zh-CN" sz="105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lnSpc>
                          <a:spcPts val="1550"/>
                        </a:lnSpc>
                        <a:spcAft>
                          <a:spcPts val="0"/>
                        </a:spcAft>
                      </a:pPr>
                      <a:r>
                        <a:rPr lang="zh-CN" sz="1100" kern="0" dirty="0">
                          <a:solidFill>
                            <a:srgbClr val="000000"/>
                          </a:solidFill>
                          <a:latin typeface="Times New Roman" panose="02020603050405020304"/>
                          <a:ea typeface="宋体" panose="02010600030101010101" pitchFamily="2" charset="-122"/>
                          <a:cs typeface="宋体" panose="02010600030101010101" pitchFamily="2" charset="-122"/>
                        </a:rPr>
                        <a:t>　</a:t>
                      </a:r>
                      <a:endParaRPr lang="zh-CN" sz="105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lnSpc>
                          <a:spcPts val="1550"/>
                        </a:lnSpc>
                        <a:spcAft>
                          <a:spcPts val="0"/>
                        </a:spcAft>
                      </a:pPr>
                      <a:r>
                        <a:rPr lang="zh-CN" sz="1100" kern="0">
                          <a:solidFill>
                            <a:srgbClr val="000000"/>
                          </a:solidFill>
                          <a:latin typeface="Times New Roman" panose="02020603050405020304"/>
                          <a:ea typeface="宋体" panose="02010600030101010101" pitchFamily="2" charset="-122"/>
                          <a:cs typeface="宋体" panose="02010600030101010101" pitchFamily="2" charset="-122"/>
                        </a:rPr>
                        <a:t>　</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indent="266700" algn="ctr">
                        <a:lnSpc>
                          <a:spcPts val="1550"/>
                        </a:lnSpc>
                        <a:spcAft>
                          <a:spcPts val="0"/>
                        </a:spcAft>
                      </a:pPr>
                      <a:r>
                        <a:rPr lang="en-US" sz="1100" kern="0">
                          <a:solidFill>
                            <a:srgbClr val="000000"/>
                          </a:solidFill>
                          <a:latin typeface="宋体" panose="02010600030101010101" pitchFamily="2" charset="-122"/>
                          <a:ea typeface="宋体" panose="02010600030101010101" pitchFamily="2" charset="-122"/>
                          <a:cs typeface="宋体" panose="02010600030101010101" pitchFamily="2" charset="-122"/>
                        </a:rPr>
                        <a:t>D</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indent="266700" algn="r">
                        <a:lnSpc>
                          <a:spcPts val="1550"/>
                        </a:lnSpc>
                        <a:spcAft>
                          <a:spcPts val="0"/>
                        </a:spcAft>
                      </a:pPr>
                      <a:r>
                        <a:rPr lang="en-US" sz="1100" kern="0">
                          <a:solidFill>
                            <a:srgbClr val="000000"/>
                          </a:solidFill>
                          <a:latin typeface="宋体" panose="02010600030101010101" pitchFamily="2" charset="-122"/>
                          <a:ea typeface="宋体" panose="02010600030101010101" pitchFamily="2" charset="-122"/>
                          <a:cs typeface="宋体" panose="02010600030101010101" pitchFamily="2" charset="-122"/>
                        </a:rPr>
                        <a:t>27.5</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r">
                        <a:lnSpc>
                          <a:spcPts val="1550"/>
                        </a:lnSpc>
                        <a:spcAft>
                          <a:spcPts val="0"/>
                        </a:spcAft>
                      </a:pPr>
                      <a:r>
                        <a:rPr lang="en-US" sz="1100" kern="0">
                          <a:solidFill>
                            <a:srgbClr val="000000"/>
                          </a:solidFill>
                          <a:latin typeface="宋体" panose="02010600030101010101" pitchFamily="2" charset="-122"/>
                          <a:ea typeface="宋体" panose="02010600030101010101" pitchFamily="2" charset="-122"/>
                          <a:cs typeface="宋体" panose="02010600030101010101" pitchFamily="2" charset="-122"/>
                        </a:rPr>
                        <a:t>27.5</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r">
                        <a:lnSpc>
                          <a:spcPts val="1550"/>
                        </a:lnSpc>
                        <a:spcAft>
                          <a:spcPts val="0"/>
                        </a:spcAft>
                      </a:pPr>
                      <a:r>
                        <a:rPr lang="en-US" sz="1100" kern="0" dirty="0">
                          <a:solidFill>
                            <a:srgbClr val="000000"/>
                          </a:solidFill>
                          <a:latin typeface="宋体" panose="02010600030101010101" pitchFamily="2" charset="-122"/>
                          <a:ea typeface="宋体" panose="02010600030101010101" pitchFamily="2" charset="-122"/>
                          <a:cs typeface="宋体" panose="02010600030101010101" pitchFamily="2" charset="-122"/>
                        </a:rPr>
                        <a:t>26.2</a:t>
                      </a:r>
                      <a:endParaRPr lang="zh-CN" sz="105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r">
                        <a:lnSpc>
                          <a:spcPts val="1550"/>
                        </a:lnSpc>
                        <a:spcAft>
                          <a:spcPts val="0"/>
                        </a:spcAft>
                      </a:pPr>
                      <a:r>
                        <a:rPr lang="en-US" sz="1100" kern="0">
                          <a:solidFill>
                            <a:srgbClr val="000000"/>
                          </a:solidFill>
                          <a:latin typeface="宋体" panose="02010600030101010101" pitchFamily="2" charset="-122"/>
                          <a:ea typeface="宋体" panose="02010600030101010101" pitchFamily="2" charset="-122"/>
                          <a:cs typeface="宋体" panose="02010600030101010101" pitchFamily="2" charset="-122"/>
                        </a:rPr>
                        <a:t>23.4 </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lnSpc>
                          <a:spcPts val="1550"/>
                        </a:lnSpc>
                        <a:spcAft>
                          <a:spcPts val="0"/>
                        </a:spcAft>
                      </a:pPr>
                      <a:r>
                        <a:rPr lang="zh-CN" sz="1100" kern="0">
                          <a:solidFill>
                            <a:srgbClr val="000000"/>
                          </a:solidFill>
                          <a:latin typeface="Times New Roman" panose="02020603050405020304"/>
                          <a:ea typeface="宋体" panose="02010600030101010101" pitchFamily="2" charset="-122"/>
                          <a:cs typeface="宋体" panose="02010600030101010101" pitchFamily="2" charset="-122"/>
                        </a:rPr>
                        <a:t>　</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indent="266700" algn="ctr">
                        <a:lnSpc>
                          <a:spcPts val="1550"/>
                        </a:lnSpc>
                        <a:spcAft>
                          <a:spcPts val="0"/>
                        </a:spcAft>
                      </a:pPr>
                      <a:r>
                        <a:rPr lang="en-US" sz="1100" kern="0">
                          <a:solidFill>
                            <a:srgbClr val="000000"/>
                          </a:solidFill>
                          <a:latin typeface="宋体" panose="02010600030101010101" pitchFamily="2" charset="-122"/>
                          <a:ea typeface="宋体" panose="02010600030101010101" pitchFamily="2" charset="-122"/>
                          <a:cs typeface="宋体" panose="02010600030101010101" pitchFamily="2" charset="-122"/>
                        </a:rPr>
                        <a:t>E</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indent="266700" algn="r">
                        <a:lnSpc>
                          <a:spcPts val="1550"/>
                        </a:lnSpc>
                        <a:spcAft>
                          <a:spcPts val="0"/>
                        </a:spcAft>
                      </a:pPr>
                      <a:r>
                        <a:rPr lang="en-US" sz="1100" kern="0">
                          <a:solidFill>
                            <a:srgbClr val="000000"/>
                          </a:solidFill>
                          <a:latin typeface="宋体" panose="02010600030101010101" pitchFamily="2" charset="-122"/>
                          <a:ea typeface="宋体" panose="02010600030101010101" pitchFamily="2" charset="-122"/>
                          <a:cs typeface="宋体" panose="02010600030101010101" pitchFamily="2" charset="-122"/>
                        </a:rPr>
                        <a:t>63.3</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r">
                        <a:lnSpc>
                          <a:spcPts val="1550"/>
                        </a:lnSpc>
                        <a:spcAft>
                          <a:spcPts val="0"/>
                        </a:spcAft>
                      </a:pPr>
                      <a:r>
                        <a:rPr lang="en-US" sz="1100" kern="0">
                          <a:solidFill>
                            <a:srgbClr val="000000"/>
                          </a:solidFill>
                          <a:latin typeface="宋体" panose="02010600030101010101" pitchFamily="2" charset="-122"/>
                          <a:ea typeface="宋体" panose="02010600030101010101" pitchFamily="2" charset="-122"/>
                          <a:cs typeface="宋体" panose="02010600030101010101" pitchFamily="2" charset="-122"/>
                        </a:rPr>
                        <a:t>63.3</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r">
                        <a:lnSpc>
                          <a:spcPts val="1550"/>
                        </a:lnSpc>
                        <a:spcAft>
                          <a:spcPts val="0"/>
                        </a:spcAft>
                      </a:pPr>
                      <a:r>
                        <a:rPr lang="en-US" sz="1100" kern="0" dirty="0">
                          <a:solidFill>
                            <a:srgbClr val="000000"/>
                          </a:solidFill>
                          <a:latin typeface="宋体" panose="02010600030101010101" pitchFamily="2" charset="-122"/>
                          <a:ea typeface="宋体" panose="02010600030101010101" pitchFamily="2" charset="-122"/>
                          <a:cs typeface="宋体" panose="02010600030101010101" pitchFamily="2" charset="-122"/>
                        </a:rPr>
                        <a:t>63.3 </a:t>
                      </a:r>
                      <a:endParaRPr lang="zh-CN" sz="105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r">
                        <a:lnSpc>
                          <a:spcPts val="1550"/>
                        </a:lnSpc>
                        <a:spcAft>
                          <a:spcPts val="0"/>
                        </a:spcAft>
                      </a:pPr>
                      <a:r>
                        <a:rPr lang="en-US" sz="1100" kern="0">
                          <a:solidFill>
                            <a:srgbClr val="000000"/>
                          </a:solidFill>
                          <a:latin typeface="宋体" panose="02010600030101010101" pitchFamily="2" charset="-122"/>
                          <a:ea typeface="宋体" panose="02010600030101010101" pitchFamily="2" charset="-122"/>
                          <a:cs typeface="宋体" panose="02010600030101010101" pitchFamily="2" charset="-122"/>
                        </a:rPr>
                        <a:t>63.3 </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r">
                        <a:lnSpc>
                          <a:spcPts val="1550"/>
                        </a:lnSpc>
                        <a:spcAft>
                          <a:spcPts val="0"/>
                        </a:spcAft>
                      </a:pPr>
                      <a:r>
                        <a:rPr lang="en-US" sz="1100" kern="0" dirty="0">
                          <a:solidFill>
                            <a:srgbClr val="000000"/>
                          </a:solidFill>
                          <a:latin typeface="宋体" panose="02010600030101010101" pitchFamily="2" charset="-122"/>
                          <a:ea typeface="宋体" panose="02010600030101010101" pitchFamily="2" charset="-122"/>
                          <a:cs typeface="宋体" panose="02010600030101010101" pitchFamily="2" charset="-122"/>
                        </a:rPr>
                        <a:t>43.3 </a:t>
                      </a:r>
                      <a:endParaRPr lang="zh-CN" sz="105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矩形 12"/>
          <p:cNvSpPr/>
          <p:nvPr/>
        </p:nvSpPr>
        <p:spPr>
          <a:xfrm>
            <a:off x="2719172" y="1645330"/>
            <a:ext cx="1107996" cy="369332"/>
          </a:xfrm>
          <a:prstGeom prst="rect">
            <a:avLst/>
          </a:prstGeom>
        </p:spPr>
        <p:txBody>
          <a:bodyPr wrap="none">
            <a:spAutoFit/>
          </a:bodyPr>
          <a:lstStyle/>
          <a:p>
            <a:r>
              <a:rPr lang="zh-CN" altLang="zh-CN" dirty="0" smtClean="0"/>
              <a:t>原始数据</a:t>
            </a:r>
            <a:endParaRPr lang="zh-CN" altLang="en-US" dirty="0"/>
          </a:p>
        </p:txBody>
      </p:sp>
      <p:sp>
        <p:nvSpPr>
          <p:cNvPr id="15" name="矩形 14"/>
          <p:cNvSpPr/>
          <p:nvPr/>
        </p:nvSpPr>
        <p:spPr>
          <a:xfrm>
            <a:off x="4879412" y="1645330"/>
            <a:ext cx="1107996" cy="369332"/>
          </a:xfrm>
          <a:prstGeom prst="rect">
            <a:avLst/>
          </a:prstGeom>
        </p:spPr>
        <p:txBody>
          <a:bodyPr wrap="none">
            <a:spAutoFit/>
          </a:bodyPr>
          <a:lstStyle/>
          <a:p>
            <a:r>
              <a:rPr lang="zh-CN" altLang="zh-CN" dirty="0" smtClean="0"/>
              <a:t>聚合数据</a:t>
            </a:r>
            <a:endParaRPr lang="zh-CN" altLang="en-US" dirty="0"/>
          </a:p>
        </p:txBody>
      </p:sp>
      <p:sp>
        <p:nvSpPr>
          <p:cNvPr id="16" name="矩形 15"/>
          <p:cNvSpPr/>
          <p:nvPr/>
        </p:nvSpPr>
        <p:spPr>
          <a:xfrm>
            <a:off x="785786" y="5072074"/>
            <a:ext cx="8143932" cy="915764"/>
          </a:xfrm>
          <a:prstGeom prst="rect">
            <a:avLst/>
          </a:prstGeom>
        </p:spPr>
        <p:txBody>
          <a:bodyPr wrap="square">
            <a:spAutoFit/>
          </a:bodyPr>
          <a:lstStyle/>
          <a:p>
            <a:pPr marL="228600" indent="-228600">
              <a:lnSpc>
                <a:spcPct val="150000"/>
              </a:lnSpc>
              <a:spcBef>
                <a:spcPts val="1000"/>
              </a:spcBef>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第</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1</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列是原始数据，后面列是聚合过程数据，其中以质心作合并簇值。</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indent="-228600">
              <a:lnSpc>
                <a:spcPct val="150000"/>
              </a:lnSpc>
              <a:spcBef>
                <a:spcPts val="1000"/>
              </a:spcBef>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在区隔程度阀值</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T=3</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时，可以得到</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3</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个簇类（Ａ，Ｂ），（Ｃ，Ｄ），Ｅ</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364750" cy="415498"/>
          </a:xfrm>
          <a:prstGeom prst="rect">
            <a:avLst/>
          </a:prstGeom>
          <a:noFill/>
        </p:spPr>
        <p:txBody>
          <a:bodyPr wrap="none" rtlCol="0">
            <a:spAutoFit/>
          </a:bodyPr>
          <a:lstStyle/>
          <a:p>
            <a:r>
              <a:rPr lang="en-US" altLang="zh-CN" sz="2100" b="1" spc="225" dirty="0" smtClean="0">
                <a:solidFill>
                  <a:prstClr val="white"/>
                </a:solidFill>
              </a:rPr>
              <a:t>3.2 </a:t>
            </a:r>
            <a:r>
              <a:rPr lang="zh-CN" altLang="zh-CN" sz="2100" b="1" dirty="0" smtClean="0">
                <a:solidFill>
                  <a:schemeClr val="bg1"/>
                </a:solidFill>
              </a:rPr>
              <a:t>聚合分析方法</a:t>
            </a:r>
            <a:endParaRPr lang="zh-CN" altLang="en-US" sz="2100" b="1" spc="225" dirty="0">
              <a:solidFill>
                <a:schemeClr val="bg1"/>
              </a:solidFill>
              <a:latin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098378" cy="300852"/>
          </a:xfrm>
          <a:prstGeom prst="rect">
            <a:avLst/>
          </a:prstGeom>
          <a:noFill/>
        </p:spPr>
        <p:txBody>
          <a:bodyPr wrap="none" rtlCol="0">
            <a:spAutoFit/>
          </a:bodyPr>
          <a:lstStyle/>
          <a:p>
            <a:r>
              <a:rPr lang="zh-CN" altLang="en-US" sz="1355" dirty="0" smtClean="0">
                <a:solidFill>
                  <a:prstClr val="white"/>
                </a:solidFill>
              </a:rPr>
              <a:t>第三章 聚类</a:t>
            </a:r>
            <a:endParaRPr lang="zh-CN" altLang="en-US" sz="1355" dirty="0">
              <a:solidFill>
                <a:prstClr val="white"/>
              </a:solidFill>
            </a:endParaRPr>
          </a:p>
        </p:txBody>
      </p:sp>
      <p:sp>
        <p:nvSpPr>
          <p:cNvPr id="11" name="内容占位符 2"/>
          <p:cNvSpPr>
            <a:spLocks noGrp="1"/>
          </p:cNvSpPr>
          <p:nvPr>
            <p:ph idx="1"/>
          </p:nvPr>
        </p:nvSpPr>
        <p:spPr>
          <a:xfrm>
            <a:off x="357158" y="642918"/>
            <a:ext cx="5266928" cy="1108719"/>
          </a:xfrm>
        </p:spPr>
        <p:txBody>
          <a:bodyPr>
            <a:normAutofit/>
          </a:bodyPr>
          <a:lstStyle/>
          <a:p>
            <a:endParaRPr lang="zh-CN" altLang="zh-CN" dirty="0" smtClean="0"/>
          </a:p>
          <a:p>
            <a:r>
              <a:rPr lang="zh-CN" altLang="en-US" sz="1800" b="1" dirty="0">
                <a:solidFill>
                  <a:srgbClr val="3D89BC"/>
                </a:solidFill>
                <a:latin typeface="微软雅黑" panose="020B0503020204020204" pitchFamily="34" charset="-122"/>
                <a:ea typeface="微软雅黑" panose="020B0503020204020204" pitchFamily="34" charset="-122"/>
              </a:rPr>
              <a:t>聚合分析方法应用例子</a:t>
            </a:r>
            <a:endParaRPr lang="en-US" altLang="zh-CN" sz="1800" b="1" dirty="0">
              <a:solidFill>
                <a:srgbClr val="3D89BC"/>
              </a:solidFill>
              <a:latin typeface="微软雅黑" panose="020B0503020204020204" pitchFamily="34" charset="-122"/>
              <a:ea typeface="微软雅黑" panose="020B0503020204020204" pitchFamily="34" charset="-122"/>
            </a:endParaRPr>
          </a:p>
        </p:txBody>
      </p:sp>
      <p:graphicFrame>
        <p:nvGraphicFramePr>
          <p:cNvPr id="105473" name="Object 1"/>
          <p:cNvGraphicFramePr>
            <a:graphicFrameLocks noChangeAspect="1"/>
          </p:cNvGraphicFramePr>
          <p:nvPr/>
        </p:nvGraphicFramePr>
        <p:xfrm>
          <a:off x="2071670" y="1785926"/>
          <a:ext cx="5572164" cy="3295650"/>
        </p:xfrm>
        <a:graphic>
          <a:graphicData uri="http://schemas.openxmlformats.org/presentationml/2006/ole">
            <mc:AlternateContent xmlns:mc="http://schemas.openxmlformats.org/markup-compatibility/2006">
              <mc:Choice xmlns:v="urn:schemas-microsoft-com:vml" Requires="v">
                <p:oleObj spid="_x0000_s105481" name="幻灯片" r:id="rId1" imgW="4564380" imgH="3423285" progId="PowerPoint.Slide.12">
                  <p:embed/>
                </p:oleObj>
              </mc:Choice>
              <mc:Fallback>
                <p:oleObj name="幻灯片" r:id="rId1" imgW="4564380" imgH="3423285" progId="PowerPoint.Slide.12">
                  <p:embed/>
                  <p:pic>
                    <p:nvPicPr>
                      <p:cNvPr id="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670" y="1785926"/>
                        <a:ext cx="5572164" cy="329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矩形 15"/>
          <p:cNvSpPr/>
          <p:nvPr/>
        </p:nvSpPr>
        <p:spPr>
          <a:xfrm>
            <a:off x="642910" y="1571612"/>
            <a:ext cx="3262432" cy="418191"/>
          </a:xfrm>
          <a:prstGeom prst="rect">
            <a:avLst/>
          </a:prstGeom>
        </p:spPr>
        <p:txBody>
          <a:bodyPr wrap="none">
            <a:spAutoFit/>
          </a:bodyPr>
          <a:lstStyle/>
          <a:p>
            <a:pPr marL="228600" indent="-228600">
              <a:lnSpc>
                <a:spcPct val="150000"/>
              </a:lnSpc>
              <a:spcBef>
                <a:spcPts val="1000"/>
              </a:spcBef>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聚合过程对应的层次聚类树如下：</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
        <p:nvSpPr>
          <p:cNvPr id="17" name="矩形 16"/>
          <p:cNvSpPr/>
          <p:nvPr/>
        </p:nvSpPr>
        <p:spPr>
          <a:xfrm>
            <a:off x="642910" y="4714884"/>
            <a:ext cx="8072494" cy="1874872"/>
          </a:xfrm>
          <a:prstGeom prst="rect">
            <a:avLst/>
          </a:prstGeom>
        </p:spPr>
        <p:txBody>
          <a:bodyPr wrap="square">
            <a:spAutoFit/>
          </a:bodyPr>
          <a:lstStyle/>
          <a:p>
            <a:pPr marL="228600" indent="-228600">
              <a:lnSpc>
                <a:spcPct val="150000"/>
              </a:lnSpc>
              <a:spcBef>
                <a:spcPts val="1000"/>
              </a:spcBef>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j-cs"/>
              </a:rPr>
              <a:t>实际上，这里Ａ、Ｂ、Ｃ、Ｄ、Ｅ的数值分别表示首尔、香港、北京、上海、东京的ＧＤＰ值。以３（即３千亿）作为区分标准。</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indent="-228600">
              <a:lnSpc>
                <a:spcPct val="150000"/>
              </a:lnSpc>
              <a:spcBef>
                <a:spcPts val="1000"/>
              </a:spcBef>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j-cs"/>
              </a:rPr>
              <a:t>通过上面描述的聚合过程，可以把亚洲这５个最发达城市划分成以下３个方阵：</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indent="-228600">
              <a:lnSpc>
                <a:spcPct val="150000"/>
              </a:lnSpc>
              <a:spcBef>
                <a:spcPts val="1000"/>
              </a:spcBef>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j-cs"/>
              </a:rPr>
              <a:t>第一方阵：东京</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indent="-228600">
              <a:lnSpc>
                <a:spcPct val="150000"/>
              </a:lnSpc>
              <a:spcBef>
                <a:spcPts val="1000"/>
              </a:spcBef>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j-cs"/>
              </a:rPr>
              <a:t>第二方阵：上海，北京</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indent="-228600">
              <a:lnSpc>
                <a:spcPct val="150000"/>
              </a:lnSpc>
              <a:spcBef>
                <a:spcPts val="1000"/>
              </a:spcBef>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j-cs"/>
              </a:rPr>
              <a:t>第三方阵：香港，首尔</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05473"/>
                                        </p:tgtEl>
                                        <p:attrNameLst>
                                          <p:attrName>style.visibility</p:attrName>
                                        </p:attrNameLst>
                                      </p:cBhvr>
                                      <p:to>
                                        <p:strVal val="visible"/>
                                      </p:to>
                                    </p:set>
                                    <p:animEffect transition="in" filter="checkerboard(across)">
                                      <p:cBhvr>
                                        <p:cTn id="13" dur="500"/>
                                        <p:tgtEl>
                                          <p:spTgt spid="10547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72"/>
          <p:cNvGrpSpPr/>
          <p:nvPr/>
        </p:nvGrpSpPr>
        <p:grpSpPr>
          <a:xfrm>
            <a:off x="690257" y="854039"/>
            <a:ext cx="7832784" cy="781051"/>
            <a:chOff x="2788580" y="1152524"/>
            <a:chExt cx="3730770" cy="781050"/>
          </a:xfrm>
        </p:grpSpPr>
        <p:grpSp>
          <p:nvGrpSpPr>
            <p:cNvPr id="4" name="组合 5"/>
            <p:cNvGrpSpPr/>
            <p:nvPr/>
          </p:nvGrpSpPr>
          <p:grpSpPr>
            <a:xfrm>
              <a:off x="2788580" y="1152524"/>
              <a:ext cx="3730770" cy="781050"/>
              <a:chOff x="3725790" y="847725"/>
              <a:chExt cx="3730770" cy="781050"/>
            </a:xfrm>
          </p:grpSpPr>
          <p:grpSp>
            <p:nvGrpSpPr>
              <p:cNvPr id="5"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12202" y="1169836"/>
              <a:ext cx="1114119" cy="523219"/>
            </a:xfrm>
            <a:prstGeom prst="rect">
              <a:avLst/>
            </a:prstGeom>
            <a:noFill/>
          </p:spPr>
          <p:txBody>
            <a:bodyPr wrap="none" rtlCol="0">
              <a:spAutoFit/>
            </a:bodyPr>
            <a:lstStyle/>
            <a:p>
              <a:pPr algn="ctr"/>
              <a:r>
                <a:rPr lang="zh-CN" altLang="en-US" sz="2800" dirty="0" smtClean="0">
                  <a:solidFill>
                    <a:schemeClr val="accent4"/>
                  </a:solidFill>
                </a:rPr>
                <a:t>第三章　聚类</a:t>
              </a:r>
              <a:endParaRPr lang="zh-CN" altLang="en-US" sz="2800" dirty="0">
                <a:solidFill>
                  <a:schemeClr val="accent4"/>
                </a:solidFill>
              </a:endParaRPr>
            </a:p>
          </p:txBody>
        </p:sp>
      </p:grpSp>
      <p:sp>
        <p:nvSpPr>
          <p:cNvPr id="48" name="矩形 47"/>
          <p:cNvSpPr/>
          <p:nvPr/>
        </p:nvSpPr>
        <p:spPr>
          <a:xfrm>
            <a:off x="6862599" y="1928802"/>
            <a:ext cx="2143536"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3.1</a:t>
            </a:r>
            <a:r>
              <a:rPr lang="zh-CN" altLang="en-US" sz="2100" spc="225" dirty="0">
                <a:solidFill>
                  <a:schemeClr val="bg1"/>
                </a:solidFill>
                <a:latin typeface="微软雅黑" panose="020B0503020204020204" pitchFamily="34" charset="-122"/>
                <a:ea typeface="微软雅黑" panose="020B0503020204020204" pitchFamily="34" charset="-122"/>
              </a:rPr>
              <a:t>　</a:t>
            </a:r>
            <a:r>
              <a:rPr lang="zh-CN" altLang="en-US" sz="2100" spc="225" dirty="0" smtClean="0">
                <a:solidFill>
                  <a:schemeClr val="bg1"/>
                </a:solidFill>
                <a:latin typeface="微软雅黑" panose="020B0503020204020204" pitchFamily="34" charset="-122"/>
                <a:ea typeface="微软雅黑" panose="020B0503020204020204" pitchFamily="34" charset="-122"/>
              </a:rPr>
              <a:t>聚类概述</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nvGrpSpPr>
          <p:cNvPr id="7" name="组合 67"/>
          <p:cNvGrpSpPr/>
          <p:nvPr/>
        </p:nvGrpSpPr>
        <p:grpSpPr>
          <a:xfrm>
            <a:off x="1691680" y="2669923"/>
            <a:ext cx="5693399" cy="426278"/>
            <a:chOff x="1807265" y="2935089"/>
            <a:chExt cx="5693399" cy="426278"/>
          </a:xfrm>
          <a:solidFill>
            <a:srgbClr val="E6E6E6"/>
          </a:solidFill>
        </p:grpSpPr>
        <p:sp>
          <p:nvSpPr>
            <p:cNvPr id="49" name="圆角矩形 48"/>
            <p:cNvSpPr/>
            <p:nvPr/>
          </p:nvSpPr>
          <p:spPr>
            <a:xfrm>
              <a:off x="1807265" y="2935089"/>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solidFill>
              </a:endParaRPr>
            </a:p>
          </p:txBody>
        </p:sp>
        <p:sp>
          <p:nvSpPr>
            <p:cNvPr id="50" name="矩形 49"/>
            <p:cNvSpPr/>
            <p:nvPr/>
          </p:nvSpPr>
          <p:spPr>
            <a:xfrm>
              <a:off x="1881814" y="2945869"/>
              <a:ext cx="2566728" cy="415498"/>
            </a:xfrm>
            <a:prstGeom prst="rect">
              <a:avLst/>
            </a:prstGeom>
            <a:grpFill/>
          </p:spPr>
          <p:txBody>
            <a:bodyPr wrap="none">
              <a:spAutoFit/>
            </a:bodyPr>
            <a:lstStyle/>
            <a:p>
              <a:r>
                <a:rPr lang="en-US" altLang="zh-CN" sz="2100" spc="225" dirty="0" smtClean="0">
                  <a:latin typeface="微软雅黑" panose="020B0503020204020204" pitchFamily="34" charset="-122"/>
                  <a:ea typeface="微软雅黑" panose="020B0503020204020204" pitchFamily="34" charset="-122"/>
                </a:rPr>
                <a:t>3.2</a:t>
              </a:r>
              <a:r>
                <a:rPr lang="zh-CN" altLang="en-US" sz="2100" spc="225" dirty="0" smtClean="0">
                  <a:latin typeface="微软雅黑" panose="020B0503020204020204" pitchFamily="34" charset="-122"/>
                  <a:ea typeface="微软雅黑" panose="020B0503020204020204" pitchFamily="34" charset="-122"/>
                </a:rPr>
                <a:t>　</a:t>
              </a:r>
              <a:r>
                <a:rPr lang="x-none" altLang="zh-CN" sz="2100" dirty="0" smtClean="0">
                  <a:latin typeface="+mn-ea"/>
                </a:rPr>
                <a:t>聚合分析方法</a:t>
              </a:r>
              <a:endParaRPr lang="zh-CN" altLang="en-US" sz="2100" spc="225" dirty="0">
                <a:latin typeface="+mn-ea"/>
              </a:endParaRPr>
            </a:p>
          </p:txBody>
        </p:sp>
      </p:grpSp>
      <p:grpSp>
        <p:nvGrpSpPr>
          <p:cNvPr id="8" name="组合 68"/>
          <p:cNvGrpSpPr/>
          <p:nvPr/>
        </p:nvGrpSpPr>
        <p:grpSpPr>
          <a:xfrm>
            <a:off x="1691680" y="3423014"/>
            <a:ext cx="5693399" cy="426278"/>
            <a:chOff x="1807265" y="3400693"/>
            <a:chExt cx="5693399" cy="426278"/>
          </a:xfrm>
          <a:solidFill>
            <a:srgbClr val="3D89BC"/>
          </a:solidFill>
        </p:grpSpPr>
        <p:sp>
          <p:nvSpPr>
            <p:cNvPr id="51" name="圆角矩形 5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sp>
          <p:nvSpPr>
            <p:cNvPr id="52" name="矩形 51"/>
            <p:cNvSpPr/>
            <p:nvPr/>
          </p:nvSpPr>
          <p:spPr>
            <a:xfrm>
              <a:off x="1881814" y="3411473"/>
              <a:ext cx="4451860" cy="415498"/>
            </a:xfrm>
            <a:prstGeom prst="rect">
              <a:avLst/>
            </a:prstGeom>
            <a:grpFill/>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3.3</a:t>
              </a:r>
              <a:r>
                <a:rPr lang="zh-CN" altLang="en-US" sz="2100" spc="225" dirty="0" smtClean="0">
                  <a:solidFill>
                    <a:schemeClr val="bg1"/>
                  </a:solidFill>
                  <a:latin typeface="微软雅黑" panose="020B0503020204020204" pitchFamily="34" charset="-122"/>
                  <a:ea typeface="微软雅黑" panose="020B0503020204020204" pitchFamily="34" charset="-122"/>
                </a:rPr>
                <a:t>　</a:t>
              </a:r>
              <a:r>
                <a:rPr lang="zh-CN" altLang="zh-CN" sz="2100" dirty="0" smtClean="0">
                  <a:solidFill>
                    <a:schemeClr val="bg1"/>
                  </a:solidFill>
                </a:rPr>
                <a:t>聚类在实际场景中的应用案例</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69"/>
          <p:cNvGrpSpPr/>
          <p:nvPr/>
        </p:nvGrpSpPr>
        <p:grpSpPr>
          <a:xfrm>
            <a:off x="1691680" y="4176105"/>
            <a:ext cx="5693399" cy="426279"/>
            <a:chOff x="1807265" y="3866296"/>
            <a:chExt cx="5693399" cy="426279"/>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4" name="矩形 53"/>
            <p:cNvSpPr/>
            <p:nvPr/>
          </p:nvSpPr>
          <p:spPr>
            <a:xfrm>
              <a:off x="1881814" y="3877077"/>
              <a:ext cx="283603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x-none" altLang="zh-CN" sz="2100" dirty="0" smtClean="0">
                  <a:latin typeface="+mn-ea"/>
                </a:rPr>
                <a:t>聚类的实现例子</a:t>
              </a:r>
              <a:endParaRPr lang="zh-CN" altLang="zh-CN" sz="2100" dirty="0" smtClean="0">
                <a:latin typeface="+mn-ea"/>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圆角矩形 1"/>
          <p:cNvSpPr/>
          <p:nvPr/>
        </p:nvSpPr>
        <p:spPr>
          <a:xfrm>
            <a:off x="1691680" y="492919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grpSp>
        <p:nvGrpSpPr>
          <p:cNvPr id="16" name="组合 68"/>
          <p:cNvGrpSpPr/>
          <p:nvPr/>
        </p:nvGrpSpPr>
        <p:grpSpPr>
          <a:xfrm>
            <a:off x="1691680" y="1916832"/>
            <a:ext cx="5693399" cy="749444"/>
            <a:chOff x="1807265" y="3400693"/>
            <a:chExt cx="5693399" cy="749444"/>
          </a:xfrm>
        </p:grpSpPr>
        <p:sp>
          <p:nvSpPr>
            <p:cNvPr id="34" name="圆角矩形 33"/>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37" name="矩形 36"/>
            <p:cNvSpPr/>
            <p:nvPr/>
          </p:nvSpPr>
          <p:spPr>
            <a:xfrm>
              <a:off x="1881814" y="3411473"/>
              <a:ext cx="2085827" cy="738664"/>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2100" dirty="0" smtClean="0"/>
                <a:t>聚类</a:t>
              </a:r>
              <a:r>
                <a:rPr lang="zh-CN" altLang="en-US" sz="2100" spc="225" dirty="0" smtClean="0">
                  <a:latin typeface="微软雅黑" panose="020B0503020204020204" pitchFamily="34" charset="-122"/>
                  <a:ea typeface="微软雅黑" panose="020B0503020204020204" pitchFamily="34" charset="-122"/>
                </a:rPr>
                <a:t>概述</a:t>
              </a:r>
              <a:endParaRPr lang="zh-CN" altLang="en-US" sz="2100" spc="225" dirty="0" smtClean="0">
                <a:latin typeface="微软雅黑" panose="020B0503020204020204" pitchFamily="34" charset="-122"/>
                <a:ea typeface="微软雅黑" panose="020B0503020204020204" pitchFamily="34" charset="-122"/>
              </a:endParaRPr>
            </a:p>
            <a:p>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4249881" cy="415498"/>
          </a:xfrm>
          <a:prstGeom prst="rect">
            <a:avLst/>
          </a:prstGeom>
          <a:noFill/>
        </p:spPr>
        <p:txBody>
          <a:bodyPr wrap="none" rtlCol="0">
            <a:spAutoFit/>
          </a:bodyPr>
          <a:lstStyle/>
          <a:p>
            <a:r>
              <a:rPr lang="en-US" altLang="zh-CN" sz="2100" b="1" spc="225" dirty="0" smtClean="0">
                <a:solidFill>
                  <a:prstClr val="white"/>
                </a:solidFill>
              </a:rPr>
              <a:t>3.3 </a:t>
            </a:r>
            <a:r>
              <a:rPr lang="x-none" altLang="zh-CN" sz="2100" b="1" dirty="0" smtClean="0">
                <a:solidFill>
                  <a:schemeClr val="bg1"/>
                </a:solidFill>
                <a:latin typeface="+mn-ea"/>
              </a:rPr>
              <a:t>聚类在实际场景中的应用案例</a:t>
            </a:r>
            <a:endParaRPr lang="zh-CN" altLang="en-US" sz="2100" b="1" spc="225" dirty="0">
              <a:solidFill>
                <a:schemeClr val="bg1"/>
              </a:solidFill>
              <a:latin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098378" cy="300852"/>
          </a:xfrm>
          <a:prstGeom prst="rect">
            <a:avLst/>
          </a:prstGeom>
          <a:noFill/>
        </p:spPr>
        <p:txBody>
          <a:bodyPr wrap="none" rtlCol="0">
            <a:spAutoFit/>
          </a:bodyPr>
          <a:lstStyle/>
          <a:p>
            <a:r>
              <a:rPr lang="zh-CN" altLang="en-US" sz="1355" dirty="0" smtClean="0">
                <a:solidFill>
                  <a:prstClr val="white"/>
                </a:solidFill>
              </a:rPr>
              <a:t>第三章 聚类</a:t>
            </a:r>
            <a:endParaRPr lang="zh-CN" altLang="en-US" sz="1355" dirty="0">
              <a:solidFill>
                <a:prstClr val="white"/>
              </a:solidFill>
            </a:endParaRPr>
          </a:p>
        </p:txBody>
      </p:sp>
      <p:sp>
        <p:nvSpPr>
          <p:cNvPr id="11" name="内容占位符 5"/>
          <p:cNvSpPr>
            <a:spLocks noGrp="1"/>
          </p:cNvSpPr>
          <p:nvPr>
            <p:ph idx="1"/>
          </p:nvPr>
        </p:nvSpPr>
        <p:spPr>
          <a:xfrm>
            <a:off x="457200" y="1484784"/>
            <a:ext cx="8229600" cy="4641379"/>
          </a:xfrm>
        </p:spPr>
        <p:txBody>
          <a:bodyPr/>
          <a:lstStyle/>
          <a:p>
            <a:pPr>
              <a:lnSpc>
                <a:spcPct val="150000"/>
              </a:lnSpc>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聚类分析在电网运行中，可以大幅度提高电网业务的安全运行水平。</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聚类分析在电力用户用电行为分析中，可以大幅度提高售电策略的准确性。</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聚类分析在电商的应用</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endParaRPr lang="zh-CN" alt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4249881" cy="415498"/>
          </a:xfrm>
          <a:prstGeom prst="rect">
            <a:avLst/>
          </a:prstGeom>
          <a:noFill/>
        </p:spPr>
        <p:txBody>
          <a:bodyPr wrap="none" rtlCol="0">
            <a:spAutoFit/>
          </a:bodyPr>
          <a:lstStyle/>
          <a:p>
            <a:r>
              <a:rPr lang="en-US" altLang="zh-CN" sz="2100" b="1" spc="225" dirty="0" smtClean="0">
                <a:solidFill>
                  <a:prstClr val="white"/>
                </a:solidFill>
              </a:rPr>
              <a:t>3.3 </a:t>
            </a:r>
            <a:r>
              <a:rPr lang="x-none" altLang="zh-CN" sz="2100" b="1" dirty="0" smtClean="0">
                <a:solidFill>
                  <a:schemeClr val="bg1"/>
                </a:solidFill>
                <a:latin typeface="+mn-ea"/>
              </a:rPr>
              <a:t>聚类在实际场景中的应用案例</a:t>
            </a:r>
            <a:endParaRPr lang="zh-CN" altLang="en-US" sz="2100" b="1" spc="225" dirty="0">
              <a:solidFill>
                <a:schemeClr val="bg1"/>
              </a:solidFill>
              <a:latin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098378" cy="300852"/>
          </a:xfrm>
          <a:prstGeom prst="rect">
            <a:avLst/>
          </a:prstGeom>
          <a:noFill/>
        </p:spPr>
        <p:txBody>
          <a:bodyPr wrap="none" rtlCol="0">
            <a:spAutoFit/>
          </a:bodyPr>
          <a:lstStyle/>
          <a:p>
            <a:r>
              <a:rPr lang="zh-CN" altLang="en-US" sz="1355" dirty="0" smtClean="0">
                <a:solidFill>
                  <a:prstClr val="white"/>
                </a:solidFill>
              </a:rPr>
              <a:t>第三章 聚类</a:t>
            </a:r>
            <a:endParaRPr lang="zh-CN" altLang="en-US" sz="1355" dirty="0">
              <a:solidFill>
                <a:prstClr val="white"/>
              </a:solidFill>
            </a:endParaRPr>
          </a:p>
        </p:txBody>
      </p:sp>
      <p:sp>
        <p:nvSpPr>
          <p:cNvPr id="11" name="内容占位符 5"/>
          <p:cNvSpPr>
            <a:spLocks noGrp="1"/>
          </p:cNvSpPr>
          <p:nvPr>
            <p:ph idx="1"/>
          </p:nvPr>
        </p:nvSpPr>
        <p:spPr>
          <a:xfrm>
            <a:off x="457200" y="1484784"/>
            <a:ext cx="8229600" cy="4641379"/>
          </a:xfrm>
        </p:spPr>
        <p:txBody>
          <a:bodyPr/>
          <a:lstStyle/>
          <a:p>
            <a:pPr>
              <a:lnSpc>
                <a:spcPct val="150000"/>
              </a:lnSpc>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聚类分析在电网运行中，可以大幅度提高电网业务的安全运行水平。</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150000"/>
              </a:lnSpc>
              <a:spcBef>
                <a:spcPts val="1000"/>
              </a:spcBef>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通过对电网、调度网等重要生产业务的历史故障和缺陷情况进行故障概率聚类分析，发掘故障因素关联性、共性规律，从而制定相应的防范对策和措施，在故障和缺陷发生之前进行预防式防护，达到大幅提升电网运行可靠性的目的。</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endParaRPr lang="zh-CN" altLang="zh-CN" dirty="0" smtClean="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4249881" cy="415498"/>
          </a:xfrm>
          <a:prstGeom prst="rect">
            <a:avLst/>
          </a:prstGeom>
          <a:noFill/>
        </p:spPr>
        <p:txBody>
          <a:bodyPr wrap="none" rtlCol="0">
            <a:spAutoFit/>
          </a:bodyPr>
          <a:lstStyle/>
          <a:p>
            <a:r>
              <a:rPr lang="en-US" altLang="zh-CN" sz="2100" b="1" spc="225" dirty="0" smtClean="0">
                <a:solidFill>
                  <a:prstClr val="white"/>
                </a:solidFill>
              </a:rPr>
              <a:t>3.3 </a:t>
            </a:r>
            <a:r>
              <a:rPr lang="x-none" altLang="zh-CN" sz="2100" b="1" dirty="0" smtClean="0">
                <a:solidFill>
                  <a:schemeClr val="bg1"/>
                </a:solidFill>
                <a:latin typeface="+mn-ea"/>
              </a:rPr>
              <a:t>聚类在实际场景中的应用案例</a:t>
            </a:r>
            <a:endParaRPr lang="zh-CN" altLang="en-US" sz="2100" b="1" spc="225" dirty="0">
              <a:solidFill>
                <a:schemeClr val="bg1"/>
              </a:solidFill>
              <a:latin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098378" cy="300852"/>
          </a:xfrm>
          <a:prstGeom prst="rect">
            <a:avLst/>
          </a:prstGeom>
          <a:noFill/>
        </p:spPr>
        <p:txBody>
          <a:bodyPr wrap="none" rtlCol="0">
            <a:spAutoFit/>
          </a:bodyPr>
          <a:lstStyle/>
          <a:p>
            <a:r>
              <a:rPr lang="zh-CN" altLang="en-US" sz="1355" dirty="0" smtClean="0">
                <a:solidFill>
                  <a:prstClr val="white"/>
                </a:solidFill>
              </a:rPr>
              <a:t>第三章 聚类</a:t>
            </a:r>
            <a:endParaRPr lang="zh-CN" altLang="en-US" sz="1355" dirty="0">
              <a:solidFill>
                <a:prstClr val="white"/>
              </a:solidFill>
            </a:endParaRPr>
          </a:p>
        </p:txBody>
      </p:sp>
      <p:sp>
        <p:nvSpPr>
          <p:cNvPr id="11" name="内容占位符 5"/>
          <p:cNvSpPr>
            <a:spLocks noGrp="1"/>
          </p:cNvSpPr>
          <p:nvPr>
            <p:ph idx="1"/>
          </p:nvPr>
        </p:nvSpPr>
        <p:spPr>
          <a:xfrm>
            <a:off x="457200" y="1484784"/>
            <a:ext cx="8229600" cy="4641379"/>
          </a:xfrm>
        </p:spPr>
        <p:txBody>
          <a:bodyPr>
            <a:normAutofit/>
          </a:bodyPr>
          <a:lstStyle/>
          <a:p>
            <a:pPr>
              <a:lnSpc>
                <a:spcPct val="150000"/>
              </a:lnSpc>
            </a:pPr>
            <a:r>
              <a:rPr lang="zh-CN" altLang="zh-CN"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聚类分析在电力用户用电行为分析中，可以大幅度提高售电策略的准确性。</a:t>
            </a:r>
            <a:endParaRPr lang="zh-CN" altLang="zh-CN" sz="17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160000"/>
              </a:lnSpc>
              <a:spcBef>
                <a:spcPts val="1000"/>
              </a:spcBef>
              <a:buFont typeface="Wingdings" panose="05000000000000000000" pitchFamily="2" charset="2"/>
              <a:buChar char="Ø"/>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通过对电力用户用电规模、用电模式作聚类分析，就能把用户划分成不同的类别，并分别制定相应的售电策略、风险防范策略</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160000"/>
              </a:lnSpc>
              <a:spcBef>
                <a:spcPts val="1000"/>
              </a:spcBef>
              <a:buFont typeface="Wingdings" panose="05000000000000000000" pitchFamily="2" charset="2"/>
              <a:buChar char="Ø"/>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电力公司通过客户价值细分模型，对客户基本信息、用电负荷、违章历史等方面的用电行为特征进行聚类分析，把多个用户的用电方式通过聚类分析形成用电属性相似的行业群体，根据客户对电力公司的贡献度、用电变化趋势、风险程度等情况，将客户细分为多种类别，推进客户细分管理、欠费和用电风险有效预测、配用电错峰调度，实现个性化营销和服务，促进服务质量和防范风险能力的不断提升。</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endParaRPr lang="zh-CN" alt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4249881" cy="415498"/>
          </a:xfrm>
          <a:prstGeom prst="rect">
            <a:avLst/>
          </a:prstGeom>
          <a:noFill/>
        </p:spPr>
        <p:txBody>
          <a:bodyPr wrap="none" rtlCol="0">
            <a:spAutoFit/>
          </a:bodyPr>
          <a:lstStyle/>
          <a:p>
            <a:r>
              <a:rPr lang="en-US" altLang="zh-CN" sz="2100" b="1" spc="225" dirty="0" smtClean="0">
                <a:solidFill>
                  <a:prstClr val="white"/>
                </a:solidFill>
              </a:rPr>
              <a:t>3.3 </a:t>
            </a:r>
            <a:r>
              <a:rPr lang="x-none" altLang="zh-CN" sz="2100" b="1" dirty="0" smtClean="0">
                <a:solidFill>
                  <a:schemeClr val="bg1"/>
                </a:solidFill>
                <a:latin typeface="+mn-ea"/>
              </a:rPr>
              <a:t>聚类在实际场景中的应用案例</a:t>
            </a:r>
            <a:endParaRPr lang="zh-CN" altLang="en-US" sz="2100" b="1" spc="225" dirty="0">
              <a:solidFill>
                <a:schemeClr val="bg1"/>
              </a:solidFill>
              <a:latin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098378" cy="300852"/>
          </a:xfrm>
          <a:prstGeom prst="rect">
            <a:avLst/>
          </a:prstGeom>
          <a:noFill/>
        </p:spPr>
        <p:txBody>
          <a:bodyPr wrap="none" rtlCol="0">
            <a:spAutoFit/>
          </a:bodyPr>
          <a:lstStyle/>
          <a:p>
            <a:r>
              <a:rPr lang="zh-CN" altLang="en-US" sz="1355" dirty="0" smtClean="0">
                <a:solidFill>
                  <a:prstClr val="white"/>
                </a:solidFill>
              </a:rPr>
              <a:t>第三章 聚类</a:t>
            </a:r>
            <a:endParaRPr lang="zh-CN" altLang="en-US" sz="1355" dirty="0">
              <a:solidFill>
                <a:prstClr val="white"/>
              </a:solidFill>
            </a:endParaRPr>
          </a:p>
        </p:txBody>
      </p:sp>
      <p:sp>
        <p:nvSpPr>
          <p:cNvPr id="11" name="内容占位符 5"/>
          <p:cNvSpPr>
            <a:spLocks noGrp="1"/>
          </p:cNvSpPr>
          <p:nvPr>
            <p:ph idx="1"/>
          </p:nvPr>
        </p:nvSpPr>
        <p:spPr>
          <a:xfrm>
            <a:off x="457200" y="1484784"/>
            <a:ext cx="8229600" cy="4641379"/>
          </a:xfrm>
        </p:spPr>
        <p:txBody>
          <a:bodyPr/>
          <a:lstStyle/>
          <a:p>
            <a:pPr>
              <a:lnSpc>
                <a:spcPct val="150000"/>
              </a:lnSpc>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聚类分析在电商的应用</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150000"/>
              </a:lnSpc>
              <a:spcBef>
                <a:spcPts val="1000"/>
              </a:spcBef>
              <a:buFont typeface="Wingdings" panose="05000000000000000000" pitchFamily="2" charset="2"/>
              <a:buChar char="Ø"/>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电商把交易信息包括消费者购买时间、购买商品、购买数量、支付金额、性别、年龄、地域分布、关联收藏等进行聚类分析，可以了解客户的消费习惯，制定对应的商品营销推广活动，提高成交转化率和成交率。</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endParaRPr lang="zh-CN" alt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72"/>
          <p:cNvGrpSpPr/>
          <p:nvPr/>
        </p:nvGrpSpPr>
        <p:grpSpPr>
          <a:xfrm>
            <a:off x="690257" y="854039"/>
            <a:ext cx="7832784" cy="781051"/>
            <a:chOff x="2788580" y="1152524"/>
            <a:chExt cx="3730770" cy="781050"/>
          </a:xfrm>
        </p:grpSpPr>
        <p:grpSp>
          <p:nvGrpSpPr>
            <p:cNvPr id="4" name="组合 5"/>
            <p:cNvGrpSpPr/>
            <p:nvPr/>
          </p:nvGrpSpPr>
          <p:grpSpPr>
            <a:xfrm>
              <a:off x="2788580" y="1152524"/>
              <a:ext cx="3730770" cy="781050"/>
              <a:chOff x="3725790" y="847725"/>
              <a:chExt cx="3730770" cy="781050"/>
            </a:xfrm>
          </p:grpSpPr>
          <p:grpSp>
            <p:nvGrpSpPr>
              <p:cNvPr id="5"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12202" y="1169836"/>
              <a:ext cx="1114119" cy="523219"/>
            </a:xfrm>
            <a:prstGeom prst="rect">
              <a:avLst/>
            </a:prstGeom>
            <a:noFill/>
          </p:spPr>
          <p:txBody>
            <a:bodyPr wrap="none" rtlCol="0">
              <a:spAutoFit/>
            </a:bodyPr>
            <a:lstStyle/>
            <a:p>
              <a:pPr algn="ctr"/>
              <a:r>
                <a:rPr lang="zh-CN" altLang="en-US" sz="2800" dirty="0" smtClean="0">
                  <a:solidFill>
                    <a:schemeClr val="accent4"/>
                  </a:solidFill>
                </a:rPr>
                <a:t>第三章　聚类</a:t>
              </a:r>
              <a:endParaRPr lang="zh-CN" altLang="en-US" sz="2800" dirty="0">
                <a:solidFill>
                  <a:schemeClr val="accent4"/>
                </a:solidFill>
              </a:endParaRPr>
            </a:p>
          </p:txBody>
        </p:sp>
      </p:grpSp>
      <p:sp>
        <p:nvSpPr>
          <p:cNvPr id="48" name="矩形 47"/>
          <p:cNvSpPr/>
          <p:nvPr/>
        </p:nvSpPr>
        <p:spPr>
          <a:xfrm>
            <a:off x="6862599" y="1928802"/>
            <a:ext cx="2143536"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3.1</a:t>
            </a:r>
            <a:r>
              <a:rPr lang="zh-CN" altLang="en-US" sz="2100" spc="225" dirty="0">
                <a:solidFill>
                  <a:schemeClr val="bg1"/>
                </a:solidFill>
                <a:latin typeface="微软雅黑" panose="020B0503020204020204" pitchFamily="34" charset="-122"/>
                <a:ea typeface="微软雅黑" panose="020B0503020204020204" pitchFamily="34" charset="-122"/>
              </a:rPr>
              <a:t>　</a:t>
            </a:r>
            <a:r>
              <a:rPr lang="zh-CN" altLang="en-US" sz="2100" spc="225" dirty="0" smtClean="0">
                <a:solidFill>
                  <a:schemeClr val="bg1"/>
                </a:solidFill>
                <a:latin typeface="微软雅黑" panose="020B0503020204020204" pitchFamily="34" charset="-122"/>
                <a:ea typeface="微软雅黑" panose="020B0503020204020204" pitchFamily="34" charset="-122"/>
              </a:rPr>
              <a:t>聚类概述</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nvGrpSpPr>
          <p:cNvPr id="7" name="组合 67"/>
          <p:cNvGrpSpPr/>
          <p:nvPr/>
        </p:nvGrpSpPr>
        <p:grpSpPr>
          <a:xfrm>
            <a:off x="1691680" y="2669923"/>
            <a:ext cx="5693399" cy="426278"/>
            <a:chOff x="1807265" y="2935089"/>
            <a:chExt cx="5693399" cy="426278"/>
          </a:xfrm>
          <a:solidFill>
            <a:srgbClr val="E6E6E6"/>
          </a:solidFill>
        </p:grpSpPr>
        <p:sp>
          <p:nvSpPr>
            <p:cNvPr id="49" name="圆角矩形 48"/>
            <p:cNvSpPr/>
            <p:nvPr/>
          </p:nvSpPr>
          <p:spPr>
            <a:xfrm>
              <a:off x="1807265" y="2935089"/>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solidFill>
              </a:endParaRPr>
            </a:p>
          </p:txBody>
        </p:sp>
        <p:sp>
          <p:nvSpPr>
            <p:cNvPr id="50" name="矩形 49"/>
            <p:cNvSpPr/>
            <p:nvPr/>
          </p:nvSpPr>
          <p:spPr>
            <a:xfrm>
              <a:off x="1881814" y="2945869"/>
              <a:ext cx="2566728" cy="415498"/>
            </a:xfrm>
            <a:prstGeom prst="rect">
              <a:avLst/>
            </a:prstGeom>
            <a:grpFill/>
          </p:spPr>
          <p:txBody>
            <a:bodyPr wrap="none">
              <a:spAutoFit/>
            </a:bodyPr>
            <a:lstStyle/>
            <a:p>
              <a:r>
                <a:rPr lang="en-US" altLang="zh-CN" sz="2100" spc="225" dirty="0" smtClean="0">
                  <a:latin typeface="微软雅黑" panose="020B0503020204020204" pitchFamily="34" charset="-122"/>
                  <a:ea typeface="微软雅黑" panose="020B0503020204020204" pitchFamily="34" charset="-122"/>
                </a:rPr>
                <a:t>3.2</a:t>
              </a:r>
              <a:r>
                <a:rPr lang="zh-CN" altLang="en-US" sz="2100" spc="225" dirty="0" smtClean="0">
                  <a:latin typeface="微软雅黑" panose="020B0503020204020204" pitchFamily="34" charset="-122"/>
                  <a:ea typeface="微软雅黑" panose="020B0503020204020204" pitchFamily="34" charset="-122"/>
                </a:rPr>
                <a:t>　</a:t>
              </a:r>
              <a:r>
                <a:rPr lang="x-none" altLang="zh-CN" sz="2100" dirty="0" smtClean="0">
                  <a:latin typeface="+mn-ea"/>
                </a:rPr>
                <a:t>聚合分析方法</a:t>
              </a:r>
              <a:endParaRPr lang="zh-CN" altLang="en-US" sz="2100" spc="225" dirty="0">
                <a:latin typeface="+mn-ea"/>
              </a:endParaRPr>
            </a:p>
          </p:txBody>
        </p:sp>
      </p:grpSp>
      <p:grpSp>
        <p:nvGrpSpPr>
          <p:cNvPr id="8" name="组合 68"/>
          <p:cNvGrpSpPr/>
          <p:nvPr/>
        </p:nvGrpSpPr>
        <p:grpSpPr>
          <a:xfrm>
            <a:off x="1691680" y="3423014"/>
            <a:ext cx="5693399" cy="426278"/>
            <a:chOff x="1807265" y="3400693"/>
            <a:chExt cx="5693399" cy="426278"/>
          </a:xfrm>
          <a:solidFill>
            <a:srgbClr val="E6E6E6"/>
          </a:solidFill>
        </p:grpSpPr>
        <p:sp>
          <p:nvSpPr>
            <p:cNvPr id="51" name="圆角矩形 5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solidFill>
              </a:endParaRPr>
            </a:p>
          </p:txBody>
        </p:sp>
        <p:sp>
          <p:nvSpPr>
            <p:cNvPr id="52" name="矩形 51"/>
            <p:cNvSpPr/>
            <p:nvPr/>
          </p:nvSpPr>
          <p:spPr>
            <a:xfrm>
              <a:off x="1881814" y="3411473"/>
              <a:ext cx="4451860" cy="415498"/>
            </a:xfrm>
            <a:prstGeom prst="rect">
              <a:avLst/>
            </a:prstGeom>
            <a:grpFill/>
          </p:spPr>
          <p:txBody>
            <a:bodyPr wrap="none">
              <a:spAutoFit/>
            </a:bodyPr>
            <a:lstStyle/>
            <a:p>
              <a:r>
                <a:rPr lang="en-US" altLang="zh-CN" sz="2100" spc="225" dirty="0" smtClean="0">
                  <a:latin typeface="微软雅黑" panose="020B0503020204020204" pitchFamily="34" charset="-122"/>
                  <a:ea typeface="微软雅黑" panose="020B0503020204020204" pitchFamily="34" charset="-122"/>
                </a:rPr>
                <a:t>3.3</a:t>
              </a:r>
              <a:r>
                <a:rPr lang="zh-CN" altLang="en-US" sz="2100" spc="225" dirty="0" smtClean="0">
                  <a:latin typeface="微软雅黑" panose="020B0503020204020204" pitchFamily="34" charset="-122"/>
                  <a:ea typeface="微软雅黑" panose="020B0503020204020204" pitchFamily="34" charset="-122"/>
                </a:rPr>
                <a:t>　</a:t>
              </a:r>
              <a:r>
                <a:rPr lang="zh-CN" altLang="zh-CN" sz="2100" dirty="0" smtClean="0"/>
                <a:t>聚类在实际场景中的应用案例</a:t>
              </a:r>
              <a:endParaRPr lang="zh-CN" altLang="en-US" sz="2100" spc="225" dirty="0">
                <a:latin typeface="微软雅黑" panose="020B0503020204020204" pitchFamily="34" charset="-122"/>
                <a:ea typeface="微软雅黑" panose="020B0503020204020204" pitchFamily="34" charset="-122"/>
              </a:endParaRPr>
            </a:p>
          </p:txBody>
        </p:sp>
      </p:grpSp>
      <p:grpSp>
        <p:nvGrpSpPr>
          <p:cNvPr id="15" name="组合 69"/>
          <p:cNvGrpSpPr/>
          <p:nvPr/>
        </p:nvGrpSpPr>
        <p:grpSpPr>
          <a:xfrm>
            <a:off x="1691680" y="4176105"/>
            <a:ext cx="5693399" cy="426279"/>
            <a:chOff x="1807265" y="3866296"/>
            <a:chExt cx="5693399" cy="426279"/>
          </a:xfrm>
          <a:solidFill>
            <a:srgbClr val="3D89BC"/>
          </a:solidFill>
        </p:grpSpPr>
        <p:sp>
          <p:nvSpPr>
            <p:cNvPr id="53" name="圆角矩形 52"/>
            <p:cNvSpPr/>
            <p:nvPr/>
          </p:nvSpPr>
          <p:spPr>
            <a:xfrm>
              <a:off x="1807265" y="3866296"/>
              <a:ext cx="5693399" cy="394200"/>
            </a:xfrm>
            <a:prstGeom prst="roundRect">
              <a:avLst>
                <a:gd name="adj" fmla="val 20658"/>
              </a:avLst>
            </a:prstGeom>
            <a:grp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sp>
          <p:nvSpPr>
            <p:cNvPr id="54" name="矩形 53"/>
            <p:cNvSpPr/>
            <p:nvPr/>
          </p:nvSpPr>
          <p:spPr>
            <a:xfrm>
              <a:off x="1881814" y="3877077"/>
              <a:ext cx="2836033" cy="415498"/>
            </a:xfrm>
            <a:prstGeom prst="rect">
              <a:avLst/>
            </a:prstGeom>
            <a:grpFill/>
            <a:ln>
              <a:solidFill>
                <a:schemeClr val="accent1"/>
              </a:solidFill>
            </a:ln>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3.4</a:t>
              </a:r>
              <a:r>
                <a:rPr lang="zh-CN" altLang="en-US" sz="2100" spc="225" dirty="0" smtClean="0">
                  <a:solidFill>
                    <a:schemeClr val="bg1"/>
                  </a:solidFill>
                  <a:latin typeface="微软雅黑" panose="020B0503020204020204" pitchFamily="34" charset="-122"/>
                  <a:ea typeface="微软雅黑" panose="020B0503020204020204" pitchFamily="34" charset="-122"/>
                </a:rPr>
                <a:t>　</a:t>
              </a:r>
              <a:r>
                <a:rPr lang="x-none" altLang="zh-CN" sz="2100" dirty="0" smtClean="0">
                  <a:solidFill>
                    <a:schemeClr val="bg1"/>
                  </a:solidFill>
                  <a:latin typeface="+mn-ea"/>
                </a:rPr>
                <a:t>聚类的实现例子</a:t>
              </a:r>
              <a:endParaRPr lang="zh-CN" altLang="zh-CN" sz="2100" dirty="0" smtClean="0">
                <a:solidFill>
                  <a:schemeClr val="bg1"/>
                </a:solidFill>
                <a:latin typeface="+mn-ea"/>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圆角矩形 1"/>
          <p:cNvSpPr/>
          <p:nvPr/>
        </p:nvSpPr>
        <p:spPr>
          <a:xfrm>
            <a:off x="1691680" y="492919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grpSp>
        <p:nvGrpSpPr>
          <p:cNvPr id="16" name="组合 68"/>
          <p:cNvGrpSpPr/>
          <p:nvPr/>
        </p:nvGrpSpPr>
        <p:grpSpPr>
          <a:xfrm>
            <a:off x="1691680" y="1916832"/>
            <a:ext cx="5693399" cy="749444"/>
            <a:chOff x="1807265" y="3400693"/>
            <a:chExt cx="5693399" cy="749444"/>
          </a:xfrm>
        </p:grpSpPr>
        <p:sp>
          <p:nvSpPr>
            <p:cNvPr id="34" name="圆角矩形 33"/>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37" name="矩形 36"/>
            <p:cNvSpPr/>
            <p:nvPr/>
          </p:nvSpPr>
          <p:spPr>
            <a:xfrm>
              <a:off x="1881814" y="3411473"/>
              <a:ext cx="2085827" cy="738664"/>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2100" dirty="0" smtClean="0"/>
                <a:t>聚类</a:t>
              </a:r>
              <a:r>
                <a:rPr lang="zh-CN" altLang="en-US" sz="2100" spc="225" dirty="0" smtClean="0">
                  <a:latin typeface="微软雅黑" panose="020B0503020204020204" pitchFamily="34" charset="-122"/>
                  <a:ea typeface="微软雅黑" panose="020B0503020204020204" pitchFamily="34" charset="-122"/>
                </a:rPr>
                <a:t>概述</a:t>
              </a:r>
              <a:endParaRPr lang="zh-CN" altLang="en-US" sz="2100" spc="225" dirty="0" smtClean="0">
                <a:latin typeface="微软雅黑" panose="020B0503020204020204" pitchFamily="34" charset="-122"/>
                <a:ea typeface="微软雅黑" panose="020B0503020204020204" pitchFamily="34" charset="-122"/>
              </a:endParaRPr>
            </a:p>
            <a:p>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634054" cy="415498"/>
          </a:xfrm>
          <a:prstGeom prst="rect">
            <a:avLst/>
          </a:prstGeom>
          <a:noFill/>
        </p:spPr>
        <p:txBody>
          <a:bodyPr wrap="none" rtlCol="0">
            <a:spAutoFit/>
          </a:bodyPr>
          <a:lstStyle/>
          <a:p>
            <a:r>
              <a:rPr lang="en-US" altLang="zh-CN" sz="2100" b="1" spc="225" dirty="0" smtClean="0">
                <a:solidFill>
                  <a:prstClr val="white"/>
                </a:solidFill>
              </a:rPr>
              <a:t>3.4 </a:t>
            </a:r>
            <a:r>
              <a:rPr lang="x-none" altLang="zh-CN" sz="2100" b="1" dirty="0" smtClean="0">
                <a:solidFill>
                  <a:schemeClr val="bg1"/>
                </a:solidFill>
              </a:rPr>
              <a:t>聚类的实现例子</a:t>
            </a:r>
            <a:endParaRPr lang="zh-CN" altLang="en-US" sz="2100" b="1" spc="225" dirty="0">
              <a:solidFill>
                <a:schemeClr val="bg1"/>
              </a:solidFill>
              <a:latin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098378" cy="300852"/>
          </a:xfrm>
          <a:prstGeom prst="rect">
            <a:avLst/>
          </a:prstGeom>
          <a:noFill/>
        </p:spPr>
        <p:txBody>
          <a:bodyPr wrap="none" rtlCol="0">
            <a:spAutoFit/>
          </a:bodyPr>
          <a:lstStyle/>
          <a:p>
            <a:r>
              <a:rPr lang="zh-CN" altLang="en-US" sz="1355" dirty="0" smtClean="0">
                <a:solidFill>
                  <a:prstClr val="white"/>
                </a:solidFill>
              </a:rPr>
              <a:t>第三章 聚类</a:t>
            </a:r>
            <a:endParaRPr lang="zh-CN" altLang="en-US" sz="1355" dirty="0">
              <a:solidFill>
                <a:prstClr val="white"/>
              </a:solidFill>
            </a:endParaRPr>
          </a:p>
        </p:txBody>
      </p:sp>
      <p:sp>
        <p:nvSpPr>
          <p:cNvPr id="11" name="内容占位符 5"/>
          <p:cNvSpPr>
            <a:spLocks noGrp="1"/>
          </p:cNvSpPr>
          <p:nvPr>
            <p:ph idx="1"/>
          </p:nvPr>
        </p:nvSpPr>
        <p:spPr>
          <a:xfrm>
            <a:off x="457200" y="1484785"/>
            <a:ext cx="8229600" cy="792088"/>
          </a:xfrm>
        </p:spPr>
        <p:txBody>
          <a:bodyPr>
            <a:normAutofit/>
          </a:bodyPr>
          <a:lstStyle/>
          <a:p>
            <a:pPr>
              <a:lnSpc>
                <a:spcPct val="150000"/>
              </a:lnSpc>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通过例子展示</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K-means</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聚类的实现</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endParaRPr lang="zh-CN" altLang="en-US" dirty="0"/>
          </a:p>
        </p:txBody>
      </p:sp>
      <p:pic>
        <p:nvPicPr>
          <p:cNvPr id="12" name="图片 217"/>
          <p:cNvPicPr>
            <a:picLocks noChangeArrowheads="1"/>
          </p:cNvPicPr>
          <p:nvPr/>
        </p:nvPicPr>
        <p:blipFill>
          <a:blip r:embed="rId1" cstate="print"/>
          <a:srcRect l="-443" t="-2049" b="-513"/>
          <a:stretch>
            <a:fillRect/>
          </a:stretch>
        </p:blipFill>
        <p:spPr bwMode="auto">
          <a:xfrm>
            <a:off x="1403648" y="2492896"/>
            <a:ext cx="5760640" cy="2388096"/>
          </a:xfrm>
          <a:prstGeom prst="rect">
            <a:avLst/>
          </a:prstGeom>
          <a:noFill/>
        </p:spPr>
      </p:pic>
      <p:sp>
        <p:nvSpPr>
          <p:cNvPr id="13" name="矩形 12"/>
          <p:cNvSpPr/>
          <p:nvPr/>
        </p:nvSpPr>
        <p:spPr>
          <a:xfrm>
            <a:off x="2987824" y="5373216"/>
            <a:ext cx="2603598" cy="369332"/>
          </a:xfrm>
          <a:prstGeom prst="rect">
            <a:avLst/>
          </a:prstGeom>
        </p:spPr>
        <p:txBody>
          <a:bodyPr wrap="none">
            <a:spAutoFit/>
          </a:bodyPr>
          <a:lstStyle/>
          <a:p>
            <a:r>
              <a:rPr lang="zh-CN" altLang="zh-CN" dirty="0" smtClean="0"/>
              <a:t>图</a:t>
            </a:r>
            <a:r>
              <a:rPr lang="en-US" altLang="zh-CN" dirty="0" smtClean="0"/>
              <a:t>3-10 </a:t>
            </a:r>
            <a:r>
              <a:rPr lang="zh-CN" altLang="zh-CN" dirty="0" smtClean="0"/>
              <a:t>大数据集群节点</a:t>
            </a:r>
            <a:endParaRPr lang="zh-CN" altLang="zh-CN"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826141" cy="415498"/>
          </a:xfrm>
          <a:prstGeom prst="rect">
            <a:avLst/>
          </a:prstGeom>
          <a:noFill/>
        </p:spPr>
        <p:txBody>
          <a:bodyPr wrap="none" rtlCol="0">
            <a:spAutoFit/>
          </a:bodyPr>
          <a:lstStyle/>
          <a:p>
            <a:r>
              <a:rPr lang="en-US" altLang="zh-CN" sz="2100" b="1" spc="225" dirty="0" smtClean="0">
                <a:solidFill>
                  <a:prstClr val="white"/>
                </a:solidFill>
              </a:rPr>
              <a:t>3.1 </a:t>
            </a:r>
            <a:r>
              <a:rPr lang="x-none" altLang="zh-CN" sz="2100" b="1" dirty="0" smtClean="0">
                <a:solidFill>
                  <a:schemeClr val="bg1"/>
                </a:solidFill>
                <a:latin typeface="+mn-ea"/>
              </a:rPr>
              <a:t>聚类概述</a:t>
            </a:r>
            <a:endParaRPr lang="zh-CN" altLang="en-US" sz="2100" b="1" spc="225" dirty="0">
              <a:solidFill>
                <a:schemeClr val="bg1"/>
              </a:solidFill>
              <a:latin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098378" cy="300852"/>
          </a:xfrm>
          <a:prstGeom prst="rect">
            <a:avLst/>
          </a:prstGeom>
          <a:noFill/>
        </p:spPr>
        <p:txBody>
          <a:bodyPr wrap="none" rtlCol="0">
            <a:spAutoFit/>
          </a:bodyPr>
          <a:lstStyle/>
          <a:p>
            <a:r>
              <a:rPr lang="zh-CN" altLang="en-US" sz="1355" dirty="0" smtClean="0">
                <a:solidFill>
                  <a:prstClr val="white"/>
                </a:solidFill>
              </a:rPr>
              <a:t>第三章 聚类</a:t>
            </a:r>
            <a:endParaRPr lang="zh-CN" altLang="en-US" sz="1355" dirty="0">
              <a:solidFill>
                <a:prstClr val="white"/>
              </a:solidFill>
            </a:endParaRPr>
          </a:p>
        </p:txBody>
      </p:sp>
      <p:sp>
        <p:nvSpPr>
          <p:cNvPr id="16" name="矩形 15"/>
          <p:cNvSpPr/>
          <p:nvPr/>
        </p:nvSpPr>
        <p:spPr>
          <a:xfrm>
            <a:off x="928662" y="1643050"/>
            <a:ext cx="6858048" cy="4185761"/>
          </a:xfrm>
          <a:prstGeom prst="rect">
            <a:avLst/>
          </a:prstGeom>
        </p:spPr>
        <p:txBody>
          <a:bodyPr wrap="square">
            <a:spAutoFit/>
          </a:bodyPr>
          <a:lstStyle/>
          <a:p>
            <a:pPr marL="285750" indent="-285750">
              <a:lnSpc>
                <a:spcPct val="150000"/>
              </a:lnSpc>
              <a:spcBef>
                <a:spcPts val="1000"/>
              </a:spcBef>
              <a:buFont typeface="Arial" panose="020B0604020202020204" pitchFamily="34" charset="0"/>
              <a:buChar char="•"/>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聚类的过程</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150000"/>
              </a:lnSpc>
              <a:spcBef>
                <a:spcPts val="1000"/>
              </a:spcBef>
              <a:buFont typeface="Wingdings" panose="05000000000000000000" pitchFamily="2" charset="2"/>
              <a:buChar char="Ø"/>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把相似数据归并到一类的过程，形成同类对象具有共同特征</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不同类对象之间的有显著区别，直到所有数据的归类都完成。</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buFont typeface="Arial" panose="020B0604020202020204" pitchFamily="34" charset="0"/>
              <a:buChar char="•"/>
            </a:pPr>
            <a:endParaRPr lang="en-US" altLang="zh-CN" sz="2400" dirty="0" smtClean="0"/>
          </a:p>
          <a:p>
            <a:pPr marL="285750" indent="-285750">
              <a:lnSpc>
                <a:spcPct val="150000"/>
              </a:lnSpc>
              <a:spcBef>
                <a:spcPts val="1000"/>
              </a:spcBef>
              <a:buFont typeface="Arial" panose="020B0604020202020204" pitchFamily="34" charset="0"/>
              <a:buChar char="•"/>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特征性描述</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对象的共同特征</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indent="-285750">
              <a:lnSpc>
                <a:spcPct val="150000"/>
              </a:lnSpc>
              <a:spcBef>
                <a:spcPts val="1000"/>
              </a:spcBef>
              <a:buFont typeface="Arial" panose="020B0604020202020204" pitchFamily="34" charset="0"/>
              <a:buChar char="•"/>
            </a:pP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indent="-285750">
              <a:lnSpc>
                <a:spcPct val="150000"/>
              </a:lnSpc>
              <a:spcBef>
                <a:spcPts val="1000"/>
              </a:spcBef>
              <a:buFont typeface="Arial" panose="020B0604020202020204" pitchFamily="34" charset="0"/>
              <a:buChar char="•"/>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区别性描述</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不同类对象之间的区别</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indent="-285750">
              <a:lnSpc>
                <a:spcPct val="150000"/>
              </a:lnSpc>
              <a:spcBef>
                <a:spcPts val="1000"/>
              </a:spcBef>
              <a:buFont typeface="Arial" panose="020B0604020202020204" pitchFamily="34" charset="0"/>
              <a:buChar char="•"/>
            </a:pP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indent="-285750">
              <a:lnSpc>
                <a:spcPct val="150000"/>
              </a:lnSpc>
              <a:spcBef>
                <a:spcPts val="1000"/>
              </a:spcBef>
              <a:buFont typeface="Arial" panose="020B0604020202020204" pitchFamily="34" charset="0"/>
              <a:buChar char="•"/>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概念描述</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特征性描述和区别性描述</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pic>
        <p:nvPicPr>
          <p:cNvPr id="108548" name="Picture 4" descr="https://images2015.cnblogs.com/blog/788978/201605/788978-20160515010206539-637882739.gif"/>
          <p:cNvPicPr>
            <a:picLocks noChangeAspect="1" noChangeArrowheads="1" noCrop="1"/>
          </p:cNvPicPr>
          <p:nvPr/>
        </p:nvPicPr>
        <p:blipFill>
          <a:blip r:embed="rId1" cstate="print"/>
          <a:srcRect/>
          <a:stretch>
            <a:fillRect/>
          </a:stretch>
        </p:blipFill>
        <p:spPr bwMode="auto">
          <a:xfrm>
            <a:off x="5940152" y="3501008"/>
            <a:ext cx="2876342" cy="2160240"/>
          </a:xfrm>
          <a:prstGeom prst="rect">
            <a:avLst/>
          </a:prstGeom>
          <a:noFill/>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634054" cy="415498"/>
          </a:xfrm>
          <a:prstGeom prst="rect">
            <a:avLst/>
          </a:prstGeom>
          <a:noFill/>
        </p:spPr>
        <p:txBody>
          <a:bodyPr wrap="none" rtlCol="0">
            <a:spAutoFit/>
          </a:bodyPr>
          <a:lstStyle/>
          <a:p>
            <a:r>
              <a:rPr lang="en-US" altLang="zh-CN" sz="2100" b="1" spc="225" dirty="0" smtClean="0">
                <a:solidFill>
                  <a:prstClr val="white"/>
                </a:solidFill>
              </a:rPr>
              <a:t>3.4 </a:t>
            </a:r>
            <a:r>
              <a:rPr lang="x-none" altLang="zh-CN" sz="2100" b="1" dirty="0" smtClean="0">
                <a:solidFill>
                  <a:schemeClr val="bg1"/>
                </a:solidFill>
              </a:rPr>
              <a:t>聚类的实现例子</a:t>
            </a:r>
            <a:endParaRPr lang="zh-CN" altLang="en-US" sz="2100" b="1" spc="225" dirty="0">
              <a:solidFill>
                <a:schemeClr val="bg1"/>
              </a:solidFill>
              <a:latin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098378" cy="300852"/>
          </a:xfrm>
          <a:prstGeom prst="rect">
            <a:avLst/>
          </a:prstGeom>
          <a:noFill/>
        </p:spPr>
        <p:txBody>
          <a:bodyPr wrap="none" rtlCol="0">
            <a:spAutoFit/>
          </a:bodyPr>
          <a:lstStyle/>
          <a:p>
            <a:r>
              <a:rPr lang="zh-CN" altLang="en-US" sz="1355" dirty="0" smtClean="0">
                <a:solidFill>
                  <a:prstClr val="white"/>
                </a:solidFill>
              </a:rPr>
              <a:t>第三章 聚类</a:t>
            </a:r>
            <a:endParaRPr lang="zh-CN" altLang="en-US" sz="1355" dirty="0">
              <a:solidFill>
                <a:prstClr val="white"/>
              </a:solidFill>
            </a:endParaRPr>
          </a:p>
        </p:txBody>
      </p:sp>
      <p:sp>
        <p:nvSpPr>
          <p:cNvPr id="13" name="矩形 12"/>
          <p:cNvSpPr/>
          <p:nvPr/>
        </p:nvSpPr>
        <p:spPr>
          <a:xfrm>
            <a:off x="3059832" y="5373216"/>
            <a:ext cx="3309432" cy="369332"/>
          </a:xfrm>
          <a:prstGeom prst="rect">
            <a:avLst/>
          </a:prstGeom>
        </p:spPr>
        <p:txBody>
          <a:bodyPr wrap="none">
            <a:spAutoFit/>
          </a:bodyPr>
          <a:lstStyle/>
          <a:p>
            <a:r>
              <a:rPr lang="zh-CN" altLang="zh-CN" dirty="0" smtClean="0"/>
              <a:t>图</a:t>
            </a:r>
            <a:r>
              <a:rPr lang="en-US" altLang="zh-CN" dirty="0" smtClean="0"/>
              <a:t>3-11 </a:t>
            </a:r>
            <a:r>
              <a:rPr lang="en-US" altLang="zh-CN" dirty="0" err="1" smtClean="0"/>
              <a:t>hadoop</a:t>
            </a:r>
            <a:r>
              <a:rPr lang="zh-CN" altLang="zh-CN" dirty="0" smtClean="0"/>
              <a:t>集群的基本信息</a:t>
            </a:r>
            <a:endParaRPr lang="zh-CN" altLang="zh-CN" dirty="0"/>
          </a:p>
        </p:txBody>
      </p:sp>
      <p:pic>
        <p:nvPicPr>
          <p:cNvPr id="156674" name="图片 218"/>
          <p:cNvPicPr>
            <a:picLocks noChangeAspect="1" noChangeArrowheads="1"/>
          </p:cNvPicPr>
          <p:nvPr/>
        </p:nvPicPr>
        <p:blipFill>
          <a:blip r:embed="rId1" cstate="print"/>
          <a:srcRect/>
          <a:stretch>
            <a:fillRect/>
          </a:stretch>
        </p:blipFill>
        <p:spPr bwMode="auto">
          <a:xfrm>
            <a:off x="1619672" y="764704"/>
            <a:ext cx="6127563" cy="447235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634054" cy="415498"/>
          </a:xfrm>
          <a:prstGeom prst="rect">
            <a:avLst/>
          </a:prstGeom>
          <a:noFill/>
        </p:spPr>
        <p:txBody>
          <a:bodyPr wrap="none" rtlCol="0">
            <a:spAutoFit/>
          </a:bodyPr>
          <a:lstStyle/>
          <a:p>
            <a:r>
              <a:rPr lang="en-US" altLang="zh-CN" sz="2100" b="1" spc="225" dirty="0" smtClean="0">
                <a:solidFill>
                  <a:prstClr val="white"/>
                </a:solidFill>
              </a:rPr>
              <a:t>3.4 </a:t>
            </a:r>
            <a:r>
              <a:rPr lang="x-none" altLang="zh-CN" sz="2100" b="1" dirty="0" smtClean="0">
                <a:solidFill>
                  <a:schemeClr val="bg1"/>
                </a:solidFill>
              </a:rPr>
              <a:t>聚类的实现例子</a:t>
            </a:r>
            <a:endParaRPr lang="zh-CN" altLang="en-US" sz="2100" b="1" spc="225" dirty="0">
              <a:solidFill>
                <a:schemeClr val="bg1"/>
              </a:solidFill>
              <a:latin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098378" cy="300852"/>
          </a:xfrm>
          <a:prstGeom prst="rect">
            <a:avLst/>
          </a:prstGeom>
          <a:noFill/>
        </p:spPr>
        <p:txBody>
          <a:bodyPr wrap="none" rtlCol="0">
            <a:spAutoFit/>
          </a:bodyPr>
          <a:lstStyle/>
          <a:p>
            <a:r>
              <a:rPr lang="zh-CN" altLang="en-US" sz="1355" dirty="0" smtClean="0">
                <a:solidFill>
                  <a:prstClr val="white"/>
                </a:solidFill>
              </a:rPr>
              <a:t>第三章 聚类</a:t>
            </a:r>
            <a:endParaRPr lang="zh-CN" altLang="en-US" sz="1355" dirty="0">
              <a:solidFill>
                <a:prstClr val="white"/>
              </a:solidFill>
            </a:endParaRPr>
          </a:p>
        </p:txBody>
      </p:sp>
      <p:sp>
        <p:nvSpPr>
          <p:cNvPr id="13" name="矩形 12"/>
          <p:cNvSpPr/>
          <p:nvPr/>
        </p:nvSpPr>
        <p:spPr>
          <a:xfrm>
            <a:off x="3059832" y="5373216"/>
            <a:ext cx="3057247" cy="369332"/>
          </a:xfrm>
          <a:prstGeom prst="rect">
            <a:avLst/>
          </a:prstGeom>
        </p:spPr>
        <p:txBody>
          <a:bodyPr wrap="none">
            <a:spAutoFit/>
          </a:bodyPr>
          <a:lstStyle/>
          <a:p>
            <a:r>
              <a:rPr lang="zh-CN" altLang="zh-CN" dirty="0" smtClean="0"/>
              <a:t>图</a:t>
            </a:r>
            <a:r>
              <a:rPr lang="en-US" altLang="zh-CN" dirty="0" smtClean="0"/>
              <a:t>3-12 </a:t>
            </a:r>
            <a:r>
              <a:rPr lang="en-US" altLang="zh-CN" dirty="0" err="1" smtClean="0"/>
              <a:t>datanode</a:t>
            </a:r>
            <a:r>
              <a:rPr lang="zh-CN" altLang="zh-CN" dirty="0" smtClean="0"/>
              <a:t>的基本信息</a:t>
            </a:r>
            <a:endParaRPr lang="zh-CN" altLang="zh-CN" dirty="0"/>
          </a:p>
        </p:txBody>
      </p:sp>
      <p:pic>
        <p:nvPicPr>
          <p:cNvPr id="157698" name="图片 219"/>
          <p:cNvPicPr>
            <a:picLocks noChangeAspect="1" noChangeArrowheads="1"/>
          </p:cNvPicPr>
          <p:nvPr/>
        </p:nvPicPr>
        <p:blipFill>
          <a:blip r:embed="rId1" cstate="print"/>
          <a:srcRect/>
          <a:stretch>
            <a:fillRect/>
          </a:stretch>
        </p:blipFill>
        <p:spPr bwMode="auto">
          <a:xfrm>
            <a:off x="395536" y="1052736"/>
            <a:ext cx="8295322" cy="374441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634054" cy="415498"/>
          </a:xfrm>
          <a:prstGeom prst="rect">
            <a:avLst/>
          </a:prstGeom>
          <a:noFill/>
        </p:spPr>
        <p:txBody>
          <a:bodyPr wrap="none" rtlCol="0">
            <a:spAutoFit/>
          </a:bodyPr>
          <a:lstStyle/>
          <a:p>
            <a:r>
              <a:rPr lang="en-US" altLang="zh-CN" sz="2100" b="1" spc="225" dirty="0" smtClean="0">
                <a:solidFill>
                  <a:prstClr val="white"/>
                </a:solidFill>
              </a:rPr>
              <a:t>3.4 </a:t>
            </a:r>
            <a:r>
              <a:rPr lang="x-none" altLang="zh-CN" sz="2100" b="1" dirty="0" smtClean="0">
                <a:solidFill>
                  <a:schemeClr val="bg1"/>
                </a:solidFill>
              </a:rPr>
              <a:t>聚类的实现例子</a:t>
            </a:r>
            <a:endParaRPr lang="zh-CN" altLang="en-US" sz="2100" b="1" spc="225" dirty="0">
              <a:solidFill>
                <a:schemeClr val="bg1"/>
              </a:solidFill>
              <a:latin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098378" cy="300852"/>
          </a:xfrm>
          <a:prstGeom prst="rect">
            <a:avLst/>
          </a:prstGeom>
          <a:noFill/>
        </p:spPr>
        <p:txBody>
          <a:bodyPr wrap="none" rtlCol="0">
            <a:spAutoFit/>
          </a:bodyPr>
          <a:lstStyle/>
          <a:p>
            <a:r>
              <a:rPr lang="zh-CN" altLang="en-US" sz="1355" dirty="0" smtClean="0">
                <a:solidFill>
                  <a:prstClr val="white"/>
                </a:solidFill>
              </a:rPr>
              <a:t>第三章 聚类</a:t>
            </a:r>
            <a:endParaRPr lang="zh-CN" altLang="en-US" sz="1355" dirty="0">
              <a:solidFill>
                <a:prstClr val="white"/>
              </a:solidFill>
            </a:endParaRPr>
          </a:p>
        </p:txBody>
      </p:sp>
      <p:sp>
        <p:nvSpPr>
          <p:cNvPr id="11" name="内容占位符 5"/>
          <p:cNvSpPr>
            <a:spLocks noGrp="1"/>
          </p:cNvSpPr>
          <p:nvPr>
            <p:ph idx="1"/>
          </p:nvPr>
        </p:nvSpPr>
        <p:spPr>
          <a:xfrm>
            <a:off x="457200" y="1484784"/>
            <a:ext cx="8229600" cy="4320479"/>
          </a:xfrm>
        </p:spPr>
        <p:txBody>
          <a:bodyPr>
            <a:norm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选取</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3</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维数据组，共</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6</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个数据，如下：</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150000"/>
              </a:lnSpc>
              <a:spcBef>
                <a:spcPts val="1000"/>
              </a:spcBef>
              <a:buFont typeface="Wingdings" panose="05000000000000000000" pitchFamily="2" charset="2"/>
              <a:buChar char="Ø"/>
            </a:pP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0.0 0.0 0.0</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150000"/>
              </a:lnSpc>
              <a:spcBef>
                <a:spcPts val="1000"/>
              </a:spcBef>
              <a:buFont typeface="Wingdings" panose="05000000000000000000" pitchFamily="2" charset="2"/>
              <a:buChar char="Ø"/>
            </a:pP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0.1 0.1 0.1</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150000"/>
              </a:lnSpc>
              <a:spcBef>
                <a:spcPts val="1000"/>
              </a:spcBef>
              <a:buFont typeface="Wingdings" panose="05000000000000000000" pitchFamily="2" charset="2"/>
              <a:buChar char="Ø"/>
            </a:pP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0.2 0.2 0.2</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150000"/>
              </a:lnSpc>
              <a:spcBef>
                <a:spcPts val="1000"/>
              </a:spcBef>
              <a:buFont typeface="Wingdings" panose="05000000000000000000" pitchFamily="2" charset="2"/>
              <a:buChar char="Ø"/>
            </a:pP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9.0 9.0 9.0</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150000"/>
              </a:lnSpc>
              <a:spcBef>
                <a:spcPts val="1000"/>
              </a:spcBef>
              <a:buFont typeface="Wingdings" panose="05000000000000000000" pitchFamily="2" charset="2"/>
              <a:buChar char="Ø"/>
            </a:pP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9.1 9.1 9.1</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150000"/>
              </a:lnSpc>
              <a:spcBef>
                <a:spcPts val="1000"/>
              </a:spcBef>
              <a:buFont typeface="Wingdings" panose="05000000000000000000" pitchFamily="2" charset="2"/>
              <a:buChar char="Ø"/>
            </a:pP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9.2 9.2 9.2</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聚类的目标是把原始数据分成</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2</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类，并找出每一类的质心。</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endParaRPr lang="zh-CN" altLang="zh-CN" dirty="0" smtClean="0"/>
          </a:p>
          <a:p>
            <a:endParaRPr lang="zh-CN" alt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634054" cy="415498"/>
          </a:xfrm>
          <a:prstGeom prst="rect">
            <a:avLst/>
          </a:prstGeom>
          <a:noFill/>
        </p:spPr>
        <p:txBody>
          <a:bodyPr wrap="none" rtlCol="0">
            <a:spAutoFit/>
          </a:bodyPr>
          <a:lstStyle/>
          <a:p>
            <a:r>
              <a:rPr lang="en-US" altLang="zh-CN" sz="2100" b="1" spc="225" dirty="0" smtClean="0">
                <a:solidFill>
                  <a:prstClr val="white"/>
                </a:solidFill>
              </a:rPr>
              <a:t>3.4 </a:t>
            </a:r>
            <a:r>
              <a:rPr lang="x-none" altLang="zh-CN" sz="2100" b="1" dirty="0" smtClean="0">
                <a:solidFill>
                  <a:schemeClr val="bg1"/>
                </a:solidFill>
              </a:rPr>
              <a:t>聚类的实现例子</a:t>
            </a:r>
            <a:endParaRPr lang="zh-CN" altLang="en-US" sz="2100" b="1" spc="225" dirty="0">
              <a:solidFill>
                <a:schemeClr val="bg1"/>
              </a:solidFill>
              <a:latin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098378" cy="300852"/>
          </a:xfrm>
          <a:prstGeom prst="rect">
            <a:avLst/>
          </a:prstGeom>
          <a:noFill/>
        </p:spPr>
        <p:txBody>
          <a:bodyPr wrap="none" rtlCol="0">
            <a:spAutoFit/>
          </a:bodyPr>
          <a:lstStyle/>
          <a:p>
            <a:r>
              <a:rPr lang="zh-CN" altLang="en-US" sz="1355" dirty="0" smtClean="0">
                <a:solidFill>
                  <a:prstClr val="white"/>
                </a:solidFill>
              </a:rPr>
              <a:t>第三章 聚类</a:t>
            </a:r>
            <a:endParaRPr lang="zh-CN" altLang="en-US" sz="1355" dirty="0">
              <a:solidFill>
                <a:prstClr val="white"/>
              </a:solidFill>
            </a:endParaRPr>
          </a:p>
        </p:txBody>
      </p:sp>
      <p:sp>
        <p:nvSpPr>
          <p:cNvPr id="11" name="内容占位符 5"/>
          <p:cNvSpPr>
            <a:spLocks noGrp="1"/>
          </p:cNvSpPr>
          <p:nvPr>
            <p:ph idx="1"/>
          </p:nvPr>
        </p:nvSpPr>
        <p:spPr>
          <a:xfrm>
            <a:off x="457200" y="1484784"/>
            <a:ext cx="8229600" cy="4320479"/>
          </a:xfrm>
        </p:spPr>
        <p:txBody>
          <a:bodyPr>
            <a:normAutofit/>
          </a:bodyPr>
          <a:lstStyle/>
          <a:p>
            <a:pPr>
              <a:lnSpc>
                <a:spcPct val="150000"/>
              </a:lnSpc>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创建</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hadoop</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工作目录</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/34/in</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150000"/>
              </a:lnSpc>
              <a:spcBef>
                <a:spcPts val="1000"/>
              </a:spcBef>
              <a:buFont typeface="Wingdings" panose="05000000000000000000" pitchFamily="2" charset="2"/>
              <a:buChar char="Ø"/>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[root@slave1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hadoop</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bin/</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hadoop</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fs</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mkdir</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-p /34/in</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把需要聚类的数据文件</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kmeans_data.txt</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装进</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hadoop</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的</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HDFS</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分布式文件系统中</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150000"/>
              </a:lnSpc>
              <a:spcBef>
                <a:spcPts val="1000"/>
              </a:spcBef>
              <a:buFont typeface="Wingdings" panose="05000000000000000000" pitchFamily="2" charset="2"/>
              <a:buChar char="Ø"/>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[root@slave1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hadoop</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bin/</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hdfs</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dfs</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-put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usr</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cstor</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/spark/data/</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mllib</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/kmeans_data.txt /34/in</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150000"/>
              </a:lnSpc>
              <a:spcBef>
                <a:spcPts val="1000"/>
              </a:spcBef>
              <a:buFont typeface="Wingdings" panose="05000000000000000000" pitchFamily="2" charset="2"/>
              <a:buChar char="Ø"/>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[root@slave1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hadoop</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bin/</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hadoop</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fs</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-cat /34/in/kmeans_data.txt </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进入</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spark-shell</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接口</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scala</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150000"/>
              </a:lnSpc>
              <a:spcBef>
                <a:spcPts val="1000"/>
              </a:spcBef>
              <a:buFont typeface="Wingdings" panose="05000000000000000000" pitchFamily="2" charset="2"/>
              <a:buChar char="Ø"/>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[root@slave1 spark]# bin/spark-shell --master spark://master:7077 </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运行</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K-means spark</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算法</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endParaRPr lang="zh-CN" altLang="zh-CN" dirty="0" smtClean="0"/>
          </a:p>
          <a:p>
            <a:endParaRPr lang="zh-CN" altLang="en-US"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634054" cy="415498"/>
          </a:xfrm>
          <a:prstGeom prst="rect">
            <a:avLst/>
          </a:prstGeom>
          <a:noFill/>
        </p:spPr>
        <p:txBody>
          <a:bodyPr wrap="none" rtlCol="0">
            <a:spAutoFit/>
          </a:bodyPr>
          <a:lstStyle/>
          <a:p>
            <a:r>
              <a:rPr lang="en-US" altLang="zh-CN" sz="2100" b="1" spc="225" dirty="0" smtClean="0">
                <a:solidFill>
                  <a:prstClr val="white"/>
                </a:solidFill>
              </a:rPr>
              <a:t>3.4 </a:t>
            </a:r>
            <a:r>
              <a:rPr lang="x-none" altLang="zh-CN" sz="2100" b="1" dirty="0" smtClean="0">
                <a:solidFill>
                  <a:schemeClr val="bg1"/>
                </a:solidFill>
              </a:rPr>
              <a:t>聚类的实现例子</a:t>
            </a:r>
            <a:endParaRPr lang="zh-CN" altLang="en-US" sz="2100" b="1" spc="225" dirty="0">
              <a:solidFill>
                <a:schemeClr val="bg1"/>
              </a:solidFill>
              <a:latin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098378" cy="300852"/>
          </a:xfrm>
          <a:prstGeom prst="rect">
            <a:avLst/>
          </a:prstGeom>
          <a:noFill/>
        </p:spPr>
        <p:txBody>
          <a:bodyPr wrap="none" rtlCol="0">
            <a:spAutoFit/>
          </a:bodyPr>
          <a:lstStyle/>
          <a:p>
            <a:r>
              <a:rPr lang="zh-CN" altLang="en-US" sz="1355" dirty="0" smtClean="0">
                <a:solidFill>
                  <a:prstClr val="white"/>
                </a:solidFill>
              </a:rPr>
              <a:t>第三章 聚类</a:t>
            </a:r>
            <a:endParaRPr lang="zh-CN" altLang="en-US" sz="1355" dirty="0">
              <a:solidFill>
                <a:prstClr val="white"/>
              </a:solidFill>
            </a:endParaRPr>
          </a:p>
        </p:txBody>
      </p:sp>
      <p:sp>
        <p:nvSpPr>
          <p:cNvPr id="11" name="内容占位符 5"/>
          <p:cNvSpPr>
            <a:spLocks noGrp="1"/>
          </p:cNvSpPr>
          <p:nvPr>
            <p:ph idx="1"/>
          </p:nvPr>
        </p:nvSpPr>
        <p:spPr>
          <a:xfrm>
            <a:off x="467544" y="1124744"/>
            <a:ext cx="8229600" cy="4752528"/>
          </a:xfrm>
        </p:spPr>
        <p:txBody>
          <a:bodyPr>
            <a:noAutofit/>
          </a:bodyPr>
          <a:lstStyle/>
          <a:p>
            <a:pPr marL="0" lvl="1" indent="-285750">
              <a:lnSpc>
                <a:spcPct val="150000"/>
              </a:lnSpc>
              <a:spcBef>
                <a:spcPts val="1000"/>
              </a:spcBef>
            </a:pPr>
            <a:r>
              <a:rPr lang="zh-CN" altLang="zh-CN" sz="1800" b="1" dirty="0">
                <a:solidFill>
                  <a:srgbClr val="3D89BC"/>
                </a:solidFill>
                <a:latin typeface="微软雅黑" panose="020B0503020204020204" pitchFamily="34" charset="-122"/>
                <a:ea typeface="微软雅黑" panose="020B0503020204020204" pitchFamily="34" charset="-122"/>
              </a:rPr>
              <a:t>实施方法过程如下：</a:t>
            </a:r>
            <a:endParaRPr lang="zh-CN" altLang="zh-CN" sz="1800" b="1" dirty="0">
              <a:solidFill>
                <a:srgbClr val="3D89BC"/>
              </a:solidFill>
              <a:latin typeface="微软雅黑" panose="020B0503020204020204" pitchFamily="34" charset="-122"/>
              <a:ea typeface="微软雅黑" panose="020B0503020204020204" pitchFamily="34" charset="-122"/>
            </a:endParaRPr>
          </a:p>
          <a:p>
            <a:pPr lvl="1">
              <a:buFont typeface="Wingdings" panose="05000000000000000000" pitchFamily="2" charset="2"/>
              <a:buChar char="Ø"/>
            </a:pPr>
            <a:r>
              <a:rPr lang="zh-CN" altLang="zh-CN" sz="1200" dirty="0" smtClean="0"/>
              <a:t>从本地连接</a:t>
            </a:r>
            <a:r>
              <a:rPr lang="en-US" altLang="zh-CN" sz="1200" dirty="0" smtClean="0"/>
              <a:t>slave1:</a:t>
            </a:r>
            <a:endParaRPr lang="zh-CN" altLang="zh-CN" sz="1200" dirty="0" smtClean="0"/>
          </a:p>
          <a:p>
            <a:pPr lvl="1">
              <a:buFont typeface="Wingdings" panose="05000000000000000000" pitchFamily="2" charset="2"/>
              <a:buChar char="Ø"/>
            </a:pPr>
            <a:r>
              <a:rPr lang="en-US" altLang="zh-CN" sz="1200" dirty="0" smtClean="0"/>
              <a:t>[c:\~]$ </a:t>
            </a:r>
            <a:r>
              <a:rPr lang="en-US" altLang="zh-CN" sz="1200" dirty="0" err="1" smtClean="0"/>
              <a:t>ssh</a:t>
            </a:r>
            <a:r>
              <a:rPr lang="en-US" altLang="zh-CN" sz="1200" dirty="0" smtClean="0"/>
              <a:t> 10.30.240.14</a:t>
            </a:r>
            <a:endParaRPr lang="zh-CN" altLang="zh-CN" sz="1200" dirty="0" smtClean="0"/>
          </a:p>
          <a:p>
            <a:pPr lvl="1">
              <a:buFont typeface="Wingdings" panose="05000000000000000000" pitchFamily="2" charset="2"/>
              <a:buChar char="Ø"/>
            </a:pPr>
            <a:r>
              <a:rPr lang="en-US" altLang="zh-CN" sz="1200" dirty="0" smtClean="0"/>
              <a:t>Connecting to 10.30.240.14:22...</a:t>
            </a:r>
            <a:endParaRPr lang="zh-CN" altLang="zh-CN" sz="1200" dirty="0" smtClean="0"/>
          </a:p>
          <a:p>
            <a:pPr lvl="1">
              <a:buFont typeface="Wingdings" panose="05000000000000000000" pitchFamily="2" charset="2"/>
              <a:buChar char="Ø"/>
            </a:pPr>
            <a:r>
              <a:rPr lang="en-US" altLang="zh-CN" sz="1200" dirty="0" smtClean="0"/>
              <a:t>Connection established.</a:t>
            </a:r>
            <a:endParaRPr lang="zh-CN" altLang="zh-CN" sz="1200" dirty="0" smtClean="0"/>
          </a:p>
          <a:p>
            <a:pPr lvl="1">
              <a:buFont typeface="Wingdings" panose="05000000000000000000" pitchFamily="2" charset="2"/>
              <a:buChar char="Ø"/>
            </a:pPr>
            <a:r>
              <a:rPr lang="en-US" altLang="zh-CN" sz="1200" dirty="0" smtClean="0"/>
              <a:t>To escape to local shell, press '</a:t>
            </a:r>
            <a:r>
              <a:rPr lang="en-US" altLang="zh-CN" sz="1200" dirty="0" err="1" smtClean="0"/>
              <a:t>Ctrl+Alt</a:t>
            </a:r>
            <a:r>
              <a:rPr lang="en-US" altLang="zh-CN" sz="1200" dirty="0" smtClean="0"/>
              <a:t>+]'.</a:t>
            </a:r>
            <a:endParaRPr lang="zh-CN" altLang="zh-CN" sz="1200" dirty="0" smtClean="0"/>
          </a:p>
          <a:p>
            <a:pPr lvl="1">
              <a:buFont typeface="Wingdings" panose="05000000000000000000" pitchFamily="2" charset="2"/>
              <a:buChar char="Ø"/>
            </a:pPr>
            <a:r>
              <a:rPr lang="zh-CN" altLang="zh-CN" sz="1200" dirty="0" smtClean="0"/>
              <a:t>查看</a:t>
            </a:r>
            <a:r>
              <a:rPr lang="en-US" altLang="zh-CN" sz="1200" dirty="0" err="1" smtClean="0"/>
              <a:t>hadoop</a:t>
            </a:r>
            <a:r>
              <a:rPr lang="zh-CN" altLang="zh-CN" sz="1200" dirty="0" smtClean="0"/>
              <a:t>工作目录</a:t>
            </a:r>
            <a:endParaRPr lang="zh-CN" altLang="zh-CN" sz="1200" dirty="0" smtClean="0"/>
          </a:p>
          <a:p>
            <a:pPr lvl="1">
              <a:buFont typeface="Wingdings" panose="05000000000000000000" pitchFamily="2" charset="2"/>
              <a:buChar char="Ø"/>
            </a:pPr>
            <a:r>
              <a:rPr lang="en-US" altLang="zh-CN" sz="1200" dirty="0" smtClean="0"/>
              <a:t>[root@slave1 ~]# </a:t>
            </a:r>
            <a:r>
              <a:rPr lang="en-US" altLang="zh-CN" sz="1200" dirty="0" err="1" smtClean="0"/>
              <a:t>cd</a:t>
            </a:r>
            <a:r>
              <a:rPr lang="en-US" altLang="zh-CN" sz="1200" dirty="0" smtClean="0"/>
              <a:t> /</a:t>
            </a:r>
            <a:r>
              <a:rPr lang="en-US" altLang="zh-CN" sz="1200" dirty="0" err="1" smtClean="0"/>
              <a:t>usr</a:t>
            </a:r>
            <a:r>
              <a:rPr lang="en-US" altLang="zh-CN" sz="1200" dirty="0" smtClean="0"/>
              <a:t>/</a:t>
            </a:r>
            <a:r>
              <a:rPr lang="en-US" altLang="zh-CN" sz="1200" dirty="0" err="1" smtClean="0"/>
              <a:t>cstor</a:t>
            </a:r>
            <a:r>
              <a:rPr lang="en-US" altLang="zh-CN" sz="1200" dirty="0" smtClean="0"/>
              <a:t>/</a:t>
            </a:r>
            <a:r>
              <a:rPr lang="en-US" altLang="zh-CN" sz="1200" dirty="0" err="1" smtClean="0"/>
              <a:t>hadoop</a:t>
            </a:r>
            <a:endParaRPr lang="zh-CN" altLang="zh-CN" sz="1200" dirty="0" smtClean="0"/>
          </a:p>
          <a:p>
            <a:pPr lvl="1">
              <a:buFont typeface="Wingdings" panose="05000000000000000000" pitchFamily="2" charset="2"/>
              <a:buChar char="Ø"/>
            </a:pPr>
            <a:r>
              <a:rPr lang="en-US" altLang="zh-CN" sz="1200" dirty="0" smtClean="0"/>
              <a:t>[root@slave1 </a:t>
            </a:r>
            <a:r>
              <a:rPr lang="en-US" altLang="zh-CN" sz="1200" dirty="0" err="1" smtClean="0"/>
              <a:t>hadoop</a:t>
            </a:r>
            <a:r>
              <a:rPr lang="en-US" altLang="zh-CN" sz="1200" dirty="0" smtClean="0"/>
              <a:t>]# </a:t>
            </a:r>
            <a:r>
              <a:rPr lang="en-US" altLang="zh-CN" sz="1200" dirty="0" err="1" smtClean="0"/>
              <a:t>ls</a:t>
            </a:r>
            <a:r>
              <a:rPr lang="en-US" altLang="zh-CN" sz="1200" dirty="0" smtClean="0"/>
              <a:t> -l</a:t>
            </a:r>
            <a:endParaRPr lang="zh-CN" altLang="zh-CN" sz="1200" dirty="0" smtClean="0"/>
          </a:p>
          <a:p>
            <a:pPr lvl="1">
              <a:buFont typeface="Wingdings" panose="05000000000000000000" pitchFamily="2" charset="2"/>
              <a:buChar char="Ø"/>
            </a:pPr>
            <a:r>
              <a:rPr lang="en-US" altLang="zh-CN" sz="1200" dirty="0" smtClean="0"/>
              <a:t>total 28</a:t>
            </a:r>
            <a:endParaRPr lang="zh-CN" altLang="zh-CN" sz="1200" dirty="0" smtClean="0"/>
          </a:p>
          <a:p>
            <a:pPr lvl="1">
              <a:buFont typeface="Wingdings" panose="05000000000000000000" pitchFamily="2" charset="2"/>
              <a:buChar char="Ø"/>
            </a:pPr>
            <a:r>
              <a:rPr lang="en-US" altLang="zh-CN" sz="1200" dirty="0" smtClean="0"/>
              <a:t>-</a:t>
            </a:r>
            <a:r>
              <a:rPr lang="en-US" altLang="zh-CN" sz="1200" dirty="0" err="1" smtClean="0"/>
              <a:t>rw</a:t>
            </a:r>
            <a:r>
              <a:rPr lang="en-US" altLang="zh-CN" sz="1200" dirty="0" smtClean="0"/>
              <a:t>-r--r-- 1 10021 10021 15429 May 16 16:35 LICENSE.txt</a:t>
            </a:r>
            <a:endParaRPr lang="zh-CN" altLang="zh-CN" sz="1200" dirty="0" smtClean="0"/>
          </a:p>
          <a:p>
            <a:pPr lvl="1">
              <a:buFont typeface="Wingdings" panose="05000000000000000000" pitchFamily="2" charset="2"/>
              <a:buChar char="Ø"/>
            </a:pPr>
            <a:r>
              <a:rPr lang="en-US" altLang="zh-CN" sz="1200" dirty="0" smtClean="0"/>
              <a:t>-</a:t>
            </a:r>
            <a:r>
              <a:rPr lang="en-US" altLang="zh-CN" sz="1200" dirty="0" err="1" smtClean="0"/>
              <a:t>rw</a:t>
            </a:r>
            <a:r>
              <a:rPr lang="en-US" altLang="zh-CN" sz="1200" dirty="0" smtClean="0"/>
              <a:t>-r--r-- 1 10021 10021   101 May 16 16:35 NOTICE.txt</a:t>
            </a:r>
            <a:endParaRPr lang="zh-CN" altLang="zh-CN" sz="1200" dirty="0" smtClean="0"/>
          </a:p>
          <a:p>
            <a:pPr lvl="1">
              <a:buFont typeface="Wingdings" panose="05000000000000000000" pitchFamily="2" charset="2"/>
              <a:buChar char="Ø"/>
            </a:pPr>
            <a:r>
              <a:rPr lang="en-US" altLang="zh-CN" sz="1200" dirty="0" smtClean="0"/>
              <a:t>-</a:t>
            </a:r>
            <a:r>
              <a:rPr lang="en-US" altLang="zh-CN" sz="1200" dirty="0" err="1" smtClean="0"/>
              <a:t>rw</a:t>
            </a:r>
            <a:r>
              <a:rPr lang="en-US" altLang="zh-CN" sz="1200" dirty="0" smtClean="0"/>
              <a:t>-r--r-- 1 10021 10021  1366 May 16 16:35 README.txt</a:t>
            </a:r>
            <a:endParaRPr lang="zh-CN" altLang="zh-CN" sz="1200" dirty="0" smtClean="0"/>
          </a:p>
          <a:p>
            <a:pPr lvl="1">
              <a:buFont typeface="Wingdings" panose="05000000000000000000" pitchFamily="2" charset="2"/>
              <a:buChar char="Ø"/>
            </a:pPr>
            <a:r>
              <a:rPr lang="en-US" altLang="zh-CN" sz="1200" dirty="0" err="1" smtClean="0"/>
              <a:t>drwxr</a:t>
            </a:r>
            <a:r>
              <a:rPr lang="en-US" altLang="zh-CN" sz="1200" dirty="0" smtClean="0"/>
              <a:t>-</a:t>
            </a:r>
            <a:r>
              <a:rPr lang="en-US" altLang="zh-CN" sz="1200" dirty="0" err="1" smtClean="0"/>
              <a:t>xr</a:t>
            </a:r>
            <a:r>
              <a:rPr lang="en-US" altLang="zh-CN" sz="1200" dirty="0" smtClean="0"/>
              <a:t>-x 2 10021 10021   194 Jun 29  2015 bin</a:t>
            </a:r>
            <a:endParaRPr lang="zh-CN" altLang="zh-CN" sz="1200" dirty="0" smtClean="0"/>
          </a:p>
          <a:p>
            <a:pPr lvl="1">
              <a:buFont typeface="Wingdings" panose="05000000000000000000" pitchFamily="2" charset="2"/>
              <a:buChar char="Ø"/>
            </a:pPr>
            <a:r>
              <a:rPr lang="en-US" altLang="zh-CN" sz="1200" dirty="0" err="1" smtClean="0"/>
              <a:t>drwxr</a:t>
            </a:r>
            <a:r>
              <a:rPr lang="en-US" altLang="zh-CN" sz="1200" dirty="0" smtClean="0"/>
              <a:t>-</a:t>
            </a:r>
            <a:r>
              <a:rPr lang="en-US" altLang="zh-CN" sz="1200" dirty="0" err="1" smtClean="0"/>
              <a:t>xr</a:t>
            </a:r>
            <a:r>
              <a:rPr lang="en-US" altLang="zh-CN" sz="1200" dirty="0" smtClean="0"/>
              <a:t>-x 4 root  </a:t>
            </a:r>
            <a:r>
              <a:rPr lang="en-US" altLang="zh-CN" sz="1200" dirty="0" err="1" smtClean="0"/>
              <a:t>root</a:t>
            </a:r>
            <a:r>
              <a:rPr lang="en-US" altLang="zh-CN" sz="1200" dirty="0" smtClean="0"/>
              <a:t>     37 May 16 16:36 cloud</a:t>
            </a:r>
            <a:endParaRPr lang="zh-CN" altLang="zh-CN" sz="1200" dirty="0" smtClean="0"/>
          </a:p>
          <a:p>
            <a:pPr lvl="1">
              <a:buFont typeface="Wingdings" panose="05000000000000000000" pitchFamily="2" charset="2"/>
              <a:buChar char="Ø"/>
            </a:pPr>
            <a:r>
              <a:rPr lang="en-US" altLang="zh-CN" sz="1200" dirty="0" err="1" smtClean="0"/>
              <a:t>drwxr</a:t>
            </a:r>
            <a:r>
              <a:rPr lang="en-US" altLang="zh-CN" sz="1200" dirty="0" smtClean="0"/>
              <a:t>-</a:t>
            </a:r>
            <a:r>
              <a:rPr lang="en-US" altLang="zh-CN" sz="1200" dirty="0" err="1" smtClean="0"/>
              <a:t>xr</a:t>
            </a:r>
            <a:r>
              <a:rPr lang="en-US" altLang="zh-CN" sz="1200" dirty="0" smtClean="0"/>
              <a:t>-x 3 10021 10021    20 Jun 29  2015 etc</a:t>
            </a:r>
            <a:endParaRPr lang="zh-CN" altLang="zh-CN" sz="1200" dirty="0" smtClean="0"/>
          </a:p>
          <a:p>
            <a:pPr lvl="1">
              <a:buFont typeface="Wingdings" panose="05000000000000000000" pitchFamily="2" charset="2"/>
              <a:buChar char="Ø"/>
            </a:pPr>
            <a:r>
              <a:rPr lang="zh-CN" altLang="en-US" sz="1200" dirty="0" smtClean="0"/>
              <a:t>。。。</a:t>
            </a:r>
            <a:endParaRPr lang="en-US" altLang="zh-CN" sz="1200" dirty="0" smtClean="0"/>
          </a:p>
          <a:p>
            <a:pPr lvl="1">
              <a:buFont typeface="Wingdings" panose="05000000000000000000" pitchFamily="2" charset="2"/>
              <a:buChar char="Ø"/>
            </a:pPr>
            <a:r>
              <a:rPr lang="zh-CN" altLang="zh-CN" sz="1200" dirty="0" smtClean="0"/>
              <a:t>设置</a:t>
            </a:r>
            <a:r>
              <a:rPr lang="en-US" altLang="zh-CN" sz="1200" dirty="0" smtClean="0"/>
              <a:t>JAVA_HOME</a:t>
            </a:r>
            <a:r>
              <a:rPr lang="zh-CN" altLang="zh-CN" sz="1200" dirty="0" smtClean="0"/>
              <a:t>路径</a:t>
            </a:r>
            <a:endParaRPr lang="zh-CN" altLang="zh-CN" sz="1200" dirty="0" smtClean="0"/>
          </a:p>
          <a:p>
            <a:pPr lvl="1">
              <a:buFont typeface="Wingdings" panose="05000000000000000000" pitchFamily="2" charset="2"/>
              <a:buChar char="Ø"/>
            </a:pPr>
            <a:r>
              <a:rPr lang="en-US" altLang="zh-CN" sz="1200" dirty="0" smtClean="0"/>
              <a:t>[root@slave1 ~]# export JAVA_HOME=/</a:t>
            </a:r>
            <a:r>
              <a:rPr lang="en-US" altLang="zh-CN" sz="1200" dirty="0" err="1" smtClean="0"/>
              <a:t>usr</a:t>
            </a:r>
            <a:r>
              <a:rPr lang="en-US" altLang="zh-CN" sz="1200" dirty="0" smtClean="0"/>
              <a:t>/local/jdk1.7.0_79</a:t>
            </a:r>
            <a:endParaRPr lang="zh-CN" altLang="zh-CN" sz="1200" dirty="0" smtClean="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634054" cy="415498"/>
          </a:xfrm>
          <a:prstGeom prst="rect">
            <a:avLst/>
          </a:prstGeom>
          <a:noFill/>
        </p:spPr>
        <p:txBody>
          <a:bodyPr wrap="none" rtlCol="0">
            <a:spAutoFit/>
          </a:bodyPr>
          <a:lstStyle/>
          <a:p>
            <a:r>
              <a:rPr lang="en-US" altLang="zh-CN" sz="2100" b="1" spc="225" dirty="0" smtClean="0">
                <a:solidFill>
                  <a:prstClr val="white"/>
                </a:solidFill>
              </a:rPr>
              <a:t>3.4 </a:t>
            </a:r>
            <a:r>
              <a:rPr lang="x-none" altLang="zh-CN" sz="2100" b="1" dirty="0" smtClean="0">
                <a:solidFill>
                  <a:schemeClr val="bg1"/>
                </a:solidFill>
              </a:rPr>
              <a:t>聚类的实现例子</a:t>
            </a:r>
            <a:endParaRPr lang="zh-CN" altLang="en-US" sz="2100" b="1" spc="225" dirty="0">
              <a:solidFill>
                <a:schemeClr val="bg1"/>
              </a:solidFill>
              <a:latin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098378" cy="300852"/>
          </a:xfrm>
          <a:prstGeom prst="rect">
            <a:avLst/>
          </a:prstGeom>
          <a:noFill/>
        </p:spPr>
        <p:txBody>
          <a:bodyPr wrap="none" rtlCol="0">
            <a:spAutoFit/>
          </a:bodyPr>
          <a:lstStyle/>
          <a:p>
            <a:r>
              <a:rPr lang="zh-CN" altLang="en-US" sz="1355" dirty="0" smtClean="0">
                <a:solidFill>
                  <a:prstClr val="white"/>
                </a:solidFill>
              </a:rPr>
              <a:t>第三章 聚类</a:t>
            </a:r>
            <a:endParaRPr lang="zh-CN" altLang="en-US" sz="1355" dirty="0">
              <a:solidFill>
                <a:prstClr val="white"/>
              </a:solidFill>
            </a:endParaRPr>
          </a:p>
        </p:txBody>
      </p:sp>
      <p:sp>
        <p:nvSpPr>
          <p:cNvPr id="11" name="内容占位符 5"/>
          <p:cNvSpPr>
            <a:spLocks noGrp="1"/>
          </p:cNvSpPr>
          <p:nvPr>
            <p:ph idx="1"/>
          </p:nvPr>
        </p:nvSpPr>
        <p:spPr>
          <a:xfrm>
            <a:off x="323528" y="980728"/>
            <a:ext cx="8229600" cy="4320479"/>
          </a:xfrm>
        </p:spPr>
        <p:txBody>
          <a:bodyPr>
            <a:noAutofit/>
          </a:bodyPr>
          <a:lstStyle/>
          <a:p>
            <a:pPr marL="0" lvl="1" indent="-285750">
              <a:lnSpc>
                <a:spcPct val="150000"/>
              </a:lnSpc>
              <a:spcBef>
                <a:spcPts val="1000"/>
              </a:spcBef>
            </a:pPr>
            <a:r>
              <a:rPr lang="zh-CN" altLang="zh-CN" sz="1800" b="1" dirty="0">
                <a:solidFill>
                  <a:srgbClr val="3D89BC"/>
                </a:solidFill>
                <a:latin typeface="微软雅黑" panose="020B0503020204020204" pitchFamily="34" charset="-122"/>
                <a:ea typeface="微软雅黑" panose="020B0503020204020204" pitchFamily="34" charset="-122"/>
              </a:rPr>
              <a:t>导入所需的包</a:t>
            </a:r>
            <a:r>
              <a:rPr lang="en-US" altLang="zh-CN" sz="1800" b="1" dirty="0">
                <a:solidFill>
                  <a:srgbClr val="3D89BC"/>
                </a:solidFill>
                <a:latin typeface="微软雅黑" panose="020B0503020204020204" pitchFamily="34" charset="-122"/>
                <a:ea typeface="微软雅黑" panose="020B0503020204020204" pitchFamily="34" charset="-122"/>
              </a:rPr>
              <a:t>:</a:t>
            </a:r>
            <a:endParaRPr lang="zh-CN" altLang="zh-CN" sz="1800" b="1" dirty="0">
              <a:solidFill>
                <a:srgbClr val="3D89BC"/>
              </a:solidFill>
              <a:latin typeface="微软雅黑" panose="020B0503020204020204" pitchFamily="34" charset="-122"/>
              <a:ea typeface="微软雅黑" panose="020B0503020204020204" pitchFamily="34" charset="-122"/>
            </a:endParaRPr>
          </a:p>
          <a:p>
            <a:pPr marL="285750" lvl="1" indent="-285750">
              <a:lnSpc>
                <a:spcPct val="150000"/>
              </a:lnSpc>
              <a:spcBef>
                <a:spcPts val="1000"/>
              </a:spcBef>
              <a:buFont typeface="Wingdings" panose="05000000000000000000" pitchFamily="2" charset="2"/>
              <a:buChar char="Ø"/>
            </a:pP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scala</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&gt; import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breeze.linalg</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.{Vector,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DenseVector</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squaredDistance</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150000"/>
              </a:lnSpc>
              <a:spcBef>
                <a:spcPts val="1000"/>
              </a:spcBef>
              <a:buFont typeface="Wingdings" panose="05000000000000000000" pitchFamily="2" charset="2"/>
              <a:buChar char="Ø"/>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import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breeze.linalg</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.{Vector,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DenseVector</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squaredDistance</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150000"/>
              </a:lnSpc>
              <a:spcBef>
                <a:spcPts val="1000"/>
              </a:spcBef>
              <a:buFont typeface="Wingdings" panose="05000000000000000000" pitchFamily="2" charset="2"/>
              <a:buChar char="Ø"/>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150000"/>
              </a:lnSpc>
              <a:spcBef>
                <a:spcPts val="1000"/>
              </a:spcBef>
              <a:buFont typeface="Wingdings" panose="05000000000000000000" pitchFamily="2" charset="2"/>
              <a:buChar char="Ø"/>
            </a:pP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scala</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&gt; import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org.apache.spark</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SparkConf</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SparkContext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150000"/>
              </a:lnSpc>
              <a:spcBef>
                <a:spcPts val="1000"/>
              </a:spcBef>
              <a:buFont typeface="Wingdings" panose="05000000000000000000" pitchFamily="2" charset="2"/>
              <a:buChar char="Ø"/>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import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org.apache.spark</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SparkConf</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SparkContext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150000"/>
              </a:lnSpc>
              <a:spcBef>
                <a:spcPts val="1000"/>
              </a:spcBef>
              <a:buFont typeface="Wingdings" panose="05000000000000000000" pitchFamily="2" charset="2"/>
              <a:buChar char="Ø"/>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150000"/>
              </a:lnSpc>
              <a:spcBef>
                <a:spcPts val="1000"/>
              </a:spcBef>
              <a:buFont typeface="Wingdings" panose="05000000000000000000" pitchFamily="2" charset="2"/>
              <a:buChar char="Ø"/>
            </a:pP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scala</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&gt; import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org.apache.spark.SparkContext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._</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150000"/>
              </a:lnSpc>
              <a:spcBef>
                <a:spcPts val="1000"/>
              </a:spcBef>
              <a:buFont typeface="Wingdings" panose="05000000000000000000" pitchFamily="2" charset="2"/>
              <a:buChar char="Ø"/>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import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org.apache.spark.SparkContext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._</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lvl="1">
              <a:buNone/>
            </a:pPr>
            <a:endParaRPr lang="zh-CN" altLang="zh-CN" sz="1600" dirty="0" smtClean="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634054" cy="415498"/>
          </a:xfrm>
          <a:prstGeom prst="rect">
            <a:avLst/>
          </a:prstGeom>
          <a:noFill/>
        </p:spPr>
        <p:txBody>
          <a:bodyPr wrap="none" rtlCol="0">
            <a:spAutoFit/>
          </a:bodyPr>
          <a:lstStyle/>
          <a:p>
            <a:r>
              <a:rPr lang="en-US" altLang="zh-CN" sz="2100" b="1" spc="225" dirty="0" smtClean="0">
                <a:solidFill>
                  <a:prstClr val="white"/>
                </a:solidFill>
              </a:rPr>
              <a:t>3.4 </a:t>
            </a:r>
            <a:r>
              <a:rPr lang="x-none" altLang="zh-CN" sz="2100" b="1" dirty="0" smtClean="0">
                <a:solidFill>
                  <a:schemeClr val="bg1"/>
                </a:solidFill>
              </a:rPr>
              <a:t>聚类的实现例子</a:t>
            </a:r>
            <a:endParaRPr lang="zh-CN" altLang="en-US" sz="2100" b="1" spc="225" dirty="0">
              <a:solidFill>
                <a:schemeClr val="bg1"/>
              </a:solidFill>
              <a:latin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098378" cy="300852"/>
          </a:xfrm>
          <a:prstGeom prst="rect">
            <a:avLst/>
          </a:prstGeom>
          <a:noFill/>
        </p:spPr>
        <p:txBody>
          <a:bodyPr wrap="none" rtlCol="0">
            <a:spAutoFit/>
          </a:bodyPr>
          <a:lstStyle/>
          <a:p>
            <a:r>
              <a:rPr lang="zh-CN" altLang="en-US" sz="1355" dirty="0" smtClean="0">
                <a:solidFill>
                  <a:prstClr val="white"/>
                </a:solidFill>
              </a:rPr>
              <a:t>第三章 聚类</a:t>
            </a:r>
            <a:endParaRPr lang="zh-CN" altLang="en-US" sz="1355" dirty="0">
              <a:solidFill>
                <a:prstClr val="white"/>
              </a:solidFill>
            </a:endParaRPr>
          </a:p>
        </p:txBody>
      </p:sp>
      <p:sp>
        <p:nvSpPr>
          <p:cNvPr id="11" name="内容占位符 5"/>
          <p:cNvSpPr>
            <a:spLocks noGrp="1"/>
          </p:cNvSpPr>
          <p:nvPr>
            <p:ph idx="1"/>
          </p:nvPr>
        </p:nvSpPr>
        <p:spPr>
          <a:xfrm>
            <a:off x="323528" y="980728"/>
            <a:ext cx="8229600" cy="5040560"/>
          </a:xfrm>
        </p:spPr>
        <p:txBody>
          <a:bodyPr>
            <a:noAutofit/>
          </a:bodyPr>
          <a:lstStyle/>
          <a:p>
            <a:pPr marL="0" lvl="1" indent="-285750">
              <a:lnSpc>
                <a:spcPct val="150000"/>
              </a:lnSpc>
              <a:spcBef>
                <a:spcPts val="1000"/>
              </a:spcBef>
            </a:pPr>
            <a:r>
              <a:rPr lang="zh-CN" altLang="zh-CN" sz="1800" b="1" dirty="0">
                <a:solidFill>
                  <a:srgbClr val="3D89BC"/>
                </a:solidFill>
                <a:latin typeface="微软雅黑" panose="020B0503020204020204" pitchFamily="34" charset="-122"/>
                <a:ea typeface="微软雅黑" panose="020B0503020204020204" pitchFamily="34" charset="-122"/>
              </a:rPr>
              <a:t>定义分析方法和计算最短距离点的方法</a:t>
            </a:r>
            <a:r>
              <a:rPr lang="en-US" altLang="zh-CN" sz="1800" b="1" dirty="0">
                <a:solidFill>
                  <a:srgbClr val="3D89BC"/>
                </a:solidFill>
                <a:latin typeface="微软雅黑" panose="020B0503020204020204" pitchFamily="34" charset="-122"/>
                <a:ea typeface="微软雅黑" panose="020B0503020204020204" pitchFamily="34" charset="-122"/>
              </a:rPr>
              <a:t>(method):</a:t>
            </a:r>
            <a:endParaRPr lang="zh-CN" altLang="zh-CN" sz="1800" b="1" dirty="0">
              <a:solidFill>
                <a:srgbClr val="3D89BC"/>
              </a:solidFill>
              <a:latin typeface="微软雅黑" panose="020B0503020204020204" pitchFamily="34" charset="-122"/>
              <a:ea typeface="微软雅黑" panose="020B0503020204020204" pitchFamily="34" charset="-122"/>
            </a:endParaRPr>
          </a:p>
          <a:p>
            <a:pPr lvl="1">
              <a:buFont typeface="Wingdings" panose="05000000000000000000" pitchFamily="2" charset="2"/>
              <a:buChar char="Ø"/>
            </a:pPr>
            <a:r>
              <a:rPr lang="en-US" altLang="zh-CN" sz="1200" dirty="0" err="1" smtClean="0"/>
              <a:t>scala</a:t>
            </a:r>
            <a:r>
              <a:rPr lang="en-US" altLang="zh-CN" sz="1200" dirty="0" smtClean="0"/>
              <a:t>&gt; def </a:t>
            </a:r>
            <a:r>
              <a:rPr lang="en-US" altLang="zh-CN" sz="1200" dirty="0" err="1" smtClean="0"/>
              <a:t>parseVector</a:t>
            </a:r>
            <a:r>
              <a:rPr lang="en-US" altLang="zh-CN" sz="1200" dirty="0" smtClean="0"/>
              <a:t>(line: String): Vector[Double] = {</a:t>
            </a:r>
            <a:endParaRPr lang="zh-CN" altLang="zh-CN" sz="1200" dirty="0" smtClean="0"/>
          </a:p>
          <a:p>
            <a:pPr lvl="1">
              <a:buFont typeface="Wingdings" panose="05000000000000000000" pitchFamily="2" charset="2"/>
              <a:buChar char="Ø"/>
            </a:pPr>
            <a:r>
              <a:rPr lang="en-US" altLang="zh-CN" sz="1200" dirty="0" smtClean="0"/>
              <a:t>     | </a:t>
            </a:r>
            <a:r>
              <a:rPr lang="en-US" altLang="zh-CN" sz="1200" dirty="0" err="1" smtClean="0"/>
              <a:t>DenseVector</a:t>
            </a:r>
            <a:r>
              <a:rPr lang="en-US" altLang="zh-CN" sz="1200" dirty="0" smtClean="0"/>
              <a:t>(</a:t>
            </a:r>
            <a:r>
              <a:rPr lang="en-US" altLang="zh-CN" sz="1200" dirty="0" err="1" smtClean="0"/>
              <a:t>line.split</a:t>
            </a:r>
            <a:r>
              <a:rPr lang="en-US" altLang="zh-CN" sz="1200" dirty="0" smtClean="0"/>
              <a:t>(' ').map(_.</a:t>
            </a:r>
            <a:r>
              <a:rPr lang="en-US" altLang="zh-CN" sz="1200" dirty="0" err="1" smtClean="0"/>
              <a:t>toDouble</a:t>
            </a:r>
            <a:r>
              <a:rPr lang="en-US" altLang="zh-CN" sz="1200" dirty="0" smtClean="0"/>
              <a:t>))</a:t>
            </a:r>
            <a:endParaRPr lang="zh-CN" altLang="zh-CN" sz="1200" dirty="0" smtClean="0"/>
          </a:p>
          <a:p>
            <a:pPr lvl="1">
              <a:buFont typeface="Wingdings" panose="05000000000000000000" pitchFamily="2" charset="2"/>
              <a:buChar char="Ø"/>
            </a:pPr>
            <a:r>
              <a:rPr lang="en-US" altLang="zh-CN" sz="1200" dirty="0" smtClean="0"/>
              <a:t>     | }</a:t>
            </a:r>
            <a:endParaRPr lang="zh-CN" altLang="zh-CN" sz="1200" dirty="0" smtClean="0"/>
          </a:p>
          <a:p>
            <a:pPr lvl="1">
              <a:buFont typeface="Wingdings" panose="05000000000000000000" pitchFamily="2" charset="2"/>
              <a:buChar char="Ø"/>
            </a:pPr>
            <a:r>
              <a:rPr lang="en-US" altLang="zh-CN" sz="1200" dirty="0" err="1" smtClean="0"/>
              <a:t>parseVector</a:t>
            </a:r>
            <a:r>
              <a:rPr lang="en-US" altLang="zh-CN" sz="1200" dirty="0" smtClean="0"/>
              <a:t>: (line: String)</a:t>
            </a:r>
            <a:r>
              <a:rPr lang="en-US" altLang="zh-CN" sz="1200" dirty="0" err="1" smtClean="0"/>
              <a:t>breeze.linalg.Vector</a:t>
            </a:r>
            <a:r>
              <a:rPr lang="en-US" altLang="zh-CN" sz="1200" dirty="0" smtClean="0"/>
              <a:t>[Double]</a:t>
            </a:r>
            <a:endParaRPr lang="zh-CN" altLang="zh-CN" sz="1200" dirty="0" smtClean="0"/>
          </a:p>
          <a:p>
            <a:pPr lvl="1">
              <a:buFont typeface="Wingdings" panose="05000000000000000000" pitchFamily="2" charset="2"/>
              <a:buChar char="Ø"/>
            </a:pPr>
            <a:r>
              <a:rPr lang="en-US" altLang="zh-CN" sz="1200" dirty="0" smtClean="0"/>
              <a:t> </a:t>
            </a:r>
            <a:endParaRPr lang="zh-CN" altLang="zh-CN" sz="1200" dirty="0" smtClean="0"/>
          </a:p>
          <a:p>
            <a:pPr lvl="1">
              <a:buFont typeface="Wingdings" panose="05000000000000000000" pitchFamily="2" charset="2"/>
              <a:buChar char="Ø"/>
            </a:pPr>
            <a:r>
              <a:rPr lang="en-US" altLang="zh-CN" sz="1200" dirty="0" err="1" smtClean="0"/>
              <a:t>scala</a:t>
            </a:r>
            <a:r>
              <a:rPr lang="en-US" altLang="zh-CN" sz="1200" dirty="0" smtClean="0"/>
              <a:t>&gt; def </a:t>
            </a:r>
            <a:r>
              <a:rPr lang="en-US" altLang="zh-CN" sz="1200" dirty="0" err="1" smtClean="0"/>
              <a:t>closestPoint</a:t>
            </a:r>
            <a:r>
              <a:rPr lang="en-US" altLang="zh-CN" sz="1200" dirty="0" smtClean="0"/>
              <a:t>(p: Vector[Double], centers: Array[Vector[Double]]): </a:t>
            </a:r>
            <a:r>
              <a:rPr lang="en-US" altLang="zh-CN" sz="1200" dirty="0" err="1" smtClean="0"/>
              <a:t>Int</a:t>
            </a:r>
            <a:r>
              <a:rPr lang="en-US" altLang="zh-CN" sz="1200" dirty="0" smtClean="0"/>
              <a:t> = {</a:t>
            </a:r>
            <a:endParaRPr lang="zh-CN" altLang="zh-CN" sz="1200" dirty="0" smtClean="0"/>
          </a:p>
          <a:p>
            <a:pPr lvl="1">
              <a:buFont typeface="Wingdings" panose="05000000000000000000" pitchFamily="2" charset="2"/>
              <a:buChar char="Ø"/>
            </a:pPr>
            <a:r>
              <a:rPr lang="en-US" altLang="zh-CN" sz="1200" dirty="0" smtClean="0"/>
              <a:t>     | </a:t>
            </a:r>
            <a:r>
              <a:rPr lang="en-US" altLang="zh-CN" sz="1200" dirty="0" err="1" smtClean="0"/>
              <a:t>var</a:t>
            </a:r>
            <a:r>
              <a:rPr lang="en-US" altLang="zh-CN" sz="1200" dirty="0" smtClean="0"/>
              <a:t> </a:t>
            </a:r>
            <a:r>
              <a:rPr lang="en-US" altLang="zh-CN" sz="1200" dirty="0" err="1" smtClean="0"/>
              <a:t>bestIndex</a:t>
            </a:r>
            <a:r>
              <a:rPr lang="en-US" altLang="zh-CN" sz="1200" dirty="0" smtClean="0"/>
              <a:t> = 0</a:t>
            </a:r>
            <a:endParaRPr lang="zh-CN" altLang="zh-CN" sz="1200" dirty="0" smtClean="0"/>
          </a:p>
          <a:p>
            <a:pPr lvl="1">
              <a:buFont typeface="Wingdings" panose="05000000000000000000" pitchFamily="2" charset="2"/>
              <a:buChar char="Ø"/>
            </a:pPr>
            <a:r>
              <a:rPr lang="en-US" altLang="zh-CN" sz="1200" dirty="0" smtClean="0"/>
              <a:t>     | </a:t>
            </a:r>
            <a:r>
              <a:rPr lang="en-US" altLang="zh-CN" sz="1200" dirty="0" err="1" smtClean="0"/>
              <a:t>var</a:t>
            </a:r>
            <a:r>
              <a:rPr lang="en-US" altLang="zh-CN" sz="1200" dirty="0" smtClean="0"/>
              <a:t> closest = </a:t>
            </a:r>
            <a:r>
              <a:rPr lang="en-US" altLang="zh-CN" sz="1200" dirty="0" err="1" smtClean="0"/>
              <a:t>Double.PositiveInfinity</a:t>
            </a:r>
            <a:endParaRPr lang="zh-CN" altLang="zh-CN" sz="1200" dirty="0" smtClean="0"/>
          </a:p>
          <a:p>
            <a:pPr lvl="1">
              <a:buFont typeface="Wingdings" panose="05000000000000000000" pitchFamily="2" charset="2"/>
              <a:buChar char="Ø"/>
            </a:pPr>
            <a:r>
              <a:rPr lang="en-US" altLang="zh-CN" sz="1200" dirty="0" smtClean="0"/>
              <a:t>     | for (</a:t>
            </a:r>
            <a:r>
              <a:rPr lang="en-US" altLang="zh-CN" sz="1200" dirty="0" err="1" smtClean="0"/>
              <a:t>i</a:t>
            </a:r>
            <a:r>
              <a:rPr lang="en-US" altLang="zh-CN" sz="1200" dirty="0" smtClean="0"/>
              <a:t> &lt;- 0 until </a:t>
            </a:r>
            <a:r>
              <a:rPr lang="en-US" altLang="zh-CN" sz="1200" dirty="0" err="1" smtClean="0"/>
              <a:t>centers.length</a:t>
            </a:r>
            <a:r>
              <a:rPr lang="en-US" altLang="zh-CN" sz="1200" dirty="0" smtClean="0"/>
              <a:t>) {</a:t>
            </a:r>
            <a:endParaRPr lang="zh-CN" altLang="zh-CN" sz="1200" dirty="0" smtClean="0"/>
          </a:p>
          <a:p>
            <a:pPr lvl="1">
              <a:buFont typeface="Wingdings" panose="05000000000000000000" pitchFamily="2" charset="2"/>
              <a:buChar char="Ø"/>
            </a:pPr>
            <a:r>
              <a:rPr lang="en-US" altLang="zh-CN" sz="1200" dirty="0" smtClean="0"/>
              <a:t>     | </a:t>
            </a:r>
            <a:r>
              <a:rPr lang="en-US" altLang="zh-CN" sz="1200" dirty="0" err="1" smtClean="0"/>
              <a:t>val</a:t>
            </a:r>
            <a:r>
              <a:rPr lang="en-US" altLang="zh-CN" sz="1200" dirty="0" smtClean="0"/>
              <a:t> </a:t>
            </a:r>
            <a:r>
              <a:rPr lang="en-US" altLang="zh-CN" sz="1200" dirty="0" err="1" smtClean="0"/>
              <a:t>tempDist</a:t>
            </a:r>
            <a:r>
              <a:rPr lang="en-US" altLang="zh-CN" sz="1200" dirty="0" smtClean="0"/>
              <a:t> = </a:t>
            </a:r>
            <a:r>
              <a:rPr lang="en-US" altLang="zh-CN" sz="1200" dirty="0" err="1" smtClean="0"/>
              <a:t>squaredDistance</a:t>
            </a:r>
            <a:r>
              <a:rPr lang="en-US" altLang="zh-CN" sz="1200" dirty="0" smtClean="0"/>
              <a:t>(p, centers(</a:t>
            </a:r>
            <a:r>
              <a:rPr lang="en-US" altLang="zh-CN" sz="1200" dirty="0" err="1" smtClean="0"/>
              <a:t>i</a:t>
            </a:r>
            <a:r>
              <a:rPr lang="en-US" altLang="zh-CN" sz="1200" dirty="0" smtClean="0"/>
              <a:t>))</a:t>
            </a:r>
            <a:endParaRPr lang="zh-CN" altLang="zh-CN" sz="1200" dirty="0" smtClean="0"/>
          </a:p>
          <a:p>
            <a:pPr lvl="1">
              <a:buFont typeface="Wingdings" panose="05000000000000000000" pitchFamily="2" charset="2"/>
              <a:buChar char="Ø"/>
            </a:pPr>
            <a:r>
              <a:rPr lang="en-US" altLang="zh-CN" sz="1200" dirty="0" smtClean="0"/>
              <a:t>     | if (</a:t>
            </a:r>
            <a:r>
              <a:rPr lang="en-US" altLang="zh-CN" sz="1200" dirty="0" err="1" smtClean="0"/>
              <a:t>tempDist</a:t>
            </a:r>
            <a:r>
              <a:rPr lang="en-US" altLang="zh-CN" sz="1200" dirty="0" smtClean="0"/>
              <a:t> &lt; closest) {</a:t>
            </a:r>
            <a:endParaRPr lang="zh-CN" altLang="zh-CN" sz="1200" dirty="0" smtClean="0"/>
          </a:p>
          <a:p>
            <a:pPr lvl="1">
              <a:buFont typeface="Wingdings" panose="05000000000000000000" pitchFamily="2" charset="2"/>
              <a:buChar char="Ø"/>
            </a:pPr>
            <a:r>
              <a:rPr lang="en-US" altLang="zh-CN" sz="1200" dirty="0" smtClean="0"/>
              <a:t>     | closest = </a:t>
            </a:r>
            <a:r>
              <a:rPr lang="en-US" altLang="zh-CN" sz="1200" dirty="0" err="1" smtClean="0"/>
              <a:t>tempDist</a:t>
            </a:r>
            <a:endParaRPr lang="zh-CN" altLang="zh-CN" sz="1200" dirty="0" smtClean="0"/>
          </a:p>
          <a:p>
            <a:pPr lvl="1">
              <a:buFont typeface="Wingdings" panose="05000000000000000000" pitchFamily="2" charset="2"/>
              <a:buChar char="Ø"/>
            </a:pPr>
            <a:r>
              <a:rPr lang="en-US" altLang="zh-CN" sz="1200" dirty="0" smtClean="0"/>
              <a:t>     | </a:t>
            </a:r>
            <a:r>
              <a:rPr lang="en-US" altLang="zh-CN" sz="1200" dirty="0" err="1" smtClean="0"/>
              <a:t>bestIndex</a:t>
            </a:r>
            <a:r>
              <a:rPr lang="en-US" altLang="zh-CN" sz="1200" dirty="0" smtClean="0"/>
              <a:t> = </a:t>
            </a:r>
            <a:r>
              <a:rPr lang="en-US" altLang="zh-CN" sz="1200" dirty="0" err="1" smtClean="0"/>
              <a:t>i</a:t>
            </a:r>
            <a:endParaRPr lang="zh-CN" altLang="zh-CN" sz="1200" dirty="0" smtClean="0"/>
          </a:p>
          <a:p>
            <a:pPr lvl="1">
              <a:buFont typeface="Wingdings" panose="05000000000000000000" pitchFamily="2" charset="2"/>
              <a:buChar char="Ø"/>
            </a:pPr>
            <a:r>
              <a:rPr lang="en-US" altLang="zh-CN" sz="1200" dirty="0" smtClean="0"/>
              <a:t>     | }</a:t>
            </a:r>
            <a:endParaRPr lang="zh-CN" altLang="zh-CN" sz="1200" dirty="0" smtClean="0"/>
          </a:p>
          <a:p>
            <a:pPr lvl="1">
              <a:buFont typeface="Wingdings" panose="05000000000000000000" pitchFamily="2" charset="2"/>
              <a:buChar char="Ø"/>
            </a:pPr>
            <a:r>
              <a:rPr lang="en-US" altLang="zh-CN" sz="1200" dirty="0" smtClean="0"/>
              <a:t>     | }</a:t>
            </a:r>
            <a:endParaRPr lang="zh-CN" altLang="zh-CN" sz="1200" dirty="0" smtClean="0"/>
          </a:p>
          <a:p>
            <a:pPr lvl="1">
              <a:buFont typeface="Wingdings" panose="05000000000000000000" pitchFamily="2" charset="2"/>
              <a:buChar char="Ø"/>
            </a:pPr>
            <a:r>
              <a:rPr lang="en-US" altLang="zh-CN" sz="1200" dirty="0" smtClean="0"/>
              <a:t>     | </a:t>
            </a:r>
            <a:r>
              <a:rPr lang="en-US" altLang="zh-CN" sz="1200" dirty="0" err="1" smtClean="0"/>
              <a:t>bestIndex</a:t>
            </a:r>
            <a:endParaRPr lang="zh-CN" altLang="zh-CN" sz="1200" dirty="0" smtClean="0"/>
          </a:p>
          <a:p>
            <a:pPr lvl="1">
              <a:buFont typeface="Wingdings" panose="05000000000000000000" pitchFamily="2" charset="2"/>
              <a:buChar char="Ø"/>
            </a:pPr>
            <a:r>
              <a:rPr lang="en-US" altLang="zh-CN" sz="1200" dirty="0" smtClean="0"/>
              <a:t>     | }</a:t>
            </a:r>
            <a:endParaRPr lang="zh-CN" altLang="zh-CN" sz="1200" dirty="0" smtClean="0"/>
          </a:p>
          <a:p>
            <a:pPr lvl="1">
              <a:buFont typeface="Wingdings" panose="05000000000000000000" pitchFamily="2" charset="2"/>
              <a:buChar char="Ø"/>
            </a:pPr>
            <a:r>
              <a:rPr lang="en-US" altLang="zh-CN" sz="1200" dirty="0" err="1" smtClean="0"/>
              <a:t>closestPoint</a:t>
            </a:r>
            <a:r>
              <a:rPr lang="en-US" altLang="zh-CN" sz="1200" dirty="0" smtClean="0"/>
              <a:t>: (p: </a:t>
            </a:r>
            <a:r>
              <a:rPr lang="en-US" altLang="zh-CN" sz="1200" dirty="0" err="1" smtClean="0"/>
              <a:t>breeze.linalg.Vector</a:t>
            </a:r>
            <a:r>
              <a:rPr lang="en-US" altLang="zh-CN" sz="1200" dirty="0" smtClean="0"/>
              <a:t>[Double], centers: Array[</a:t>
            </a:r>
            <a:r>
              <a:rPr lang="en-US" altLang="zh-CN" sz="1200" dirty="0" err="1" smtClean="0"/>
              <a:t>breeze.linalg.Vector</a:t>
            </a:r>
            <a:r>
              <a:rPr lang="en-US" altLang="zh-CN" sz="1200" dirty="0" smtClean="0"/>
              <a:t>[Double]])</a:t>
            </a:r>
            <a:r>
              <a:rPr lang="en-US" altLang="zh-CN" sz="1200" dirty="0" err="1" smtClean="0"/>
              <a:t>Int</a:t>
            </a:r>
            <a:endParaRPr lang="zh-CN" altLang="zh-CN" sz="1200" dirty="0" smtClean="0"/>
          </a:p>
          <a:p>
            <a:endParaRPr lang="zh-CN" altLang="zh-CN" sz="1600" dirty="0" smtClean="0"/>
          </a:p>
          <a:p>
            <a:endParaRPr lang="zh-CN" altLang="en-US" sz="1600"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634054" cy="415498"/>
          </a:xfrm>
          <a:prstGeom prst="rect">
            <a:avLst/>
          </a:prstGeom>
          <a:noFill/>
        </p:spPr>
        <p:txBody>
          <a:bodyPr wrap="none" rtlCol="0">
            <a:spAutoFit/>
          </a:bodyPr>
          <a:lstStyle/>
          <a:p>
            <a:r>
              <a:rPr lang="en-US" altLang="zh-CN" sz="2100" b="1" spc="225" dirty="0" smtClean="0">
                <a:solidFill>
                  <a:prstClr val="white"/>
                </a:solidFill>
              </a:rPr>
              <a:t>3.4 </a:t>
            </a:r>
            <a:r>
              <a:rPr lang="x-none" altLang="zh-CN" sz="2100" b="1" dirty="0" smtClean="0">
                <a:solidFill>
                  <a:schemeClr val="bg1"/>
                </a:solidFill>
              </a:rPr>
              <a:t>聚类的实现例子</a:t>
            </a:r>
            <a:endParaRPr lang="zh-CN" altLang="en-US" sz="2100" b="1" spc="225" dirty="0">
              <a:solidFill>
                <a:schemeClr val="bg1"/>
              </a:solidFill>
              <a:latin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098378" cy="300852"/>
          </a:xfrm>
          <a:prstGeom prst="rect">
            <a:avLst/>
          </a:prstGeom>
          <a:noFill/>
        </p:spPr>
        <p:txBody>
          <a:bodyPr wrap="none" rtlCol="0">
            <a:spAutoFit/>
          </a:bodyPr>
          <a:lstStyle/>
          <a:p>
            <a:r>
              <a:rPr lang="zh-CN" altLang="en-US" sz="1355" dirty="0" smtClean="0">
                <a:solidFill>
                  <a:prstClr val="white"/>
                </a:solidFill>
              </a:rPr>
              <a:t>第三章 聚类</a:t>
            </a:r>
            <a:endParaRPr lang="zh-CN" altLang="en-US" sz="1355" dirty="0">
              <a:solidFill>
                <a:prstClr val="white"/>
              </a:solidFill>
            </a:endParaRPr>
          </a:p>
        </p:txBody>
      </p:sp>
      <p:sp>
        <p:nvSpPr>
          <p:cNvPr id="11" name="内容占位符 5"/>
          <p:cNvSpPr>
            <a:spLocks noGrp="1"/>
          </p:cNvSpPr>
          <p:nvPr>
            <p:ph idx="1"/>
          </p:nvPr>
        </p:nvSpPr>
        <p:spPr>
          <a:xfrm>
            <a:off x="323528" y="980728"/>
            <a:ext cx="8229600" cy="5040560"/>
          </a:xfrm>
        </p:spPr>
        <p:txBody>
          <a:bodyPr>
            <a:noAutofit/>
          </a:bodyPr>
          <a:lstStyle/>
          <a:p>
            <a:r>
              <a:rPr lang="zh-CN" altLang="zh-CN" sz="1800" b="1" dirty="0">
                <a:solidFill>
                  <a:srgbClr val="3D89BC"/>
                </a:solidFill>
                <a:latin typeface="微软雅黑" panose="020B0503020204020204" pitchFamily="34" charset="-122"/>
                <a:ea typeface="微软雅黑" panose="020B0503020204020204" pitchFamily="34" charset="-122"/>
              </a:rPr>
              <a:t>装入并读取挖掘数据文件：</a:t>
            </a:r>
            <a:endParaRPr lang="zh-CN" altLang="zh-CN" sz="1800" b="1" dirty="0">
              <a:solidFill>
                <a:srgbClr val="3D89BC"/>
              </a:solidFill>
              <a:latin typeface="微软雅黑" panose="020B0503020204020204" pitchFamily="34" charset="-122"/>
              <a:ea typeface="微软雅黑" panose="020B0503020204020204" pitchFamily="34" charset="-122"/>
            </a:endParaRPr>
          </a:p>
          <a:p>
            <a:pPr marL="228600" lvl="1">
              <a:lnSpc>
                <a:spcPct val="150000"/>
              </a:lnSpc>
              <a:spcBef>
                <a:spcPts val="1000"/>
              </a:spcBef>
              <a:buFont typeface="Wingdings" panose="05000000000000000000" pitchFamily="2" charset="2"/>
              <a:buChar char="Ø"/>
            </a:pP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scala</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mj-cs"/>
              </a:rPr>
              <a:t>&gt;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val</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mj-cs"/>
              </a:rPr>
              <a:t> lines =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sc.textFile</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mj-cs"/>
              </a:rPr>
              <a:t>("/34/in/kmeans_data.txt")</a:t>
            </a:r>
            <a:endParaRPr lang="zh-CN"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lvl="1">
              <a:lnSpc>
                <a:spcPct val="150000"/>
              </a:lnSpc>
              <a:spcBef>
                <a:spcPts val="1000"/>
              </a:spcBef>
              <a:buFont typeface="Wingdings" panose="05000000000000000000" pitchFamily="2" charset="2"/>
              <a:buChar char="Ø"/>
            </a:pP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mj-cs"/>
              </a:rPr>
              <a:t>17/05/17 06:14:50 INFO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storage.MemoryStore</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mj-cs"/>
              </a:rPr>
              <a:t>: Block broadcast_0 stored as values in memory (estimated size 86.5 KB, free 86.5 KB)</a:t>
            </a:r>
            <a:endParaRPr lang="zh-CN"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lvl="1">
              <a:lnSpc>
                <a:spcPct val="150000"/>
              </a:lnSpc>
              <a:spcBef>
                <a:spcPts val="1000"/>
              </a:spcBef>
              <a:buFont typeface="Wingdings" panose="05000000000000000000" pitchFamily="2" charset="2"/>
              <a:buChar char="Ø"/>
            </a:pP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mj-cs"/>
              </a:rPr>
              <a:t>17/05/17 06:14:50 INFO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storage.MemoryStore</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mj-cs"/>
              </a:rPr>
              <a:t>: Block broadcast_0_piece0 stored as bytes in memory (estimated size 19.4 KB, free 105.9 KB)</a:t>
            </a:r>
            <a:endParaRPr lang="zh-CN"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lvl="1">
              <a:lnSpc>
                <a:spcPct val="150000"/>
              </a:lnSpc>
              <a:spcBef>
                <a:spcPts val="1000"/>
              </a:spcBef>
              <a:buFont typeface="Wingdings" panose="05000000000000000000" pitchFamily="2" charset="2"/>
              <a:buChar char="Ø"/>
            </a:pP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mj-cs"/>
              </a:rPr>
              <a:t>17/05/17 06:14:50 INFO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storage.BlockManagerInfo</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mj-cs"/>
              </a:rPr>
              <a:t>: Added broadcast_0_piece0 in memory on 10.30.240.14:42657 (size: 19.4 KB, free: 511.5 MB)</a:t>
            </a:r>
            <a:endParaRPr lang="zh-CN"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lvl="1">
              <a:lnSpc>
                <a:spcPct val="150000"/>
              </a:lnSpc>
              <a:spcBef>
                <a:spcPts val="1000"/>
              </a:spcBef>
              <a:buFont typeface="Wingdings" panose="05000000000000000000" pitchFamily="2" charset="2"/>
              <a:buChar char="Ø"/>
            </a:pP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mj-cs"/>
              </a:rPr>
              <a:t>17/05/17 06:14:50 INFO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spark.SparkContext</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mj-cs"/>
              </a:rPr>
              <a:t>: Created broadcast 0 from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textFile</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&lt;console&gt;:32</a:t>
            </a:r>
            <a:endParaRPr lang="zh-CN"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lvl="1">
              <a:lnSpc>
                <a:spcPct val="150000"/>
              </a:lnSpc>
              <a:spcBef>
                <a:spcPts val="1000"/>
              </a:spcBef>
              <a:buFont typeface="Wingdings" panose="05000000000000000000" pitchFamily="2" charset="2"/>
              <a:buChar char="Ø"/>
            </a:pP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mj-cs"/>
              </a:rPr>
              <a:t>lines: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org.apache.spark.rdd.RDD</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mj-cs"/>
              </a:rPr>
              <a:t>[String] =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MapPartitionsRDD</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mj-cs"/>
              </a:rPr>
              <a:t>[1] at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textFile</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&lt;console&gt;:32</a:t>
            </a:r>
            <a:endParaRPr lang="zh-CN"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lvl="1">
              <a:lnSpc>
                <a:spcPct val="150000"/>
              </a:lnSpc>
              <a:spcBef>
                <a:spcPts val="1000"/>
              </a:spcBef>
              <a:buFont typeface="Wingdings" panose="05000000000000000000" pitchFamily="2" charset="2"/>
              <a:buChar char="Ø"/>
            </a:pP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endParaRPr lang="zh-CN"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lvl="1">
              <a:lnSpc>
                <a:spcPct val="150000"/>
              </a:lnSpc>
              <a:spcBef>
                <a:spcPts val="1000"/>
              </a:spcBef>
              <a:buFont typeface="Wingdings" panose="05000000000000000000" pitchFamily="2" charset="2"/>
              <a:buChar char="Ø"/>
            </a:pP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scala</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mj-cs"/>
              </a:rPr>
              <a:t>&gt;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val</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mj-cs"/>
              </a:rPr>
              <a:t> data = lines.map(</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parseVector</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mj-cs"/>
              </a:rPr>
              <a:t> _).cache()</a:t>
            </a:r>
            <a:endParaRPr lang="zh-CN"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lvl="1">
              <a:lnSpc>
                <a:spcPct val="150000"/>
              </a:lnSpc>
              <a:spcBef>
                <a:spcPts val="1000"/>
              </a:spcBef>
              <a:buFont typeface="Wingdings" panose="05000000000000000000" pitchFamily="2" charset="2"/>
              <a:buChar char="Ø"/>
            </a:pP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mj-cs"/>
              </a:rPr>
              <a:t>data: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org.apache.spark.rdd.RDD</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breeze.linalg.Vector</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mj-cs"/>
              </a:rPr>
              <a:t>[Double]] =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MapPartitionsRDD</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mj-cs"/>
              </a:rPr>
              <a:t>[2] at map at &lt;console&gt;:36</a:t>
            </a:r>
            <a:endParaRPr lang="zh-CN"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endParaRPr lang="zh-CN" altLang="zh-CN" sz="1600" dirty="0" smtClean="0"/>
          </a:p>
          <a:p>
            <a:endParaRPr lang="zh-CN" altLang="en-US" sz="1600"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634054" cy="415498"/>
          </a:xfrm>
          <a:prstGeom prst="rect">
            <a:avLst/>
          </a:prstGeom>
          <a:noFill/>
        </p:spPr>
        <p:txBody>
          <a:bodyPr wrap="none" rtlCol="0">
            <a:spAutoFit/>
          </a:bodyPr>
          <a:lstStyle/>
          <a:p>
            <a:r>
              <a:rPr lang="en-US" altLang="zh-CN" sz="2100" b="1" spc="225" dirty="0" smtClean="0">
                <a:solidFill>
                  <a:prstClr val="white"/>
                </a:solidFill>
              </a:rPr>
              <a:t>3.4 </a:t>
            </a:r>
            <a:r>
              <a:rPr lang="x-none" altLang="zh-CN" sz="2100" b="1" dirty="0" smtClean="0">
                <a:solidFill>
                  <a:schemeClr val="bg1"/>
                </a:solidFill>
              </a:rPr>
              <a:t>聚类的实现例子</a:t>
            </a:r>
            <a:endParaRPr lang="zh-CN" altLang="en-US" sz="2100" b="1" spc="225" dirty="0">
              <a:solidFill>
                <a:schemeClr val="bg1"/>
              </a:solidFill>
              <a:latin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098378" cy="300852"/>
          </a:xfrm>
          <a:prstGeom prst="rect">
            <a:avLst/>
          </a:prstGeom>
          <a:noFill/>
        </p:spPr>
        <p:txBody>
          <a:bodyPr wrap="none" rtlCol="0">
            <a:spAutoFit/>
          </a:bodyPr>
          <a:lstStyle/>
          <a:p>
            <a:r>
              <a:rPr lang="zh-CN" altLang="en-US" sz="1355" dirty="0" smtClean="0">
                <a:solidFill>
                  <a:prstClr val="white"/>
                </a:solidFill>
              </a:rPr>
              <a:t>第三章 聚类</a:t>
            </a:r>
            <a:endParaRPr lang="zh-CN" altLang="en-US" sz="1355" dirty="0">
              <a:solidFill>
                <a:prstClr val="white"/>
              </a:solidFill>
            </a:endParaRPr>
          </a:p>
        </p:txBody>
      </p:sp>
      <p:sp>
        <p:nvSpPr>
          <p:cNvPr id="11" name="内容占位符 5"/>
          <p:cNvSpPr>
            <a:spLocks noGrp="1"/>
          </p:cNvSpPr>
          <p:nvPr>
            <p:ph idx="1"/>
          </p:nvPr>
        </p:nvSpPr>
        <p:spPr>
          <a:xfrm>
            <a:off x="323528" y="980728"/>
            <a:ext cx="8229600" cy="5040560"/>
          </a:xfrm>
        </p:spPr>
        <p:txBody>
          <a:bodyPr>
            <a:noAutofit/>
          </a:bodyPr>
          <a:lstStyle/>
          <a:p>
            <a:pPr marL="0" lvl="1" indent="-285750">
              <a:lnSpc>
                <a:spcPct val="150000"/>
              </a:lnSpc>
              <a:spcBef>
                <a:spcPts val="1000"/>
              </a:spcBef>
            </a:pPr>
            <a:r>
              <a:rPr lang="zh-CN" altLang="zh-CN" sz="1800" b="1" dirty="0">
                <a:solidFill>
                  <a:srgbClr val="3D89BC"/>
                </a:solidFill>
                <a:latin typeface="微软雅黑" panose="020B0503020204020204" pitchFamily="34" charset="-122"/>
                <a:ea typeface="微软雅黑" panose="020B0503020204020204" pitchFamily="34" charset="-122"/>
              </a:rPr>
              <a:t>定义</a:t>
            </a:r>
            <a:r>
              <a:rPr lang="en-US" altLang="zh-CN" sz="1800" b="1" dirty="0">
                <a:solidFill>
                  <a:srgbClr val="3D89BC"/>
                </a:solidFill>
                <a:latin typeface="微软雅黑" panose="020B0503020204020204" pitchFamily="34" charset="-122"/>
                <a:ea typeface="微软雅黑" panose="020B0503020204020204" pitchFamily="34" charset="-122"/>
              </a:rPr>
              <a:t>K</a:t>
            </a:r>
            <a:r>
              <a:rPr lang="zh-CN" altLang="zh-CN" sz="1800" b="1" dirty="0">
                <a:solidFill>
                  <a:srgbClr val="3D89BC"/>
                </a:solidFill>
                <a:latin typeface="微软雅黑" panose="020B0503020204020204" pitchFamily="34" charset="-122"/>
                <a:ea typeface="微软雅黑" panose="020B0503020204020204" pitchFamily="34" charset="-122"/>
              </a:rPr>
              <a:t>的数目：</a:t>
            </a:r>
            <a:endParaRPr lang="zh-CN" altLang="zh-CN" sz="1800" b="1" dirty="0">
              <a:solidFill>
                <a:srgbClr val="3D89BC"/>
              </a:solidFill>
              <a:latin typeface="微软雅黑" panose="020B0503020204020204" pitchFamily="34" charset="-122"/>
              <a:ea typeface="微软雅黑" panose="020B0503020204020204" pitchFamily="34" charset="-122"/>
            </a:endParaRPr>
          </a:p>
          <a:p>
            <a:pPr marL="285750" lvl="1" indent="-285750">
              <a:lnSpc>
                <a:spcPct val="150000"/>
              </a:lnSpc>
              <a:spcBef>
                <a:spcPts val="1000"/>
              </a:spcBef>
              <a:buFont typeface="Wingdings" panose="05000000000000000000" pitchFamily="2" charset="2"/>
              <a:buChar char="Ø"/>
            </a:pP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scala</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&gt;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val</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K = "2".toInt</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150000"/>
              </a:lnSpc>
              <a:spcBef>
                <a:spcPts val="1000"/>
              </a:spcBef>
              <a:buFont typeface="Wingdings" panose="05000000000000000000" pitchFamily="2" charset="2"/>
              <a:buChar char="Ø"/>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K: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Int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 2</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150000"/>
              </a:lnSpc>
              <a:spcBef>
                <a:spcPts val="1000"/>
              </a:spcBef>
              <a:buFont typeface="Wingdings" panose="05000000000000000000" pitchFamily="2" charset="2"/>
              <a:buChar char="Ø"/>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150000"/>
              </a:lnSpc>
              <a:spcBef>
                <a:spcPts val="1000"/>
              </a:spcBef>
              <a:buFont typeface="Wingdings" panose="05000000000000000000" pitchFamily="2" charset="2"/>
              <a:buChar char="Ø"/>
            </a:pP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scala</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&gt;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val</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convergeDist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 "0.1".toDouble</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150000"/>
              </a:lnSpc>
              <a:spcBef>
                <a:spcPts val="1000"/>
              </a:spcBef>
              <a:buFont typeface="Wingdings" panose="05000000000000000000" pitchFamily="2" charset="2"/>
              <a:buChar char="Ø"/>
            </a:pP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convergeDist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Double = </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cs typeface="+mj-cs"/>
              </a:rPr>
              <a:t>0.1</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buFont typeface="Wingdings" panose="05000000000000000000" pitchFamily="2" charset="2"/>
              <a:buChar char="l"/>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初始化</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K</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个簇：</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150000"/>
              </a:lnSpc>
              <a:spcBef>
                <a:spcPts val="1000"/>
              </a:spcBef>
              <a:buFont typeface="Wingdings" panose="05000000000000000000" pitchFamily="2" charset="2"/>
              <a:buChar char="Ø"/>
            </a:pP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scala</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&gt;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val</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kPoints</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data.takeSample</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withReplacement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 false, K, 42).</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toArray</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150000"/>
              </a:lnSpc>
              <a:spcBef>
                <a:spcPts val="1000"/>
              </a:spcBef>
              <a:buFont typeface="Wingdings" panose="05000000000000000000" pitchFamily="2" charset="2"/>
              <a:buChar char="Ø"/>
            </a:pP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kPoints</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Array[</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breeze.linalg.Vector</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[Double]] = Array(</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DenseVector</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(0.1, 0.1, 0.1),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DenseVector</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(9.2, 9.2, 9.2))</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endParaRPr lang="zh-CN" altLang="en-US" sz="1600"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634054" cy="415498"/>
          </a:xfrm>
          <a:prstGeom prst="rect">
            <a:avLst/>
          </a:prstGeom>
          <a:noFill/>
        </p:spPr>
        <p:txBody>
          <a:bodyPr wrap="none" rtlCol="0">
            <a:spAutoFit/>
          </a:bodyPr>
          <a:lstStyle/>
          <a:p>
            <a:r>
              <a:rPr lang="en-US" altLang="zh-CN" sz="2100" b="1" spc="225" dirty="0" smtClean="0">
                <a:solidFill>
                  <a:prstClr val="white"/>
                </a:solidFill>
              </a:rPr>
              <a:t>3.4 </a:t>
            </a:r>
            <a:r>
              <a:rPr lang="x-none" altLang="zh-CN" sz="2100" b="1" dirty="0" smtClean="0">
                <a:solidFill>
                  <a:schemeClr val="bg1"/>
                </a:solidFill>
              </a:rPr>
              <a:t>聚类的实现例子</a:t>
            </a:r>
            <a:endParaRPr lang="zh-CN" altLang="en-US" sz="2100" b="1" spc="225" dirty="0">
              <a:solidFill>
                <a:schemeClr val="bg1"/>
              </a:solidFill>
              <a:latin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098378" cy="300852"/>
          </a:xfrm>
          <a:prstGeom prst="rect">
            <a:avLst/>
          </a:prstGeom>
          <a:noFill/>
        </p:spPr>
        <p:txBody>
          <a:bodyPr wrap="none" rtlCol="0">
            <a:spAutoFit/>
          </a:bodyPr>
          <a:lstStyle/>
          <a:p>
            <a:r>
              <a:rPr lang="zh-CN" altLang="en-US" sz="1355" dirty="0" smtClean="0">
                <a:solidFill>
                  <a:prstClr val="white"/>
                </a:solidFill>
              </a:rPr>
              <a:t>第三章 聚类</a:t>
            </a:r>
            <a:endParaRPr lang="zh-CN" altLang="en-US" sz="1355" dirty="0">
              <a:solidFill>
                <a:prstClr val="white"/>
              </a:solidFill>
            </a:endParaRPr>
          </a:p>
        </p:txBody>
      </p:sp>
      <p:sp>
        <p:nvSpPr>
          <p:cNvPr id="11" name="内容占位符 5"/>
          <p:cNvSpPr>
            <a:spLocks noGrp="1"/>
          </p:cNvSpPr>
          <p:nvPr>
            <p:ph idx="1"/>
          </p:nvPr>
        </p:nvSpPr>
        <p:spPr>
          <a:xfrm>
            <a:off x="323528" y="980728"/>
            <a:ext cx="8229600" cy="5040560"/>
          </a:xfrm>
        </p:spPr>
        <p:txBody>
          <a:bodyPr>
            <a:noAutofit/>
          </a:bodyPr>
          <a:lstStyle/>
          <a:p>
            <a:pPr marL="0" lvl="1" indent="-285750">
              <a:lnSpc>
                <a:spcPct val="150000"/>
              </a:lnSpc>
              <a:spcBef>
                <a:spcPts val="1000"/>
              </a:spcBef>
            </a:pPr>
            <a:r>
              <a:rPr lang="zh-CN" altLang="zh-CN" sz="1800" b="1" dirty="0">
                <a:solidFill>
                  <a:srgbClr val="3D89BC"/>
                </a:solidFill>
                <a:latin typeface="微软雅黑" panose="020B0503020204020204" pitchFamily="34" charset="-122"/>
                <a:ea typeface="微软雅黑" panose="020B0503020204020204" pitchFamily="34" charset="-122"/>
              </a:rPr>
              <a:t>计算每个点的距离并调整簇，直到</a:t>
            </a:r>
            <a:r>
              <a:rPr lang="en-US" altLang="zh-CN" sz="1800" b="1" dirty="0">
                <a:solidFill>
                  <a:srgbClr val="3D89BC"/>
                </a:solidFill>
                <a:latin typeface="微软雅黑" panose="020B0503020204020204" pitchFamily="34" charset="-122"/>
                <a:ea typeface="微软雅黑" panose="020B0503020204020204" pitchFamily="34" charset="-122"/>
              </a:rPr>
              <a:t>K</a:t>
            </a:r>
            <a:r>
              <a:rPr lang="zh-CN" altLang="zh-CN" sz="1800" b="1" dirty="0">
                <a:solidFill>
                  <a:srgbClr val="3D89BC"/>
                </a:solidFill>
                <a:latin typeface="微软雅黑" panose="020B0503020204020204" pitchFamily="34" charset="-122"/>
                <a:ea typeface="微软雅黑" panose="020B0503020204020204" pitchFamily="34" charset="-122"/>
              </a:rPr>
              <a:t>个簇不再有变动，得到挖掘结果：</a:t>
            </a:r>
            <a:endParaRPr lang="zh-CN" altLang="zh-CN" sz="1800" b="1" dirty="0">
              <a:solidFill>
                <a:srgbClr val="3D89BC"/>
              </a:solidFill>
              <a:latin typeface="微软雅黑" panose="020B0503020204020204" pitchFamily="34" charset="-122"/>
              <a:ea typeface="微软雅黑" panose="020B0503020204020204" pitchFamily="34" charset="-122"/>
            </a:endParaRPr>
          </a:p>
          <a:p>
            <a:pPr lvl="1">
              <a:buFont typeface="Wingdings" panose="05000000000000000000" pitchFamily="2" charset="2"/>
              <a:buChar char="Ø"/>
            </a:pPr>
            <a:r>
              <a:rPr lang="en-US" altLang="zh-CN" sz="1200" dirty="0" err="1" smtClean="0"/>
              <a:t>scala</a:t>
            </a:r>
            <a:r>
              <a:rPr lang="en-US" altLang="zh-CN" sz="1200" dirty="0" smtClean="0"/>
              <a:t>&gt; </a:t>
            </a:r>
            <a:r>
              <a:rPr lang="en-US" altLang="zh-CN" sz="1200" dirty="0" err="1" smtClean="0"/>
              <a:t>var</a:t>
            </a:r>
            <a:r>
              <a:rPr lang="en-US" altLang="zh-CN" sz="1200" dirty="0" smtClean="0"/>
              <a:t> </a:t>
            </a:r>
            <a:r>
              <a:rPr lang="en-US" altLang="zh-CN" sz="1200" dirty="0" err="1" smtClean="0"/>
              <a:t>tempDist</a:t>
            </a:r>
            <a:r>
              <a:rPr lang="en-US" altLang="zh-CN" sz="1200" dirty="0" smtClean="0"/>
              <a:t> = 1.0</a:t>
            </a:r>
            <a:endParaRPr lang="zh-CN" altLang="zh-CN" sz="1200" dirty="0" smtClean="0"/>
          </a:p>
          <a:p>
            <a:pPr lvl="1">
              <a:buFont typeface="Wingdings" panose="05000000000000000000" pitchFamily="2" charset="2"/>
              <a:buChar char="Ø"/>
            </a:pPr>
            <a:r>
              <a:rPr lang="en-US" altLang="zh-CN" sz="1200" dirty="0" err="1" smtClean="0"/>
              <a:t>tempDist</a:t>
            </a:r>
            <a:r>
              <a:rPr lang="en-US" altLang="zh-CN" sz="1200" dirty="0" smtClean="0"/>
              <a:t>: Double = 1.0</a:t>
            </a:r>
            <a:endParaRPr lang="zh-CN" altLang="zh-CN" sz="1200" dirty="0" smtClean="0"/>
          </a:p>
          <a:p>
            <a:pPr lvl="1">
              <a:buFont typeface="Wingdings" panose="05000000000000000000" pitchFamily="2" charset="2"/>
              <a:buChar char="Ø"/>
            </a:pPr>
            <a:r>
              <a:rPr lang="en-US" altLang="zh-CN" sz="1200" dirty="0" err="1" smtClean="0"/>
              <a:t>scala</a:t>
            </a:r>
            <a:r>
              <a:rPr lang="en-US" altLang="zh-CN" sz="1200" dirty="0" smtClean="0"/>
              <a:t>&gt; while(</a:t>
            </a:r>
            <a:r>
              <a:rPr lang="en-US" altLang="zh-CN" sz="1200" dirty="0" err="1" smtClean="0"/>
              <a:t>tempDist</a:t>
            </a:r>
            <a:r>
              <a:rPr lang="en-US" altLang="zh-CN" sz="1200" dirty="0" smtClean="0"/>
              <a:t> &gt; </a:t>
            </a:r>
            <a:r>
              <a:rPr lang="en-US" altLang="zh-CN" sz="1200" dirty="0" err="1" smtClean="0"/>
              <a:t>convergeDist</a:t>
            </a:r>
            <a:r>
              <a:rPr lang="en-US" altLang="zh-CN" sz="1200" dirty="0" smtClean="0"/>
              <a:t>) {</a:t>
            </a:r>
            <a:endParaRPr lang="zh-CN" altLang="zh-CN" sz="1200" dirty="0" smtClean="0"/>
          </a:p>
          <a:p>
            <a:pPr lvl="1">
              <a:buFont typeface="Wingdings" panose="05000000000000000000" pitchFamily="2" charset="2"/>
              <a:buChar char="Ø"/>
            </a:pPr>
            <a:r>
              <a:rPr lang="en-US" altLang="zh-CN" sz="1200" dirty="0" smtClean="0"/>
              <a:t>     | </a:t>
            </a:r>
            <a:r>
              <a:rPr lang="en-US" altLang="zh-CN" sz="1200" dirty="0" err="1" smtClean="0"/>
              <a:t>val</a:t>
            </a:r>
            <a:r>
              <a:rPr lang="en-US" altLang="zh-CN" sz="1200" dirty="0" smtClean="0"/>
              <a:t> closest = data.map (p =&gt; (</a:t>
            </a:r>
            <a:r>
              <a:rPr lang="en-US" altLang="zh-CN" sz="1200" dirty="0" err="1" smtClean="0"/>
              <a:t>closestPoint</a:t>
            </a:r>
            <a:r>
              <a:rPr lang="en-US" altLang="zh-CN" sz="1200" dirty="0" smtClean="0"/>
              <a:t>(p, </a:t>
            </a:r>
            <a:r>
              <a:rPr lang="en-US" altLang="zh-CN" sz="1200" dirty="0" err="1" smtClean="0"/>
              <a:t>kPoints</a:t>
            </a:r>
            <a:r>
              <a:rPr lang="en-US" altLang="zh-CN" sz="1200" dirty="0" smtClean="0"/>
              <a:t>), (p, 1)))</a:t>
            </a:r>
            <a:endParaRPr lang="zh-CN" altLang="zh-CN" sz="1200" dirty="0" smtClean="0"/>
          </a:p>
          <a:p>
            <a:pPr lvl="1">
              <a:buFont typeface="Wingdings" panose="05000000000000000000" pitchFamily="2" charset="2"/>
              <a:buChar char="Ø"/>
            </a:pPr>
            <a:r>
              <a:rPr lang="en-US" altLang="zh-CN" sz="1200" dirty="0" smtClean="0"/>
              <a:t>     | </a:t>
            </a:r>
            <a:r>
              <a:rPr lang="en-US" altLang="zh-CN" sz="1200" dirty="0" err="1" smtClean="0"/>
              <a:t>val</a:t>
            </a:r>
            <a:r>
              <a:rPr lang="en-US" altLang="zh-CN" sz="1200" dirty="0" smtClean="0"/>
              <a:t> </a:t>
            </a:r>
            <a:r>
              <a:rPr lang="en-US" altLang="zh-CN" sz="1200" dirty="0" err="1" smtClean="0"/>
              <a:t>pointStats</a:t>
            </a:r>
            <a:r>
              <a:rPr lang="en-US" altLang="zh-CN" sz="1200" dirty="0" smtClean="0"/>
              <a:t> = </a:t>
            </a:r>
            <a:r>
              <a:rPr lang="en-US" altLang="zh-CN" sz="1200" dirty="0" err="1" smtClean="0"/>
              <a:t>closest.reduceByKey</a:t>
            </a:r>
            <a:r>
              <a:rPr lang="en-US" altLang="zh-CN" sz="1200" dirty="0" smtClean="0"/>
              <a:t>{case ((p1, c1), (p2, c2)) =&gt; (p1 + p2, c1 + c2)}</a:t>
            </a:r>
            <a:endParaRPr lang="zh-CN" altLang="zh-CN" sz="1200" dirty="0" smtClean="0"/>
          </a:p>
          <a:p>
            <a:pPr lvl="1">
              <a:buFont typeface="Wingdings" panose="05000000000000000000" pitchFamily="2" charset="2"/>
              <a:buChar char="Ø"/>
            </a:pPr>
            <a:r>
              <a:rPr lang="en-US" altLang="zh-CN" sz="1200" dirty="0" smtClean="0"/>
              <a:t>     | </a:t>
            </a:r>
            <a:r>
              <a:rPr lang="en-US" altLang="zh-CN" sz="1200" dirty="0" err="1" smtClean="0"/>
              <a:t>val</a:t>
            </a:r>
            <a:r>
              <a:rPr lang="en-US" altLang="zh-CN" sz="1200" dirty="0" smtClean="0"/>
              <a:t> </a:t>
            </a:r>
            <a:r>
              <a:rPr lang="en-US" altLang="zh-CN" sz="1200" dirty="0" err="1" smtClean="0"/>
              <a:t>newPoints</a:t>
            </a:r>
            <a:r>
              <a:rPr lang="en-US" altLang="zh-CN" sz="1200" dirty="0" smtClean="0"/>
              <a:t> = pointStats.map {pair =&gt;</a:t>
            </a:r>
            <a:endParaRPr lang="zh-CN" altLang="zh-CN" sz="1200" dirty="0" smtClean="0"/>
          </a:p>
          <a:p>
            <a:pPr lvl="1">
              <a:buFont typeface="Wingdings" panose="05000000000000000000" pitchFamily="2" charset="2"/>
              <a:buChar char="Ø"/>
            </a:pPr>
            <a:r>
              <a:rPr lang="en-US" altLang="zh-CN" sz="1200" dirty="0" smtClean="0"/>
              <a:t>     | (pair._1, pair._2._1 * (1.0 / pair._2._2))}.</a:t>
            </a:r>
            <a:r>
              <a:rPr lang="en-US" altLang="zh-CN" sz="1200" dirty="0" err="1" smtClean="0"/>
              <a:t>collectAsMap</a:t>
            </a:r>
            <a:r>
              <a:rPr lang="en-US" altLang="zh-CN" sz="1200" dirty="0" smtClean="0"/>
              <a:t>()</a:t>
            </a:r>
            <a:endParaRPr lang="zh-CN" altLang="zh-CN" sz="1200" dirty="0" smtClean="0"/>
          </a:p>
          <a:p>
            <a:pPr lvl="1">
              <a:buFont typeface="Wingdings" panose="05000000000000000000" pitchFamily="2" charset="2"/>
              <a:buChar char="Ø"/>
            </a:pPr>
            <a:r>
              <a:rPr lang="en-US" altLang="zh-CN" sz="1200" dirty="0" smtClean="0"/>
              <a:t>     | </a:t>
            </a:r>
            <a:r>
              <a:rPr lang="en-US" altLang="zh-CN" sz="1200" dirty="0" err="1" smtClean="0"/>
              <a:t>tempDist</a:t>
            </a:r>
            <a:r>
              <a:rPr lang="en-US" altLang="zh-CN" sz="1200" dirty="0" smtClean="0"/>
              <a:t> = 0.0</a:t>
            </a:r>
            <a:endParaRPr lang="zh-CN" altLang="zh-CN" sz="1200" dirty="0" smtClean="0"/>
          </a:p>
          <a:p>
            <a:pPr lvl="1">
              <a:buFont typeface="Wingdings" panose="05000000000000000000" pitchFamily="2" charset="2"/>
              <a:buChar char="Ø"/>
            </a:pPr>
            <a:r>
              <a:rPr lang="en-US" altLang="zh-CN" sz="1200" dirty="0" smtClean="0"/>
              <a:t>     | for (</a:t>
            </a:r>
            <a:r>
              <a:rPr lang="en-US" altLang="zh-CN" sz="1200" dirty="0" err="1" smtClean="0"/>
              <a:t>i</a:t>
            </a:r>
            <a:r>
              <a:rPr lang="en-US" altLang="zh-CN" sz="1200" dirty="0" smtClean="0"/>
              <a:t> &lt;- 0 until K) {</a:t>
            </a:r>
            <a:endParaRPr lang="zh-CN" altLang="zh-CN" sz="1200" dirty="0" smtClean="0"/>
          </a:p>
          <a:p>
            <a:pPr lvl="1">
              <a:buFont typeface="Wingdings" panose="05000000000000000000" pitchFamily="2" charset="2"/>
              <a:buChar char="Ø"/>
            </a:pPr>
            <a:r>
              <a:rPr lang="en-US" altLang="zh-CN" sz="1200" dirty="0" smtClean="0"/>
              <a:t>     | </a:t>
            </a:r>
            <a:r>
              <a:rPr lang="en-US" altLang="zh-CN" sz="1200" dirty="0" err="1" smtClean="0"/>
              <a:t>tempDist</a:t>
            </a:r>
            <a:r>
              <a:rPr lang="en-US" altLang="zh-CN" sz="1200" dirty="0" smtClean="0"/>
              <a:t> += </a:t>
            </a:r>
            <a:r>
              <a:rPr lang="en-US" altLang="zh-CN" sz="1200" dirty="0" err="1" smtClean="0"/>
              <a:t>squaredDistance</a:t>
            </a:r>
            <a:r>
              <a:rPr lang="en-US" altLang="zh-CN" sz="1200" dirty="0" smtClean="0"/>
              <a:t>(</a:t>
            </a:r>
            <a:r>
              <a:rPr lang="en-US" altLang="zh-CN" sz="1200" dirty="0" err="1" smtClean="0"/>
              <a:t>kPoints</a:t>
            </a:r>
            <a:r>
              <a:rPr lang="en-US" altLang="zh-CN" sz="1200" dirty="0" smtClean="0"/>
              <a:t>(</a:t>
            </a:r>
            <a:r>
              <a:rPr lang="en-US" altLang="zh-CN" sz="1200" dirty="0" err="1" smtClean="0"/>
              <a:t>i</a:t>
            </a:r>
            <a:r>
              <a:rPr lang="en-US" altLang="zh-CN" sz="1200" dirty="0" smtClean="0"/>
              <a:t>), </a:t>
            </a:r>
            <a:r>
              <a:rPr lang="en-US" altLang="zh-CN" sz="1200" dirty="0" err="1" smtClean="0"/>
              <a:t>newPoints</a:t>
            </a:r>
            <a:r>
              <a:rPr lang="en-US" altLang="zh-CN" sz="1200" dirty="0" smtClean="0"/>
              <a:t>(</a:t>
            </a:r>
            <a:r>
              <a:rPr lang="en-US" altLang="zh-CN" sz="1200" dirty="0" err="1" smtClean="0"/>
              <a:t>i</a:t>
            </a:r>
            <a:r>
              <a:rPr lang="en-US" altLang="zh-CN" sz="1200" dirty="0" smtClean="0"/>
              <a:t>))</a:t>
            </a:r>
            <a:endParaRPr lang="zh-CN" altLang="zh-CN" sz="1200" dirty="0" smtClean="0"/>
          </a:p>
          <a:p>
            <a:pPr lvl="1">
              <a:buFont typeface="Wingdings" panose="05000000000000000000" pitchFamily="2" charset="2"/>
              <a:buChar char="Ø"/>
            </a:pPr>
            <a:r>
              <a:rPr lang="en-US" altLang="zh-CN" sz="1200" dirty="0" smtClean="0"/>
              <a:t>     | }</a:t>
            </a:r>
            <a:endParaRPr lang="zh-CN" altLang="zh-CN" sz="1200" dirty="0" smtClean="0"/>
          </a:p>
          <a:p>
            <a:pPr lvl="1">
              <a:buFont typeface="Wingdings" panose="05000000000000000000" pitchFamily="2" charset="2"/>
              <a:buChar char="Ø"/>
            </a:pPr>
            <a:r>
              <a:rPr lang="en-US" altLang="zh-CN" sz="1200" dirty="0" smtClean="0"/>
              <a:t>     | for (</a:t>
            </a:r>
            <a:r>
              <a:rPr lang="en-US" altLang="zh-CN" sz="1200" dirty="0" err="1" smtClean="0"/>
              <a:t>newP</a:t>
            </a:r>
            <a:r>
              <a:rPr lang="en-US" altLang="zh-CN" sz="1200" dirty="0" smtClean="0"/>
              <a:t> &lt;- </a:t>
            </a:r>
            <a:r>
              <a:rPr lang="en-US" altLang="zh-CN" sz="1200" dirty="0" err="1" smtClean="0"/>
              <a:t>newPoints</a:t>
            </a:r>
            <a:r>
              <a:rPr lang="en-US" altLang="zh-CN" sz="1200" dirty="0" smtClean="0"/>
              <a:t>) {</a:t>
            </a:r>
            <a:endParaRPr lang="zh-CN" altLang="zh-CN" sz="1200" dirty="0" smtClean="0"/>
          </a:p>
          <a:p>
            <a:pPr lvl="1">
              <a:buFont typeface="Wingdings" panose="05000000000000000000" pitchFamily="2" charset="2"/>
              <a:buChar char="Ø"/>
            </a:pPr>
            <a:r>
              <a:rPr lang="en-US" altLang="zh-CN" sz="1200" dirty="0" smtClean="0"/>
              <a:t>     | </a:t>
            </a:r>
            <a:r>
              <a:rPr lang="en-US" altLang="zh-CN" sz="1200" dirty="0" err="1" smtClean="0"/>
              <a:t>kPoints</a:t>
            </a:r>
            <a:r>
              <a:rPr lang="en-US" altLang="zh-CN" sz="1200" dirty="0" smtClean="0"/>
              <a:t>(newP._1) = newP._2</a:t>
            </a:r>
            <a:endParaRPr lang="zh-CN" altLang="zh-CN" sz="1200" dirty="0" smtClean="0"/>
          </a:p>
          <a:p>
            <a:pPr lvl="1">
              <a:buFont typeface="Wingdings" panose="05000000000000000000" pitchFamily="2" charset="2"/>
              <a:buChar char="Ø"/>
            </a:pPr>
            <a:r>
              <a:rPr lang="en-US" altLang="zh-CN" sz="1200" dirty="0" smtClean="0"/>
              <a:t>     | }</a:t>
            </a:r>
            <a:endParaRPr lang="zh-CN" altLang="zh-CN" sz="1200" dirty="0" smtClean="0"/>
          </a:p>
          <a:p>
            <a:pPr lvl="1">
              <a:buFont typeface="Wingdings" panose="05000000000000000000" pitchFamily="2" charset="2"/>
              <a:buChar char="Ø"/>
            </a:pPr>
            <a:r>
              <a:rPr lang="en-US" altLang="zh-CN" sz="1200" dirty="0" smtClean="0"/>
              <a:t>     | </a:t>
            </a:r>
            <a:r>
              <a:rPr lang="en-US" altLang="zh-CN" sz="1200" dirty="0" err="1" smtClean="0"/>
              <a:t>println</a:t>
            </a:r>
            <a:r>
              <a:rPr lang="en-US" altLang="zh-CN" sz="1200" dirty="0" smtClean="0"/>
              <a:t>("Finished iteration (delta = " + </a:t>
            </a:r>
            <a:r>
              <a:rPr lang="en-US" altLang="zh-CN" sz="1200" dirty="0" err="1" smtClean="0"/>
              <a:t>tempDist</a:t>
            </a:r>
            <a:r>
              <a:rPr lang="en-US" altLang="zh-CN" sz="1200" dirty="0" smtClean="0"/>
              <a:t> + ")")</a:t>
            </a:r>
            <a:endParaRPr lang="zh-CN" altLang="zh-CN" sz="1200" dirty="0" smtClean="0"/>
          </a:p>
          <a:p>
            <a:pPr lvl="1">
              <a:buFont typeface="Wingdings" panose="05000000000000000000" pitchFamily="2" charset="2"/>
              <a:buChar char="Ø"/>
            </a:pPr>
            <a:r>
              <a:rPr lang="en-US" altLang="zh-CN" sz="1200" dirty="0" smtClean="0"/>
              <a:t>     | }</a:t>
            </a:r>
            <a:endParaRPr lang="zh-CN" altLang="zh-CN" sz="1200"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826141" cy="415498"/>
          </a:xfrm>
          <a:prstGeom prst="rect">
            <a:avLst/>
          </a:prstGeom>
          <a:noFill/>
        </p:spPr>
        <p:txBody>
          <a:bodyPr wrap="none" rtlCol="0">
            <a:spAutoFit/>
          </a:bodyPr>
          <a:lstStyle/>
          <a:p>
            <a:r>
              <a:rPr lang="en-US" altLang="zh-CN" sz="2100" b="1" spc="225" dirty="0" smtClean="0">
                <a:solidFill>
                  <a:prstClr val="white"/>
                </a:solidFill>
              </a:rPr>
              <a:t>3.1 </a:t>
            </a:r>
            <a:r>
              <a:rPr lang="x-none" altLang="zh-CN" sz="2100" b="1" dirty="0" smtClean="0">
                <a:solidFill>
                  <a:schemeClr val="bg1"/>
                </a:solidFill>
                <a:latin typeface="+mn-ea"/>
              </a:rPr>
              <a:t>聚类概述</a:t>
            </a:r>
            <a:endParaRPr lang="zh-CN" altLang="en-US" sz="2100" b="1" spc="225" dirty="0">
              <a:solidFill>
                <a:schemeClr val="bg1"/>
              </a:solidFill>
              <a:latin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098378" cy="300852"/>
          </a:xfrm>
          <a:prstGeom prst="rect">
            <a:avLst/>
          </a:prstGeom>
          <a:noFill/>
        </p:spPr>
        <p:txBody>
          <a:bodyPr wrap="none" rtlCol="0">
            <a:spAutoFit/>
          </a:bodyPr>
          <a:lstStyle/>
          <a:p>
            <a:r>
              <a:rPr lang="zh-CN" altLang="en-US" sz="1355" dirty="0" smtClean="0">
                <a:solidFill>
                  <a:prstClr val="white"/>
                </a:solidFill>
              </a:rPr>
              <a:t>第三章 聚类</a:t>
            </a:r>
            <a:endParaRPr lang="zh-CN" altLang="en-US" sz="1355" dirty="0">
              <a:solidFill>
                <a:prstClr val="white"/>
              </a:solidFill>
            </a:endParaRPr>
          </a:p>
        </p:txBody>
      </p:sp>
      <p:sp>
        <p:nvSpPr>
          <p:cNvPr id="16" name="矩形 15"/>
          <p:cNvSpPr/>
          <p:nvPr/>
        </p:nvSpPr>
        <p:spPr>
          <a:xfrm>
            <a:off x="928662" y="1643050"/>
            <a:ext cx="6858048" cy="4378250"/>
          </a:xfrm>
          <a:prstGeom prst="rect">
            <a:avLst/>
          </a:prstGeom>
        </p:spPr>
        <p:txBody>
          <a:bodyPr wrap="square">
            <a:spAutoFit/>
          </a:bodyPr>
          <a:lstStyle/>
          <a:p>
            <a:pPr marL="285750" indent="-285750">
              <a:lnSpc>
                <a:spcPct val="200000"/>
              </a:lnSpc>
              <a:spcBef>
                <a:spcPts val="1000"/>
              </a:spcBef>
              <a:buFont typeface="Arial" panose="020B0604020202020204" pitchFamily="34" charset="0"/>
              <a:buChar char="•"/>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聚类的</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目的</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200000"/>
              </a:lnSpc>
              <a:spcBef>
                <a:spcPts val="1000"/>
              </a:spcBef>
              <a:buFont typeface="Wingdings" panose="05000000000000000000" pitchFamily="2" charset="2"/>
              <a:buChar char="Ø"/>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通过数据间的相似性把数据归类，并根据数据的概念描述，来制定对应的策略。</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indent="-285750">
              <a:lnSpc>
                <a:spcPct val="200000"/>
              </a:lnSpc>
              <a:spcBef>
                <a:spcPts val="1000"/>
              </a:spcBef>
              <a:buFont typeface="Arial" panose="020B0604020202020204" pitchFamily="34" charset="0"/>
              <a:buChar cha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电商例子</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200000"/>
              </a:lnSpc>
              <a:spcBef>
                <a:spcPts val="1000"/>
              </a:spcBef>
              <a:buFont typeface="Wingdings" panose="05000000000000000000" pitchFamily="2" charset="2"/>
              <a:buChar char="Ø"/>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在电子商务领域，电商可以对有相似浏览行为的客户进行归类，从而找出他们的共同特征，达到充分理解客户需求的目的，并提供相适应的客户服务。</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indent="-228600">
              <a:lnSpc>
                <a:spcPct val="150000"/>
              </a:lnSpc>
              <a:spcBef>
                <a:spcPts val="1000"/>
              </a:spcBef>
            </a:pP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634054" cy="415498"/>
          </a:xfrm>
          <a:prstGeom prst="rect">
            <a:avLst/>
          </a:prstGeom>
          <a:noFill/>
        </p:spPr>
        <p:txBody>
          <a:bodyPr wrap="none" rtlCol="0">
            <a:spAutoFit/>
          </a:bodyPr>
          <a:lstStyle/>
          <a:p>
            <a:r>
              <a:rPr lang="en-US" altLang="zh-CN" sz="2100" b="1" spc="225" dirty="0" smtClean="0">
                <a:solidFill>
                  <a:prstClr val="white"/>
                </a:solidFill>
              </a:rPr>
              <a:t>3.4 </a:t>
            </a:r>
            <a:r>
              <a:rPr lang="x-none" altLang="zh-CN" sz="2100" b="1" dirty="0" smtClean="0">
                <a:solidFill>
                  <a:schemeClr val="bg1"/>
                </a:solidFill>
              </a:rPr>
              <a:t>聚类的实现例子</a:t>
            </a:r>
            <a:endParaRPr lang="zh-CN" altLang="en-US" sz="2100" b="1" spc="225" dirty="0">
              <a:solidFill>
                <a:schemeClr val="bg1"/>
              </a:solidFill>
              <a:latin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098378" cy="300852"/>
          </a:xfrm>
          <a:prstGeom prst="rect">
            <a:avLst/>
          </a:prstGeom>
          <a:noFill/>
        </p:spPr>
        <p:txBody>
          <a:bodyPr wrap="none" rtlCol="0">
            <a:spAutoFit/>
          </a:bodyPr>
          <a:lstStyle/>
          <a:p>
            <a:r>
              <a:rPr lang="zh-CN" altLang="en-US" sz="1355" dirty="0" smtClean="0">
                <a:solidFill>
                  <a:prstClr val="white"/>
                </a:solidFill>
              </a:rPr>
              <a:t>第三章 聚类</a:t>
            </a:r>
            <a:endParaRPr lang="zh-CN" altLang="en-US" sz="1355" dirty="0">
              <a:solidFill>
                <a:prstClr val="white"/>
              </a:solidFill>
            </a:endParaRPr>
          </a:p>
        </p:txBody>
      </p:sp>
      <p:sp>
        <p:nvSpPr>
          <p:cNvPr id="11" name="内容占位符 5"/>
          <p:cNvSpPr>
            <a:spLocks noGrp="1"/>
          </p:cNvSpPr>
          <p:nvPr>
            <p:ph idx="1"/>
          </p:nvPr>
        </p:nvSpPr>
        <p:spPr>
          <a:xfrm>
            <a:off x="457200" y="1484784"/>
            <a:ext cx="8229600" cy="4320479"/>
          </a:xfrm>
        </p:spPr>
        <p:txBody>
          <a:bodyPr>
            <a:normAutofit/>
          </a:bodyPr>
          <a:lstStyle/>
          <a:p>
            <a:pPr marL="0" lvl="1" indent="-285750">
              <a:lnSpc>
                <a:spcPct val="150000"/>
              </a:lnSpc>
              <a:spcBef>
                <a:spcPts val="1000"/>
              </a:spcBef>
            </a:pPr>
            <a:r>
              <a:rPr lang="zh-CN" altLang="en-US" sz="1800" b="1" dirty="0">
                <a:solidFill>
                  <a:srgbClr val="3D89BC"/>
                </a:solidFill>
                <a:latin typeface="微软雅黑" panose="020B0503020204020204" pitchFamily="34" charset="-122"/>
                <a:ea typeface="微软雅黑" panose="020B0503020204020204" pitchFamily="34" charset="-122"/>
              </a:rPr>
              <a:t>结果展示</a:t>
            </a:r>
            <a:endParaRPr lang="en-US" altLang="zh-CN" sz="1800" b="1" dirty="0">
              <a:solidFill>
                <a:srgbClr val="3D89BC"/>
              </a:solidFill>
              <a:latin typeface="微软雅黑" panose="020B0503020204020204" pitchFamily="34" charset="-122"/>
              <a:ea typeface="微软雅黑" panose="020B0503020204020204" pitchFamily="34" charset="-122"/>
            </a:endParaRPr>
          </a:p>
          <a:p>
            <a:pPr lvl="1">
              <a:buFont typeface="Wingdings" panose="05000000000000000000" pitchFamily="2" charset="2"/>
              <a:buChar char="Ø"/>
            </a:pP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scala</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&gt;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kPoints.foreach</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println</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lvl="2"/>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DenseVector</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(0.1, 0.1, 0.1)</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lvl="2"/>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DenseVector</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(9.099999999999998, 9.099999999999998, 9.099999999999998)</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endParaRPr lang="zh-CN" altLang="zh-CN" dirty="0" smtClean="0"/>
          </a:p>
          <a:p>
            <a:pPr marL="0" indent="0">
              <a:buNone/>
            </a:pP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pic>
        <p:nvPicPr>
          <p:cNvPr id="678" name="图片 677"/>
          <p:cNvPicPr>
            <a:picLocks noChangeAspect="1"/>
          </p:cNvPicPr>
          <p:nvPr/>
        </p:nvPicPr>
        <p:blipFill rotWithShape="1">
          <a:blip r:embed="rId1" cstate="print"/>
          <a:srcRect l="19090" t="21720" r="16280" b="22029"/>
          <a:stretch>
            <a:fillRect/>
          </a:stretch>
        </p:blipFill>
        <p:spPr>
          <a:xfrm>
            <a:off x="0" y="-21590"/>
            <a:ext cx="9169400" cy="6879590"/>
          </a:xfrm>
          <a:prstGeom prst="rect">
            <a:avLst/>
          </a:prstGeom>
        </p:spPr>
      </p:pic>
      <p:sp>
        <p:nvSpPr>
          <p:cNvPr id="5" name="矩形 4"/>
          <p:cNvSpPr/>
          <p:nvPr/>
        </p:nvSpPr>
        <p:spPr>
          <a:xfrm>
            <a:off x="564073" y="2464268"/>
            <a:ext cx="7961879" cy="2264851"/>
          </a:xfrm>
          <a:prstGeom prst="rect">
            <a:avLst/>
          </a:prstGeom>
        </p:spPr>
        <p:txBody>
          <a:bodyPr wrap="square">
            <a:spAutoFit/>
          </a:bodyPr>
          <a:lstStyle/>
          <a:p>
            <a:pPr lvl="0" latinLnBrk="1">
              <a:lnSpc>
                <a:spcPct val="150000"/>
              </a:lnSpc>
            </a:pPr>
            <a:r>
              <a:rPr lang="en-US" altLang="zh-CN" sz="1600" dirty="0" smtClean="0">
                <a:solidFill>
                  <a:schemeClr val="bg1"/>
                </a:solidFill>
                <a:latin typeface="+mn-ea"/>
              </a:rPr>
              <a:t>1.</a:t>
            </a:r>
            <a:r>
              <a:rPr lang="zh-CN" altLang="en-US" sz="1600" dirty="0" smtClean="0">
                <a:solidFill>
                  <a:schemeClr val="bg1"/>
                </a:solidFill>
                <a:latin typeface="+mn-ea"/>
              </a:rPr>
              <a:t>请说明聚类的过程。</a:t>
            </a:r>
            <a:endParaRPr lang="zh-CN" altLang="en-US" sz="1600" dirty="0" smtClean="0">
              <a:solidFill>
                <a:schemeClr val="bg1"/>
              </a:solidFill>
              <a:latin typeface="+mn-ea"/>
            </a:endParaRPr>
          </a:p>
          <a:p>
            <a:pPr lvl="0" latinLnBrk="1">
              <a:lnSpc>
                <a:spcPct val="150000"/>
              </a:lnSpc>
            </a:pPr>
            <a:r>
              <a:rPr lang="en-US" altLang="zh-CN" sz="1600" dirty="0" smtClean="0">
                <a:solidFill>
                  <a:schemeClr val="bg1"/>
                </a:solidFill>
                <a:latin typeface="+mn-ea"/>
              </a:rPr>
              <a:t>2.</a:t>
            </a:r>
            <a:r>
              <a:rPr lang="zh-CN" altLang="en-US" sz="1600" dirty="0" smtClean="0">
                <a:solidFill>
                  <a:schemeClr val="bg1"/>
                </a:solidFill>
                <a:latin typeface="+mn-ea"/>
              </a:rPr>
              <a:t>请说明</a:t>
            </a:r>
            <a:r>
              <a:rPr lang="en-US" altLang="zh-CN" sz="1600" dirty="0" smtClean="0">
                <a:solidFill>
                  <a:schemeClr val="bg1"/>
                </a:solidFill>
                <a:latin typeface="+mn-ea"/>
              </a:rPr>
              <a:t>2</a:t>
            </a:r>
            <a:r>
              <a:rPr lang="zh-CN" altLang="en-US" sz="1600" dirty="0" smtClean="0">
                <a:solidFill>
                  <a:schemeClr val="bg1"/>
                </a:solidFill>
                <a:latin typeface="+mn-ea"/>
              </a:rPr>
              <a:t>种聚类方法的评价标准。</a:t>
            </a:r>
            <a:endParaRPr lang="zh-CN" altLang="en-US" sz="1600" dirty="0" smtClean="0">
              <a:solidFill>
                <a:schemeClr val="bg1"/>
              </a:solidFill>
              <a:latin typeface="+mn-ea"/>
            </a:endParaRPr>
          </a:p>
          <a:p>
            <a:pPr lvl="0" latinLnBrk="1">
              <a:lnSpc>
                <a:spcPct val="150000"/>
              </a:lnSpc>
            </a:pPr>
            <a:r>
              <a:rPr lang="en-US" altLang="zh-CN" sz="1600" dirty="0" smtClean="0">
                <a:solidFill>
                  <a:schemeClr val="bg1"/>
                </a:solidFill>
                <a:latin typeface="+mn-ea"/>
              </a:rPr>
              <a:t>3.</a:t>
            </a:r>
            <a:r>
              <a:rPr lang="zh-CN" altLang="en-US" sz="1600" dirty="0" smtClean="0">
                <a:solidFill>
                  <a:schemeClr val="bg1"/>
                </a:solidFill>
                <a:latin typeface="+mn-ea"/>
              </a:rPr>
              <a:t>请列出</a:t>
            </a:r>
            <a:r>
              <a:rPr lang="en-US" altLang="zh-CN" sz="1600" dirty="0" smtClean="0">
                <a:solidFill>
                  <a:schemeClr val="bg1"/>
                </a:solidFill>
                <a:latin typeface="+mn-ea"/>
              </a:rPr>
              <a:t>3</a:t>
            </a:r>
            <a:r>
              <a:rPr lang="zh-CN" altLang="en-US" sz="1600" dirty="0" smtClean="0">
                <a:solidFill>
                  <a:schemeClr val="bg1"/>
                </a:solidFill>
                <a:latin typeface="+mn-ea"/>
              </a:rPr>
              <a:t>种以上聚类算法。</a:t>
            </a:r>
            <a:endParaRPr lang="zh-CN" altLang="en-US" sz="1600" dirty="0" smtClean="0">
              <a:solidFill>
                <a:schemeClr val="bg1"/>
              </a:solidFill>
              <a:latin typeface="+mn-ea"/>
            </a:endParaRPr>
          </a:p>
          <a:p>
            <a:pPr lvl="0" latinLnBrk="1">
              <a:lnSpc>
                <a:spcPct val="150000"/>
              </a:lnSpc>
            </a:pPr>
            <a:r>
              <a:rPr lang="en-US" altLang="zh-CN" sz="1600" dirty="0" smtClean="0">
                <a:solidFill>
                  <a:schemeClr val="bg1"/>
                </a:solidFill>
                <a:latin typeface="+mn-ea"/>
              </a:rPr>
              <a:t>4.K-means</a:t>
            </a:r>
            <a:r>
              <a:rPr lang="zh-CN" altLang="en-US" sz="1600" dirty="0" smtClean="0">
                <a:solidFill>
                  <a:schemeClr val="bg1"/>
                </a:solidFill>
                <a:latin typeface="+mn-ea"/>
              </a:rPr>
              <a:t>算法是层次聚类，还是划分聚类？请说明其算法流程。</a:t>
            </a:r>
            <a:endParaRPr lang="zh-CN" altLang="en-US" sz="1600" dirty="0" smtClean="0">
              <a:solidFill>
                <a:schemeClr val="bg1"/>
              </a:solidFill>
              <a:latin typeface="+mn-ea"/>
            </a:endParaRPr>
          </a:p>
          <a:p>
            <a:pPr lvl="0" latinLnBrk="1">
              <a:lnSpc>
                <a:spcPct val="150000"/>
              </a:lnSpc>
            </a:pPr>
            <a:r>
              <a:rPr lang="en-US" altLang="zh-CN" sz="1600" dirty="0" smtClean="0">
                <a:solidFill>
                  <a:schemeClr val="bg1"/>
                </a:solidFill>
                <a:latin typeface="+mn-ea"/>
              </a:rPr>
              <a:t>5.</a:t>
            </a:r>
            <a:r>
              <a:rPr lang="zh-CN" altLang="en-US" sz="1600" dirty="0" smtClean="0">
                <a:solidFill>
                  <a:schemeClr val="bg1"/>
                </a:solidFill>
                <a:latin typeface="+mn-ea"/>
              </a:rPr>
              <a:t>请举例并画出一颗层次聚类树，并说明其作用。</a:t>
            </a:r>
            <a:endParaRPr lang="zh-CN" altLang="en-US" sz="1600" dirty="0" smtClean="0">
              <a:solidFill>
                <a:schemeClr val="bg1"/>
              </a:solidFill>
              <a:latin typeface="+mn-ea"/>
            </a:endParaRPr>
          </a:p>
          <a:p>
            <a:pPr lvl="0" latinLnBrk="1">
              <a:lnSpc>
                <a:spcPct val="150000"/>
              </a:lnSpc>
            </a:pPr>
            <a:r>
              <a:rPr lang="en-US" altLang="zh-CN" sz="1600" dirty="0" smtClean="0">
                <a:solidFill>
                  <a:schemeClr val="bg1"/>
                </a:solidFill>
                <a:latin typeface="+mn-ea"/>
              </a:rPr>
              <a:t>6.</a:t>
            </a:r>
            <a:r>
              <a:rPr lang="zh-CN" altLang="en-US" sz="1600" dirty="0" smtClean="0">
                <a:solidFill>
                  <a:schemeClr val="bg1"/>
                </a:solidFill>
                <a:latin typeface="+mn-ea"/>
              </a:rPr>
              <a:t>请举例说明欧氏距离（</a:t>
            </a:r>
            <a:r>
              <a:rPr lang="en-US" altLang="zh-CN" sz="1600" dirty="0" smtClean="0">
                <a:solidFill>
                  <a:schemeClr val="bg1"/>
                </a:solidFill>
                <a:latin typeface="+mn-ea"/>
              </a:rPr>
              <a:t>Euclidean Distance</a:t>
            </a:r>
            <a:r>
              <a:rPr lang="zh-CN" altLang="en-US" sz="1600" dirty="0" smtClean="0">
                <a:solidFill>
                  <a:schemeClr val="bg1"/>
                </a:solidFill>
                <a:latin typeface="+mn-ea"/>
              </a:rPr>
              <a:t>）的计算过程。</a:t>
            </a:r>
            <a:endParaRPr lang="zh-CN" altLang="en-US" sz="1600" dirty="0" smtClean="0">
              <a:solidFill>
                <a:schemeClr val="bg1"/>
              </a:solidFill>
              <a:latin typeface="+mn-ea"/>
            </a:endParaRPr>
          </a:p>
        </p:txBody>
      </p:sp>
      <p:sp>
        <p:nvSpPr>
          <p:cNvPr id="3" name="矩形 2"/>
          <p:cNvSpPr/>
          <p:nvPr/>
        </p:nvSpPr>
        <p:spPr>
          <a:xfrm>
            <a:off x="564072" y="1012685"/>
            <a:ext cx="1554480" cy="645160"/>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5"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16970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454792" cy="646331"/>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zh-CN" altLang="zh-CN" dirty="0">
                <a:solidFill>
                  <a:schemeClr val="tx1">
                    <a:lumMod val="50000"/>
                    <a:lumOff val="50000"/>
                  </a:schemeClr>
                </a:solidFill>
              </a:rPr>
              <a:t>——一站式的人工智能实验平台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826141" cy="415498"/>
          </a:xfrm>
          <a:prstGeom prst="rect">
            <a:avLst/>
          </a:prstGeom>
          <a:noFill/>
        </p:spPr>
        <p:txBody>
          <a:bodyPr wrap="none" rtlCol="0">
            <a:spAutoFit/>
          </a:bodyPr>
          <a:lstStyle/>
          <a:p>
            <a:r>
              <a:rPr lang="en-US" altLang="zh-CN" sz="2100" b="1" spc="225" dirty="0" smtClean="0">
                <a:solidFill>
                  <a:prstClr val="white"/>
                </a:solidFill>
              </a:rPr>
              <a:t>3.1 </a:t>
            </a:r>
            <a:r>
              <a:rPr lang="x-none" altLang="zh-CN" sz="2100" b="1" dirty="0" smtClean="0">
                <a:solidFill>
                  <a:schemeClr val="bg1"/>
                </a:solidFill>
                <a:latin typeface="+mn-ea"/>
              </a:rPr>
              <a:t>聚类概述</a:t>
            </a:r>
            <a:endParaRPr lang="zh-CN" altLang="en-US" sz="2100" b="1" spc="225" dirty="0">
              <a:solidFill>
                <a:schemeClr val="bg1"/>
              </a:solidFill>
              <a:latin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098378" cy="300852"/>
          </a:xfrm>
          <a:prstGeom prst="rect">
            <a:avLst/>
          </a:prstGeom>
          <a:noFill/>
        </p:spPr>
        <p:txBody>
          <a:bodyPr wrap="none" rtlCol="0">
            <a:spAutoFit/>
          </a:bodyPr>
          <a:lstStyle/>
          <a:p>
            <a:r>
              <a:rPr lang="zh-CN" altLang="en-US" sz="1355" dirty="0" smtClean="0">
                <a:solidFill>
                  <a:prstClr val="white"/>
                </a:solidFill>
              </a:rPr>
              <a:t>第三章 聚类</a:t>
            </a:r>
            <a:endParaRPr lang="zh-CN" altLang="en-US" sz="1355" dirty="0">
              <a:solidFill>
                <a:prstClr val="white"/>
              </a:solidFill>
            </a:endParaRPr>
          </a:p>
        </p:txBody>
      </p:sp>
      <p:sp>
        <p:nvSpPr>
          <p:cNvPr id="12" name="内容占位符 2"/>
          <p:cNvSpPr>
            <a:spLocks noGrp="1"/>
          </p:cNvSpPr>
          <p:nvPr>
            <p:ph idx="1"/>
          </p:nvPr>
        </p:nvSpPr>
        <p:spPr>
          <a:xfrm>
            <a:off x="467544" y="1268760"/>
            <a:ext cx="8229600" cy="2404864"/>
          </a:xfrm>
        </p:spPr>
        <p:txBody>
          <a:bodyPr>
            <a:noAutofit/>
          </a:bodyPr>
          <a:lstStyle/>
          <a:p>
            <a:pPr>
              <a:lnSpc>
                <a:spcPct val="150000"/>
              </a:lnSpc>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聚类技术</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150000"/>
              </a:lnSpc>
              <a:spcBef>
                <a:spcPts val="1000"/>
              </a:spcBef>
              <a:buFont typeface="Wingdings" panose="05000000000000000000" pitchFamily="2" charset="2"/>
              <a:buChar char="Ø"/>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主要包括传统的模式识别方法和数学分类学</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聚类的评价标准</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buFont typeface="Wingdings" panose="05000000000000000000" pitchFamily="2" charset="2"/>
              <a:buChar char="Ø"/>
            </a:pP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150000"/>
              </a:lnSpc>
              <a:spcBef>
                <a:spcPts val="1000"/>
              </a:spcBef>
              <a:buFont typeface="Wingdings" panose="05000000000000000000" pitchFamily="2" charset="2"/>
              <a:buChar char="Ø"/>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Purity</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2" indent="-285750">
              <a:lnSpc>
                <a:spcPct val="150000"/>
              </a:lnSpc>
              <a:spcBef>
                <a:spcPts val="1000"/>
              </a:spcBef>
              <a:buFont typeface="Wingdings" panose="05000000000000000000" pitchFamily="2" charset="2"/>
              <a:buChar char="Ø"/>
            </a:pP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150000"/>
              </a:lnSpc>
              <a:spcBef>
                <a:spcPts val="1000"/>
              </a:spcBef>
              <a:buFont typeface="Wingdings" panose="05000000000000000000" pitchFamily="2" charset="2"/>
              <a:buChar char="Ø"/>
            </a:pP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cs typeface="+mj-cs"/>
              </a:rPr>
              <a:t>RI</a:t>
            </a:r>
            <a:endParaRPr lang="zh-CN" altLang="zh-CN" sz="2400" dirty="0" smtClean="0"/>
          </a:p>
          <a:p>
            <a:endParaRPr lang="en-US" altLang="zh-CN" b="1" dirty="0" smtClean="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826141" cy="415498"/>
          </a:xfrm>
          <a:prstGeom prst="rect">
            <a:avLst/>
          </a:prstGeom>
          <a:noFill/>
        </p:spPr>
        <p:txBody>
          <a:bodyPr wrap="none" rtlCol="0">
            <a:spAutoFit/>
          </a:bodyPr>
          <a:lstStyle/>
          <a:p>
            <a:r>
              <a:rPr lang="en-US" altLang="zh-CN" sz="2100" b="1" spc="225" dirty="0" smtClean="0">
                <a:solidFill>
                  <a:prstClr val="white"/>
                </a:solidFill>
              </a:rPr>
              <a:t>3.1 </a:t>
            </a:r>
            <a:r>
              <a:rPr lang="x-none" altLang="zh-CN" sz="2100" b="1" dirty="0" smtClean="0">
                <a:solidFill>
                  <a:schemeClr val="bg1"/>
                </a:solidFill>
                <a:latin typeface="+mn-ea"/>
              </a:rPr>
              <a:t>聚类概述</a:t>
            </a:r>
            <a:endParaRPr lang="zh-CN" altLang="en-US" sz="2100" b="1" spc="225" dirty="0">
              <a:solidFill>
                <a:schemeClr val="bg1"/>
              </a:solidFill>
              <a:latin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098378" cy="300852"/>
          </a:xfrm>
          <a:prstGeom prst="rect">
            <a:avLst/>
          </a:prstGeom>
          <a:noFill/>
        </p:spPr>
        <p:txBody>
          <a:bodyPr wrap="none" rtlCol="0">
            <a:spAutoFit/>
          </a:bodyPr>
          <a:lstStyle/>
          <a:p>
            <a:r>
              <a:rPr lang="zh-CN" altLang="en-US" sz="1355" dirty="0" smtClean="0">
                <a:solidFill>
                  <a:prstClr val="white"/>
                </a:solidFill>
              </a:rPr>
              <a:t>第三章 聚类</a:t>
            </a:r>
            <a:endParaRPr lang="zh-CN" altLang="en-US" sz="1355" dirty="0">
              <a:solidFill>
                <a:prstClr val="white"/>
              </a:solidFill>
            </a:endParaRPr>
          </a:p>
        </p:txBody>
      </p:sp>
      <p:sp>
        <p:nvSpPr>
          <p:cNvPr id="12" name="内容占位符 2"/>
          <p:cNvSpPr>
            <a:spLocks noGrp="1"/>
          </p:cNvSpPr>
          <p:nvPr>
            <p:ph idx="1"/>
          </p:nvPr>
        </p:nvSpPr>
        <p:spPr>
          <a:xfrm>
            <a:off x="457200" y="1600201"/>
            <a:ext cx="8229600" cy="2404864"/>
          </a:xfrm>
        </p:spPr>
        <p:txBody>
          <a:bodyPr>
            <a:normAutofit/>
          </a:bodyPr>
          <a:lstStyle/>
          <a:p>
            <a:pPr marL="285750" lvl="1" indent="-285750">
              <a:lnSpc>
                <a:spcPct val="150000"/>
              </a:lnSpc>
              <a:spcBef>
                <a:spcPts val="1000"/>
              </a:spcBef>
            </a:pP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cs typeface="+mj-cs"/>
              </a:rPr>
              <a:t>Purity</a:t>
            </a:r>
            <a:endPar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endParaRPr lang="en-US" altLang="zh-CN" dirty="0" smtClean="0"/>
          </a:p>
          <a:p>
            <a:pPr>
              <a:buNone/>
            </a:pPr>
            <a:endParaRPr lang="en-US" altLang="zh-CN" dirty="0" smtClean="0"/>
          </a:p>
          <a:p>
            <a:pPr lvl="2"/>
            <a:endParaRPr lang="en-US" altLang="zh-CN" dirty="0" smtClean="0"/>
          </a:p>
          <a:p>
            <a:pPr lvl="1"/>
            <a:endParaRPr lang="en-US" altLang="zh-CN" dirty="0" smtClean="0"/>
          </a:p>
          <a:p>
            <a:pPr lvl="1"/>
            <a:endParaRPr lang="en-US" altLang="zh-CN" dirty="0" smtClean="0"/>
          </a:p>
          <a:p>
            <a:pPr lvl="1"/>
            <a:endParaRPr lang="en-US" altLang="zh-CN" dirty="0" smtClean="0"/>
          </a:p>
          <a:p>
            <a:pPr lvl="1"/>
            <a:endParaRPr lang="en-US" altLang="zh-CN" dirty="0" smtClean="0"/>
          </a:p>
          <a:p>
            <a:pPr lvl="1">
              <a:buNone/>
            </a:pPr>
            <a:endParaRPr lang="en-US" altLang="zh-CN" dirty="0" smtClean="0"/>
          </a:p>
          <a:p>
            <a:pPr lvl="2"/>
            <a:endParaRPr lang="zh-CN" altLang="zh-CN" dirty="0" smtClean="0"/>
          </a:p>
          <a:p>
            <a:endParaRPr lang="en-US" altLang="zh-CN" b="1" dirty="0" smtClean="0"/>
          </a:p>
        </p:txBody>
      </p:sp>
      <p:pic>
        <p:nvPicPr>
          <p:cNvPr id="13" name="图片 200"/>
          <p:cNvPicPr>
            <a:picLocks noChangeAspect="1" noChangeArrowheads="1"/>
          </p:cNvPicPr>
          <p:nvPr/>
        </p:nvPicPr>
        <p:blipFill>
          <a:blip r:embed="rId1" cstate="print"/>
          <a:srcRect/>
          <a:stretch>
            <a:fillRect/>
          </a:stretch>
        </p:blipFill>
        <p:spPr bwMode="auto">
          <a:xfrm>
            <a:off x="2571736" y="1500174"/>
            <a:ext cx="3669977" cy="936104"/>
          </a:xfrm>
          <a:prstGeom prst="rect">
            <a:avLst/>
          </a:prstGeom>
          <a:noFill/>
          <a:ln w="9525">
            <a:noFill/>
            <a:miter lim="800000"/>
            <a:headEnd/>
            <a:tailEnd/>
          </a:ln>
        </p:spPr>
      </p:pic>
      <p:sp>
        <p:nvSpPr>
          <p:cNvPr id="16" name="矩形 15"/>
          <p:cNvSpPr/>
          <p:nvPr/>
        </p:nvSpPr>
        <p:spPr>
          <a:xfrm>
            <a:off x="2357422" y="2500306"/>
            <a:ext cx="4572000" cy="2472472"/>
          </a:xfrm>
          <a:prstGeom prst="rect">
            <a:avLst/>
          </a:prstGeom>
        </p:spPr>
        <p:txBody>
          <a:bodyPr>
            <a:spAutoFit/>
          </a:bodyPr>
          <a:lstStyle/>
          <a:p>
            <a:pPr marL="228600" indent="-228600">
              <a:lnSpc>
                <a:spcPct val="150000"/>
              </a:lnSpc>
              <a:spcBef>
                <a:spcPts val="1000"/>
              </a:spcBef>
            </a:pP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Ω = {</a:t>
            </a:r>
            <a:r>
              <a:rPr lang="en-US"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ω₁,ω</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₂, . . . , </a:t>
            </a:r>
            <a:r>
              <a:rPr lang="en-US"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ωk</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是聚类</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(cluster)</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的集合，</a:t>
            </a:r>
            <a:r>
              <a:rPr lang="en-US"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ωk</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表示第</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k</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个聚类的集合；</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indent="-228600">
              <a:lnSpc>
                <a:spcPct val="150000"/>
              </a:lnSpc>
              <a:spcBef>
                <a:spcPts val="1000"/>
              </a:spcBef>
            </a:pP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C = {c₁, c₂, . . . , </a:t>
            </a:r>
            <a:r>
              <a:rPr lang="en-US"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cj</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是数据对象类型</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(class)</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的集合，</a:t>
            </a:r>
            <a:r>
              <a:rPr lang="en-US"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cj</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表示第</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j</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个数据对象类型集；</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indent="-228600">
              <a:lnSpc>
                <a:spcPct val="150000"/>
              </a:lnSpc>
              <a:spcBef>
                <a:spcPts val="1000"/>
              </a:spcBef>
            </a:pP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N</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表示数据对象总数。</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endParaRPr lang="zh-CN"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826141" cy="415498"/>
          </a:xfrm>
          <a:prstGeom prst="rect">
            <a:avLst/>
          </a:prstGeom>
          <a:noFill/>
        </p:spPr>
        <p:txBody>
          <a:bodyPr wrap="none" rtlCol="0">
            <a:spAutoFit/>
          </a:bodyPr>
          <a:lstStyle/>
          <a:p>
            <a:r>
              <a:rPr lang="en-US" altLang="zh-CN" sz="2100" b="1" spc="225" dirty="0" smtClean="0">
                <a:solidFill>
                  <a:prstClr val="white"/>
                </a:solidFill>
              </a:rPr>
              <a:t>3.1 </a:t>
            </a:r>
            <a:r>
              <a:rPr lang="x-none" altLang="zh-CN" sz="2100" b="1" dirty="0" smtClean="0">
                <a:solidFill>
                  <a:schemeClr val="bg1"/>
                </a:solidFill>
                <a:latin typeface="+mn-ea"/>
              </a:rPr>
              <a:t>聚类概述</a:t>
            </a:r>
            <a:endParaRPr lang="zh-CN" altLang="en-US" sz="2100" b="1" spc="225" dirty="0">
              <a:solidFill>
                <a:schemeClr val="bg1"/>
              </a:solidFill>
              <a:latin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098378" cy="300852"/>
          </a:xfrm>
          <a:prstGeom prst="rect">
            <a:avLst/>
          </a:prstGeom>
          <a:noFill/>
        </p:spPr>
        <p:txBody>
          <a:bodyPr wrap="none" rtlCol="0">
            <a:spAutoFit/>
          </a:bodyPr>
          <a:lstStyle/>
          <a:p>
            <a:r>
              <a:rPr lang="zh-CN" altLang="en-US" sz="1355" dirty="0" smtClean="0">
                <a:solidFill>
                  <a:prstClr val="white"/>
                </a:solidFill>
              </a:rPr>
              <a:t>第三章 聚类</a:t>
            </a:r>
            <a:endParaRPr lang="zh-CN" altLang="en-US" sz="1355" dirty="0">
              <a:solidFill>
                <a:prstClr val="white"/>
              </a:solidFill>
            </a:endParaRPr>
          </a:p>
        </p:txBody>
      </p:sp>
      <p:sp>
        <p:nvSpPr>
          <p:cNvPr id="12" name="内容占位符 2"/>
          <p:cNvSpPr>
            <a:spLocks noGrp="1"/>
          </p:cNvSpPr>
          <p:nvPr>
            <p:ph idx="1"/>
          </p:nvPr>
        </p:nvSpPr>
        <p:spPr>
          <a:xfrm>
            <a:off x="457200" y="1600201"/>
            <a:ext cx="8229600" cy="2404864"/>
          </a:xfrm>
        </p:spPr>
        <p:txBody>
          <a:bodyPr>
            <a:normAutofit/>
          </a:bodyPr>
          <a:lstStyle/>
          <a:p>
            <a:pPr marL="285750" lvl="1" indent="-285750">
              <a:lnSpc>
                <a:spcPct val="150000"/>
              </a:lnSpc>
              <a:spcBef>
                <a:spcPts val="1000"/>
              </a:spcBef>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Purity</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例子</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endParaRPr lang="en-US" altLang="zh-CN" dirty="0" smtClean="0"/>
          </a:p>
          <a:p>
            <a:pPr>
              <a:buNone/>
            </a:pPr>
            <a:endParaRPr lang="en-US" altLang="zh-CN" dirty="0" smtClean="0"/>
          </a:p>
          <a:p>
            <a:pPr lvl="2"/>
            <a:endParaRPr lang="en-US" altLang="zh-CN" dirty="0" smtClean="0"/>
          </a:p>
          <a:p>
            <a:pPr lvl="1"/>
            <a:endParaRPr lang="en-US" altLang="zh-CN" dirty="0" smtClean="0"/>
          </a:p>
          <a:p>
            <a:pPr lvl="1"/>
            <a:endParaRPr lang="en-US" altLang="zh-CN" dirty="0" smtClean="0"/>
          </a:p>
          <a:p>
            <a:pPr lvl="1"/>
            <a:endParaRPr lang="en-US" altLang="zh-CN" dirty="0" smtClean="0"/>
          </a:p>
          <a:p>
            <a:pPr lvl="1"/>
            <a:endParaRPr lang="en-US" altLang="zh-CN" dirty="0" smtClean="0"/>
          </a:p>
          <a:p>
            <a:pPr lvl="1">
              <a:buNone/>
            </a:pPr>
            <a:endParaRPr lang="en-US" altLang="zh-CN" dirty="0" smtClean="0"/>
          </a:p>
          <a:p>
            <a:pPr lvl="2"/>
            <a:endParaRPr lang="zh-CN" altLang="zh-CN" dirty="0" smtClean="0"/>
          </a:p>
          <a:p>
            <a:endParaRPr lang="en-US" altLang="zh-CN" b="1" dirty="0" smtClean="0"/>
          </a:p>
        </p:txBody>
      </p:sp>
      <p:pic>
        <p:nvPicPr>
          <p:cNvPr id="15" name="图片 14"/>
          <p:cNvPicPr/>
          <p:nvPr/>
        </p:nvPicPr>
        <p:blipFill>
          <a:blip r:embed="rId1" cstate="print"/>
          <a:srcRect/>
          <a:stretch>
            <a:fillRect/>
          </a:stretch>
        </p:blipFill>
        <p:spPr bwMode="auto">
          <a:xfrm>
            <a:off x="2357422" y="1428736"/>
            <a:ext cx="4229100" cy="1628775"/>
          </a:xfrm>
          <a:prstGeom prst="rect">
            <a:avLst/>
          </a:prstGeom>
          <a:noFill/>
          <a:ln w="9525">
            <a:noFill/>
            <a:miter lim="800000"/>
            <a:headEnd/>
            <a:tailEnd/>
          </a:ln>
        </p:spPr>
      </p:pic>
      <p:sp>
        <p:nvSpPr>
          <p:cNvPr id="17" name="矩形 16"/>
          <p:cNvSpPr/>
          <p:nvPr/>
        </p:nvSpPr>
        <p:spPr>
          <a:xfrm>
            <a:off x="928662" y="3000372"/>
            <a:ext cx="7715304" cy="2408480"/>
          </a:xfrm>
          <a:prstGeom prst="rect">
            <a:avLst/>
          </a:prstGeom>
        </p:spPr>
        <p:txBody>
          <a:bodyPr wrap="square">
            <a:spAutoFit/>
          </a:bodyPr>
          <a:lstStyle/>
          <a:p>
            <a:pPr marL="228600" indent="-228600">
              <a:lnSpc>
                <a:spcPct val="150000"/>
              </a:lnSpc>
              <a:spcBef>
                <a:spcPts val="1000"/>
              </a:spcBef>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对象类型</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(class)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包括</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x , o , □</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indent="-228600">
              <a:lnSpc>
                <a:spcPct val="150000"/>
              </a:lnSpc>
              <a:spcBef>
                <a:spcPts val="1000"/>
              </a:spcBef>
            </a:pP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N=17</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indent="-228600">
              <a:lnSpc>
                <a:spcPct val="150000"/>
              </a:lnSpc>
              <a:spcBef>
                <a:spcPts val="1000"/>
              </a:spcBef>
            </a:pP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purity=(5+4+3)/N=12/17</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0.71</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indent="-228600">
              <a:lnSpc>
                <a:spcPct val="150000"/>
              </a:lnSpc>
              <a:spcBef>
                <a:spcPts val="1000"/>
              </a:spcBef>
            </a:pP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indent="-228600">
              <a:lnSpc>
                <a:spcPct val="150000"/>
              </a:lnSpc>
              <a:spcBef>
                <a:spcPts val="1000"/>
              </a:spcBef>
            </a:pP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purity</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是简单透明的方法，它的取值在</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0</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1</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之间，数值越大，表示聚类效果越好。</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wipe(down)">
                                      <p:cBhvr>
                                        <p:cTn id="12" dur="500"/>
                                        <p:tgtEl>
                                          <p:spTgt spid="17">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animEffect transition="in" filter="wipe(down)">
                                      <p:cBhvr>
                                        <p:cTn id="15" dur="500"/>
                                        <p:tgtEl>
                                          <p:spTgt spid="17">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
                                            <p:txEl>
                                              <p:pRg st="2" end="2"/>
                                            </p:txEl>
                                          </p:spTgt>
                                        </p:tgtEl>
                                        <p:attrNameLst>
                                          <p:attrName>style.visibility</p:attrName>
                                        </p:attrNameLst>
                                      </p:cBhvr>
                                      <p:to>
                                        <p:strVal val="visible"/>
                                      </p:to>
                                    </p:set>
                                    <p:animEffect transition="in" filter="wipe(down)">
                                      <p:cBhvr>
                                        <p:cTn id="18" dur="500"/>
                                        <p:tgtEl>
                                          <p:spTgt spid="17">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7">
                                            <p:txEl>
                                              <p:pRg st="4" end="4"/>
                                            </p:txEl>
                                          </p:spTgt>
                                        </p:tgtEl>
                                        <p:attrNameLst>
                                          <p:attrName>style.visibility</p:attrName>
                                        </p:attrNameLst>
                                      </p:cBhvr>
                                      <p:to>
                                        <p:strVal val="visible"/>
                                      </p:to>
                                    </p:set>
                                    <p:animEffect transition="in" filter="wipe(down)">
                                      <p:cBhvr>
                                        <p:cTn id="21"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826141" cy="415498"/>
          </a:xfrm>
          <a:prstGeom prst="rect">
            <a:avLst/>
          </a:prstGeom>
          <a:noFill/>
        </p:spPr>
        <p:txBody>
          <a:bodyPr wrap="none" rtlCol="0">
            <a:spAutoFit/>
          </a:bodyPr>
          <a:lstStyle/>
          <a:p>
            <a:r>
              <a:rPr lang="en-US" altLang="zh-CN" sz="2100" b="1" spc="225" dirty="0" smtClean="0">
                <a:solidFill>
                  <a:prstClr val="white"/>
                </a:solidFill>
              </a:rPr>
              <a:t>3.1 </a:t>
            </a:r>
            <a:r>
              <a:rPr lang="x-none" altLang="zh-CN" sz="2100" b="1" dirty="0" smtClean="0">
                <a:solidFill>
                  <a:schemeClr val="bg1"/>
                </a:solidFill>
                <a:latin typeface="+mn-ea"/>
              </a:rPr>
              <a:t>聚类概述</a:t>
            </a:r>
            <a:endParaRPr lang="zh-CN" altLang="en-US" sz="2100" b="1" spc="225" dirty="0">
              <a:solidFill>
                <a:schemeClr val="bg1"/>
              </a:solidFill>
              <a:latin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098378" cy="300852"/>
          </a:xfrm>
          <a:prstGeom prst="rect">
            <a:avLst/>
          </a:prstGeom>
          <a:noFill/>
        </p:spPr>
        <p:txBody>
          <a:bodyPr wrap="none" rtlCol="0">
            <a:spAutoFit/>
          </a:bodyPr>
          <a:lstStyle/>
          <a:p>
            <a:r>
              <a:rPr lang="zh-CN" altLang="en-US" sz="1355" dirty="0" smtClean="0">
                <a:solidFill>
                  <a:prstClr val="white"/>
                </a:solidFill>
              </a:rPr>
              <a:t>第三章 聚类</a:t>
            </a:r>
            <a:endParaRPr lang="zh-CN" altLang="en-US" sz="1355" dirty="0">
              <a:solidFill>
                <a:prstClr val="white"/>
              </a:solidFill>
            </a:endParaRPr>
          </a:p>
        </p:txBody>
      </p:sp>
      <p:sp>
        <p:nvSpPr>
          <p:cNvPr id="12" name="内容占位符 2"/>
          <p:cNvSpPr>
            <a:spLocks noGrp="1"/>
          </p:cNvSpPr>
          <p:nvPr>
            <p:ph idx="1"/>
          </p:nvPr>
        </p:nvSpPr>
        <p:spPr>
          <a:xfrm>
            <a:off x="457200" y="1600201"/>
            <a:ext cx="8229600" cy="614353"/>
          </a:xfrm>
        </p:spPr>
        <p:txBody>
          <a:bodyPr>
            <a:normAutofit/>
          </a:bodyPr>
          <a:lstStyle/>
          <a:p>
            <a:pPr lvl="1"/>
            <a:r>
              <a:rPr lang="en-US" altLang="zh-CN" sz="2400" dirty="0" smtClean="0">
                <a:latin typeface="+mn-ea"/>
              </a:rPr>
              <a:t>RI</a:t>
            </a:r>
            <a:endParaRPr lang="en-US" altLang="zh-CN" sz="2400" dirty="0" smtClean="0">
              <a:latin typeface="+mn-ea"/>
            </a:endParaRPr>
          </a:p>
          <a:p>
            <a:pPr lvl="1"/>
            <a:endParaRPr lang="en-US" altLang="zh-CN" sz="3600" dirty="0" smtClean="0">
              <a:latin typeface="+mn-ea"/>
            </a:endParaRPr>
          </a:p>
          <a:p>
            <a:pPr lvl="2"/>
            <a:endParaRPr lang="zh-CN" altLang="zh-CN" dirty="0" smtClean="0"/>
          </a:p>
          <a:p>
            <a:endParaRPr lang="en-US" altLang="zh-CN" b="1" dirty="0" smtClean="0"/>
          </a:p>
        </p:txBody>
      </p:sp>
      <p:pic>
        <p:nvPicPr>
          <p:cNvPr id="15" name="图片 202" descr="说明: \begin{eqnarray*}&#10;\mbox{RI} = \frac{\mbox{TP}+\mbox{TN}}{\mbox{TP}+\mbox{FP}+\mbox{FN}+\mbox{TN}}&#10;\end{eqnarray*}"/>
          <p:cNvPicPr>
            <a:picLocks noChangeAspect="1" noChangeArrowheads="1"/>
          </p:cNvPicPr>
          <p:nvPr/>
        </p:nvPicPr>
        <p:blipFill>
          <a:blip r:embed="rId1" cstate="print"/>
          <a:srcRect/>
          <a:stretch>
            <a:fillRect/>
          </a:stretch>
        </p:blipFill>
        <p:spPr bwMode="auto">
          <a:xfrm>
            <a:off x="3143240" y="1500174"/>
            <a:ext cx="2578122" cy="576064"/>
          </a:xfrm>
          <a:prstGeom prst="rect">
            <a:avLst/>
          </a:prstGeom>
          <a:noFill/>
          <a:ln w="9525">
            <a:noFill/>
            <a:miter lim="800000"/>
            <a:headEnd/>
            <a:tailEnd/>
          </a:ln>
        </p:spPr>
      </p:pic>
      <p:sp>
        <p:nvSpPr>
          <p:cNvPr id="92163" name="Rectangle 3"/>
          <p:cNvSpPr>
            <a:spLocks noChangeArrowheads="1"/>
          </p:cNvSpPr>
          <p:nvPr/>
        </p:nvSpPr>
        <p:spPr bwMode="auto">
          <a:xfrm>
            <a:off x="357158" y="2463735"/>
            <a:ext cx="7189789" cy="1987852"/>
          </a:xfrm>
          <a:prstGeom prst="rect">
            <a:avLst/>
          </a:prstGeom>
          <a:noFill/>
          <a:ln w="9525">
            <a:noFill/>
            <a:miter lim="800000"/>
          </a:ln>
          <a:effectLst/>
        </p:spPr>
        <p:txBody>
          <a:bodyPr vert="horz" wrap="none" lIns="91440" tIns="45720" rIns="91440" bIns="45720" numCol="1" anchor="ctr" anchorCtr="0" compatLnSpc="1">
            <a:spAutoFit/>
          </a:bodyPr>
          <a:lstStyle/>
          <a:p>
            <a:pPr marL="228600" marR="0" lvl="0" indent="-228600" fontAlgn="base">
              <a:lnSpc>
                <a:spcPct val="200000"/>
              </a:lnSpc>
              <a:spcAft>
                <a:spcPct val="0"/>
              </a:spcAft>
              <a:buClrTx/>
              <a:buSzTx/>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TP</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：计算每个聚类中同类对象归类到同一类的组合次数，并累计所有的结果</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marR="0" lvl="0" indent="-228600" fontAlgn="base">
              <a:lnSpc>
                <a:spcPct val="200000"/>
              </a:lnSpc>
              <a:spcAft>
                <a:spcPct val="0"/>
              </a:spcAft>
              <a:buClrTx/>
              <a:buSzTx/>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TN</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：计算每个不同类对象归类到不同类的组合次数，并累计所有的结果</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marR="0" lvl="0" indent="-228600" fontAlgn="base">
              <a:lnSpc>
                <a:spcPct val="200000"/>
              </a:lnSpc>
              <a:spcAft>
                <a:spcPct val="0"/>
              </a:spcAft>
              <a:buClrTx/>
              <a:buSzTx/>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FP</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：计算每个聚类中不同类对象归类到同一类的组合次数，并累计所有的结果</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marR="0" lvl="0" indent="-228600" fontAlgn="base">
              <a:lnSpc>
                <a:spcPct val="200000"/>
              </a:lnSpc>
              <a:spcAft>
                <a:spcPct val="0"/>
              </a:spcAft>
              <a:buClrTx/>
              <a:buSzTx/>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FN</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：计算每个同类对象归类到不同类的组合次数，并累计所有的结果</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63">
                                            <p:txEl>
                                              <p:pRg st="0" end="0"/>
                                            </p:txEl>
                                          </p:spTgt>
                                        </p:tgtEl>
                                        <p:attrNameLst>
                                          <p:attrName>style.visibility</p:attrName>
                                        </p:attrNameLst>
                                      </p:cBhvr>
                                      <p:to>
                                        <p:strVal val="visible"/>
                                      </p:to>
                                    </p:set>
                                    <p:animEffect transition="in" filter="fade">
                                      <p:cBhvr>
                                        <p:cTn id="12" dur="2000"/>
                                        <p:tgtEl>
                                          <p:spTgt spid="9216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2163">
                                            <p:txEl>
                                              <p:pRg st="1" end="1"/>
                                            </p:txEl>
                                          </p:spTgt>
                                        </p:tgtEl>
                                        <p:attrNameLst>
                                          <p:attrName>style.visibility</p:attrName>
                                        </p:attrNameLst>
                                      </p:cBhvr>
                                      <p:to>
                                        <p:strVal val="visible"/>
                                      </p:to>
                                    </p:set>
                                    <p:animEffect transition="in" filter="fade">
                                      <p:cBhvr>
                                        <p:cTn id="15" dur="2000"/>
                                        <p:tgtEl>
                                          <p:spTgt spid="9216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2163">
                                            <p:txEl>
                                              <p:pRg st="2" end="2"/>
                                            </p:txEl>
                                          </p:spTgt>
                                        </p:tgtEl>
                                        <p:attrNameLst>
                                          <p:attrName>style.visibility</p:attrName>
                                        </p:attrNameLst>
                                      </p:cBhvr>
                                      <p:to>
                                        <p:strVal val="visible"/>
                                      </p:to>
                                    </p:set>
                                    <p:animEffect transition="in" filter="fade">
                                      <p:cBhvr>
                                        <p:cTn id="18" dur="2000"/>
                                        <p:tgtEl>
                                          <p:spTgt spid="9216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2163">
                                            <p:txEl>
                                              <p:pRg st="3" end="3"/>
                                            </p:txEl>
                                          </p:spTgt>
                                        </p:tgtEl>
                                        <p:attrNameLst>
                                          <p:attrName>style.visibility</p:attrName>
                                        </p:attrNameLst>
                                      </p:cBhvr>
                                      <p:to>
                                        <p:strVal val="visible"/>
                                      </p:to>
                                    </p:set>
                                    <p:animEffect transition="in" filter="fade">
                                      <p:cBhvr>
                                        <p:cTn id="21" dur="2000"/>
                                        <p:tgtEl>
                                          <p:spTgt spid="921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826141" cy="415498"/>
          </a:xfrm>
          <a:prstGeom prst="rect">
            <a:avLst/>
          </a:prstGeom>
          <a:noFill/>
        </p:spPr>
        <p:txBody>
          <a:bodyPr wrap="none" rtlCol="0">
            <a:spAutoFit/>
          </a:bodyPr>
          <a:lstStyle/>
          <a:p>
            <a:r>
              <a:rPr lang="en-US" altLang="zh-CN" sz="2100" b="1" spc="225" dirty="0" smtClean="0">
                <a:solidFill>
                  <a:prstClr val="white"/>
                </a:solidFill>
              </a:rPr>
              <a:t>3.1 </a:t>
            </a:r>
            <a:r>
              <a:rPr lang="x-none" altLang="zh-CN" sz="2100" b="1" dirty="0" smtClean="0">
                <a:solidFill>
                  <a:schemeClr val="bg1"/>
                </a:solidFill>
                <a:latin typeface="+mn-ea"/>
              </a:rPr>
              <a:t>聚类概述</a:t>
            </a:r>
            <a:endParaRPr lang="zh-CN" altLang="en-US" sz="2100" b="1" spc="225" dirty="0">
              <a:solidFill>
                <a:schemeClr val="bg1"/>
              </a:solidFill>
              <a:latin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098378" cy="300852"/>
          </a:xfrm>
          <a:prstGeom prst="rect">
            <a:avLst/>
          </a:prstGeom>
          <a:noFill/>
        </p:spPr>
        <p:txBody>
          <a:bodyPr wrap="none" rtlCol="0">
            <a:spAutoFit/>
          </a:bodyPr>
          <a:lstStyle/>
          <a:p>
            <a:r>
              <a:rPr lang="zh-CN" altLang="en-US" sz="1355" dirty="0" smtClean="0">
                <a:solidFill>
                  <a:prstClr val="white"/>
                </a:solidFill>
              </a:rPr>
              <a:t>第三章 聚类</a:t>
            </a:r>
            <a:endParaRPr lang="zh-CN" altLang="en-US" sz="1355" dirty="0">
              <a:solidFill>
                <a:prstClr val="white"/>
              </a:solidFill>
            </a:endParaRPr>
          </a:p>
        </p:txBody>
      </p:sp>
      <p:sp>
        <p:nvSpPr>
          <p:cNvPr id="12" name="内容占位符 2"/>
          <p:cNvSpPr>
            <a:spLocks noGrp="1"/>
          </p:cNvSpPr>
          <p:nvPr>
            <p:ph idx="1"/>
          </p:nvPr>
        </p:nvSpPr>
        <p:spPr>
          <a:xfrm>
            <a:off x="428596" y="1285860"/>
            <a:ext cx="8229600" cy="614353"/>
          </a:xfrm>
        </p:spPr>
        <p:txBody>
          <a:bodyPr>
            <a:normAutofit/>
          </a:bodyPr>
          <a:lstStyle/>
          <a:p>
            <a:pPr lvl="1"/>
            <a:r>
              <a:rPr lang="en-US" altLang="zh-CN" sz="2400" dirty="0" smtClean="0">
                <a:latin typeface="+mn-ea"/>
              </a:rPr>
              <a:t>RI</a:t>
            </a:r>
            <a:r>
              <a:rPr lang="zh-CN" altLang="en-US" sz="2400" dirty="0" smtClean="0">
                <a:latin typeface="+mn-ea"/>
              </a:rPr>
              <a:t>例子</a:t>
            </a:r>
            <a:endParaRPr lang="en-US" altLang="zh-CN" sz="2400" dirty="0" smtClean="0">
              <a:latin typeface="+mn-ea"/>
            </a:endParaRPr>
          </a:p>
          <a:p>
            <a:pPr lvl="1"/>
            <a:endParaRPr lang="en-US" altLang="zh-CN" sz="3600" dirty="0" smtClean="0">
              <a:latin typeface="+mn-ea"/>
            </a:endParaRPr>
          </a:p>
          <a:p>
            <a:pPr lvl="2"/>
            <a:endParaRPr lang="zh-CN" altLang="zh-CN" dirty="0" smtClean="0"/>
          </a:p>
          <a:p>
            <a:endParaRPr lang="en-US" altLang="zh-CN" b="1" dirty="0" smtClean="0"/>
          </a:p>
        </p:txBody>
      </p:sp>
      <p:pic>
        <p:nvPicPr>
          <p:cNvPr id="15" name="图片 202" descr="说明: \begin{eqnarray*}&#10;\mbox{RI} = \frac{\mbox{TP}+\mbox{TN}}{\mbox{TP}+\mbox{FP}+\mbox{FN}+\mbox{TN}}&#10;\end{eqnarray*}"/>
          <p:cNvPicPr>
            <a:picLocks noChangeAspect="1" noChangeArrowheads="1"/>
          </p:cNvPicPr>
          <p:nvPr/>
        </p:nvPicPr>
        <p:blipFill>
          <a:blip r:embed="rId1" cstate="print"/>
          <a:srcRect/>
          <a:stretch>
            <a:fillRect/>
          </a:stretch>
        </p:blipFill>
        <p:spPr bwMode="auto">
          <a:xfrm>
            <a:off x="3114636" y="1185833"/>
            <a:ext cx="2578122" cy="576064"/>
          </a:xfrm>
          <a:prstGeom prst="rect">
            <a:avLst/>
          </a:prstGeom>
          <a:noFill/>
          <a:ln w="9525">
            <a:noFill/>
            <a:miter lim="800000"/>
            <a:headEnd/>
            <a:tailEnd/>
          </a:ln>
        </p:spPr>
      </p:pic>
      <p:sp>
        <p:nvSpPr>
          <p:cNvPr id="100353" name="Rectangle 1"/>
          <p:cNvSpPr>
            <a:spLocks noChangeArrowheads="1"/>
          </p:cNvSpPr>
          <p:nvPr/>
        </p:nvSpPr>
        <p:spPr bwMode="auto">
          <a:xfrm>
            <a:off x="214282" y="1794302"/>
            <a:ext cx="9144000" cy="4667945"/>
          </a:xfrm>
          <a:prstGeom prst="rect">
            <a:avLst/>
          </a:prstGeom>
          <a:noFill/>
          <a:ln w="9525">
            <a:noFill/>
            <a:miter lim="800000"/>
          </a:ln>
          <a:effectLst/>
        </p:spPr>
        <p:txBody>
          <a:bodyPr vert="horz" wrap="square" lIns="91440" tIns="45720" rIns="91440" bIns="45720" numCol="1" anchor="ctr" anchorCtr="0" compatLnSpc="1">
            <a:spAutoFit/>
          </a:bodyPr>
          <a:lstStyle/>
          <a:p>
            <a:pPr marL="228600" marR="0" lvl="0" indent="-228600" fontAlgn="base">
              <a:lnSpc>
                <a:spcPct val="150000"/>
              </a:lnSpc>
              <a:spcBef>
                <a:spcPts val="1000"/>
              </a:spcBef>
              <a:spcAft>
                <a:spcPct val="0"/>
              </a:spcAft>
              <a:buClrTx/>
              <a:buSzTx/>
            </a:pP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mj-cs"/>
              </a:rPr>
              <a:t>C(</a:t>
            </a:r>
            <a:r>
              <a:rPr lang="en-US" altLang="zh-CN" sz="9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n,m</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cs typeface="+mj-cs"/>
              </a:rPr>
              <a:t>在</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mj-cs"/>
              </a:rPr>
              <a:t>m</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cs typeface="+mj-cs"/>
              </a:rPr>
              <a:t>中任选</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mj-cs"/>
              </a:rPr>
              <a:t>n</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cs typeface="+mj-cs"/>
              </a:rPr>
              <a:t>个的组合数</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marR="0" lvl="0" indent="-228600" fontAlgn="base">
              <a:lnSpc>
                <a:spcPct val="150000"/>
              </a:lnSpc>
              <a:spcBef>
                <a:spcPts val="1000"/>
              </a:spcBef>
              <a:spcAft>
                <a:spcPct val="0"/>
              </a:spcAft>
              <a:buClrTx/>
              <a:buSzTx/>
            </a:pP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mj-cs"/>
              </a:rPr>
              <a:t>Cluster1</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mj-cs"/>
              </a:rPr>
              <a:t>TP= C(2,5)=10 </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marR="0" lvl="0" indent="-228600" fontAlgn="base">
              <a:lnSpc>
                <a:spcPct val="150000"/>
              </a:lnSpc>
              <a:spcBef>
                <a:spcPts val="1000"/>
              </a:spcBef>
              <a:spcAft>
                <a:spcPct val="0"/>
              </a:spcAft>
              <a:buClrTx/>
              <a:buSzTx/>
            </a:pP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mj-cs"/>
              </a:rPr>
              <a:t>Cluster2</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mj-cs"/>
              </a:rPr>
              <a:t>TP= C(2,4)=6 </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marR="0" lvl="0" indent="-228600" fontAlgn="base">
              <a:lnSpc>
                <a:spcPct val="150000"/>
              </a:lnSpc>
              <a:spcBef>
                <a:spcPts val="1000"/>
              </a:spcBef>
              <a:spcAft>
                <a:spcPct val="0"/>
              </a:spcAft>
              <a:buClrTx/>
              <a:buSzTx/>
            </a:pP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mj-cs"/>
              </a:rPr>
              <a:t>Cluster3</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mj-cs"/>
              </a:rPr>
              <a:t>TP= C(2,3)+ C(2,2)=4 </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marR="0" lvl="0" indent="-228600" fontAlgn="base">
              <a:lnSpc>
                <a:spcPct val="150000"/>
              </a:lnSpc>
              <a:spcBef>
                <a:spcPts val="1000"/>
              </a:spcBef>
              <a:spcAft>
                <a:spcPct val="0"/>
              </a:spcAft>
              <a:buClrTx/>
              <a:buSzTx/>
            </a:pP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mj-cs"/>
              </a:rPr>
              <a:t>TP=10+6+4=20</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marR="0" lvl="0" indent="-228600" fontAlgn="base">
              <a:lnSpc>
                <a:spcPct val="150000"/>
              </a:lnSpc>
              <a:spcBef>
                <a:spcPts val="1000"/>
              </a:spcBef>
              <a:spcAft>
                <a:spcPct val="0"/>
              </a:spcAft>
              <a:buClrTx/>
              <a:buSzTx/>
            </a:pP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mj-cs"/>
              </a:rPr>
              <a:t>TP+FP= C(2,6)+ C(2,6)+ C(2,5)=15+15+10=40</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marR="0" lvl="0" indent="-228600" fontAlgn="base">
              <a:lnSpc>
                <a:spcPct val="150000"/>
              </a:lnSpc>
              <a:spcBef>
                <a:spcPts val="1000"/>
              </a:spcBef>
              <a:spcAft>
                <a:spcPct val="0"/>
              </a:spcAft>
              <a:buClrTx/>
              <a:buSzTx/>
            </a:pP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mj-cs"/>
              </a:rPr>
              <a:t>FP= TP+FP - TP =20</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marR="0" lvl="0" indent="-228600" fontAlgn="base">
              <a:lnSpc>
                <a:spcPct val="150000"/>
              </a:lnSpc>
              <a:spcBef>
                <a:spcPts val="1000"/>
              </a:spcBef>
              <a:spcAft>
                <a:spcPct val="0"/>
              </a:spcAft>
              <a:buClrTx/>
              <a:buSzTx/>
            </a:pP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mj-cs"/>
              </a:rPr>
              <a:t>x</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mj-cs"/>
              </a:rPr>
              <a:t>FN= 5+5+5+2=15 </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marR="0" lvl="0" indent="-228600" fontAlgn="base">
              <a:lnSpc>
                <a:spcPct val="150000"/>
              </a:lnSpc>
              <a:spcBef>
                <a:spcPts val="1000"/>
              </a:spcBef>
              <a:spcAft>
                <a:spcPct val="0"/>
              </a:spcAft>
              <a:buClrTx/>
              <a:buSzTx/>
            </a:pP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mj-cs"/>
              </a:rPr>
              <a:t>o</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mj-cs"/>
              </a:rPr>
              <a:t>FN= 4 </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marR="0" lvl="0" indent="-228600" fontAlgn="base">
              <a:lnSpc>
                <a:spcPct val="150000"/>
              </a:lnSpc>
              <a:spcBef>
                <a:spcPts val="1000"/>
              </a:spcBef>
              <a:spcAft>
                <a:spcPct val="0"/>
              </a:spcAft>
              <a:buClrTx/>
              <a:buSzTx/>
            </a:pP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mj-cs"/>
              </a:rPr>
              <a:t>FN= 3</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marR="0" lvl="0" indent="-228600" fontAlgn="base">
              <a:lnSpc>
                <a:spcPct val="150000"/>
              </a:lnSpc>
              <a:spcBef>
                <a:spcPts val="1000"/>
              </a:spcBef>
              <a:spcAft>
                <a:spcPct val="0"/>
              </a:spcAft>
              <a:buClrTx/>
              <a:buSzTx/>
            </a:pP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mj-cs"/>
              </a:rPr>
              <a:t>FN=15+4+3=24</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marR="0" lvl="0" indent="-228600" fontAlgn="base">
              <a:lnSpc>
                <a:spcPct val="150000"/>
              </a:lnSpc>
              <a:spcBef>
                <a:spcPts val="1000"/>
              </a:spcBef>
              <a:spcAft>
                <a:spcPct val="0"/>
              </a:spcAft>
              <a:buClrTx/>
              <a:buSzTx/>
            </a:pP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mj-cs"/>
              </a:rPr>
              <a:t>TN+FN= C(1,6)* C(1,6)+ C(1,6)* C(1,5)+ C(1,6)* C(1,5)=36+30+30=96</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marR="0" lvl="0" indent="-228600" fontAlgn="base">
              <a:lnSpc>
                <a:spcPct val="150000"/>
              </a:lnSpc>
              <a:spcBef>
                <a:spcPts val="1000"/>
              </a:spcBef>
              <a:spcAft>
                <a:spcPct val="0"/>
              </a:spcAft>
              <a:buClrTx/>
              <a:buSzTx/>
            </a:pP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mj-cs"/>
              </a:rPr>
              <a:t>TN= TN+FN - FN =96-24=72</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marR="0" lvl="0" indent="-228600" fontAlgn="base">
              <a:lnSpc>
                <a:spcPct val="150000"/>
              </a:lnSpc>
              <a:spcBef>
                <a:spcPts val="1000"/>
              </a:spcBef>
              <a:spcAft>
                <a:spcPct val="0"/>
              </a:spcAft>
              <a:buClrTx/>
              <a:buSzTx/>
            </a:pP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mj-cs"/>
              </a:rPr>
              <a:t>RI=</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mj-cs"/>
              </a:rPr>
              <a:t>TP+TN</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mj-cs"/>
              </a:rPr>
              <a:t>TP+FP+FN+TN</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mj-cs"/>
              </a:rPr>
              <a:t>20+72</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mj-cs"/>
              </a:rPr>
              <a:t>40+96</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mj-cs"/>
              </a:rPr>
              <a:t>=92/136≈ 0.68</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pic>
        <p:nvPicPr>
          <p:cNvPr id="16" name="图片 15"/>
          <p:cNvPicPr/>
          <p:nvPr/>
        </p:nvPicPr>
        <p:blipFill>
          <a:blip r:embed="rId2" cstate="print"/>
          <a:srcRect/>
          <a:stretch>
            <a:fillRect/>
          </a:stretch>
        </p:blipFill>
        <p:spPr bwMode="auto">
          <a:xfrm>
            <a:off x="4714876" y="1857364"/>
            <a:ext cx="4229100" cy="16287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ags/tag1.xml><?xml version="1.0" encoding="utf-8"?>
<p:tagLst xmlns:p="http://schemas.openxmlformats.org/presentationml/2006/main">
  <p:tag name="KSO_WM_TAG_VERSION" val="1.0"/>
  <p:tag name="KSO_WM_TEMPLATE_CATEGORY" val="custom"/>
  <p:tag name="KSO_WM_TEMPLATE_INDEX" val="20184553"/>
</p:tagLst>
</file>

<file path=ppt/tags/tag2.xml><?xml version="1.0" encoding="utf-8"?>
<p:tagLst xmlns:p="http://schemas.openxmlformats.org/presentationml/2006/main">
  <p:tag name="KSO_WM_TAG_VERSION" val="1.0"/>
  <p:tag name="KSO_WM_TEMPLATE_CATEGORY" val="custom"/>
  <p:tag name="KSO_WM_TEMPLATE_INDEX" val="20184553"/>
</p:tagLst>
</file>

<file path=ppt/tags/tag3.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第1章 大数据概念与应用">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第1章 大数据概念与应用</Template>
  <TotalTime>0</TotalTime>
  <Words>8684</Words>
  <Application>WPS 演示</Application>
  <PresentationFormat>全屏显示(4:3)</PresentationFormat>
  <Paragraphs>818</Paragraphs>
  <Slides>46</Slides>
  <Notes>2</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2</vt:i4>
      </vt:variant>
      <vt:variant>
        <vt:lpstr>幻灯片标题</vt:lpstr>
      </vt:variant>
      <vt:variant>
        <vt:i4>46</vt:i4>
      </vt:variant>
    </vt:vector>
  </HeadingPairs>
  <TitlesOfParts>
    <vt:vector size="57" baseType="lpstr">
      <vt:lpstr>Arial</vt:lpstr>
      <vt:lpstr>宋体</vt:lpstr>
      <vt:lpstr>Wingdings</vt:lpstr>
      <vt:lpstr>黑体</vt:lpstr>
      <vt:lpstr>微软雅黑</vt:lpstr>
      <vt:lpstr>Arial Unicode MS</vt:lpstr>
      <vt:lpstr>Calibri</vt:lpstr>
      <vt:lpstr>Times New Roman</vt:lpstr>
      <vt:lpstr>第1章 大数据概念与应用</vt:lpstr>
      <vt:lpstr>PowerPoint.Slide.12</vt:lpstr>
      <vt:lpstr>PowerPoint.Slide.12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大数据挖掘平台架构</dc:title>
  <dc:creator>hp</dc:creator>
  <cp:lastModifiedBy>繁华忧伤</cp:lastModifiedBy>
  <cp:revision>239</cp:revision>
  <dcterms:created xsi:type="dcterms:W3CDTF">2017-04-12T10:13:00Z</dcterms:created>
  <dcterms:modified xsi:type="dcterms:W3CDTF">2018-12-25T08:33:15Z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