
<file path=[Content_Types].xml><?xml version="1.0" encoding="utf-8"?>
<Types xmlns="http://schemas.openxmlformats.org/package/2006/content-types">
  <Default Extension="jpeg" ContentType="image/jpeg"/>
  <Default Extension="vml" ContentType="application/vnd.openxmlformats-officedocument.vmlDrawing"/>
  <Default Extension="sldx" ContentType="application/vnd.openxmlformats-officedocument.presentationml.slide"/>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handoutMasterIdLst>
    <p:handoutMasterId r:id="rId39"/>
  </p:handoutMasterIdLst>
  <p:sldIdLst>
    <p:sldId id="862" r:id="rId3"/>
    <p:sldId id="846" r:id="rId4"/>
    <p:sldId id="848" r:id="rId5"/>
    <p:sldId id="849" r:id="rId6"/>
    <p:sldId id="850" r:id="rId7"/>
    <p:sldId id="851" r:id="rId8"/>
    <p:sldId id="852" r:id="rId9"/>
    <p:sldId id="853" r:id="rId10"/>
    <p:sldId id="854" r:id="rId11"/>
    <p:sldId id="860" r:id="rId12"/>
    <p:sldId id="855" r:id="rId13"/>
    <p:sldId id="861" r:id="rId14"/>
    <p:sldId id="856" r:id="rId15"/>
    <p:sldId id="857" r:id="rId16"/>
    <p:sldId id="820" r:id="rId17"/>
    <p:sldId id="821" r:id="rId18"/>
    <p:sldId id="822" r:id="rId19"/>
    <p:sldId id="842" r:id="rId20"/>
    <p:sldId id="823" r:id="rId21"/>
    <p:sldId id="824" r:id="rId22"/>
    <p:sldId id="858" r:id="rId23"/>
    <p:sldId id="825" r:id="rId24"/>
    <p:sldId id="830" r:id="rId25"/>
    <p:sldId id="828" r:id="rId26"/>
    <p:sldId id="841" r:id="rId27"/>
    <p:sldId id="831" r:id="rId28"/>
    <p:sldId id="826" r:id="rId29"/>
    <p:sldId id="863" r:id="rId30"/>
    <p:sldId id="859" r:id="rId31"/>
    <p:sldId id="816" r:id="rId32"/>
    <p:sldId id="899" r:id="rId33"/>
    <p:sldId id="900" r:id="rId34"/>
    <p:sldId id="901" r:id="rId35"/>
    <p:sldId id="904" r:id="rId36"/>
    <p:sldId id="903"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3D89BC"/>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96429" autoAdjust="0"/>
  </p:normalViewPr>
  <p:slideViewPr>
    <p:cSldViewPr snapToGrid="0" showGuides="1">
      <p:cViewPr varScale="1">
        <p:scale>
          <a:sx n="112" d="100"/>
          <a:sy n="112" d="100"/>
        </p:scale>
        <p:origin x="1200" y="102"/>
      </p:cViewPr>
      <p:guideLst>
        <p:guide orient="horz" pos="4029"/>
        <p:guide orient="horz" pos="1527"/>
        <p:guide orient="horz" pos="680"/>
        <p:guide pos="1914"/>
        <p:guide pos="217"/>
        <p:guide pos="5537"/>
        <p:guide pos="1180"/>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handoutMaster" Target="handoutMasters/handoutMaster1.xml"/><Relationship Id="rId38" Type="http://schemas.openxmlformats.org/officeDocument/2006/relationships/notesMaster" Target="notesMasters/notesMaster1.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2.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package" Target="../embeddings/Slide1.sldx"/></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cstor.cn/proTextdetail_11007.html" TargetMode="External"/><Relationship Id="rId4" Type="http://schemas.openxmlformats.org/officeDocument/2006/relationships/image" Target="../media/image15.jpeg"/><Relationship Id="rId3" Type="http://schemas.openxmlformats.org/officeDocument/2006/relationships/hyperlink" Target="http://www.cstor.cn/proTextdetail_12031.html" TargetMode="External"/><Relationship Id="rId2" Type="http://schemas.openxmlformats.org/officeDocument/2006/relationships/image" Target="../media/image14.jpeg"/><Relationship Id="rId1" Type="http://schemas.openxmlformats.org/officeDocument/2006/relationships/hyperlink" Target="http://www.cstor.cn/proTextdetail_10766.html" TargetMode="Externa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3.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34.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32.png"/><Relationship Id="rId7" Type="http://schemas.openxmlformats.org/officeDocument/2006/relationships/hyperlink" Target="http://www.chinarobots.cn/" TargetMode="External"/><Relationship Id="rId6" Type="http://schemas.openxmlformats.org/officeDocument/2006/relationships/image" Target="../media/image31.png"/><Relationship Id="rId5" Type="http://schemas.openxmlformats.org/officeDocument/2006/relationships/hyperlink" Target="http://www.chinaaiworld.cn/" TargetMode="External"/><Relationship Id="rId4" Type="http://schemas.openxmlformats.org/officeDocument/2006/relationships/image" Target="../media/image30.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42.png"/><Relationship Id="rId25" Type="http://schemas.openxmlformats.org/officeDocument/2006/relationships/image" Target="../media/image41.png"/><Relationship Id="rId24" Type="http://schemas.openxmlformats.org/officeDocument/2006/relationships/hyperlink" Target="http://www.envicloud.cn/" TargetMode="External"/><Relationship Id="rId23" Type="http://schemas.openxmlformats.org/officeDocument/2006/relationships/image" Target="../media/image40.png"/><Relationship Id="rId22" Type="http://schemas.openxmlformats.org/officeDocument/2006/relationships/image" Target="../media/image39.png"/><Relationship Id="rId21" Type="http://schemas.openxmlformats.org/officeDocument/2006/relationships/hyperlink" Target="http://www.wanwuyun.com/" TargetMode="External"/><Relationship Id="rId20" Type="http://schemas.openxmlformats.org/officeDocument/2006/relationships/image" Target="../media/image38.png"/><Relationship Id="rId2" Type="http://schemas.openxmlformats.org/officeDocument/2006/relationships/image" Target="../media/image29.png"/><Relationship Id="rId19" Type="http://schemas.openxmlformats.org/officeDocument/2006/relationships/hyperlink" Target="http://www.smartcitychina.cn/" TargetMode="External"/><Relationship Id="rId18" Type="http://schemas.openxmlformats.org/officeDocument/2006/relationships/image" Target="../media/image37.png"/><Relationship Id="rId17" Type="http://schemas.openxmlformats.org/officeDocument/2006/relationships/hyperlink" Target="http://www.netofthings.cn/" TargetMode="External"/><Relationship Id="rId16" Type="http://schemas.openxmlformats.org/officeDocument/2006/relationships/image" Target="../media/image36.png"/><Relationship Id="rId15" Type="http://schemas.openxmlformats.org/officeDocument/2006/relationships/hyperlink" Target="http://www.thebigdata.cn/" TargetMode="External"/><Relationship Id="rId14" Type="http://schemas.openxmlformats.org/officeDocument/2006/relationships/image" Target="../media/image35.png"/><Relationship Id="rId13" Type="http://schemas.openxmlformats.org/officeDocument/2006/relationships/hyperlink" Target="http://www.worldstor.cn/" TargetMode="External"/><Relationship Id="rId12" Type="http://schemas.openxmlformats.org/officeDocument/2006/relationships/image" Target="../media/image34.png"/><Relationship Id="rId11" Type="http://schemas.openxmlformats.org/officeDocument/2006/relationships/hyperlink" Target="http://www.pm25.org.cn/" TargetMode="External"/><Relationship Id="rId10" Type="http://schemas.openxmlformats.org/officeDocument/2006/relationships/image" Target="../media/image33.png"/><Relationship Id="rId1" Type="http://schemas.openxmlformats.org/officeDocument/2006/relationships/hyperlink" Target="http://www.chinaznyj.com/" TargetMode="Externa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1062228" y="728895"/>
            <a:ext cx="7426960" cy="1323439"/>
          </a:xfrm>
          <a:prstGeom prst="rect">
            <a:avLst/>
          </a:prstGeom>
          <a:effectLst/>
        </p:spPr>
        <p:txBody>
          <a:bodyPr wrap="square">
            <a:spAutoFit/>
          </a:bodyPr>
          <a:lstStyle/>
          <a:p>
            <a:pPr algn="ctr">
              <a:defRPr/>
            </a:pPr>
            <a:r>
              <a:rPr lang="zh-CN" altLang="en-US" sz="8000" b="1" spc="300" dirty="0" smtClean="0">
                <a:ln w="11430"/>
                <a:solidFill>
                  <a:schemeClr val="accent1">
                    <a:lumMod val="75000"/>
                  </a:schemeClr>
                </a:solidFill>
                <a:latin typeface="微软雅黑" panose="020B0503020204020204" pitchFamily="34" charset="-122"/>
                <a:ea typeface="微软雅黑" panose="020B0503020204020204" pitchFamily="34" charset="-122"/>
              </a:rPr>
              <a:t>数据</a:t>
            </a:r>
            <a:r>
              <a:rPr lang="zh-CN" altLang="en-US" sz="8000" b="1" dirty="0" smtClean="0">
                <a:solidFill>
                  <a:schemeClr val="accent1">
                    <a:lumMod val="75000"/>
                  </a:schemeClr>
                </a:solidFill>
                <a:latin typeface="微软雅黑" panose="020B0503020204020204" pitchFamily="34" charset="-122"/>
                <a:ea typeface="微软雅黑" panose="020B0503020204020204" pitchFamily="34" charset="-122"/>
              </a:rPr>
              <a:t>挖掘基础</a:t>
            </a:r>
            <a:endParaRPr lang="en-US" altLang="zh-CN" sz="8000" b="1" spc="300" dirty="0" smtClean="0">
              <a:ln w="11430"/>
              <a:solidFill>
                <a:schemeClr val="accent1">
                  <a:lumMod val="7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0" name="矩形 19"/>
          <p:cNvSpPr/>
          <p:nvPr/>
        </p:nvSpPr>
        <p:spPr>
          <a:xfrm>
            <a:off x="1571604" y="2214554"/>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TextBox 6"/>
          <p:cNvSpPr txBox="1"/>
          <p:nvPr/>
        </p:nvSpPr>
        <p:spPr>
          <a:xfrm>
            <a:off x="1670340" y="2297556"/>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43042" y="2643182"/>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陶建辉     主编                                    姜才康     副</a:t>
            </a:r>
            <a:r>
              <a:rPr lang="zh-CN" altLang="en-US" sz="1600" dirty="0">
                <a:solidFill>
                  <a:schemeClr val="tx1">
                    <a:lumMod val="75000"/>
                    <a:lumOff val="25000"/>
                  </a:schemeClr>
                </a:solidFill>
              </a:rPr>
              <a:t>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078008"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5"/>
          <p:cNvSpPr>
            <a:spLocks noEditPoints="1"/>
          </p:cNvSpPr>
          <p:nvPr/>
        </p:nvSpPr>
        <p:spPr bwMode="auto">
          <a:xfrm>
            <a:off x="6584171"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2451898"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Picture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 name="Freeform 25"/>
          <p:cNvSpPr>
            <a:spLocks noEditPoints="1"/>
          </p:cNvSpPr>
          <p:nvPr/>
        </p:nvSpPr>
        <p:spPr bwMode="auto">
          <a:xfrm>
            <a:off x="5931063" y="275140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1.1 </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57198" y="1014839"/>
            <a:ext cx="5971737"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800" b="1" dirty="0">
                <a:solidFill>
                  <a:srgbClr val="3D89BC"/>
                </a:solidFill>
                <a:latin typeface="微软雅黑" panose="020B0503020204020204" pitchFamily="34" charset="-122"/>
                <a:ea typeface="微软雅黑" panose="020B0503020204020204" pitchFamily="34" charset="-122"/>
                <a:cs typeface="+mn-cs"/>
              </a:rPr>
              <a:t>1.1.3 </a:t>
            </a:r>
            <a:r>
              <a:rPr lang="zh-CN" altLang="en-US" sz="1800" b="1" dirty="0">
                <a:solidFill>
                  <a:srgbClr val="3D89BC"/>
                </a:solidFill>
                <a:latin typeface="微软雅黑" panose="020B0503020204020204" pitchFamily="34" charset="-122"/>
                <a:ea typeface="微软雅黑" panose="020B0503020204020204" pitchFamily="34" charset="-122"/>
                <a:cs typeface="+mn-cs"/>
              </a:rPr>
              <a:t>数据挖掘常用工具概述</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pic>
        <p:nvPicPr>
          <p:cNvPr id="1026" name="Picture 2" descr="C:\Users\Administrator\Desktop\spss.jpg"/>
          <p:cNvPicPr>
            <a:picLocks noChangeAspect="1" noChangeArrowheads="1"/>
          </p:cNvPicPr>
          <p:nvPr/>
        </p:nvPicPr>
        <p:blipFill>
          <a:blip r:embed="rId1" cstate="print"/>
          <a:srcRect/>
          <a:stretch>
            <a:fillRect/>
          </a:stretch>
        </p:blipFill>
        <p:spPr bwMode="auto">
          <a:xfrm>
            <a:off x="1644527" y="1586352"/>
            <a:ext cx="5162740" cy="4212000"/>
          </a:xfrm>
          <a:prstGeom prst="rect">
            <a:avLst/>
          </a:prstGeom>
          <a:noFill/>
        </p:spPr>
      </p:pic>
      <p:sp>
        <p:nvSpPr>
          <p:cNvPr id="15" name="TextBox 14"/>
          <p:cNvSpPr txBox="1"/>
          <p:nvPr/>
        </p:nvSpPr>
        <p:spPr>
          <a:xfrm>
            <a:off x="2124222" y="5795887"/>
            <a:ext cx="4375052" cy="338554"/>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Clementine(SPSS)</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案例图</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1.1 </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57198" y="1014839"/>
            <a:ext cx="5971737"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800" b="1" dirty="0">
                <a:solidFill>
                  <a:srgbClr val="3D89BC"/>
                </a:solidFill>
                <a:latin typeface="微软雅黑" panose="020B0503020204020204" pitchFamily="34" charset="-122"/>
                <a:ea typeface="微软雅黑" panose="020B0503020204020204" pitchFamily="34" charset="-122"/>
                <a:cs typeface="+mn-cs"/>
              </a:rPr>
              <a:t>1.1.3 </a:t>
            </a:r>
            <a:r>
              <a:rPr lang="zh-CN" altLang="en-US" sz="1800" b="1" dirty="0">
                <a:solidFill>
                  <a:srgbClr val="3D89BC"/>
                </a:solidFill>
                <a:latin typeface="微软雅黑" panose="020B0503020204020204" pitchFamily="34" charset="-122"/>
                <a:ea typeface="微软雅黑" panose="020B0503020204020204" pitchFamily="34" charset="-122"/>
                <a:cs typeface="+mn-cs"/>
              </a:rPr>
              <a:t>数据挖掘常用工具概述</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3" name="内容占位符 1"/>
          <p:cNvSpPr txBox="1"/>
          <p:nvPr/>
        </p:nvSpPr>
        <p:spPr>
          <a:xfrm>
            <a:off x="443132" y="1846338"/>
            <a:ext cx="7896552" cy="3091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 KNIME</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软件</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179705">
              <a:lnSpc>
                <a:spcPct val="200000"/>
              </a:lnSpc>
              <a:spcBef>
                <a:spcPts val="0"/>
              </a:spcBef>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KNIME (Konstanz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InformationMiner</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是基于</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Eclipse</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开发环境来精心开发的数据挖掘工具，可以扩展使用</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Weka</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中的数据挖掘算法。和</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Clementine</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类似，</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KNIME</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使用类似数据流的方式实现数据挖掘过程，挖掘流程由一系列功能节点组成，每个节点有输入、输出端口，用于接收数据或模型、导出结果</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1.1 </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57198" y="1014839"/>
            <a:ext cx="5971737"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800" b="1" dirty="0">
                <a:solidFill>
                  <a:srgbClr val="3D89BC"/>
                </a:solidFill>
                <a:latin typeface="微软雅黑" panose="020B0503020204020204" pitchFamily="34" charset="-122"/>
                <a:ea typeface="微软雅黑" panose="020B0503020204020204" pitchFamily="34" charset="-122"/>
                <a:cs typeface="+mn-cs"/>
              </a:rPr>
              <a:t>1.1.3 </a:t>
            </a:r>
            <a:r>
              <a:rPr lang="zh-CN" altLang="en-US" sz="1800" b="1" dirty="0">
                <a:solidFill>
                  <a:srgbClr val="3D89BC"/>
                </a:solidFill>
                <a:latin typeface="微软雅黑" panose="020B0503020204020204" pitchFamily="34" charset="-122"/>
                <a:ea typeface="微软雅黑" panose="020B0503020204020204" pitchFamily="34" charset="-122"/>
                <a:cs typeface="+mn-cs"/>
              </a:rPr>
              <a:t>数据挖掘常用工具概述</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pic>
        <p:nvPicPr>
          <p:cNvPr id="2050" name="Picture 2" descr="C:\Users\Administrator\Desktop\knime.jpg"/>
          <p:cNvPicPr>
            <a:picLocks noChangeAspect="1" noChangeArrowheads="1"/>
          </p:cNvPicPr>
          <p:nvPr/>
        </p:nvPicPr>
        <p:blipFill>
          <a:blip r:embed="rId1" cstate="print"/>
          <a:srcRect/>
          <a:stretch>
            <a:fillRect/>
          </a:stretch>
        </p:blipFill>
        <p:spPr bwMode="auto">
          <a:xfrm>
            <a:off x="1192180" y="1580715"/>
            <a:ext cx="5932800" cy="3708000"/>
          </a:xfrm>
          <a:prstGeom prst="rect">
            <a:avLst/>
          </a:prstGeom>
          <a:noFill/>
        </p:spPr>
      </p:pic>
      <p:sp>
        <p:nvSpPr>
          <p:cNvPr id="13" name="TextBox 12"/>
          <p:cNvSpPr txBox="1"/>
          <p:nvPr/>
        </p:nvSpPr>
        <p:spPr>
          <a:xfrm>
            <a:off x="2897967" y="5401992"/>
            <a:ext cx="4811151" cy="338554"/>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KNIME</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软件</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案例图</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1.1 </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57198" y="1014839"/>
            <a:ext cx="5971737"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800" b="1" dirty="0">
                <a:solidFill>
                  <a:srgbClr val="3D89BC"/>
                </a:solidFill>
                <a:latin typeface="微软雅黑" panose="020B0503020204020204" pitchFamily="34" charset="-122"/>
                <a:ea typeface="微软雅黑" panose="020B0503020204020204" pitchFamily="34" charset="-122"/>
                <a:cs typeface="+mn-cs"/>
              </a:rPr>
              <a:t>1.1.3 </a:t>
            </a:r>
            <a:r>
              <a:rPr lang="zh-CN" altLang="en-US" sz="1800" b="1" dirty="0">
                <a:solidFill>
                  <a:srgbClr val="3D89BC"/>
                </a:solidFill>
                <a:latin typeface="微软雅黑" panose="020B0503020204020204" pitchFamily="34" charset="-122"/>
                <a:ea typeface="微软雅黑" panose="020B0503020204020204" pitchFamily="34" charset="-122"/>
                <a:cs typeface="+mn-cs"/>
              </a:rPr>
              <a:t>数据挖掘常用工具概述</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3" name="内容占位符 1"/>
          <p:cNvSpPr txBox="1"/>
          <p:nvPr/>
        </p:nvSpPr>
        <p:spPr>
          <a:xfrm>
            <a:off x="457200" y="1958880"/>
            <a:ext cx="7896552" cy="3091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4.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RapidMiner</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软件</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179705">
              <a:lnSpc>
                <a:spcPct val="200000"/>
              </a:lnSpc>
              <a:spcBef>
                <a:spcPts val="0"/>
              </a:spcBef>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RapidMiner</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在</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2015</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年</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KDnuggets</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举办的第</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16</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届国际数据挖掘暨分析软件投票中位居第</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，仅次于</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R</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语言。</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RapidMiner</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具有丰富的数据挖掘分析和算法功能，常用与解决各种商业关键问题，如：资源规划、营销响应率等等典型商业案例</a:t>
            </a:r>
            <a:r>
              <a:rPr lang="zh-CN"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err="1" smtClean="0">
                <a:solidFill>
                  <a:schemeClr val="tx1">
                    <a:lumMod val="75000"/>
                    <a:lumOff val="25000"/>
                  </a:schemeClr>
                </a:solidFill>
                <a:latin typeface="微软雅黑" panose="020B0503020204020204" pitchFamily="34" charset="-122"/>
                <a:ea typeface="微软雅黑" panose="020B0503020204020204" pitchFamily="34" charset="-122"/>
                <a:cs typeface="+mj-cs"/>
              </a:rPr>
              <a:t>RapidMiner</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提供解决方案涉及多个行业、领域，如：生命科学、制造业、石油、保险、汽车、银行通讯等等。不过，它不支持分析流程图方式</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2"/>
          <p:cNvGrpSpPr/>
          <p:nvPr/>
        </p:nvGrpSpPr>
        <p:grpSpPr>
          <a:xfrm>
            <a:off x="690257" y="854039"/>
            <a:ext cx="7832784" cy="781051"/>
            <a:chOff x="2788580" y="1152524"/>
            <a:chExt cx="3730770" cy="781050"/>
          </a:xfrm>
        </p:grpSpPr>
        <p:grpSp>
          <p:nvGrpSpPr>
            <p:cNvPr id="3" name="组合 5"/>
            <p:cNvGrpSpPr/>
            <p:nvPr/>
          </p:nvGrpSpPr>
          <p:grpSpPr>
            <a:xfrm>
              <a:off x="2788580" y="1152524"/>
              <a:ext cx="3730770" cy="781050"/>
              <a:chOff x="3725790" y="847725"/>
              <a:chExt cx="3730770" cy="781050"/>
            </a:xfrm>
          </p:grpSpPr>
          <p:grpSp>
            <p:nvGrpSpPr>
              <p:cNvPr id="4"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72883" y="1169836"/>
              <a:ext cx="1798227" cy="523219"/>
            </a:xfrm>
            <a:prstGeom prst="rect">
              <a:avLst/>
            </a:prstGeom>
            <a:noFill/>
          </p:spPr>
          <p:txBody>
            <a:bodyPr wrap="none" rtlCol="0">
              <a:spAutoFit/>
            </a:bodyPr>
            <a:lstStyle/>
            <a:p>
              <a:pPr algn="ctr"/>
              <a:r>
                <a:rPr lang="zh-CN" altLang="en-US" sz="2800" dirty="0" smtClean="0">
                  <a:solidFill>
                    <a:schemeClr val="accent4"/>
                  </a:solidFill>
                </a:rPr>
                <a:t>第一章</a:t>
              </a:r>
              <a:r>
                <a:rPr lang="zh-CN" altLang="en-US" sz="2800" dirty="0">
                  <a:solidFill>
                    <a:schemeClr val="accent4"/>
                  </a:solidFill>
                </a:rPr>
                <a:t>　数据挖掘概念</a:t>
              </a:r>
              <a:endParaRPr lang="zh-CN" altLang="en-US" sz="2800" dirty="0">
                <a:solidFill>
                  <a:schemeClr val="accent4"/>
                </a:solidFill>
              </a:endParaRPr>
            </a:p>
          </p:txBody>
        </p:sp>
      </p:grpSp>
      <p:grpSp>
        <p:nvGrpSpPr>
          <p:cNvPr id="6" name="组合 66"/>
          <p:cNvGrpSpPr/>
          <p:nvPr/>
        </p:nvGrpSpPr>
        <p:grpSpPr>
          <a:xfrm>
            <a:off x="1754535" y="3147715"/>
            <a:ext cx="5693399" cy="427702"/>
            <a:chOff x="1807265" y="2605139"/>
            <a:chExt cx="5693399" cy="427702"/>
          </a:xfrm>
        </p:grpSpPr>
        <p:sp>
          <p:nvSpPr>
            <p:cNvPr id="47" name="圆角矩形 46"/>
            <p:cNvSpPr/>
            <p:nvPr/>
          </p:nvSpPr>
          <p:spPr>
            <a:xfrm>
              <a:off x="1807265" y="2605139"/>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617343"/>
              <a:ext cx="2143536"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1.2</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数据探索</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7"/>
          <p:cNvGrpSpPr/>
          <p:nvPr/>
        </p:nvGrpSpPr>
        <p:grpSpPr>
          <a:xfrm>
            <a:off x="1754534" y="4053345"/>
            <a:ext cx="5693399" cy="418385"/>
            <a:chOff x="1807264" y="3686227"/>
            <a:chExt cx="5693399" cy="418385"/>
          </a:xfrm>
        </p:grpSpPr>
        <p:sp>
          <p:nvSpPr>
            <p:cNvPr id="49" name="圆角矩形 48"/>
            <p:cNvSpPr/>
            <p:nvPr/>
          </p:nvSpPr>
          <p:spPr>
            <a:xfrm>
              <a:off x="1807264" y="371041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79682" y="3686227"/>
              <a:ext cx="3038011"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1.3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数据挖掘的应用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grpSp>
        <p:nvGrpSpPr>
          <p:cNvPr id="8" name="组合 67"/>
          <p:cNvGrpSpPr/>
          <p:nvPr/>
        </p:nvGrpSpPr>
        <p:grpSpPr>
          <a:xfrm>
            <a:off x="1738118" y="2208089"/>
            <a:ext cx="5693399" cy="418385"/>
            <a:chOff x="1807264" y="3686227"/>
            <a:chExt cx="5693399" cy="418385"/>
          </a:xfrm>
        </p:grpSpPr>
        <p:sp>
          <p:nvSpPr>
            <p:cNvPr id="24" name="圆角矩形 23"/>
            <p:cNvSpPr/>
            <p:nvPr/>
          </p:nvSpPr>
          <p:spPr>
            <a:xfrm>
              <a:off x="1807264" y="371041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5" name="矩形 24"/>
            <p:cNvSpPr/>
            <p:nvPr/>
          </p:nvSpPr>
          <p:spPr>
            <a:xfrm>
              <a:off x="1879682" y="3686227"/>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数据挖掘概述</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1.2 </a:t>
            </a:r>
            <a:r>
              <a:rPr lang="zh-CN" altLang="en-US" sz="2100" b="1" spc="225" dirty="0">
                <a:solidFill>
                  <a:prstClr val="white"/>
                </a:solidFill>
              </a:rPr>
              <a:t>数据探索</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57200" y="1014839"/>
            <a:ext cx="4681960"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800" b="1" dirty="0">
                <a:solidFill>
                  <a:srgbClr val="3D89BC"/>
                </a:solidFill>
                <a:latin typeface="微软雅黑" panose="020B0503020204020204" pitchFamily="34" charset="-122"/>
                <a:ea typeface="微软雅黑" panose="020B0503020204020204" pitchFamily="34" charset="-122"/>
                <a:cs typeface="+mn-cs"/>
              </a:rPr>
              <a:t>1.2.1 </a:t>
            </a:r>
            <a:r>
              <a:rPr lang="zh-CN" altLang="en-US" sz="1800" b="1" dirty="0">
                <a:solidFill>
                  <a:srgbClr val="3D89BC"/>
                </a:solidFill>
                <a:latin typeface="微软雅黑" panose="020B0503020204020204" pitchFamily="34" charset="-122"/>
                <a:ea typeface="微软雅黑" panose="020B0503020204020204" pitchFamily="34" charset="-122"/>
                <a:cs typeface="+mn-cs"/>
              </a:rPr>
              <a:t>数据概述</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3" name="内容占位符 1"/>
          <p:cNvSpPr txBox="1"/>
          <p:nvPr/>
        </p:nvSpPr>
        <p:spPr>
          <a:xfrm>
            <a:off x="457200" y="1705662"/>
            <a:ext cx="7896552" cy="30062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79705">
              <a:lnSpc>
                <a:spcPct val="200000"/>
              </a:lnSpc>
              <a:spcBef>
                <a:spcPts val="0"/>
              </a:spcBef>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数据挖掘质量的高低与数据有着密切的关系，本节主要探索性学习一些数据相关的知识。</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lvl="1" indent="179705">
              <a:lnSpc>
                <a:spcPct val="200000"/>
              </a:lnSpc>
              <a:spcBef>
                <a:spcPts val="0"/>
              </a:spcBef>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数据类型、数据质量、</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lvl="1" indent="179705">
              <a:lnSpc>
                <a:spcPct val="200000"/>
              </a:lnSpc>
              <a:spcBef>
                <a:spcPts val="0"/>
              </a:spcBef>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数据挖掘前预处理、数据分析</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179705">
              <a:lnSpc>
                <a:spcPct val="200000"/>
              </a:lnSpc>
              <a:spcBef>
                <a:spcPts val="0"/>
              </a:spcBef>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数据集是数据对象的集合。数据对象又叫做点、记录、向量、事件、案例、样本、模式、观测或实体。数据对象用一组刻画对象基本特性（如物体质量或事件发生时间）的属性描述。属性又称为维度、变量、特性、字段、特征等。</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1.2 </a:t>
            </a:r>
            <a:r>
              <a:rPr lang="zh-CN" altLang="en-US" sz="2100" b="1" spc="225" dirty="0">
                <a:solidFill>
                  <a:prstClr val="white"/>
                </a:solidFill>
              </a:rPr>
              <a:t>数据探索</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57200" y="1014839"/>
            <a:ext cx="4681960"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800" b="1" dirty="0">
                <a:solidFill>
                  <a:srgbClr val="3D89BC"/>
                </a:solidFill>
                <a:latin typeface="微软雅黑" panose="020B0503020204020204" pitchFamily="34" charset="-122"/>
                <a:ea typeface="微软雅黑" panose="020B0503020204020204" pitchFamily="34" charset="-122"/>
                <a:cs typeface="+mn-cs"/>
              </a:rPr>
              <a:t>1.2.1 </a:t>
            </a:r>
            <a:r>
              <a:rPr lang="zh-CN" altLang="en-US" sz="1800" b="1" dirty="0">
                <a:solidFill>
                  <a:srgbClr val="3D89BC"/>
                </a:solidFill>
                <a:latin typeface="微软雅黑" panose="020B0503020204020204" pitchFamily="34" charset="-122"/>
                <a:ea typeface="微软雅黑" panose="020B0503020204020204" pitchFamily="34" charset="-122"/>
                <a:cs typeface="+mn-cs"/>
              </a:rPr>
              <a:t>数据概述</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5" name="内容占位符 1"/>
          <p:cNvSpPr txBox="1"/>
          <p:nvPr/>
        </p:nvSpPr>
        <p:spPr>
          <a:xfrm>
            <a:off x="442708" y="1381630"/>
            <a:ext cx="7378861" cy="28079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79705">
              <a:lnSpc>
                <a:spcPct val="200000"/>
              </a:lnSpc>
              <a:spcBef>
                <a:spcPts val="0"/>
              </a:spcBef>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属性</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179705">
              <a:lnSpc>
                <a:spcPct val="200000"/>
              </a:lnSpc>
              <a:spcBef>
                <a:spcPts val="0"/>
              </a:spcBef>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）区分属性可通过属性可能取值的个数来判断。</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179705">
              <a:lnSpc>
                <a:spcPct val="200000"/>
              </a:lnSpc>
              <a:spcBef>
                <a:spcPts val="0"/>
              </a:spcBef>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）非对称的属性</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179705">
              <a:lnSpc>
                <a:spcPct val="200000"/>
              </a:lnSpc>
              <a:spcBef>
                <a:spcPts val="0"/>
              </a:spcBef>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数据集的一般特性</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179705">
              <a:lnSpc>
                <a:spcPct val="200000"/>
              </a:lnSpc>
              <a:spcBef>
                <a:spcPts val="0"/>
              </a:spcBef>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数据集一般具有三个特性，分别是维度、稀疏性、 </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179705">
              <a:lnSpc>
                <a:spcPct val="200000"/>
              </a:lnSpc>
              <a:spcBef>
                <a:spcPts val="0"/>
              </a:spcBef>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分辨率三个，它们对数据挖掘有重要影响。</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179705">
              <a:lnSpc>
                <a:spcPct val="200000"/>
              </a:lnSpc>
              <a:spcBef>
                <a:spcPts val="0"/>
              </a:spcBef>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较常见的数据类型</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1.2 </a:t>
            </a:r>
            <a:r>
              <a:rPr lang="zh-CN" altLang="en-US" sz="2100" b="1" spc="225" dirty="0">
                <a:solidFill>
                  <a:prstClr val="white"/>
                </a:solidFill>
              </a:rPr>
              <a:t>数据探索</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57200" y="1014839"/>
            <a:ext cx="4681960"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800" b="1" dirty="0">
                <a:solidFill>
                  <a:srgbClr val="3D89BC"/>
                </a:solidFill>
                <a:latin typeface="微软雅黑" panose="020B0503020204020204" pitchFamily="34" charset="-122"/>
                <a:ea typeface="微软雅黑" panose="020B0503020204020204" pitchFamily="34" charset="-122"/>
                <a:cs typeface="+mn-cs"/>
              </a:rPr>
              <a:t>1.2.2 </a:t>
            </a:r>
            <a:r>
              <a:rPr lang="zh-CN" altLang="en-US" sz="1800" b="1" dirty="0">
                <a:solidFill>
                  <a:srgbClr val="3D89BC"/>
                </a:solidFill>
                <a:latin typeface="微软雅黑" panose="020B0503020204020204" pitchFamily="34" charset="-122"/>
                <a:ea typeface="微软雅黑" panose="020B0503020204020204" pitchFamily="34" charset="-122"/>
                <a:cs typeface="+mn-cs"/>
              </a:rPr>
              <a:t>数据质量</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3" name="内容占位符 1"/>
          <p:cNvSpPr txBox="1"/>
          <p:nvPr/>
        </p:nvSpPr>
        <p:spPr>
          <a:xfrm>
            <a:off x="452232" y="2029677"/>
            <a:ext cx="8409009" cy="35997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79705">
              <a:lnSpc>
                <a:spcPct val="200000"/>
              </a:lnSpc>
              <a:spcBef>
                <a:spcPts val="0"/>
              </a:spcBef>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什么是测量误差和数据收集误差</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514350" lvl="1" indent="-285750">
              <a:lnSpc>
                <a:spcPct val="200000"/>
              </a:lnSpc>
              <a:spcBef>
                <a:spcPts val="0"/>
              </a:spcBef>
              <a:buFont typeface="Wingdings" panose="05000000000000000000" pitchFamily="2" charset="2"/>
              <a:buChar char="u"/>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测量误差是测量中测量结果与实际值之间的差值叫误差。</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514350" lvl="1" indent="-285750">
              <a:lnSpc>
                <a:spcPct val="200000"/>
              </a:lnSpc>
              <a:spcBef>
                <a:spcPts val="0"/>
              </a:spcBef>
              <a:buFont typeface="Wingdings" panose="05000000000000000000" pitchFamily="2" charset="2"/>
              <a:buChar char="u"/>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数据收集误差是指收集数据时遗漏数据对象或属性值，或包含了其他数据对象等情况。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179705">
              <a:lnSpc>
                <a:spcPct val="200000"/>
              </a:lnSpc>
              <a:spcBef>
                <a:spcPts val="0"/>
              </a:spcBef>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什么是噪声</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514350" lvl="1" indent="-285750">
              <a:lnSpc>
                <a:spcPct val="200000"/>
              </a:lnSpc>
              <a:spcBef>
                <a:spcPts val="0"/>
              </a:spcBef>
              <a:buFont typeface="Wingdings" panose="05000000000000000000" pitchFamily="2" charset="2"/>
              <a:buChar char="u"/>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噪声是从物理角度而言，噪声是波形不规则的声音。</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1.2 </a:t>
            </a:r>
            <a:r>
              <a:rPr lang="zh-CN" altLang="en-US" sz="2100" b="1" spc="225" dirty="0">
                <a:solidFill>
                  <a:prstClr val="white"/>
                </a:solidFill>
              </a:rPr>
              <a:t>数据探索</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57200" y="1014839"/>
            <a:ext cx="4681960"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800" b="1" dirty="0">
                <a:solidFill>
                  <a:srgbClr val="3D89BC"/>
                </a:solidFill>
                <a:latin typeface="微软雅黑" panose="020B0503020204020204" pitchFamily="34" charset="-122"/>
                <a:ea typeface="微软雅黑" panose="020B0503020204020204" pitchFamily="34" charset="-122"/>
                <a:cs typeface="+mn-cs"/>
              </a:rPr>
              <a:t>1.2.2 </a:t>
            </a:r>
            <a:r>
              <a:rPr lang="zh-CN" altLang="en-US" sz="1800" b="1" dirty="0">
                <a:solidFill>
                  <a:srgbClr val="3D89BC"/>
                </a:solidFill>
                <a:latin typeface="微软雅黑" panose="020B0503020204020204" pitchFamily="34" charset="-122"/>
                <a:ea typeface="微软雅黑" panose="020B0503020204020204" pitchFamily="34" charset="-122"/>
                <a:cs typeface="+mn-cs"/>
              </a:rPr>
              <a:t>数据质量</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3" name="内容占位符 1"/>
          <p:cNvSpPr txBox="1"/>
          <p:nvPr/>
        </p:nvSpPr>
        <p:spPr>
          <a:xfrm>
            <a:off x="424097" y="1860865"/>
            <a:ext cx="8409009" cy="359972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buNone/>
            </a:pP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3. </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什么是精度和准确率</a:t>
            </a:r>
            <a:endPar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70000"/>
              </a:lnSpc>
              <a:spcBef>
                <a:spcPts val="1000"/>
              </a:spcBef>
              <a:buFont typeface="Wingdings" panose="05000000000000000000" pitchFamily="2" charset="2"/>
              <a:buChar char="u"/>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精度（同一个基本量）重复测量值之间的近似程度，一般用值集合的标准差度量。</a:t>
            </a:r>
            <a:endPar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70000"/>
              </a:lnSpc>
              <a:spcBef>
                <a:spcPts val="1000"/>
              </a:spcBef>
              <a:buFont typeface="Wingdings" panose="05000000000000000000" pitchFamily="2" charset="2"/>
              <a:buChar char="u"/>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准确率从实验角度是指在一定实验条件下的多个测定值中，满足限定条件的测定值所占的比例，常用符合率来表示。</a:t>
            </a:r>
            <a:endPar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70000"/>
              </a:lnSpc>
              <a:buNone/>
            </a:pP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4. </a:t>
            </a:r>
            <a:r>
              <a:rPr lang="zh-CN"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遗漏</a:t>
            </a:r>
            <a:endParaRPr lang="zh-CN"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60000"/>
              </a:lnSpc>
              <a:spcBef>
                <a:spcPts val="1000"/>
              </a:spcBef>
              <a:buFont typeface="Wingdings" panose="05000000000000000000" pitchFamily="2" charset="2"/>
              <a:buChar char="u"/>
            </a:pPr>
            <a:r>
              <a:rPr lang="zh-CN"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删除数据对象或属性</a:t>
            </a:r>
            <a:endParaRPr lang="zh-CN"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60000"/>
              </a:lnSpc>
              <a:spcBef>
                <a:spcPts val="1000"/>
              </a:spcBef>
              <a:buFont typeface="Wingdings" panose="05000000000000000000" pitchFamily="2" charset="2"/>
              <a:buChar char="u"/>
            </a:pPr>
            <a:r>
              <a:rPr lang="zh-CN"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rPr>
              <a:t>估计遗漏值</a:t>
            </a:r>
            <a:endParaRPr lang="zh-CN" altLang="zh-CN" sz="17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365760" lvl="1" indent="0">
              <a:lnSpc>
                <a:spcPct val="150000"/>
              </a:lnSpc>
              <a:buFont typeface="Arial" panose="020B0604020202020204" pitchFamily="34" charset="0"/>
              <a:buNone/>
            </a:pPr>
            <a:endParaRPr lang="zh-CN" altLang="en-US" sz="2000" dirty="0"/>
          </a:p>
          <a:p>
            <a:endParaRPr lang="zh-CN" alt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1.2 </a:t>
            </a:r>
            <a:r>
              <a:rPr lang="zh-CN" altLang="en-US" sz="2100" b="1" spc="225" dirty="0">
                <a:solidFill>
                  <a:prstClr val="white"/>
                </a:solidFill>
              </a:rPr>
              <a:t>数据探索</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57200" y="1014839"/>
            <a:ext cx="4681960"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800" b="1" dirty="0">
                <a:solidFill>
                  <a:srgbClr val="3D89BC"/>
                </a:solidFill>
                <a:latin typeface="微软雅黑" panose="020B0503020204020204" pitchFamily="34" charset="-122"/>
                <a:ea typeface="微软雅黑" panose="020B0503020204020204" pitchFamily="34" charset="-122"/>
                <a:cs typeface="+mn-cs"/>
              </a:rPr>
              <a:t>1.2.2 </a:t>
            </a:r>
            <a:r>
              <a:rPr lang="zh-CN" altLang="en-US" sz="1800" b="1" dirty="0">
                <a:solidFill>
                  <a:srgbClr val="3D89BC"/>
                </a:solidFill>
                <a:latin typeface="微软雅黑" panose="020B0503020204020204" pitchFamily="34" charset="-122"/>
                <a:ea typeface="微软雅黑" panose="020B0503020204020204" pitchFamily="34" charset="-122"/>
                <a:cs typeface="+mn-cs"/>
              </a:rPr>
              <a:t>数据质量</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5" name="内容占位符 1"/>
          <p:cNvSpPr txBox="1"/>
          <p:nvPr/>
        </p:nvSpPr>
        <p:spPr>
          <a:xfrm>
            <a:off x="429065" y="1718997"/>
            <a:ext cx="8229600" cy="32758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5.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离群点</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u"/>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离群点又称歧义值或异常值，离群点从数理统计角度是指一个时间序列中，远离序列的一般水平的极端大值和极端小值。</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6.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重复数据</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u"/>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时效性</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u"/>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相关性</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pPr>
            <a:endParaRPr lang="zh-CN" alt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2"/>
          <p:cNvGrpSpPr/>
          <p:nvPr/>
        </p:nvGrpSpPr>
        <p:grpSpPr>
          <a:xfrm>
            <a:off x="690257" y="854039"/>
            <a:ext cx="7832784" cy="781051"/>
            <a:chOff x="2788580" y="1152524"/>
            <a:chExt cx="3730770" cy="781050"/>
          </a:xfrm>
        </p:grpSpPr>
        <p:grpSp>
          <p:nvGrpSpPr>
            <p:cNvPr id="3" name="组合 5"/>
            <p:cNvGrpSpPr/>
            <p:nvPr/>
          </p:nvGrpSpPr>
          <p:grpSpPr>
            <a:xfrm>
              <a:off x="2788580" y="1152524"/>
              <a:ext cx="3730770" cy="781050"/>
              <a:chOff x="3725790" y="847725"/>
              <a:chExt cx="3730770" cy="781050"/>
            </a:xfrm>
          </p:grpSpPr>
          <p:grpSp>
            <p:nvGrpSpPr>
              <p:cNvPr id="4"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72883" y="1169836"/>
              <a:ext cx="1798227" cy="523219"/>
            </a:xfrm>
            <a:prstGeom prst="rect">
              <a:avLst/>
            </a:prstGeom>
            <a:noFill/>
          </p:spPr>
          <p:txBody>
            <a:bodyPr wrap="none" rtlCol="0">
              <a:spAutoFit/>
            </a:bodyPr>
            <a:lstStyle/>
            <a:p>
              <a:pPr algn="ctr"/>
              <a:r>
                <a:rPr lang="zh-CN" altLang="en-US" sz="2800" dirty="0" smtClean="0">
                  <a:solidFill>
                    <a:schemeClr val="accent4"/>
                  </a:solidFill>
                </a:rPr>
                <a:t>第一章</a:t>
              </a:r>
              <a:r>
                <a:rPr lang="zh-CN" altLang="en-US" sz="2800" dirty="0">
                  <a:solidFill>
                    <a:schemeClr val="accent4"/>
                  </a:solidFill>
                </a:rPr>
                <a:t>　数据挖掘概念</a:t>
              </a:r>
              <a:endParaRPr lang="zh-CN" altLang="en-US" sz="2800" dirty="0">
                <a:solidFill>
                  <a:schemeClr val="accent4"/>
                </a:solidFill>
              </a:endParaRPr>
            </a:p>
          </p:txBody>
        </p:sp>
      </p:grpSp>
      <p:grpSp>
        <p:nvGrpSpPr>
          <p:cNvPr id="6" name="组合 66"/>
          <p:cNvGrpSpPr/>
          <p:nvPr/>
        </p:nvGrpSpPr>
        <p:grpSpPr>
          <a:xfrm>
            <a:off x="1754535" y="2191091"/>
            <a:ext cx="5693399" cy="427702"/>
            <a:chOff x="1807265" y="2605139"/>
            <a:chExt cx="5693399" cy="427702"/>
          </a:xfrm>
        </p:grpSpPr>
        <p:sp>
          <p:nvSpPr>
            <p:cNvPr id="47" name="圆角矩形 46"/>
            <p:cNvSpPr/>
            <p:nvPr/>
          </p:nvSpPr>
          <p:spPr>
            <a:xfrm>
              <a:off x="1807265" y="2605139"/>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617343"/>
              <a:ext cx="2739853"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1.1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数据挖掘概述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7"/>
          <p:cNvGrpSpPr/>
          <p:nvPr/>
        </p:nvGrpSpPr>
        <p:grpSpPr>
          <a:xfrm>
            <a:off x="1754534" y="4053345"/>
            <a:ext cx="5693399" cy="418385"/>
            <a:chOff x="1807264" y="3686227"/>
            <a:chExt cx="5693399" cy="418385"/>
          </a:xfrm>
        </p:grpSpPr>
        <p:sp>
          <p:nvSpPr>
            <p:cNvPr id="49" name="圆角矩形 48"/>
            <p:cNvSpPr/>
            <p:nvPr/>
          </p:nvSpPr>
          <p:spPr>
            <a:xfrm>
              <a:off x="1807264" y="371041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79682" y="3686227"/>
              <a:ext cx="3038011"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1.3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数据挖掘的应用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grpSp>
        <p:nvGrpSpPr>
          <p:cNvPr id="23" name="组合 67"/>
          <p:cNvGrpSpPr/>
          <p:nvPr/>
        </p:nvGrpSpPr>
        <p:grpSpPr>
          <a:xfrm>
            <a:off x="1738118" y="3136577"/>
            <a:ext cx="5693399" cy="418385"/>
            <a:chOff x="1807264" y="3686227"/>
            <a:chExt cx="5693399" cy="418385"/>
          </a:xfrm>
        </p:grpSpPr>
        <p:sp>
          <p:nvSpPr>
            <p:cNvPr id="24" name="圆角矩形 23"/>
            <p:cNvSpPr/>
            <p:nvPr/>
          </p:nvSpPr>
          <p:spPr>
            <a:xfrm>
              <a:off x="1807264" y="371041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5" name="矩形 24"/>
            <p:cNvSpPr/>
            <p:nvPr/>
          </p:nvSpPr>
          <p:spPr>
            <a:xfrm>
              <a:off x="1879682" y="3686227"/>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数据探索</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83235" cy="415498"/>
          </a:xfrm>
          <a:prstGeom prst="rect">
            <a:avLst/>
          </a:prstGeom>
          <a:noFill/>
        </p:spPr>
        <p:txBody>
          <a:bodyPr wrap="none" rtlCol="0">
            <a:spAutoFit/>
          </a:bodyPr>
          <a:lstStyle/>
          <a:p>
            <a:r>
              <a:rPr lang="en-US" altLang="zh-CN" sz="2100" b="1" spc="225" dirty="0">
                <a:solidFill>
                  <a:prstClr val="white"/>
                </a:solidFill>
              </a:rPr>
              <a:t>1.2 </a:t>
            </a:r>
            <a:r>
              <a:rPr lang="zh-CN" altLang="en-US" sz="2100" b="1" spc="225" dirty="0">
                <a:solidFill>
                  <a:prstClr val="white"/>
                </a:solidFill>
              </a:rPr>
              <a:t>数据探索</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57200" y="1014839"/>
            <a:ext cx="4681960"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800" b="1" dirty="0">
                <a:solidFill>
                  <a:srgbClr val="3D89BC"/>
                </a:solidFill>
                <a:latin typeface="微软雅黑" panose="020B0503020204020204" pitchFamily="34" charset="-122"/>
                <a:ea typeface="微软雅黑" panose="020B0503020204020204" pitchFamily="34" charset="-122"/>
                <a:cs typeface="+mn-cs"/>
              </a:rPr>
              <a:t>1.2.3 </a:t>
            </a:r>
            <a:r>
              <a:rPr lang="zh-CN" altLang="en-US" sz="1800" b="1" dirty="0">
                <a:solidFill>
                  <a:srgbClr val="3D89BC"/>
                </a:solidFill>
                <a:latin typeface="微软雅黑" panose="020B0503020204020204" pitchFamily="34" charset="-122"/>
                <a:ea typeface="微软雅黑" panose="020B0503020204020204" pitchFamily="34" charset="-122"/>
                <a:cs typeface="+mn-cs"/>
              </a:rPr>
              <a:t>数据预处理</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3" name="内容占位符 1"/>
          <p:cNvSpPr txBox="1"/>
          <p:nvPr/>
        </p:nvSpPr>
        <p:spPr>
          <a:xfrm>
            <a:off x="325623" y="1578528"/>
            <a:ext cx="8142790" cy="31136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聚集</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Font typeface="Wingdings" panose="05000000000000000000" pitchFamily="2" charset="2"/>
              <a:buChar char="u"/>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聚集是将两个或多个对象合并成单个对象。</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抽样</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u"/>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抽样</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方法</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85750" lvl="1" indent="-285750">
              <a:lnSpc>
                <a:spcPct val="150000"/>
              </a:lnSpc>
              <a:spcBef>
                <a:spcPts val="1000"/>
              </a:spcBef>
              <a:buFont typeface="Wingdings" panose="05000000000000000000" pitchFamily="2" charset="2"/>
              <a:buChar char="u"/>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渐进</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抽样</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维归约</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4</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．维灾难</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5</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．维归约的线性代数技术</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en-US"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2"/>
          <p:cNvGrpSpPr/>
          <p:nvPr/>
        </p:nvGrpSpPr>
        <p:grpSpPr>
          <a:xfrm>
            <a:off x="690257" y="854039"/>
            <a:ext cx="7832784" cy="781051"/>
            <a:chOff x="2788580" y="1152524"/>
            <a:chExt cx="3730770" cy="781050"/>
          </a:xfrm>
        </p:grpSpPr>
        <p:grpSp>
          <p:nvGrpSpPr>
            <p:cNvPr id="3" name="组合 5"/>
            <p:cNvGrpSpPr/>
            <p:nvPr/>
          </p:nvGrpSpPr>
          <p:grpSpPr>
            <a:xfrm>
              <a:off x="2788580" y="1152524"/>
              <a:ext cx="3730770" cy="781050"/>
              <a:chOff x="3725790" y="847725"/>
              <a:chExt cx="3730770" cy="781050"/>
            </a:xfrm>
          </p:grpSpPr>
          <p:grpSp>
            <p:nvGrpSpPr>
              <p:cNvPr id="4"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72883" y="1169836"/>
              <a:ext cx="1798227" cy="523219"/>
            </a:xfrm>
            <a:prstGeom prst="rect">
              <a:avLst/>
            </a:prstGeom>
            <a:noFill/>
          </p:spPr>
          <p:txBody>
            <a:bodyPr wrap="none" rtlCol="0">
              <a:spAutoFit/>
            </a:bodyPr>
            <a:lstStyle/>
            <a:p>
              <a:pPr algn="ctr"/>
              <a:r>
                <a:rPr lang="zh-CN" altLang="en-US" sz="2800" dirty="0" smtClean="0">
                  <a:solidFill>
                    <a:schemeClr val="accent4"/>
                  </a:solidFill>
                </a:rPr>
                <a:t>第一章</a:t>
              </a:r>
              <a:r>
                <a:rPr lang="zh-CN" altLang="en-US" sz="2800" dirty="0">
                  <a:solidFill>
                    <a:schemeClr val="accent4"/>
                  </a:solidFill>
                </a:rPr>
                <a:t>　数据挖掘概念</a:t>
              </a:r>
              <a:endParaRPr lang="zh-CN" altLang="en-US" sz="2800" dirty="0">
                <a:solidFill>
                  <a:schemeClr val="accent4"/>
                </a:solidFill>
              </a:endParaRPr>
            </a:p>
          </p:txBody>
        </p:sp>
      </p:grpSp>
      <p:grpSp>
        <p:nvGrpSpPr>
          <p:cNvPr id="6" name="组合 66"/>
          <p:cNvGrpSpPr/>
          <p:nvPr/>
        </p:nvGrpSpPr>
        <p:grpSpPr>
          <a:xfrm>
            <a:off x="1754535" y="4048067"/>
            <a:ext cx="5693399" cy="427702"/>
            <a:chOff x="1807265" y="2605139"/>
            <a:chExt cx="5693399" cy="427702"/>
          </a:xfrm>
        </p:grpSpPr>
        <p:sp>
          <p:nvSpPr>
            <p:cNvPr id="47" name="圆角矩形 46"/>
            <p:cNvSpPr/>
            <p:nvPr/>
          </p:nvSpPr>
          <p:spPr>
            <a:xfrm>
              <a:off x="1807265" y="2605139"/>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617343"/>
              <a:ext cx="3038011"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1.3</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数据挖掘的应用</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7" name="组合 67"/>
          <p:cNvGrpSpPr/>
          <p:nvPr/>
        </p:nvGrpSpPr>
        <p:grpSpPr>
          <a:xfrm>
            <a:off x="1754534" y="3152993"/>
            <a:ext cx="5693399" cy="418385"/>
            <a:chOff x="1807264" y="3686227"/>
            <a:chExt cx="5693399" cy="418385"/>
          </a:xfrm>
        </p:grpSpPr>
        <p:sp>
          <p:nvSpPr>
            <p:cNvPr id="49" name="圆角矩形 48"/>
            <p:cNvSpPr/>
            <p:nvPr/>
          </p:nvSpPr>
          <p:spPr>
            <a:xfrm>
              <a:off x="1807264" y="371041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79682" y="3686227"/>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数据探索</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grpSp>
        <p:nvGrpSpPr>
          <p:cNvPr id="8" name="组合 67"/>
          <p:cNvGrpSpPr/>
          <p:nvPr/>
        </p:nvGrpSpPr>
        <p:grpSpPr>
          <a:xfrm>
            <a:off x="1738118" y="2208089"/>
            <a:ext cx="5693399" cy="418385"/>
            <a:chOff x="1807264" y="3686227"/>
            <a:chExt cx="5693399" cy="418385"/>
          </a:xfrm>
        </p:grpSpPr>
        <p:sp>
          <p:nvSpPr>
            <p:cNvPr id="24" name="圆角矩形 23"/>
            <p:cNvSpPr/>
            <p:nvPr/>
          </p:nvSpPr>
          <p:spPr>
            <a:xfrm>
              <a:off x="1807264" y="371041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5" name="矩形 24"/>
            <p:cNvSpPr/>
            <p:nvPr/>
          </p:nvSpPr>
          <p:spPr>
            <a:xfrm>
              <a:off x="1879682" y="3686227"/>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数据挖掘概述</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877711" cy="415498"/>
          </a:xfrm>
          <a:prstGeom prst="rect">
            <a:avLst/>
          </a:prstGeom>
          <a:noFill/>
        </p:spPr>
        <p:txBody>
          <a:bodyPr wrap="none" rtlCol="0">
            <a:spAutoFit/>
          </a:bodyPr>
          <a:lstStyle/>
          <a:p>
            <a:r>
              <a:rPr lang="en-US" altLang="zh-CN" sz="2100" b="1" spc="225" dirty="0">
                <a:solidFill>
                  <a:prstClr val="white"/>
                </a:solidFill>
              </a:rPr>
              <a:t>1.3 </a:t>
            </a:r>
            <a:r>
              <a:rPr lang="zh-CN" altLang="en-US" sz="2100" b="1" spc="225" dirty="0">
                <a:solidFill>
                  <a:prstClr val="white"/>
                </a:solidFill>
              </a:rPr>
              <a:t>数据挖掘的应用</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42708" y="1067850"/>
            <a:ext cx="6785564" cy="5461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zh-CN" sz="1800" b="1" dirty="0">
                <a:solidFill>
                  <a:srgbClr val="3D89BC"/>
                </a:solidFill>
                <a:latin typeface="微软雅黑" panose="020B0503020204020204" pitchFamily="34" charset="-122"/>
                <a:ea typeface="微软雅黑" panose="020B0503020204020204" pitchFamily="34" charset="-122"/>
                <a:cs typeface="+mn-cs"/>
              </a:rPr>
              <a:t>1.3.1  </a:t>
            </a:r>
            <a:r>
              <a:rPr lang="zh-CN" altLang="en-US" sz="1800" b="1" dirty="0">
                <a:solidFill>
                  <a:srgbClr val="3D89BC"/>
                </a:solidFill>
                <a:latin typeface="微软雅黑" panose="020B0503020204020204" pitchFamily="34" charset="-122"/>
                <a:ea typeface="微软雅黑" panose="020B0503020204020204" pitchFamily="34" charset="-122"/>
                <a:cs typeface="+mn-cs"/>
              </a:rPr>
              <a:t>数据挖掘现状及发展趋势</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3" name="内容占位符 1"/>
          <p:cNvSpPr txBox="1"/>
          <p:nvPr/>
        </p:nvSpPr>
        <p:spPr>
          <a:xfrm>
            <a:off x="456776" y="1998125"/>
            <a:ext cx="7896552" cy="27550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45" indent="179705">
              <a:lnSpc>
                <a:spcPct val="200000"/>
              </a:lnSpc>
              <a:spcBef>
                <a:spcPts val="0"/>
              </a:spcBef>
              <a:buNone/>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就目前而言，大数据的来源是通过各种数据采集器、数据库、开源的数据发布、</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GPS</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信息、网络痕迹（搜索记录、购物等）、传感器收集、用户保存等等结构化、半结构化、非结构化的数据。</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877711" cy="415498"/>
          </a:xfrm>
          <a:prstGeom prst="rect">
            <a:avLst/>
          </a:prstGeom>
          <a:noFill/>
        </p:spPr>
        <p:txBody>
          <a:bodyPr wrap="none" rtlCol="0">
            <a:spAutoFit/>
          </a:bodyPr>
          <a:lstStyle/>
          <a:p>
            <a:r>
              <a:rPr lang="en-US" altLang="zh-CN" sz="2100" b="1" spc="225" dirty="0">
                <a:solidFill>
                  <a:prstClr val="white"/>
                </a:solidFill>
              </a:rPr>
              <a:t>1.3 </a:t>
            </a:r>
            <a:r>
              <a:rPr lang="zh-CN" altLang="en-US" sz="2100" b="1" spc="225" dirty="0">
                <a:solidFill>
                  <a:prstClr val="white"/>
                </a:solidFill>
              </a:rPr>
              <a:t>数据挖掘的应用</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42708" y="1067850"/>
            <a:ext cx="6785564" cy="5461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zh-CN" sz="1800" b="1" dirty="0">
                <a:solidFill>
                  <a:srgbClr val="3D89BC"/>
                </a:solidFill>
                <a:latin typeface="微软雅黑" panose="020B0503020204020204" pitchFamily="34" charset="-122"/>
                <a:ea typeface="微软雅黑" panose="020B0503020204020204" pitchFamily="34" charset="-122"/>
                <a:cs typeface="+mn-cs"/>
              </a:rPr>
              <a:t>1.3.1  </a:t>
            </a:r>
            <a:r>
              <a:rPr lang="zh-CN" altLang="en-US" sz="1800" b="1" dirty="0">
                <a:solidFill>
                  <a:srgbClr val="3D89BC"/>
                </a:solidFill>
                <a:latin typeface="微软雅黑" panose="020B0503020204020204" pitchFamily="34" charset="-122"/>
                <a:ea typeface="微软雅黑" panose="020B0503020204020204" pitchFamily="34" charset="-122"/>
                <a:cs typeface="+mn-cs"/>
              </a:rPr>
              <a:t>数据挖掘现状及发展趋势</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3" name="内容占位符 1"/>
          <p:cNvSpPr txBox="1"/>
          <p:nvPr/>
        </p:nvSpPr>
        <p:spPr>
          <a:xfrm>
            <a:off x="414573" y="1681839"/>
            <a:ext cx="7896552" cy="27550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数据挖掘发展</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Font typeface="Wingdings" panose="05000000000000000000" pitchFamily="2" charset="2"/>
              <a:buChar char="l"/>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第一，语言标准化，使语言描述形式化、标准化。</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Font typeface="Wingdings" panose="05000000000000000000" pitchFamily="2" charset="2"/>
              <a:buChar char="l"/>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第二，实施标准化，即真正的可视化数据挖掘，在知识发现过程人机交互更便捷。</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Font typeface="Wingdings" panose="05000000000000000000" pitchFamily="2" charset="2"/>
              <a:buChar char="l"/>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第三，</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Web</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数据挖掘，建立</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DMKD</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（数据挖掘和知识发现）服务器。</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Font typeface="Wingdings" panose="05000000000000000000" pitchFamily="2" charset="2"/>
              <a:buChar char="l"/>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第四，实现多媒体数据挖掘，多媒体数据是一种多维的、半结构化、非结构化等形式的数据。</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en-US"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877711" cy="415498"/>
          </a:xfrm>
          <a:prstGeom prst="rect">
            <a:avLst/>
          </a:prstGeom>
          <a:noFill/>
        </p:spPr>
        <p:txBody>
          <a:bodyPr wrap="none" rtlCol="0">
            <a:spAutoFit/>
          </a:bodyPr>
          <a:lstStyle/>
          <a:p>
            <a:r>
              <a:rPr lang="en-US" altLang="zh-CN" sz="2100" b="1" spc="225" dirty="0">
                <a:solidFill>
                  <a:prstClr val="white"/>
                </a:solidFill>
              </a:rPr>
              <a:t>1.3 </a:t>
            </a:r>
            <a:r>
              <a:rPr lang="zh-CN" altLang="en-US" sz="2100" b="1" spc="225" dirty="0">
                <a:solidFill>
                  <a:prstClr val="white"/>
                </a:solidFill>
              </a:rPr>
              <a:t>数据挖掘的应用</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42708" y="1067850"/>
            <a:ext cx="6785564" cy="5461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800" b="1" dirty="0">
                <a:solidFill>
                  <a:srgbClr val="3D89BC"/>
                </a:solidFill>
                <a:latin typeface="微软雅黑" panose="020B0503020204020204" pitchFamily="34" charset="-122"/>
                <a:ea typeface="微软雅黑" panose="020B0503020204020204" pitchFamily="34" charset="-122"/>
                <a:cs typeface="+mn-cs"/>
              </a:rPr>
              <a:t>1.3.2  </a:t>
            </a:r>
            <a:r>
              <a:rPr lang="zh-CN" altLang="en-US" sz="1800" b="1" dirty="0">
                <a:solidFill>
                  <a:srgbClr val="3D89BC"/>
                </a:solidFill>
                <a:latin typeface="微软雅黑" panose="020B0503020204020204" pitchFamily="34" charset="-122"/>
                <a:ea typeface="微软雅黑" panose="020B0503020204020204" pitchFamily="34" charset="-122"/>
                <a:cs typeface="+mn-cs"/>
              </a:rPr>
              <a:t>数据挖掘需要解决什么问题</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3" name="内容占位符 1"/>
          <p:cNvSpPr txBox="1"/>
          <p:nvPr/>
        </p:nvSpPr>
        <p:spPr>
          <a:xfrm>
            <a:off x="428640" y="2060630"/>
            <a:ext cx="8043586" cy="23217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79705">
              <a:lnSpc>
                <a:spcPct val="200000"/>
              </a:lnSpc>
              <a:spcBef>
                <a:spcPts val="0"/>
              </a:spcBef>
              <a:buNone/>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在面对大量非结构、半结构数据集带来的问题时，传统的数据分析技术、方法常常遇到很多的问题甚至是困境，这也是要进行真正数据挖掘需要解决的问题。</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877711" cy="415498"/>
          </a:xfrm>
          <a:prstGeom prst="rect">
            <a:avLst/>
          </a:prstGeom>
          <a:noFill/>
        </p:spPr>
        <p:txBody>
          <a:bodyPr wrap="none" rtlCol="0">
            <a:spAutoFit/>
          </a:bodyPr>
          <a:lstStyle/>
          <a:p>
            <a:r>
              <a:rPr lang="en-US" altLang="zh-CN" sz="2100" b="1" spc="225" dirty="0">
                <a:solidFill>
                  <a:prstClr val="white"/>
                </a:solidFill>
              </a:rPr>
              <a:t>1.3 </a:t>
            </a:r>
            <a:r>
              <a:rPr lang="zh-CN" altLang="en-US" sz="2100" b="1" spc="225" dirty="0">
                <a:solidFill>
                  <a:prstClr val="white"/>
                </a:solidFill>
              </a:rPr>
              <a:t>数据挖掘的应用</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42708" y="1067850"/>
            <a:ext cx="6785564" cy="5461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800" b="1" dirty="0">
                <a:solidFill>
                  <a:srgbClr val="3D89BC"/>
                </a:solidFill>
                <a:latin typeface="微软雅黑" panose="020B0503020204020204" pitchFamily="34" charset="-122"/>
                <a:ea typeface="微软雅黑" panose="020B0503020204020204" pitchFamily="34" charset="-122"/>
                <a:cs typeface="+mn-cs"/>
              </a:rPr>
              <a:t>1.3.2  </a:t>
            </a:r>
            <a:r>
              <a:rPr lang="zh-CN" altLang="en-US" sz="1800" b="1" dirty="0">
                <a:solidFill>
                  <a:srgbClr val="3D89BC"/>
                </a:solidFill>
                <a:latin typeface="微软雅黑" panose="020B0503020204020204" pitchFamily="34" charset="-122"/>
                <a:ea typeface="微软雅黑" panose="020B0503020204020204" pitchFamily="34" charset="-122"/>
                <a:cs typeface="+mn-cs"/>
              </a:rPr>
              <a:t>数据挖掘需要解决什么问题</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698877" y="1448789"/>
            <a:ext cx="4969107" cy="3649845"/>
          </a:xfrm>
          <a:prstGeom prst="rect">
            <a:avLst/>
          </a:prstGeom>
          <a:noFill/>
        </p:spPr>
        <p:txBody>
          <a:bodyPr wrap="square" rtlCol="0">
            <a:spAutoFit/>
          </a:bodyPr>
          <a:lstStyle/>
          <a:p>
            <a:pPr marL="228600" indent="179705">
              <a:lnSpc>
                <a:spcPct val="30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算法延展性</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indent="179705">
              <a:lnSpc>
                <a:spcPct val="30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高维性</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indent="179705">
              <a:lnSpc>
                <a:spcPct val="30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多种而复杂数据</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indent="179705">
              <a:lnSpc>
                <a:spcPct val="30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4.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数据的所有权与分布</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marL="228600" indent="179705">
              <a:lnSpc>
                <a:spcPct val="30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5.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非传统的分析</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877711" cy="415498"/>
          </a:xfrm>
          <a:prstGeom prst="rect">
            <a:avLst/>
          </a:prstGeom>
          <a:noFill/>
        </p:spPr>
        <p:txBody>
          <a:bodyPr wrap="none" rtlCol="0">
            <a:spAutoFit/>
          </a:bodyPr>
          <a:lstStyle/>
          <a:p>
            <a:r>
              <a:rPr lang="en-US" altLang="zh-CN" sz="2100" b="1" spc="225" dirty="0">
                <a:solidFill>
                  <a:prstClr val="white"/>
                </a:solidFill>
              </a:rPr>
              <a:t>1.3 </a:t>
            </a:r>
            <a:r>
              <a:rPr lang="zh-CN" altLang="en-US" sz="2100" b="1" spc="225" dirty="0">
                <a:solidFill>
                  <a:prstClr val="white"/>
                </a:solidFill>
              </a:rPr>
              <a:t>数据挖掘的应用</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369580" y="774006"/>
            <a:ext cx="6785564" cy="5461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zh-CN" sz="1400" b="1" dirty="0">
                <a:solidFill>
                  <a:srgbClr val="3D89BC"/>
                </a:solidFill>
                <a:latin typeface="微软雅黑" panose="020B0503020204020204" pitchFamily="34" charset="-122"/>
                <a:ea typeface="微软雅黑" panose="020B0503020204020204" pitchFamily="34" charset="-122"/>
                <a:cs typeface="+mn-cs"/>
              </a:rPr>
              <a:t>1. </a:t>
            </a:r>
            <a:r>
              <a:rPr lang="zh-CN" altLang="zh-CN" sz="1400" b="1" dirty="0">
                <a:solidFill>
                  <a:srgbClr val="3D89BC"/>
                </a:solidFill>
                <a:latin typeface="微软雅黑" panose="020B0503020204020204" pitchFamily="34" charset="-122"/>
                <a:ea typeface="微软雅黑" panose="020B0503020204020204" pitchFamily="34" charset="-122"/>
                <a:cs typeface="+mn-cs"/>
              </a:rPr>
              <a:t>算法延展性</a:t>
            </a:r>
            <a:endParaRPr lang="en-US" altLang="zh-CN" sz="1400" b="1" dirty="0">
              <a:solidFill>
                <a:srgbClr val="3D89BC"/>
              </a:solidFill>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278407" y="1026834"/>
            <a:ext cx="8187566" cy="775277"/>
          </a:xfrm>
          <a:prstGeom prst="rect">
            <a:avLst/>
          </a:prstGeom>
          <a:noFill/>
        </p:spPr>
        <p:txBody>
          <a:bodyPr wrap="square" rtlCol="0">
            <a:spAutoFit/>
          </a:bodyPr>
          <a:lstStyle/>
          <a:p>
            <a:pPr marL="228600" indent="179705">
              <a:lnSpc>
                <a:spcPct val="200000"/>
              </a:lnSpc>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算法延展性即为算法弹性，随着数据产生、采集技术的快速进步，以</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GB</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TB</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PB</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1GB=1024MB</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1TB=1024GB</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1PB=1024TB</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）为单位的数据集越来越普遍。</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13" name="标题 2"/>
          <p:cNvSpPr txBox="1"/>
          <p:nvPr/>
        </p:nvSpPr>
        <p:spPr>
          <a:xfrm>
            <a:off x="369580" y="1874075"/>
            <a:ext cx="6785564" cy="5461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zh-CN" sz="1400" b="1" dirty="0">
                <a:solidFill>
                  <a:srgbClr val="3D89BC"/>
                </a:solidFill>
                <a:latin typeface="微软雅黑" panose="020B0503020204020204" pitchFamily="34" charset="-122"/>
                <a:ea typeface="微软雅黑" panose="020B0503020204020204" pitchFamily="34" charset="-122"/>
                <a:cs typeface="+mn-cs"/>
              </a:rPr>
              <a:t>2. </a:t>
            </a:r>
            <a:r>
              <a:rPr lang="zh-CN" altLang="zh-CN" sz="1400" b="1" dirty="0">
                <a:solidFill>
                  <a:srgbClr val="3D89BC"/>
                </a:solidFill>
                <a:latin typeface="微软雅黑" panose="020B0503020204020204" pitchFamily="34" charset="-122"/>
                <a:ea typeface="微软雅黑" panose="020B0503020204020204" pitchFamily="34" charset="-122"/>
                <a:cs typeface="+mn-cs"/>
              </a:rPr>
              <a:t>高维性</a:t>
            </a:r>
            <a:endParaRPr lang="zh-CN" altLang="zh-CN" sz="1400" b="1" dirty="0">
              <a:solidFill>
                <a:srgbClr val="3D89BC"/>
              </a:solidFill>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278407" y="2339478"/>
            <a:ext cx="7488001" cy="405945"/>
          </a:xfrm>
          <a:prstGeom prst="rect">
            <a:avLst/>
          </a:prstGeom>
          <a:noFill/>
        </p:spPr>
        <p:txBody>
          <a:bodyPr wrap="square" rtlCol="0">
            <a:spAutoFit/>
          </a:bodyPr>
          <a:lstStyle/>
          <a:p>
            <a:pPr marL="228600" indent="179705">
              <a:lnSpc>
                <a:spcPct val="200000"/>
              </a:lnSpc>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在以前的数据库构成中只有少量属性的数据集，现在大数据集群构成中是具有成百上千属性的数据集。</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16" name="标题 2"/>
          <p:cNvSpPr txBox="1"/>
          <p:nvPr/>
        </p:nvSpPr>
        <p:spPr>
          <a:xfrm>
            <a:off x="369580" y="2974144"/>
            <a:ext cx="6785564" cy="5461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zh-CN" sz="1400" b="1" dirty="0">
                <a:solidFill>
                  <a:srgbClr val="3D89BC"/>
                </a:solidFill>
                <a:latin typeface="微软雅黑" panose="020B0503020204020204" pitchFamily="34" charset="-122"/>
                <a:ea typeface="微软雅黑" panose="020B0503020204020204" pitchFamily="34" charset="-122"/>
                <a:cs typeface="+mn-cs"/>
              </a:rPr>
              <a:t>3. </a:t>
            </a:r>
            <a:r>
              <a:rPr lang="zh-CN" altLang="zh-CN" sz="1400" b="1" dirty="0">
                <a:solidFill>
                  <a:srgbClr val="3D89BC"/>
                </a:solidFill>
                <a:latin typeface="微软雅黑" panose="020B0503020204020204" pitchFamily="34" charset="-122"/>
                <a:ea typeface="微软雅黑" panose="020B0503020204020204" pitchFamily="34" charset="-122"/>
                <a:cs typeface="+mn-cs"/>
              </a:rPr>
              <a:t>多种而复杂数据</a:t>
            </a:r>
            <a:endParaRPr lang="zh-CN" altLang="zh-CN" sz="1400" b="1" dirty="0">
              <a:solidFill>
                <a:srgbClr val="3D89BC"/>
              </a:solidFill>
              <a:latin typeface="微软雅黑" panose="020B0503020204020204" pitchFamily="34" charset="-122"/>
              <a:ea typeface="微软雅黑" panose="020B0503020204020204" pitchFamily="34" charset="-122"/>
              <a:cs typeface="+mn-cs"/>
            </a:endParaRPr>
          </a:p>
        </p:txBody>
      </p:sp>
      <p:sp>
        <p:nvSpPr>
          <p:cNvPr id="17" name="文本框 16"/>
          <p:cNvSpPr txBox="1"/>
          <p:nvPr/>
        </p:nvSpPr>
        <p:spPr>
          <a:xfrm>
            <a:off x="278407" y="3421289"/>
            <a:ext cx="7719495" cy="405945"/>
          </a:xfrm>
          <a:prstGeom prst="rect">
            <a:avLst/>
          </a:prstGeom>
          <a:noFill/>
        </p:spPr>
        <p:txBody>
          <a:bodyPr wrap="square" rtlCol="0">
            <a:spAutoFit/>
          </a:bodyPr>
          <a:lstStyle/>
          <a:p>
            <a:pPr marL="228600" indent="179705">
              <a:lnSpc>
                <a:spcPct val="200000"/>
              </a:lnSpc>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在传统数据分析方法里只处理包含相同类型属性的数据集，或者是连续的，或者是分类的。</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18" name="标题 2"/>
          <p:cNvSpPr txBox="1"/>
          <p:nvPr/>
        </p:nvSpPr>
        <p:spPr>
          <a:xfrm>
            <a:off x="369580" y="4074213"/>
            <a:ext cx="6785564" cy="5461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zh-CN" sz="1400" b="1" dirty="0">
                <a:solidFill>
                  <a:srgbClr val="3D89BC"/>
                </a:solidFill>
                <a:latin typeface="微软雅黑" panose="020B0503020204020204" pitchFamily="34" charset="-122"/>
                <a:ea typeface="微软雅黑" panose="020B0503020204020204" pitchFamily="34" charset="-122"/>
                <a:cs typeface="+mn-cs"/>
              </a:rPr>
              <a:t>4. </a:t>
            </a:r>
            <a:r>
              <a:rPr lang="zh-CN" altLang="zh-CN" sz="1400" b="1" dirty="0">
                <a:solidFill>
                  <a:srgbClr val="3D89BC"/>
                </a:solidFill>
                <a:latin typeface="微软雅黑" panose="020B0503020204020204" pitchFamily="34" charset="-122"/>
                <a:ea typeface="微软雅黑" panose="020B0503020204020204" pitchFamily="34" charset="-122"/>
                <a:cs typeface="+mn-cs"/>
              </a:rPr>
              <a:t>数据的所有权与分布</a:t>
            </a:r>
            <a:endParaRPr lang="zh-CN" altLang="zh-CN" sz="1400" b="1" dirty="0">
              <a:solidFill>
                <a:srgbClr val="3D89BC"/>
              </a:solidFill>
              <a:latin typeface="微软雅黑" panose="020B0503020204020204" pitchFamily="34" charset="-122"/>
              <a:ea typeface="微软雅黑" panose="020B0503020204020204" pitchFamily="34" charset="-122"/>
              <a:cs typeface="+mn-cs"/>
            </a:endParaRPr>
          </a:p>
        </p:txBody>
      </p:sp>
      <p:sp>
        <p:nvSpPr>
          <p:cNvPr id="19" name="文本框 18"/>
          <p:cNvSpPr txBox="1"/>
          <p:nvPr/>
        </p:nvSpPr>
        <p:spPr>
          <a:xfrm>
            <a:off x="278407" y="4295351"/>
            <a:ext cx="7430127" cy="775277"/>
          </a:xfrm>
          <a:prstGeom prst="rect">
            <a:avLst/>
          </a:prstGeom>
          <a:noFill/>
        </p:spPr>
        <p:txBody>
          <a:bodyPr wrap="square" rtlCol="0">
            <a:spAutoFit/>
          </a:bodyPr>
          <a:lstStyle/>
          <a:p>
            <a:pPr marL="228600" indent="179705">
              <a:lnSpc>
                <a:spcPct val="200000"/>
              </a:lnSpc>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现在经常会有这样的状况，需要分析的数据并非存放在一个站点，或归属一个机构，而是地理或空间分布在属于多个机构的资源中</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20" name="标题 2"/>
          <p:cNvSpPr txBox="1"/>
          <p:nvPr/>
        </p:nvSpPr>
        <p:spPr>
          <a:xfrm>
            <a:off x="369580" y="5174283"/>
            <a:ext cx="6785564" cy="5461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zh-CN" sz="1400" b="1" dirty="0">
                <a:solidFill>
                  <a:srgbClr val="3D89BC"/>
                </a:solidFill>
                <a:latin typeface="微软雅黑" panose="020B0503020204020204" pitchFamily="34" charset="-122"/>
                <a:ea typeface="微软雅黑" panose="020B0503020204020204" pitchFamily="34" charset="-122"/>
                <a:cs typeface="+mn-cs"/>
              </a:rPr>
              <a:t>5. </a:t>
            </a:r>
            <a:r>
              <a:rPr lang="zh-CN" altLang="zh-CN" sz="1400" b="1" dirty="0">
                <a:solidFill>
                  <a:srgbClr val="3D89BC"/>
                </a:solidFill>
                <a:latin typeface="微软雅黑" panose="020B0503020204020204" pitchFamily="34" charset="-122"/>
                <a:ea typeface="微软雅黑" panose="020B0503020204020204" pitchFamily="34" charset="-122"/>
                <a:cs typeface="+mn-cs"/>
              </a:rPr>
              <a:t>非传统的分析</a:t>
            </a:r>
            <a:endParaRPr lang="zh-CN" altLang="zh-CN" sz="1400" b="1" dirty="0">
              <a:solidFill>
                <a:srgbClr val="3D89BC"/>
              </a:solidFill>
              <a:latin typeface="微软雅黑" panose="020B0503020204020204" pitchFamily="34" charset="-122"/>
              <a:ea typeface="微软雅黑" panose="020B0503020204020204" pitchFamily="34" charset="-122"/>
              <a:cs typeface="+mn-cs"/>
            </a:endParaRPr>
          </a:p>
        </p:txBody>
      </p:sp>
      <p:sp>
        <p:nvSpPr>
          <p:cNvPr id="21" name="文本框 20"/>
          <p:cNvSpPr txBox="1"/>
          <p:nvPr/>
        </p:nvSpPr>
        <p:spPr>
          <a:xfrm>
            <a:off x="278407" y="5405579"/>
            <a:ext cx="7511150" cy="775277"/>
          </a:xfrm>
          <a:prstGeom prst="rect">
            <a:avLst/>
          </a:prstGeom>
          <a:noFill/>
        </p:spPr>
        <p:txBody>
          <a:bodyPr wrap="square" rtlCol="0">
            <a:spAutoFit/>
          </a:bodyPr>
          <a:lstStyle/>
          <a:p>
            <a:pPr marL="228600" indent="179705">
              <a:lnSpc>
                <a:spcPct val="200000"/>
              </a:lnSpc>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rPr>
              <a:t>统计方法的传统方法是基于先提出一种假设然后检验，即提出一种假设，再设计实验来收集数据，然后以假设为基础分析数据。</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877711" cy="415498"/>
          </a:xfrm>
          <a:prstGeom prst="rect">
            <a:avLst/>
          </a:prstGeom>
          <a:noFill/>
        </p:spPr>
        <p:txBody>
          <a:bodyPr wrap="none" rtlCol="0">
            <a:spAutoFit/>
          </a:bodyPr>
          <a:lstStyle/>
          <a:p>
            <a:r>
              <a:rPr lang="en-US" altLang="zh-CN" sz="2100" b="1" spc="225" dirty="0">
                <a:solidFill>
                  <a:prstClr val="white"/>
                </a:solidFill>
              </a:rPr>
              <a:t>1.3 </a:t>
            </a:r>
            <a:r>
              <a:rPr lang="zh-CN" altLang="en-US" sz="2100" b="1" spc="225" dirty="0">
                <a:solidFill>
                  <a:prstClr val="white"/>
                </a:solidFill>
              </a:rPr>
              <a:t>数据挖掘的应用</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42708" y="1067850"/>
            <a:ext cx="6785564" cy="5461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zh-CN" sz="1800" b="1" dirty="0">
                <a:solidFill>
                  <a:srgbClr val="3D89BC"/>
                </a:solidFill>
                <a:latin typeface="微软雅黑" panose="020B0503020204020204" pitchFamily="34" charset="-122"/>
                <a:ea typeface="微软雅黑" panose="020B0503020204020204" pitchFamily="34" charset="-122"/>
                <a:cs typeface="+mn-cs"/>
              </a:rPr>
              <a:t>1.3.3  </a:t>
            </a:r>
            <a:r>
              <a:rPr lang="zh-CN" altLang="en-US" sz="1800" b="1" dirty="0">
                <a:solidFill>
                  <a:srgbClr val="3D89BC"/>
                </a:solidFill>
                <a:latin typeface="微软雅黑" panose="020B0503020204020204" pitchFamily="34" charset="-122"/>
                <a:ea typeface="微软雅黑" panose="020B0503020204020204" pitchFamily="34" charset="-122"/>
                <a:cs typeface="+mn-cs"/>
              </a:rPr>
              <a:t>数据挖掘的应用场景</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5" name="内容占位符 1"/>
          <p:cNvSpPr txBox="1"/>
          <p:nvPr/>
        </p:nvSpPr>
        <p:spPr>
          <a:xfrm>
            <a:off x="452232" y="1613996"/>
            <a:ext cx="8244092" cy="369628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79705">
              <a:lnSpc>
                <a:spcPct val="300000"/>
              </a:lnSpc>
              <a:spcBef>
                <a:spcPts val="0"/>
              </a:spcBef>
              <a:buFont typeface="Wingdings" panose="05000000000000000000" pitchFamily="2" charset="2"/>
              <a:buChar char="l"/>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商业数据挖掘应用场景</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179705">
              <a:lnSpc>
                <a:spcPct val="300000"/>
              </a:lnSpc>
              <a:spcBef>
                <a:spcPts val="0"/>
              </a:spcBef>
              <a:buFont typeface="Wingdings" panose="05000000000000000000" pitchFamily="2" charset="2"/>
              <a:buChar char="l"/>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智慧交通数据挖掘应用场景</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179705">
              <a:lnSpc>
                <a:spcPct val="300000"/>
              </a:lnSpc>
              <a:spcBef>
                <a:spcPts val="0"/>
              </a:spcBef>
              <a:buFont typeface="Wingdings" panose="05000000000000000000" pitchFamily="2" charset="2"/>
              <a:buChar char="l"/>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金融行业数据挖掘应用场景</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179705">
              <a:lnSpc>
                <a:spcPct val="300000"/>
              </a:lnSpc>
              <a:spcBef>
                <a:spcPts val="0"/>
              </a:spcBef>
              <a:buFont typeface="Wingdings" panose="05000000000000000000" pitchFamily="2" charset="2"/>
              <a:buChar char="l"/>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4.</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医疗行业数据挖掘应用场景</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179705">
              <a:lnSpc>
                <a:spcPct val="300000"/>
              </a:lnSpc>
              <a:spcBef>
                <a:spcPts val="0"/>
              </a:spcBef>
              <a:buFont typeface="Wingdings" panose="05000000000000000000" pitchFamily="2" charset="2"/>
              <a:buChar char="l"/>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5.</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农业数据挖掘应用场景</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179705">
              <a:lnSpc>
                <a:spcPct val="300000"/>
              </a:lnSpc>
              <a:spcBef>
                <a:spcPts val="0"/>
              </a:spcBef>
              <a:buFont typeface="Wingdings" panose="05000000000000000000" pitchFamily="2" charset="2"/>
              <a:buChar char="l"/>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6.</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气象数据挖掘应用场景</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endParaRPr lang="zh-CN" altLang="en-US"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877711" cy="415498"/>
          </a:xfrm>
          <a:prstGeom prst="rect">
            <a:avLst/>
          </a:prstGeom>
          <a:noFill/>
        </p:spPr>
        <p:txBody>
          <a:bodyPr wrap="none" rtlCol="0">
            <a:spAutoFit/>
          </a:bodyPr>
          <a:lstStyle/>
          <a:p>
            <a:r>
              <a:rPr lang="en-US" altLang="zh-CN" sz="2100" b="1" spc="225" dirty="0">
                <a:solidFill>
                  <a:prstClr val="white"/>
                </a:solidFill>
              </a:rPr>
              <a:t>1.3 </a:t>
            </a:r>
            <a:r>
              <a:rPr lang="zh-CN" altLang="en-US" sz="2100" b="1" spc="225" dirty="0">
                <a:solidFill>
                  <a:prstClr val="white"/>
                </a:solidFill>
              </a:rPr>
              <a:t>数据挖掘的应用</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365796" y="723225"/>
            <a:ext cx="6785564" cy="5461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zh-CN" sz="1800" b="1" dirty="0" smtClean="0">
                <a:solidFill>
                  <a:srgbClr val="3D89BC"/>
                </a:solidFill>
                <a:latin typeface="微软雅黑" panose="020B0503020204020204" pitchFamily="34" charset="-122"/>
                <a:ea typeface="微软雅黑" panose="020B0503020204020204" pitchFamily="34" charset="-122"/>
                <a:cs typeface="+mn-cs"/>
              </a:rPr>
              <a:t> </a:t>
            </a:r>
            <a:r>
              <a:rPr lang="zh-CN" altLang="en-US" sz="1200" b="1" dirty="0">
                <a:solidFill>
                  <a:srgbClr val="3D89BC"/>
                </a:solidFill>
                <a:latin typeface="微软雅黑" panose="020B0503020204020204" pitchFamily="34" charset="-122"/>
                <a:ea typeface="微软雅黑" panose="020B0503020204020204" pitchFamily="34" charset="-122"/>
                <a:cs typeface="+mn-cs"/>
              </a:rPr>
              <a:t>数据挖掘的应用场景</a:t>
            </a:r>
            <a:endParaRPr lang="zh-CN" altLang="en-US" sz="1200" b="1" dirty="0">
              <a:solidFill>
                <a:srgbClr val="3D89BC"/>
              </a:solidFill>
              <a:latin typeface="微软雅黑" panose="020B0503020204020204" pitchFamily="34" charset="-122"/>
              <a:ea typeface="微软雅黑" panose="020B0503020204020204" pitchFamily="34" charset="-122"/>
              <a:cs typeface="+mn-cs"/>
            </a:endParaRPr>
          </a:p>
        </p:txBody>
      </p:sp>
      <p:graphicFrame>
        <p:nvGraphicFramePr>
          <p:cNvPr id="13" name="表格 12"/>
          <p:cNvGraphicFramePr/>
          <p:nvPr/>
        </p:nvGraphicFramePr>
        <p:xfrm>
          <a:off x="376294" y="1365895"/>
          <a:ext cx="8047990" cy="4338955"/>
        </p:xfrm>
        <a:graphic>
          <a:graphicData uri="http://schemas.openxmlformats.org/drawingml/2006/table">
            <a:tbl>
              <a:tblPr firstRow="1" bandRow="1">
                <a:tableStyleId>{5C22544A-7EE6-4342-B048-85BDC9FD1C3A}</a:tableStyleId>
              </a:tblPr>
              <a:tblGrid>
                <a:gridCol w="4023995"/>
                <a:gridCol w="4023995"/>
              </a:tblGrid>
              <a:tr h="401955">
                <a:tc>
                  <a:txBody>
                    <a:bodyPr/>
                    <a:lstStyle/>
                    <a:p>
                      <a:pPr algn="ctr">
                        <a:buNone/>
                      </a:pPr>
                      <a:r>
                        <a:rPr lang="zh-CN" altLang="en-US" sz="1600" dirty="0" smtClean="0">
                          <a:latin typeface="微软雅黑" panose="020B0503020204020204" pitchFamily="34" charset="-122"/>
                          <a:ea typeface="微软雅黑" panose="020B0503020204020204" pitchFamily="34" charset="-122"/>
                        </a:rPr>
                        <a:t>对应应用场景</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buNone/>
                      </a:pPr>
                      <a:r>
                        <a:rPr lang="zh-CN" altLang="en-US" sz="1600" dirty="0" smtClean="0">
                          <a:latin typeface="微软雅黑" panose="020B0503020204020204" pitchFamily="34" charset="-122"/>
                          <a:ea typeface="微软雅黑" panose="020B0503020204020204" pitchFamily="34" charset="-122"/>
                        </a:rPr>
                        <a:t>模式</a:t>
                      </a:r>
                      <a:endParaRPr lang="zh-CN" altLang="en-US" sz="1600" dirty="0">
                        <a:latin typeface="微软雅黑" panose="020B0503020204020204" pitchFamily="34" charset="-122"/>
                        <a:ea typeface="微软雅黑" panose="020B0503020204020204" pitchFamily="34" charset="-122"/>
                      </a:endParaRPr>
                    </a:p>
                  </a:txBody>
                  <a:tcPr anchor="ctr"/>
                </a:tc>
              </a:tr>
              <a:tr h="611505">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商业数据挖掘应用场景</a:t>
                      </a:r>
                      <a:endParaRPr lang="en-US" altLang="zh-CN" sz="160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anchor="ctr"/>
                </a:tc>
                <a:tc>
                  <a:txBody>
                    <a:bodyPr/>
                    <a:lstStyle/>
                    <a:p>
                      <a:pPr>
                        <a:buNone/>
                      </a:pPr>
                      <a:r>
                        <a:rPr lang="zh-CN" altLang="en-US" sz="120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在销售策略制定中，可以通过数据挖掘产品之间的关联性，从中发现产品销售中预期不到的模式</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anchor="ctr"/>
                </a:tc>
              </a:tr>
              <a:tr h="611505">
                <a:tc>
                  <a:txBody>
                    <a:bodyPr/>
                    <a:lstStyle/>
                    <a:p>
                      <a:pPr marL="0" algn="l" defTabSz="914400" rtl="0" eaLnBrk="1" latinLnBrk="0" hangingPunct="1">
                        <a:buNone/>
                      </a:pPr>
                      <a:r>
                        <a:rPr lang="zh-CN" altLang="en-US" sz="160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智慧交通数据挖掘应用场景</a:t>
                      </a:r>
                      <a:endParaRPr lang="zh-CN" alt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sym typeface="+mn-ea"/>
                      </a:endParaRPr>
                    </a:p>
                  </a:txBody>
                  <a:tcPr anchor="ctr"/>
                </a:tc>
                <a:tc>
                  <a:txBody>
                    <a:bodyPr/>
                    <a:lstStyle/>
                    <a:p>
                      <a:pPr marL="0" algn="l" defTabSz="914400" rtl="0" eaLnBrk="1" latinLnBrk="0" hangingPunct="1">
                        <a:buNone/>
                      </a:pPr>
                      <a:r>
                        <a:rPr lang="zh-CN" altLang="zh-CN" sz="120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电子地图导航应用。将用户出行数据进行分析，从而可以预测不同城市之间的人口迁移情况，或者某个城市内群体出行的态势</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anchor="ctr"/>
                </a:tc>
              </a:tr>
              <a:tr h="611505">
                <a:tc>
                  <a:txBody>
                    <a:bodyPr/>
                    <a:lstStyle/>
                    <a:p>
                      <a:pPr marL="0" algn="l" defTabSz="914400" rtl="0" eaLnBrk="1" latinLnBrk="0" hangingPunct="1">
                        <a:buNone/>
                      </a:pPr>
                      <a:r>
                        <a:rPr lang="zh-CN" altLang="en-US" sz="160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金融行业数据挖掘应用场景</a:t>
                      </a:r>
                      <a:endParaRPr lang="zh-CN" altLang="en-US"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anchor="ctr"/>
                </a:tc>
                <a:tc>
                  <a:txBody>
                    <a:bodyPr/>
                    <a:lstStyle/>
                    <a:p>
                      <a:pPr marL="0" algn="l" defTabSz="914400" rtl="0" eaLnBrk="1" latinLnBrk="0" hangingPunct="1">
                        <a:buNone/>
                      </a:pPr>
                      <a:r>
                        <a:rPr lang="zh-CN" altLang="en-US" sz="120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金融行业是一个数据挖掘应用凸显经济价值的领域，</a:t>
                      </a:r>
                      <a:r>
                        <a:rPr lang="zh-CN" altLang="zh-CN" sz="120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数据挖掘的应用能帮助金融行业突破其传统模式的弊端</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anchor="ctr"/>
                </a:tc>
              </a:tr>
              <a:tr h="610870">
                <a:tc>
                  <a:txBody>
                    <a:bodyPr/>
                    <a:lstStyle/>
                    <a:p>
                      <a:pPr marL="0" algn="l" defTabSz="914400" rtl="0" eaLnBrk="1" latinLnBrk="0" hangingPunct="1">
                        <a:lnSpc>
                          <a:spcPct val="150000"/>
                        </a:lnSpc>
                        <a:buNone/>
                      </a:pPr>
                      <a:r>
                        <a:rPr lang="zh-CN" altLang="en-US" sz="160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医疗行业数据挖掘应用场景</a:t>
                      </a:r>
                      <a:endParaRPr lang="en-US" alt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anchor="ctr"/>
                </a:tc>
                <a:tc>
                  <a:txBody>
                    <a:bodyPr/>
                    <a:lstStyle/>
                    <a:p>
                      <a:pPr marL="0" algn="l" defTabSz="914400" rtl="0" eaLnBrk="1" latinLnBrk="0" hangingPunct="1">
                        <a:buNone/>
                      </a:pPr>
                      <a:r>
                        <a:rPr lang="zh-CN" altLang="en-US" sz="120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预测建模  新药物研发阶段的医药公司，通过数据建模、分析，找到最有效的投入产出比例，使资源获得最佳组合</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anchor="ctr"/>
                </a:tc>
              </a:tr>
              <a:tr h="611505">
                <a:tc>
                  <a:txBody>
                    <a:bodyPr/>
                    <a:lstStyle/>
                    <a:p>
                      <a:pPr marL="0" algn="l" defTabSz="914400" rtl="0" eaLnBrk="1" latinLnBrk="0" hangingPunct="1">
                        <a:lnSpc>
                          <a:spcPct val="150000"/>
                        </a:lnSpc>
                        <a:buNone/>
                      </a:pPr>
                      <a:r>
                        <a:rPr lang="zh-CN" altLang="en-US" sz="160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农业数据挖掘应用场景</a:t>
                      </a:r>
                      <a:endParaRPr lang="en-US" alt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anchor="ctr"/>
                </a:tc>
                <a:tc>
                  <a:txBody>
                    <a:bodyPr/>
                    <a:lstStyle/>
                    <a:p>
                      <a:pPr marL="0" algn="l" defTabSz="914400" rtl="0" eaLnBrk="1" latinLnBrk="0" hangingPunct="1">
                        <a:buNone/>
                      </a:pPr>
                      <a:r>
                        <a:rPr lang="zh-CN" altLang="zh-CN" sz="120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数据挖掘时代，农民也在使用移动设备管理农场，以方便掌握实时的土壤、温度、作物状况等信息，提高了农场管理的精确性</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anchor="ctr"/>
                </a:tc>
              </a:tr>
              <a:tr h="611505">
                <a:tc>
                  <a:txBody>
                    <a:bodyPr/>
                    <a:lstStyle/>
                    <a:p>
                      <a:pPr marL="0" algn="l" defTabSz="914400" rtl="0" eaLnBrk="1" latinLnBrk="0" hangingPunct="1">
                        <a:lnSpc>
                          <a:spcPct val="150000"/>
                        </a:lnSpc>
                        <a:buNone/>
                      </a:pPr>
                      <a:r>
                        <a:rPr lang="zh-CN" altLang="en-US" sz="160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气象数据挖掘应用场景</a:t>
                      </a:r>
                      <a:endParaRPr lang="en-US" altLang="zh-CN" sz="16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anchor="ctr"/>
                </a:tc>
                <a:tc>
                  <a:txBody>
                    <a:bodyPr/>
                    <a:lstStyle/>
                    <a:p>
                      <a:pPr marL="0" algn="l" defTabSz="914400" rtl="0" eaLnBrk="1" latinLnBrk="0" hangingPunct="1">
                        <a:buNone/>
                      </a:pPr>
                      <a:r>
                        <a:rPr lang="zh-CN" altLang="en-US" sz="1200"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通过对气象数据挖掘，天气预报的准确性、时效性都有了极大的提高，同时对重大自然灾害的预警及精确掌握了解危害等级等等，这些都能帮助人们最大限度的减少自然灾害带来的危害</a:t>
                      </a:r>
                      <a:endParaRPr lang="zh-CN" altLang="en-US" sz="1200" kern="12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txBody>
                  <a:tcPr anchor="ctr"/>
                </a:tc>
              </a:tr>
            </a:tbl>
          </a:graphicData>
        </a:graphic>
      </p:graphicFrame>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2"/>
          <p:cNvGrpSpPr/>
          <p:nvPr/>
        </p:nvGrpSpPr>
        <p:grpSpPr>
          <a:xfrm>
            <a:off x="690257" y="854039"/>
            <a:ext cx="7832784" cy="781051"/>
            <a:chOff x="2788580" y="1152524"/>
            <a:chExt cx="3730770" cy="781050"/>
          </a:xfrm>
        </p:grpSpPr>
        <p:grpSp>
          <p:nvGrpSpPr>
            <p:cNvPr id="3" name="组合 5"/>
            <p:cNvGrpSpPr/>
            <p:nvPr/>
          </p:nvGrpSpPr>
          <p:grpSpPr>
            <a:xfrm>
              <a:off x="2788580" y="1152524"/>
              <a:ext cx="3730770" cy="781050"/>
              <a:chOff x="3725790" y="847725"/>
              <a:chExt cx="3730770" cy="781050"/>
            </a:xfrm>
          </p:grpSpPr>
          <p:grpSp>
            <p:nvGrpSpPr>
              <p:cNvPr id="4"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708386" y="1169836"/>
              <a:ext cx="1727220" cy="523219"/>
            </a:xfrm>
            <a:prstGeom prst="rect">
              <a:avLst/>
            </a:prstGeom>
            <a:noFill/>
          </p:spPr>
          <p:txBody>
            <a:bodyPr wrap="none" rtlCol="0">
              <a:spAutoFit/>
            </a:bodyPr>
            <a:lstStyle/>
            <a:p>
              <a:pPr algn="ctr"/>
              <a:r>
                <a:rPr lang="zh-CN" altLang="en-US" sz="2800" dirty="0">
                  <a:solidFill>
                    <a:schemeClr val="accent4"/>
                  </a:solidFill>
                </a:rPr>
                <a:t>第</a:t>
              </a:r>
              <a:r>
                <a:rPr lang="en-US" altLang="zh-CN" sz="2800" dirty="0">
                  <a:solidFill>
                    <a:schemeClr val="accent4"/>
                  </a:solidFill>
                </a:rPr>
                <a:t>1</a:t>
              </a:r>
              <a:r>
                <a:rPr lang="zh-CN" altLang="en-US" sz="2800" dirty="0">
                  <a:solidFill>
                    <a:schemeClr val="accent4"/>
                  </a:solidFill>
                </a:rPr>
                <a:t>章　数据挖掘概念</a:t>
              </a:r>
              <a:endParaRPr lang="zh-CN" altLang="en-US" sz="2800" dirty="0">
                <a:solidFill>
                  <a:schemeClr val="accent4"/>
                </a:solidFill>
              </a:endParaRPr>
            </a:p>
          </p:txBody>
        </p:sp>
      </p:grpSp>
      <p:grpSp>
        <p:nvGrpSpPr>
          <p:cNvPr id="6" name="组合 66"/>
          <p:cNvGrpSpPr/>
          <p:nvPr/>
        </p:nvGrpSpPr>
        <p:grpSpPr>
          <a:xfrm>
            <a:off x="1754535" y="5103167"/>
            <a:ext cx="5693399" cy="426224"/>
            <a:chOff x="1807265" y="2605139"/>
            <a:chExt cx="5693399" cy="426224"/>
          </a:xfrm>
        </p:grpSpPr>
        <p:sp>
          <p:nvSpPr>
            <p:cNvPr id="47" name="圆角矩形 46"/>
            <p:cNvSpPr/>
            <p:nvPr/>
          </p:nvSpPr>
          <p:spPr>
            <a:xfrm>
              <a:off x="1807265" y="2605139"/>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617343"/>
              <a:ext cx="773430" cy="414020"/>
            </a:xfrm>
            <a:prstGeom prst="rect">
              <a:avLst/>
            </a:prstGeom>
          </p:spPr>
          <p:txBody>
            <a:bodyPr wrap="none">
              <a:spAutoFit/>
            </a:bodyPr>
            <a:lstStyle/>
            <a:p>
              <a:r>
                <a:rPr lang="zh-CN" altLang="en-US" sz="2100" spc="225" dirty="0" smtClean="0">
                  <a:solidFill>
                    <a:schemeClr val="bg1"/>
                  </a:solidFill>
                  <a:latin typeface="微软雅黑" panose="020B0503020204020204" pitchFamily="34" charset="-122"/>
                  <a:ea typeface="微软雅黑" panose="020B0503020204020204" pitchFamily="34" charset="-122"/>
                </a:rPr>
                <a:t>习题</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7" name="组合 67"/>
          <p:cNvGrpSpPr/>
          <p:nvPr/>
        </p:nvGrpSpPr>
        <p:grpSpPr>
          <a:xfrm>
            <a:off x="1754534" y="3152993"/>
            <a:ext cx="5693399" cy="418385"/>
            <a:chOff x="1807264" y="3686227"/>
            <a:chExt cx="5693399" cy="418385"/>
          </a:xfrm>
        </p:grpSpPr>
        <p:sp>
          <p:nvSpPr>
            <p:cNvPr id="49" name="圆角矩形 48"/>
            <p:cNvSpPr/>
            <p:nvPr/>
          </p:nvSpPr>
          <p:spPr>
            <a:xfrm>
              <a:off x="1807264" y="371041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79682" y="3686227"/>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数据探索</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12717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smtClean="0">
                <a:solidFill>
                  <a:schemeClr val="tx1">
                    <a:lumMod val="75000"/>
                    <a:lumOff val="25000"/>
                  </a:schemeClr>
                </a:solidFill>
              </a:rPr>
              <a:t>1.3</a:t>
            </a:r>
            <a:r>
              <a:rPr lang="zh-CN" altLang="en-US" sz="2100" dirty="0" smtClean="0">
                <a:solidFill>
                  <a:schemeClr val="tx1">
                    <a:lumMod val="75000"/>
                    <a:lumOff val="25000"/>
                  </a:schemeClr>
                </a:solidFill>
              </a:rPr>
              <a:t>　数据挖掘的应用</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grpSp>
        <p:nvGrpSpPr>
          <p:cNvPr id="8" name="组合 67"/>
          <p:cNvGrpSpPr/>
          <p:nvPr/>
        </p:nvGrpSpPr>
        <p:grpSpPr>
          <a:xfrm>
            <a:off x="1738118" y="2208089"/>
            <a:ext cx="5693399" cy="418385"/>
            <a:chOff x="1807264" y="3686227"/>
            <a:chExt cx="5693399" cy="418385"/>
          </a:xfrm>
        </p:grpSpPr>
        <p:sp>
          <p:nvSpPr>
            <p:cNvPr id="24" name="圆角矩形 23"/>
            <p:cNvSpPr/>
            <p:nvPr/>
          </p:nvSpPr>
          <p:spPr>
            <a:xfrm>
              <a:off x="1807264" y="371041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5" name="矩形 24"/>
            <p:cNvSpPr/>
            <p:nvPr/>
          </p:nvSpPr>
          <p:spPr>
            <a:xfrm>
              <a:off x="1879682" y="3686227"/>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数据挖掘概述</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1.1 </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57200" y="1014839"/>
            <a:ext cx="4681960"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800" b="1" dirty="0">
                <a:solidFill>
                  <a:srgbClr val="3D89BC"/>
                </a:solidFill>
                <a:latin typeface="微软雅黑" panose="020B0503020204020204" pitchFamily="34" charset="-122"/>
                <a:ea typeface="微软雅黑" panose="020B0503020204020204" pitchFamily="34" charset="-122"/>
                <a:cs typeface="+mn-cs"/>
              </a:rPr>
              <a:t>1.1.1 </a:t>
            </a:r>
            <a:r>
              <a:rPr lang="zh-CN" altLang="en-US" sz="1800" b="1" dirty="0">
                <a:solidFill>
                  <a:srgbClr val="3D89BC"/>
                </a:solidFill>
                <a:latin typeface="微软雅黑" panose="020B0503020204020204" pitchFamily="34" charset="-122"/>
                <a:ea typeface="微软雅黑" panose="020B0503020204020204" pitchFamily="34" charset="-122"/>
                <a:cs typeface="+mn-cs"/>
              </a:rPr>
              <a:t>什么是数据挖掘</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3" name="内容占位符 1"/>
          <p:cNvSpPr txBox="1"/>
          <p:nvPr/>
        </p:nvSpPr>
        <p:spPr>
          <a:xfrm>
            <a:off x="452232" y="1339383"/>
            <a:ext cx="7896552" cy="30062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数据挖掘</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(Data Mining)</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，就是从大量的、不完全的、有噪声的、模糊的、随机的数据中，提取隐含在其中的、人们事先不知道的、但又是潜在有用的信息和知识的过程。</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数据挖掘的数据源包括数据库、数据仓库、</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Web</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或其他数据存储库</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25" name="云形 24"/>
          <p:cNvSpPr/>
          <p:nvPr/>
        </p:nvSpPr>
        <p:spPr>
          <a:xfrm>
            <a:off x="787790" y="2663209"/>
            <a:ext cx="7061981" cy="3344969"/>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6" name="Object 3"/>
          <p:cNvGraphicFramePr>
            <a:graphicFrameLocks noChangeAspect="1"/>
          </p:cNvGraphicFramePr>
          <p:nvPr/>
        </p:nvGraphicFramePr>
        <p:xfrm>
          <a:off x="1527617" y="5041077"/>
          <a:ext cx="2715972" cy="1034562"/>
        </p:xfrm>
        <a:graphic>
          <a:graphicData uri="http://schemas.openxmlformats.org/presentationml/2006/ole">
            <mc:AlternateContent xmlns:mc="http://schemas.openxmlformats.org/markup-compatibility/2006">
              <mc:Choice xmlns:v="urn:schemas-microsoft-com:vml" Requires="v">
                <p:oleObj spid="_x0000_s1040" name="幻灯片" r:id="rId1" imgW="4564380" imgH="3423285" progId="PowerPoint.Slide.12">
                  <p:embed/>
                </p:oleObj>
              </mc:Choice>
              <mc:Fallback>
                <p:oleObj name="幻灯片" r:id="rId1" imgW="4564380" imgH="3423285" progId="PowerPoint.Slide.12">
                  <p:embed/>
                  <p:pic>
                    <p:nvPicPr>
                      <p:cNvPr id="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617" y="5041077"/>
                        <a:ext cx="2715972" cy="1034562"/>
                      </a:xfrm>
                      <a:prstGeom prst="rect">
                        <a:avLst/>
                      </a:prstGeom>
                      <a:noFill/>
                      <a:ln w="9525">
                        <a:solidFill>
                          <a:srgbClr val="33CCCC"/>
                        </a:solidFill>
                        <a:miter lim="800000"/>
                        <a:headEnd/>
                        <a:tailEnd/>
                      </a:ln>
                    </p:spPr>
                  </p:pic>
                </p:oleObj>
              </mc:Fallback>
            </mc:AlternateContent>
          </a:graphicData>
        </a:graphic>
      </p:graphicFrame>
      <p:pic>
        <p:nvPicPr>
          <p:cNvPr id="27" name="图片 209" descr="说明: 7-1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272043" y="3580948"/>
            <a:ext cx="2084966" cy="1201184"/>
          </a:xfrm>
          <a:prstGeom prst="rect">
            <a:avLst/>
          </a:prstGeom>
          <a:solidFill>
            <a:schemeClr val="accent2">
              <a:lumMod val="40000"/>
              <a:lumOff val="60000"/>
            </a:schemeClr>
          </a:solidFill>
          <a:ln>
            <a:solidFill>
              <a:schemeClr val="accent6">
                <a:lumMod val="75000"/>
              </a:schemeClr>
            </a:solidFill>
          </a:ln>
        </p:spPr>
      </p:pic>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4607" y="2859747"/>
            <a:ext cx="4076043" cy="721201"/>
          </a:xfrm>
          <a:prstGeom prst="rect">
            <a:avLst/>
          </a:prstGeom>
        </p:spPr>
      </p:pic>
      <p:pic>
        <p:nvPicPr>
          <p:cNvPr id="29" name="图片 7"/>
          <p:cNvPicPr>
            <a:picLocks noChangeAspect="1" noChangeArrowheads="1"/>
          </p:cNvPicPr>
          <p:nvPr/>
        </p:nvPicPr>
        <p:blipFill>
          <a:blip r:embed="rId6" cstate="print"/>
          <a:srcRect/>
          <a:stretch>
            <a:fillRect/>
          </a:stretch>
        </p:blipFill>
        <p:spPr bwMode="auto">
          <a:xfrm>
            <a:off x="5201056" y="4816919"/>
            <a:ext cx="2750131" cy="1313217"/>
          </a:xfrm>
          <a:prstGeom prst="rect">
            <a:avLst/>
          </a:prstGeom>
          <a:solidFill>
            <a:schemeClr val="accent6">
              <a:lumMod val="50000"/>
            </a:schemeClr>
          </a:solidFill>
          <a:ln w="9525">
            <a:solidFill>
              <a:schemeClr val="accent2"/>
            </a:solidFill>
            <a:miter lim="800000"/>
            <a:headEnd/>
            <a:tailEnd/>
          </a:ln>
        </p:spPr>
      </p:pic>
      <p:pic>
        <p:nvPicPr>
          <p:cNvPr id="3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8295" y="3582125"/>
            <a:ext cx="3014616" cy="145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曲线连接符 30"/>
          <p:cNvCxnSpPr/>
          <p:nvPr/>
        </p:nvCxnSpPr>
        <p:spPr>
          <a:xfrm>
            <a:off x="4288759" y="5530451"/>
            <a:ext cx="869562" cy="115555"/>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2" name="十字箭头标注 31"/>
          <p:cNvSpPr/>
          <p:nvPr/>
        </p:nvSpPr>
        <p:spPr>
          <a:xfrm>
            <a:off x="4494327" y="4757126"/>
            <a:ext cx="605313" cy="240400"/>
          </a:xfrm>
          <a:prstGeom prst="quad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上弧形箭头 32"/>
          <p:cNvSpPr/>
          <p:nvPr/>
        </p:nvSpPr>
        <p:spPr>
          <a:xfrm>
            <a:off x="4326715" y="5309060"/>
            <a:ext cx="874341" cy="120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000"/>
                                        <p:tgtEl>
                                          <p:spTgt spid="28"/>
                                        </p:tgtEl>
                                      </p:cBhvr>
                                    </p:animEffect>
                                  </p:childTnLst>
                                </p:cTn>
                              </p:par>
                            </p:childTnLst>
                          </p:cTn>
                        </p:par>
                        <p:par>
                          <p:cTn id="12" fill="hold">
                            <p:stCondLst>
                              <p:cond delay="4000"/>
                            </p:stCondLst>
                            <p:childTnLst>
                              <p:par>
                                <p:cTn id="13" presetID="3" presetClass="entr" presetSubtype="1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linds(horizontal)">
                                      <p:cBhvr>
                                        <p:cTn id="15" dur="500"/>
                                        <p:tgtEl>
                                          <p:spTgt spid="30"/>
                                        </p:tgtEl>
                                      </p:cBhvr>
                                    </p:animEffect>
                                  </p:childTnLst>
                                </p:cTn>
                              </p:par>
                            </p:childTnLst>
                          </p:cTn>
                        </p:par>
                        <p:par>
                          <p:cTn id="16" fill="hold">
                            <p:stCondLst>
                              <p:cond delay="4500"/>
                            </p:stCondLst>
                            <p:childTnLst>
                              <p:par>
                                <p:cTn id="17" presetID="8" presetClass="entr" presetSubtype="16"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amond(in)">
                                      <p:cBhvr>
                                        <p:cTn id="19" dur="2000"/>
                                        <p:tgtEl>
                                          <p:spTgt spid="27"/>
                                        </p:tgtEl>
                                      </p:cBhvr>
                                    </p:animEffect>
                                  </p:childTnLst>
                                </p:cTn>
                              </p:par>
                            </p:childTnLst>
                          </p:cTn>
                        </p:par>
                        <p:par>
                          <p:cTn id="20" fill="hold">
                            <p:stCondLst>
                              <p:cond delay="6500"/>
                            </p:stCondLst>
                            <p:childTnLst>
                              <p:par>
                                <p:cTn id="21" presetID="4" presetClass="entr" presetSubtype="16"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ox(in)">
                                      <p:cBhvr>
                                        <p:cTn id="23" dur="500"/>
                                        <p:tgtEl>
                                          <p:spTgt spid="26"/>
                                        </p:tgtEl>
                                      </p:cBhvr>
                                    </p:animEffect>
                                  </p:childTnLst>
                                </p:cTn>
                              </p:par>
                            </p:childTnLst>
                          </p:cTn>
                        </p:par>
                        <p:par>
                          <p:cTn id="24" fill="hold">
                            <p:stCondLst>
                              <p:cond delay="7000"/>
                            </p:stCondLst>
                            <p:childTnLst>
                              <p:par>
                                <p:cTn id="25" presetID="5" presetClass="entr" presetSubtype="1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heckerboard(across)">
                                      <p:cBhvr>
                                        <p:cTn id="27" dur="500"/>
                                        <p:tgtEl>
                                          <p:spTgt spid="26"/>
                                        </p:tgtEl>
                                      </p:cBhvr>
                                    </p:animEffect>
                                  </p:childTnLst>
                                </p:cTn>
                              </p:par>
                            </p:childTnLst>
                          </p:cTn>
                        </p:par>
                        <p:par>
                          <p:cTn id="28" fill="hold">
                            <p:stCondLst>
                              <p:cond delay="7500"/>
                            </p:stCondLst>
                            <p:childTnLst>
                              <p:par>
                                <p:cTn id="29" presetID="2" presetClass="entr" presetSubtype="4"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par>
                          <p:cTn id="33" fill="hold">
                            <p:stCondLst>
                              <p:cond delay="8000"/>
                            </p:stCondLst>
                            <p:childTnLst>
                              <p:par>
                                <p:cTn id="34" presetID="10"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2000"/>
                                        <p:tgtEl>
                                          <p:spTgt spid="31"/>
                                        </p:tgtEl>
                                      </p:cBhvr>
                                    </p:animEffect>
                                  </p:childTnLst>
                                </p:cTn>
                              </p:par>
                            </p:childTnLst>
                          </p:cTn>
                        </p:par>
                        <p:par>
                          <p:cTn id="37" fill="hold">
                            <p:stCondLst>
                              <p:cond delay="10000"/>
                            </p:stCondLst>
                            <p:childTnLst>
                              <p:par>
                                <p:cTn id="38" presetID="10" presetClass="entr" presetSubtype="0"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2000"/>
                                        <p:tgtEl>
                                          <p:spTgt spid="33"/>
                                        </p:tgtEl>
                                      </p:cBhvr>
                                    </p:animEffect>
                                  </p:childTnLst>
                                </p:cTn>
                              </p:par>
                            </p:childTnLst>
                          </p:cTn>
                        </p:par>
                        <p:par>
                          <p:cTn id="41" fill="hold">
                            <p:stCondLst>
                              <p:cond delay="12000"/>
                            </p:stCondLst>
                            <p:childTnLst>
                              <p:par>
                                <p:cTn id="42" presetID="20"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edge">
                                      <p:cBhvr>
                                        <p:cTn id="44" dur="2000"/>
                                        <p:tgtEl>
                                          <p:spTgt spid="32"/>
                                        </p:tgtEl>
                                      </p:cBhvr>
                                    </p:animEffect>
                                  </p:childTnLst>
                                </p:cTn>
                              </p:par>
                            </p:childTnLst>
                          </p:cTn>
                        </p:par>
                        <p:par>
                          <p:cTn id="45" fill="hold">
                            <p:stCondLst>
                              <p:cond delay="14000"/>
                            </p:stCondLst>
                            <p:childTnLst>
                              <p:par>
                                <p:cTn id="46" presetID="8" presetClass="emph" presetSubtype="0" fill="hold" nodeType="afterEffect">
                                  <p:stCondLst>
                                    <p:cond delay="0"/>
                                  </p:stCondLst>
                                  <p:childTnLst>
                                    <p:animRot by="21600000">
                                      <p:cBhvr>
                                        <p:cTn id="47" dur="2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2" grpId="0" animBg="1"/>
      <p:bldP spid="3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678" name="图片 677"/>
          <p:cNvPicPr>
            <a:picLocks noChangeAspect="1"/>
          </p:cNvPicPr>
          <p:nvPr/>
        </p:nvPicPr>
        <p:blipFill rotWithShape="1">
          <a:blip r:embed="rId1" cstate="print"/>
          <a:srcRect l="19090" t="21720" r="16280" b="22029"/>
          <a:stretch>
            <a:fillRect/>
          </a:stretch>
        </p:blipFill>
        <p:spPr>
          <a:xfrm>
            <a:off x="-14605" y="-22225"/>
            <a:ext cx="9169400" cy="6879590"/>
          </a:xfrm>
          <a:prstGeom prst="rect">
            <a:avLst/>
          </a:prstGeom>
        </p:spPr>
      </p:pic>
      <p:sp>
        <p:nvSpPr>
          <p:cNvPr id="3" name="矩形 2"/>
          <p:cNvSpPr/>
          <p:nvPr/>
        </p:nvSpPr>
        <p:spPr>
          <a:xfrm>
            <a:off x="564072" y="1012685"/>
            <a:ext cx="1554480"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5"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564073" y="2464268"/>
            <a:ext cx="7961879" cy="2155825"/>
          </a:xfrm>
          <a:prstGeom prst="rect">
            <a:avLst/>
          </a:prstGeom>
        </p:spPr>
        <p:txBody>
          <a:bodyPr wrap="square">
            <a:spAutoFit/>
          </a:bodyPr>
          <a:p>
            <a:pPr>
              <a:lnSpc>
                <a:spcPct val="120000"/>
              </a:lnSpc>
              <a:spcBef>
                <a:spcPts val="0"/>
              </a:spcBef>
              <a:spcAft>
                <a:spcPts val="0"/>
              </a:spcAft>
            </a:pPr>
            <a:r>
              <a:rPr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下例每项活动是否是数据挖掘任务</a:t>
            </a:r>
            <a:r>
              <a:rPr 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a:t>
            </a:r>
            <a:endParaRPr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spcBef>
                <a:spcPts val="0"/>
              </a:spcBef>
              <a:spcAft>
                <a:spcPts val="0"/>
              </a:spcAft>
            </a:pPr>
            <a:r>
              <a:rPr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1．根据性别划分公司的顾客。</a:t>
            </a:r>
            <a:endParaRPr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spcBef>
                <a:spcPts val="0"/>
              </a:spcBef>
              <a:spcAft>
                <a:spcPts val="0"/>
              </a:spcAft>
            </a:pPr>
            <a:r>
              <a:rPr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2．根据可盈利性划分公司的顾客。</a:t>
            </a:r>
            <a:endParaRPr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spcBef>
                <a:spcPts val="0"/>
              </a:spcBef>
              <a:spcAft>
                <a:spcPts val="0"/>
              </a:spcAft>
            </a:pPr>
            <a:r>
              <a:rPr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3．计算公司的总销售额。</a:t>
            </a:r>
            <a:endParaRPr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spcBef>
                <a:spcPts val="0"/>
              </a:spcBef>
              <a:spcAft>
                <a:spcPts val="0"/>
              </a:spcAft>
            </a:pPr>
            <a:r>
              <a:rPr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4．按学生的标识号对学生数据库排序。</a:t>
            </a:r>
            <a:endParaRPr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spcBef>
                <a:spcPts val="0"/>
              </a:spcBef>
              <a:spcAft>
                <a:spcPts val="0"/>
              </a:spcAft>
            </a:pPr>
            <a:r>
              <a:rPr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5．预测掷一对骰子的结果。</a:t>
            </a:r>
            <a:endParaRPr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spcBef>
                <a:spcPts val="0"/>
              </a:spcBef>
              <a:spcAft>
                <a:spcPts val="0"/>
              </a:spcAft>
            </a:pPr>
            <a:r>
              <a:rPr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6．使用历史记录预测某公司未来的股价价格。</a:t>
            </a:r>
            <a:endParaRPr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1.1 </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57198" y="1014839"/>
            <a:ext cx="5971737"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800" b="1" dirty="0">
                <a:solidFill>
                  <a:srgbClr val="3D89BC"/>
                </a:solidFill>
                <a:latin typeface="微软雅黑" panose="020B0503020204020204" pitchFamily="34" charset="-122"/>
                <a:ea typeface="微软雅黑" panose="020B0503020204020204" pitchFamily="34" charset="-122"/>
                <a:cs typeface="+mn-cs"/>
              </a:rPr>
              <a:t>1.1.2 </a:t>
            </a:r>
            <a:r>
              <a:rPr lang="zh-CN" altLang="en-US" sz="1800" b="1" dirty="0">
                <a:solidFill>
                  <a:srgbClr val="3D89BC"/>
                </a:solidFill>
                <a:latin typeface="微软雅黑" panose="020B0503020204020204" pitchFamily="34" charset="-122"/>
                <a:ea typeface="微软雅黑" panose="020B0503020204020204" pitchFamily="34" charset="-122"/>
                <a:cs typeface="+mn-cs"/>
              </a:rPr>
              <a:t>数据挖掘常用算法概述</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3" name="内容占位符 1"/>
          <p:cNvSpPr txBox="1"/>
          <p:nvPr/>
        </p:nvSpPr>
        <p:spPr>
          <a:xfrm>
            <a:off x="429065" y="1761932"/>
            <a:ext cx="7896552" cy="3091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spcBef>
                <a:spcPts val="0"/>
              </a:spcBef>
              <a:buNone/>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在面对海量数据时，需要使用一定的算法，才能从中挖掘出有用的信息，下面介绍数据挖掘中常用的算法</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200000"/>
              </a:lnSpc>
              <a:spcBef>
                <a:spcPts val="0"/>
              </a:spcBef>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分类算法</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200000"/>
              </a:lnSpc>
              <a:spcBef>
                <a:spcPts val="0"/>
              </a:spcBef>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(1)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决策树算法</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200000"/>
              </a:lnSpc>
              <a:spcBef>
                <a:spcPts val="0"/>
              </a:spcBef>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决策树算法是一种典型的分类算法，首先利用已知分类的数据构造决策树，然后利用测试数据集对决策树进行剪枝，每个决策树的叶子都是一种分类，最后利用形成的决策树对数据进行分类。决策树的典型算法有</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ID3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C4.5</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CART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等。</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endParaRPr lang="zh-CN" altLang="en-US" sz="20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1.1 </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57198" y="1014839"/>
            <a:ext cx="5971737"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800" b="1" dirty="0">
                <a:solidFill>
                  <a:srgbClr val="3D89BC"/>
                </a:solidFill>
                <a:latin typeface="微软雅黑" panose="020B0503020204020204" pitchFamily="34" charset="-122"/>
                <a:ea typeface="微软雅黑" panose="020B0503020204020204" pitchFamily="34" charset="-122"/>
                <a:cs typeface="+mn-cs"/>
              </a:rPr>
              <a:t>1.1.2 </a:t>
            </a:r>
            <a:r>
              <a:rPr lang="zh-CN" altLang="en-US" sz="1800" b="1" dirty="0">
                <a:solidFill>
                  <a:srgbClr val="3D89BC"/>
                </a:solidFill>
                <a:latin typeface="微软雅黑" panose="020B0503020204020204" pitchFamily="34" charset="-122"/>
                <a:ea typeface="微软雅黑" panose="020B0503020204020204" pitchFamily="34" charset="-122"/>
                <a:cs typeface="+mn-cs"/>
              </a:rPr>
              <a:t>数据挖掘常用算法概述</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3" name="内容占位符 1"/>
          <p:cNvSpPr txBox="1"/>
          <p:nvPr/>
        </p:nvSpPr>
        <p:spPr>
          <a:xfrm>
            <a:off x="443132" y="1944812"/>
            <a:ext cx="7896552" cy="3091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(2)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贝叶斯分类算法</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200000"/>
              </a:lnSpc>
              <a:spcBef>
                <a:spcPts val="0"/>
              </a:spcBef>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贝叶斯分类算法是统计学的一种方法，其中朴素贝叶斯算法在许多情况下可以与决策树和神经网络算法相媲美，而且方法简单，准确度高，速度快。贝叶斯算法是基于贝叶斯定理的，而贝叶斯定理假设一个属性值对给定类的影响独立于其它属性值，但这种假设在很多情况下是不成立的，因此为了降低这个假设的影响，产生了很多改进算法，比如</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TAN (tree augmented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Bayes</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network)</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endParaRPr lang="zh-CN" altLang="en-US" sz="20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1.1 </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57198" y="1014839"/>
            <a:ext cx="5971737"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800" b="1" dirty="0">
                <a:solidFill>
                  <a:srgbClr val="3D89BC"/>
                </a:solidFill>
                <a:latin typeface="微软雅黑" panose="020B0503020204020204" pitchFamily="34" charset="-122"/>
                <a:ea typeface="微软雅黑" panose="020B0503020204020204" pitchFamily="34" charset="-122"/>
                <a:cs typeface="+mn-cs"/>
              </a:rPr>
              <a:t>1.1.2 </a:t>
            </a:r>
            <a:r>
              <a:rPr lang="zh-CN" altLang="en-US" sz="1800" b="1" dirty="0">
                <a:solidFill>
                  <a:srgbClr val="3D89BC"/>
                </a:solidFill>
                <a:latin typeface="微软雅黑" panose="020B0503020204020204" pitchFamily="34" charset="-122"/>
                <a:ea typeface="微软雅黑" panose="020B0503020204020204" pitchFamily="34" charset="-122"/>
                <a:cs typeface="+mn-cs"/>
              </a:rPr>
              <a:t>数据挖掘常用算法概述</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3" name="内容占位符 1"/>
          <p:cNvSpPr txBox="1"/>
          <p:nvPr/>
        </p:nvSpPr>
        <p:spPr>
          <a:xfrm>
            <a:off x="485335" y="1902609"/>
            <a:ext cx="7896552" cy="3091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(3)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支持向量机</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0">
              <a:lnSpc>
                <a:spcPct val="200000"/>
              </a:lnSpc>
              <a:spcBef>
                <a:spcPts val="0"/>
              </a:spcBef>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支持向量机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(Support Vector Machine</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SVM)</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是建立在统计学理论的</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VC</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维理论和结构风险最小原理基础上的，它在解决小样本、非线性及高维模式识别中表现出许多特有的优势，并能够推广应用到函数拟合等其他机器学习问题中。支持向量机算法将在后面章节做详细介绍。</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buNone/>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1.1 </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57198" y="1014839"/>
            <a:ext cx="5971737"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800" b="1" dirty="0">
                <a:solidFill>
                  <a:srgbClr val="3D89BC"/>
                </a:solidFill>
                <a:latin typeface="微软雅黑" panose="020B0503020204020204" pitchFamily="34" charset="-122"/>
                <a:ea typeface="微软雅黑" panose="020B0503020204020204" pitchFamily="34" charset="-122"/>
                <a:cs typeface="+mn-cs"/>
              </a:rPr>
              <a:t>1.1.2 </a:t>
            </a:r>
            <a:r>
              <a:rPr lang="zh-CN" altLang="en-US" sz="1800" b="1" dirty="0">
                <a:solidFill>
                  <a:srgbClr val="3D89BC"/>
                </a:solidFill>
                <a:latin typeface="微软雅黑" panose="020B0503020204020204" pitchFamily="34" charset="-122"/>
                <a:ea typeface="微软雅黑" panose="020B0503020204020204" pitchFamily="34" charset="-122"/>
                <a:cs typeface="+mn-cs"/>
              </a:rPr>
              <a:t>数据挖掘常用算法概述</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3" name="内容占位符 1"/>
          <p:cNvSpPr txBox="1"/>
          <p:nvPr/>
        </p:nvSpPr>
        <p:spPr>
          <a:xfrm>
            <a:off x="513471" y="1564985"/>
            <a:ext cx="7896552" cy="33727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聚类算法</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179705">
              <a:lnSpc>
                <a:spcPct val="200000"/>
              </a:lnSpc>
              <a:spcBef>
                <a:spcPts val="0"/>
              </a:spcBef>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聚类算法不同于分类算法，不会考虑类标号，这是因为在很多情况下，开始并不存在类标号。聚类算法可以根据最大化类内相似性、最小化类间相似性的原则进行聚类或分组，这样就形成了对象的簇，同一个簇内的数据具有较高的相似性，不同簇之间的数据具有较低的相似性。常见的分类算法有</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K-MEANS</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K-MEDOIDS</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算法等。</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关联规则</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lnSpc>
                <a:spcPct val="150000"/>
              </a:lnSpc>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关联规则是形如</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X→Y</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的蕴涵式，</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X</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和</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Y</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分别称为关联规则的先导和后继。</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a:buNone/>
            </a:pPr>
            <a:endParaRPr lang="zh-CN" altLang="en-US" sz="20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1.1 </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57198" y="1014839"/>
            <a:ext cx="5971737"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800" b="1" dirty="0">
                <a:solidFill>
                  <a:srgbClr val="3D89BC"/>
                </a:solidFill>
                <a:latin typeface="微软雅黑" panose="020B0503020204020204" pitchFamily="34" charset="-122"/>
                <a:ea typeface="微软雅黑" panose="020B0503020204020204" pitchFamily="34" charset="-122"/>
                <a:cs typeface="+mn-cs"/>
              </a:rPr>
              <a:t>1.1.3 </a:t>
            </a:r>
            <a:r>
              <a:rPr lang="zh-CN" altLang="en-US" sz="1800" b="1" dirty="0">
                <a:solidFill>
                  <a:srgbClr val="3D89BC"/>
                </a:solidFill>
                <a:latin typeface="微软雅黑" panose="020B0503020204020204" pitchFamily="34" charset="-122"/>
                <a:ea typeface="微软雅黑" panose="020B0503020204020204" pitchFamily="34" charset="-122"/>
                <a:cs typeface="+mn-cs"/>
              </a:rPr>
              <a:t>数据挖掘常用工具概述</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3" name="内容占位符 1"/>
          <p:cNvSpPr txBox="1"/>
          <p:nvPr/>
        </p:nvSpPr>
        <p:spPr>
          <a:xfrm>
            <a:off x="457200" y="1649377"/>
            <a:ext cx="7896552" cy="44982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Weka</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软件</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179705">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Weka</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(Waikato Environment for Knowledge Analysis)</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的全名是怀卡托智能分析环境，是一款免费与非商业化的数据挖掘软件，基于</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Java</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环境下开源的机器学习与数据挖掘软件。</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Weka</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的源代码可在其官方网站下载。它集成了大量数据挖掘算法，包括数据预处理、分类、聚类、关联分析等。用户既可以使用可视化界面进行操作，也可以使用</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Weka</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提供的接口，实现自己的数据挖掘算法。图形用户界面包括</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Weka</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Knowledge Flow Environment</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和</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Weka</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Explorer</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。用户也可以使用</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Java</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语言调用</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Weka</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提供的类库实现数据挖掘算法，这些类库存在于</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weka.jar</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中</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pic>
        <p:nvPicPr>
          <p:cNvPr id="15" name="图片 14" descr="weka.jpg"/>
          <p:cNvPicPr>
            <a:picLocks noChangeAspect="1"/>
          </p:cNvPicPr>
          <p:nvPr/>
        </p:nvPicPr>
        <p:blipFill>
          <a:blip r:embed="rId1" cstate="print"/>
          <a:stretch>
            <a:fillRect/>
          </a:stretch>
        </p:blipFill>
        <p:spPr>
          <a:xfrm>
            <a:off x="759215" y="4776565"/>
            <a:ext cx="1885950" cy="99060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smtClean="0">
                <a:solidFill>
                  <a:prstClr val="white"/>
                </a:solidFill>
              </a:rPr>
              <a:t>1.1 </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94081" cy="300852"/>
          </a:xfrm>
          <a:prstGeom prst="rect">
            <a:avLst/>
          </a:prstGeom>
          <a:noFill/>
        </p:spPr>
        <p:txBody>
          <a:bodyPr wrap="none" rtlCol="0">
            <a:spAutoFit/>
          </a:bodyPr>
          <a:lstStyle/>
          <a:p>
            <a:r>
              <a:rPr lang="zh-CN" altLang="en-US" sz="1355" dirty="0" smtClean="0">
                <a:solidFill>
                  <a:prstClr val="white"/>
                </a:solidFill>
              </a:rPr>
              <a:t>第一章 </a:t>
            </a:r>
            <a:r>
              <a:rPr lang="zh-CN" altLang="en-US" sz="1355" dirty="0">
                <a:solidFill>
                  <a:prstClr val="white"/>
                </a:solidFill>
              </a:rPr>
              <a:t>数据挖掘概念</a:t>
            </a:r>
            <a:endParaRPr lang="zh-CN" altLang="en-US" sz="1355" dirty="0">
              <a:solidFill>
                <a:prstClr val="white"/>
              </a:solidFill>
            </a:endParaRPr>
          </a:p>
        </p:txBody>
      </p:sp>
      <p:sp>
        <p:nvSpPr>
          <p:cNvPr id="12" name="标题 2"/>
          <p:cNvSpPr txBox="1"/>
          <p:nvPr/>
        </p:nvSpPr>
        <p:spPr>
          <a:xfrm>
            <a:off x="457198" y="1014839"/>
            <a:ext cx="5971737" cy="715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800" b="1" dirty="0">
                <a:solidFill>
                  <a:srgbClr val="3D89BC"/>
                </a:solidFill>
                <a:latin typeface="微软雅黑" panose="020B0503020204020204" pitchFamily="34" charset="-122"/>
                <a:ea typeface="微软雅黑" panose="020B0503020204020204" pitchFamily="34" charset="-122"/>
                <a:cs typeface="+mn-cs"/>
              </a:rPr>
              <a:t>1.1.3 </a:t>
            </a:r>
            <a:r>
              <a:rPr lang="zh-CN" altLang="en-US" sz="1800" b="1" dirty="0">
                <a:solidFill>
                  <a:srgbClr val="3D89BC"/>
                </a:solidFill>
                <a:latin typeface="微软雅黑" panose="020B0503020204020204" pitchFamily="34" charset="-122"/>
                <a:ea typeface="微软雅黑" panose="020B0503020204020204" pitchFamily="34" charset="-122"/>
                <a:cs typeface="+mn-cs"/>
              </a:rPr>
              <a:t>数据挖掘常用工具概述</a:t>
            </a:r>
            <a:endParaRPr lang="zh-CN" altLang="en-US" sz="1800" b="1" dirty="0">
              <a:solidFill>
                <a:srgbClr val="3D89BC"/>
              </a:solidFill>
              <a:latin typeface="微软雅黑" panose="020B0503020204020204" pitchFamily="34" charset="-122"/>
              <a:ea typeface="微软雅黑" panose="020B0503020204020204" pitchFamily="34" charset="-122"/>
              <a:cs typeface="+mn-cs"/>
            </a:endParaRPr>
          </a:p>
        </p:txBody>
      </p:sp>
      <p:sp>
        <p:nvSpPr>
          <p:cNvPr id="13" name="内容占位符 1"/>
          <p:cNvSpPr txBox="1"/>
          <p:nvPr/>
        </p:nvSpPr>
        <p:spPr>
          <a:xfrm>
            <a:off x="429065" y="2099542"/>
            <a:ext cx="7896552" cy="3091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 Clementine(SPSS)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软件</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179705">
              <a:lnSpc>
                <a:spcPct val="200000"/>
              </a:lnSpc>
              <a:buNone/>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Clementine</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是</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SPSS</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所发行的一种资料探勘工具，集成了分类、聚类和关联规则等算法，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Clementine</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提供了可视化工具，方便用户操作。其通过一系列节点来执行挖掘过程，这一过程被称作一个数据流，数据流上面的节点代表了要执行的操作。</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Clementine</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的资料可视化能力包含散布图、平面图及</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Web</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分析</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5133</Words>
  <Application>WPS 演示</Application>
  <PresentationFormat>全屏显示(4:3)</PresentationFormat>
  <Paragraphs>443</Paragraphs>
  <Slides>35</Slides>
  <Notes>0</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35</vt:i4>
      </vt:variant>
    </vt:vector>
  </HeadingPairs>
  <TitlesOfParts>
    <vt:vector size="43" baseType="lpstr">
      <vt:lpstr>Arial</vt:lpstr>
      <vt:lpstr>宋体</vt:lpstr>
      <vt:lpstr>Wingdings</vt:lpstr>
      <vt:lpstr>微软雅黑</vt:lpstr>
      <vt:lpstr>Arial Unicode MS</vt:lpstr>
      <vt:lpstr>Calibri</vt:lpstr>
      <vt:lpstr>Office 主题</vt:lpstr>
      <vt:lpstr>PowerPoint.Slide.12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604</cp:revision>
  <dcterms:created xsi:type="dcterms:W3CDTF">2015-11-23T03:31:00Z</dcterms:created>
  <dcterms:modified xsi:type="dcterms:W3CDTF">2018-12-25T08:32:59Z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