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759" r:id="rId3"/>
    <p:sldId id="446" r:id="rId4"/>
    <p:sldId id="463" r:id="rId5"/>
    <p:sldId id="483" r:id="rId6"/>
    <p:sldId id="575" r:id="rId7"/>
    <p:sldId id="576" r:id="rId8"/>
    <p:sldId id="712" r:id="rId9"/>
    <p:sldId id="713" r:id="rId10"/>
    <p:sldId id="474" r:id="rId11"/>
    <p:sldId id="471" r:id="rId12"/>
    <p:sldId id="607" r:id="rId13"/>
    <p:sldId id="714" r:id="rId14"/>
    <p:sldId id="527" r:id="rId15"/>
    <p:sldId id="741" r:id="rId16"/>
    <p:sldId id="664" r:id="rId17"/>
    <p:sldId id="742" r:id="rId18"/>
    <p:sldId id="665" r:id="rId19"/>
    <p:sldId id="743" r:id="rId20"/>
    <p:sldId id="478" r:id="rId21"/>
    <p:sldId id="530" r:id="rId22"/>
    <p:sldId id="666" r:id="rId23"/>
    <p:sldId id="744" r:id="rId24"/>
    <p:sldId id="688" r:id="rId25"/>
    <p:sldId id="479" r:id="rId26"/>
    <p:sldId id="447" r:id="rId27"/>
    <p:sldId id="754" r:id="rId28"/>
    <p:sldId id="755" r:id="rId29"/>
    <p:sldId id="756" r:id="rId30"/>
    <p:sldId id="789" r:id="rId31"/>
    <p:sldId id="758" r:id="rId3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n how" initials="ch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3D89BC"/>
    <a:srgbClr val="404040"/>
    <a:srgbClr val="F0C3B5"/>
    <a:srgbClr val="E6E6E6"/>
    <a:srgbClr val="EEEEEE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1493" autoAdjust="0"/>
    <p:restoredTop sz="94231" autoAdjust="0"/>
  </p:normalViewPr>
  <p:slideViewPr>
    <p:cSldViewPr snapToGrid="0" showGuides="1">
      <p:cViewPr varScale="1">
        <p:scale>
          <a:sx n="59" d="100"/>
          <a:sy n="59" d="100"/>
        </p:scale>
        <p:origin x="200" y="504"/>
      </p:cViewPr>
      <p:guideLst>
        <p:guide orient="horz" pos="4029"/>
        <p:guide orient="horz" pos="1592"/>
        <p:guide orient="horz" pos="600"/>
        <p:guide pos="1916"/>
        <p:guide pos="200"/>
        <p:guide pos="5471"/>
        <p:guide pos="11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870"/>
    </p:cViewPr>
  </p:sorterViewPr>
  <p:notesViewPr>
    <p:cSldViewPr snapToGrid="0" showGuides="1">
      <p:cViewPr varScale="1">
        <p:scale>
          <a:sx n="86" d="100"/>
          <a:sy n="86" d="100"/>
        </p:scale>
        <p:origin x="-3846" y="-90"/>
      </p:cViewPr>
      <p:guideLst>
        <p:guide orient="horz" pos="2791"/>
        <p:guide pos="21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commentAuthors" Target="commentAuthors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#1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8D5AE0-6FDC-455A-BDF3-926898FC4FD3}" type="doc">
      <dgm:prSet loTypeId="urn:microsoft.com/office/officeart/2005/8/layout/list1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4F0F7466-FD60-4F58-959D-CF69464AD31F}" type="pres">
      <dgm:prSet presAssocID="{DA8D5AE0-6FDC-455A-BDF3-926898FC4F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44A235E-ABD0-451B-A7CF-09D84FF9171E}" type="presOf" srcId="{DA8D5AE0-6FDC-455A-BDF3-926898FC4FD3}" destId="{4F0F7466-FD60-4F58-959D-CF69464AD31F}" srcOrd="0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8D5AE0-6FDC-455A-BDF3-926898FC4FD3}" type="doc">
      <dgm:prSet loTypeId="urn:microsoft.com/office/officeart/2005/8/layout/list1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82FD31EC-8703-4F75-A1C6-C90B5F48BA36}">
      <dgm:prSet phldrT="[文本]" phldr="0" custT="0"/>
      <dgm:spPr/>
      <dgm:t>
        <a:bodyPr vert="horz" wrap="square"/>
        <a:lstStyle>
          <a:lvl1pPr algn="l">
            <a:defRPr sz="16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布尔类型</a:t>
          </a:r>
        </a:p>
      </dgm:t>
    </dgm:pt>
    <dgm:pt modelId="{1DE9F69B-146E-41B0-983A-E47AA002C326}" cxnId="{E38AC03D-78B2-494E-B0A7-158346C5D3DE}" type="parTrans">
      <dgm:prSet/>
      <dgm:spPr/>
      <dgm:t>
        <a:bodyPr/>
        <a:lstStyle/>
        <a:p>
          <a:endParaRPr lang="zh-CN" altLang="en-US"/>
        </a:p>
      </dgm:t>
    </dgm:pt>
    <dgm:pt modelId="{047C3118-5D94-4CB5-9C68-FCBEEA6BC1E5}" cxnId="{E38AC03D-78B2-494E-B0A7-158346C5D3DE}" type="sibTrans">
      <dgm:prSet/>
      <dgm:spPr/>
      <dgm:t>
        <a:bodyPr/>
        <a:lstStyle/>
        <a:p>
          <a:endParaRPr lang="zh-CN" altLang="en-US"/>
        </a:p>
      </dgm:t>
    </dgm:pt>
    <dgm:pt modelId="{50D51410-88C8-4050-9246-14A6A6FF9E7A}">
      <dgm:prSet/>
      <dgm:spPr>
        <a:noFill/>
      </dgm:spPr>
      <dgm:t>
        <a:bodyPr/>
        <a:lstStyle/>
        <a:p>
          <a:endParaRPr lang="zh-CN" altLang="en-US"/>
        </a:p>
      </dgm:t>
    </dgm:pt>
    <dgm:pt modelId="{90335D44-AEEF-46E7-8549-742A7D3D08AD}" cxnId="{A765975C-B72F-4500-974C-6B990A558A81}" type="parTrans">
      <dgm:prSet/>
      <dgm:spPr/>
      <dgm:t>
        <a:bodyPr/>
        <a:lstStyle/>
        <a:p>
          <a:endParaRPr lang="zh-CN" altLang="en-US"/>
        </a:p>
      </dgm:t>
    </dgm:pt>
    <dgm:pt modelId="{F4A0E0D3-FEB0-4F92-AC86-2CD0E9210284}" cxnId="{A765975C-B72F-4500-974C-6B990A558A81}" type="sibTrans">
      <dgm:prSet/>
      <dgm:spPr/>
      <dgm:t>
        <a:bodyPr/>
        <a:lstStyle/>
        <a:p>
          <a:endParaRPr lang="zh-CN" altLang="en-US"/>
        </a:p>
      </dgm:t>
    </dgm:pt>
    <dgm:pt modelId="{38B18B7A-C18A-4CEC-8F56-83B17C378F2A}">
      <dgm:prSet phldr="0" custT="0"/>
      <dgm:spPr/>
      <dgm:t>
        <a:bodyPr vert="horz" wrap="square"/>
        <a:lstStyle>
          <a:lvl1pPr algn="l">
            <a:defRPr sz="16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文本类型</a:t>
          </a:r>
        </a:p>
      </dgm:t>
    </dgm:pt>
    <dgm:pt modelId="{5F476B7E-7130-4F42-B73D-7CBF00403E0D}" cxnId="{2481E710-7A68-4732-8343-733D07DC36DC}" type="parTrans">
      <dgm:prSet/>
      <dgm:spPr/>
      <dgm:t>
        <a:bodyPr/>
        <a:lstStyle/>
        <a:p>
          <a:endParaRPr lang="zh-CN" altLang="en-US"/>
        </a:p>
      </dgm:t>
    </dgm:pt>
    <dgm:pt modelId="{BD5A2529-180F-4559-943A-820346D0FA3E}" cxnId="{2481E710-7A68-4732-8343-733D07DC36DC}" type="sibTrans">
      <dgm:prSet/>
      <dgm:spPr/>
      <dgm:t>
        <a:bodyPr/>
        <a:lstStyle/>
        <a:p>
          <a:endParaRPr lang="zh-CN" altLang="en-US"/>
        </a:p>
      </dgm:t>
    </dgm:pt>
    <dgm:pt modelId="{F19BD321-861F-4CDF-A7C5-EDC8F2139136}">
      <dgm:prSet phldrT="[文本]" phldr="0" custT="0"/>
      <dgm:spPr/>
      <dgm:t>
        <a:bodyPr vert="horz" wrap="square"/>
        <a:lstStyle>
          <a:lvl1pPr algn="l">
            <a:defRPr sz="16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整数类型</a:t>
          </a:r>
        </a:p>
      </dgm:t>
    </dgm:pt>
    <dgm:pt modelId="{F6D287F2-515A-4383-B2D2-93BC920DBE74}" cxnId="{0B7AC855-6701-415A-9726-458FB88600B2}" type="parTrans">
      <dgm:prSet/>
      <dgm:spPr/>
      <dgm:t>
        <a:bodyPr/>
        <a:lstStyle/>
        <a:p>
          <a:endParaRPr lang="zh-CN" altLang="en-US"/>
        </a:p>
      </dgm:t>
    </dgm:pt>
    <dgm:pt modelId="{F843B5E1-E495-48F6-9395-DD92972162C8}" cxnId="{0B7AC855-6701-415A-9726-458FB88600B2}" type="sibTrans">
      <dgm:prSet/>
      <dgm:spPr/>
      <dgm:t>
        <a:bodyPr/>
        <a:lstStyle/>
        <a:p>
          <a:endParaRPr lang="zh-CN" altLang="en-US"/>
        </a:p>
      </dgm:t>
    </dgm:pt>
    <dgm:pt modelId="{AA38C1B0-C116-4575-AD4E-E19B385471EC}">
      <dgm:prSet phldrT="[文本]" phldr="0" custT="0"/>
      <dgm:spPr/>
      <dgm:t>
        <a:bodyPr vert="horz" wrap="square"/>
        <a:lstStyle>
          <a:lvl1pPr algn="l">
            <a:defRPr sz="16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浮点类型</a:t>
          </a:r>
        </a:p>
      </dgm:t>
    </dgm:pt>
    <dgm:pt modelId="{1BB5CB25-1EAA-4A98-A6C3-AE5560CB132B}" cxnId="{37BBEAA9-1F27-4DF9-B991-C89C9AC7C9E6}" type="parTrans">
      <dgm:prSet/>
      <dgm:spPr/>
      <dgm:t>
        <a:bodyPr/>
        <a:lstStyle/>
        <a:p>
          <a:endParaRPr lang="zh-CN" altLang="en-US"/>
        </a:p>
      </dgm:t>
    </dgm:pt>
    <dgm:pt modelId="{578DB127-17E4-4915-B4FB-F39110268E7D}" cxnId="{37BBEAA9-1F27-4DF9-B991-C89C9AC7C9E6}" type="sibTrans">
      <dgm:prSet/>
      <dgm:spPr/>
      <dgm:t>
        <a:bodyPr/>
        <a:lstStyle/>
        <a:p>
          <a:endParaRPr lang="zh-CN" altLang="en-US"/>
        </a:p>
      </dgm:t>
    </dgm:pt>
    <dgm:pt modelId="{4F0F7466-FD60-4F58-959D-CF69464AD31F}" type="pres">
      <dgm:prSet presAssocID="{DA8D5AE0-6FDC-455A-BDF3-926898FC4F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A43F28B-1C88-4188-8F22-82FE0AAE672E}" type="pres">
      <dgm:prSet presAssocID="{82FD31EC-8703-4F75-A1C6-C90B5F48BA36}" presName="parentLin" presStyleCnt="0"/>
      <dgm:spPr/>
    </dgm:pt>
    <dgm:pt modelId="{362B8515-7DBC-409E-8373-5337BA133457}" type="pres">
      <dgm:prSet presAssocID="{82FD31EC-8703-4F75-A1C6-C90B5F48BA36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70978F3A-7CD9-48A3-9716-B3C8DE94A349}" type="pres">
      <dgm:prSet presAssocID="{82FD31EC-8703-4F75-A1C6-C90B5F48BA36}" presName="parentText" presStyleLbl="node1" presStyleIdx="0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214FAA-6B49-4E37-B204-72ADC6296FAC}" type="pres">
      <dgm:prSet presAssocID="{82FD31EC-8703-4F75-A1C6-C90B5F48BA36}" presName="negativeSpace" presStyleCnt="0"/>
      <dgm:spPr/>
    </dgm:pt>
    <dgm:pt modelId="{01469CD5-8BA0-4EAC-9011-540CAE689AFD}" type="pres">
      <dgm:prSet presAssocID="{82FD31EC-8703-4F75-A1C6-C90B5F48BA36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4E3481-C114-47FF-A3C7-F0048F585C1C}" type="pres">
      <dgm:prSet presAssocID="{047C3118-5D94-4CB5-9C68-FCBEEA6BC1E5}" presName="spaceBetweenRectangles" presStyleCnt="0"/>
      <dgm:spPr/>
    </dgm:pt>
    <dgm:pt modelId="{F52E5F41-F421-405F-9466-D88EDAE0CAB9}" type="pres">
      <dgm:prSet presAssocID="{38B18B7A-C18A-4CEC-8F56-83B17C378F2A}" presName="parentLin" presStyleCnt="0"/>
      <dgm:spPr/>
    </dgm:pt>
    <dgm:pt modelId="{AE2D5969-7060-4F4F-BDC7-D8AFED469C93}" type="pres">
      <dgm:prSet presAssocID="{38B18B7A-C18A-4CEC-8F56-83B17C378F2A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D46D11A4-1041-40F8-87B8-DED0F54BFFE0}" type="pres">
      <dgm:prSet presAssocID="{38B18B7A-C18A-4CEC-8F56-83B17C378F2A}" presName="parentText" presStyleLbl="node1" presStyleIdx="1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A51C5C-7EEC-46E1-8013-46859BF0B555}" type="pres">
      <dgm:prSet presAssocID="{38B18B7A-C18A-4CEC-8F56-83B17C378F2A}" presName="negativeSpace" presStyleCnt="0"/>
      <dgm:spPr/>
    </dgm:pt>
    <dgm:pt modelId="{AC17E7DA-7560-4724-BCFA-1252E788EF52}" type="pres">
      <dgm:prSet presAssocID="{38B18B7A-C18A-4CEC-8F56-83B17C378F2A}" presName="childText" presStyleLbl="conFgAcc1" presStyleIdx="1" presStyleCnt="4">
        <dgm:presLayoutVars>
          <dgm:bulletEnabled val="1"/>
        </dgm:presLayoutVars>
      </dgm:prSet>
      <dgm:spPr>
        <a:noFill/>
      </dgm:spPr>
    </dgm:pt>
    <dgm:pt modelId="{B989ABBA-8EB4-4715-99AC-CFE7080BEBF3}" type="pres">
      <dgm:prSet presAssocID="{BD5A2529-180F-4559-943A-820346D0FA3E}" presName="spaceBetweenRectangles" presStyleCnt="0"/>
      <dgm:spPr/>
    </dgm:pt>
    <dgm:pt modelId="{DF63FF5E-1155-4286-96D3-7227196AC7C0}" type="pres">
      <dgm:prSet presAssocID="{F19BD321-861F-4CDF-A7C5-EDC8F2139136}" presName="parentLin" presStyleCnt="0"/>
      <dgm:spPr/>
    </dgm:pt>
    <dgm:pt modelId="{61363915-A73B-4769-92D9-B6081667EDDA}" type="pres">
      <dgm:prSet presAssocID="{F19BD321-861F-4CDF-A7C5-EDC8F2139136}" presName="parentLeftMargin" presStyleLbl="node1" presStyleIdx="1" presStyleCnt="4"/>
      <dgm:spPr/>
      <dgm:t>
        <a:bodyPr/>
        <a:lstStyle/>
        <a:p>
          <a:endParaRPr lang="zh-CN" altLang="en-US"/>
        </a:p>
      </dgm:t>
    </dgm:pt>
    <dgm:pt modelId="{5EF8F3E0-1B48-49A0-9F4F-61E8378211C6}" type="pres">
      <dgm:prSet presAssocID="{F19BD321-861F-4CDF-A7C5-EDC8F2139136}" presName="parentText" presStyleLbl="node1" presStyleIdx="2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80BEAB-2F25-47BA-955B-99652DF47E5C}" type="pres">
      <dgm:prSet presAssocID="{F19BD321-861F-4CDF-A7C5-EDC8F2139136}" presName="negativeSpace" presStyleCnt="0"/>
      <dgm:spPr/>
    </dgm:pt>
    <dgm:pt modelId="{E1A49483-BF5E-468C-8E26-DD348C44E747}" type="pres">
      <dgm:prSet presAssocID="{F19BD321-861F-4CDF-A7C5-EDC8F2139136}" presName="childText" presStyleLbl="conFgAcc1" presStyleIdx="2" presStyleCnt="4">
        <dgm:presLayoutVars>
          <dgm:bulletEnabled val="1"/>
        </dgm:presLayoutVars>
      </dgm:prSet>
      <dgm:spPr>
        <a:noFill/>
      </dgm:spPr>
    </dgm:pt>
    <dgm:pt modelId="{246B9738-B873-4B50-92FB-F2E693926B7F}" type="pres">
      <dgm:prSet presAssocID="{F843B5E1-E495-48F6-9395-DD92972162C8}" presName="spaceBetweenRectangles" presStyleCnt="0"/>
      <dgm:spPr/>
    </dgm:pt>
    <dgm:pt modelId="{85DBF472-ABD4-4446-9BD4-2F5B40795732}" type="pres">
      <dgm:prSet presAssocID="{AA38C1B0-C116-4575-AD4E-E19B385471EC}" presName="parentLin" presStyleCnt="0"/>
      <dgm:spPr/>
    </dgm:pt>
    <dgm:pt modelId="{D4F69C28-9B6B-4D19-AD8B-6B369FAFBA40}" type="pres">
      <dgm:prSet presAssocID="{AA38C1B0-C116-4575-AD4E-E19B385471EC}" presName="parentLeftMargin" presStyleLbl="node1" presStyleIdx="2" presStyleCnt="4"/>
      <dgm:spPr/>
      <dgm:t>
        <a:bodyPr/>
        <a:lstStyle/>
        <a:p>
          <a:endParaRPr lang="zh-CN" altLang="en-US"/>
        </a:p>
      </dgm:t>
    </dgm:pt>
    <dgm:pt modelId="{624A369E-D60B-4A9C-9B15-3AC5DFD74FCB}" type="pres">
      <dgm:prSet presAssocID="{AA38C1B0-C116-4575-AD4E-E19B385471EC}" presName="parentText" presStyleLbl="node1" presStyleIdx="3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9083D98-A7A6-4BF2-A0EC-8A16077FDAC5}" type="pres">
      <dgm:prSet presAssocID="{AA38C1B0-C116-4575-AD4E-E19B385471EC}" presName="negativeSpace" presStyleCnt="0"/>
      <dgm:spPr/>
    </dgm:pt>
    <dgm:pt modelId="{C444C758-E164-47F3-840F-DC4C1ABE7B85}" type="pres">
      <dgm:prSet presAssocID="{AA38C1B0-C116-4575-AD4E-E19B385471EC}" presName="childText" presStyleLbl="conFgAcc1" presStyleIdx="3" presStyleCnt="4">
        <dgm:presLayoutVars>
          <dgm:bulletEnabled val="1"/>
        </dgm:presLayoutVars>
      </dgm:prSet>
      <dgm:spPr>
        <a:noFill/>
      </dgm:spPr>
    </dgm:pt>
  </dgm:ptLst>
  <dgm:cxnLst>
    <dgm:cxn modelId="{E38AC03D-78B2-494E-B0A7-158346C5D3DE}" srcId="{DA8D5AE0-6FDC-455A-BDF3-926898FC4FD3}" destId="{82FD31EC-8703-4F75-A1C6-C90B5F48BA36}" srcOrd="0" destOrd="0" parTransId="{1DE9F69B-146E-41B0-983A-E47AA002C326}" sibTransId="{047C3118-5D94-4CB5-9C68-FCBEEA6BC1E5}"/>
    <dgm:cxn modelId="{37BBEAA9-1F27-4DF9-B991-C89C9AC7C9E6}" srcId="{DA8D5AE0-6FDC-455A-BDF3-926898FC4FD3}" destId="{AA38C1B0-C116-4575-AD4E-E19B385471EC}" srcOrd="3" destOrd="0" parTransId="{1BB5CB25-1EAA-4A98-A6C3-AE5560CB132B}" sibTransId="{578DB127-17E4-4915-B4FB-F39110268E7D}"/>
    <dgm:cxn modelId="{E734D53F-A306-4B0E-8C96-C06774159F7A}" type="presOf" srcId="{38B18B7A-C18A-4CEC-8F56-83B17C378F2A}" destId="{D46D11A4-1041-40F8-87B8-DED0F54BFFE0}" srcOrd="1" destOrd="0" presId="urn:microsoft.com/office/officeart/2005/8/layout/list1#1"/>
    <dgm:cxn modelId="{A765975C-B72F-4500-974C-6B990A558A81}" srcId="{82FD31EC-8703-4F75-A1C6-C90B5F48BA36}" destId="{50D51410-88C8-4050-9246-14A6A6FF9E7A}" srcOrd="0" destOrd="0" parTransId="{90335D44-AEEF-46E7-8549-742A7D3D08AD}" sibTransId="{F4A0E0D3-FEB0-4F92-AC86-2CD0E9210284}"/>
    <dgm:cxn modelId="{7E985A00-1F1C-426C-B66E-03F1AE7D5916}" type="presOf" srcId="{AA38C1B0-C116-4575-AD4E-E19B385471EC}" destId="{D4F69C28-9B6B-4D19-AD8B-6B369FAFBA40}" srcOrd="0" destOrd="0" presId="urn:microsoft.com/office/officeart/2005/8/layout/list1#1"/>
    <dgm:cxn modelId="{B263C092-6D3D-4D75-8AED-871073C70011}" type="presOf" srcId="{82FD31EC-8703-4F75-A1C6-C90B5F48BA36}" destId="{70978F3A-7CD9-48A3-9716-B3C8DE94A349}" srcOrd="1" destOrd="0" presId="urn:microsoft.com/office/officeart/2005/8/layout/list1#1"/>
    <dgm:cxn modelId="{780A89BA-D249-4267-A8B6-FCCBDBFB0F37}" type="presOf" srcId="{82FD31EC-8703-4F75-A1C6-C90B5F48BA36}" destId="{362B8515-7DBC-409E-8373-5337BA133457}" srcOrd="0" destOrd="0" presId="urn:microsoft.com/office/officeart/2005/8/layout/list1#1"/>
    <dgm:cxn modelId="{50AD02EB-9359-4004-B726-CD2C7A4E3F12}" type="presOf" srcId="{50D51410-88C8-4050-9246-14A6A6FF9E7A}" destId="{01469CD5-8BA0-4EAC-9011-540CAE689AFD}" srcOrd="0" destOrd="0" presId="urn:microsoft.com/office/officeart/2005/8/layout/list1#1"/>
    <dgm:cxn modelId="{8D03DBCB-0DD4-4FD3-AA78-E244FC2E8498}" type="presOf" srcId="{AA38C1B0-C116-4575-AD4E-E19B385471EC}" destId="{624A369E-D60B-4A9C-9B15-3AC5DFD74FCB}" srcOrd="1" destOrd="0" presId="urn:microsoft.com/office/officeart/2005/8/layout/list1#1"/>
    <dgm:cxn modelId="{83C371DA-1CCD-4456-9C7A-F31CC0AD4A09}" type="presOf" srcId="{F19BD321-861F-4CDF-A7C5-EDC8F2139136}" destId="{61363915-A73B-4769-92D9-B6081667EDDA}" srcOrd="0" destOrd="0" presId="urn:microsoft.com/office/officeart/2005/8/layout/list1#1"/>
    <dgm:cxn modelId="{D78DC013-BD1B-447B-BF60-93608F23150E}" type="presOf" srcId="{F19BD321-861F-4CDF-A7C5-EDC8F2139136}" destId="{5EF8F3E0-1B48-49A0-9F4F-61E8378211C6}" srcOrd="1" destOrd="0" presId="urn:microsoft.com/office/officeart/2005/8/layout/list1#1"/>
    <dgm:cxn modelId="{21D1337C-3198-4DDE-9E0D-C8A5AE046C95}" type="presOf" srcId="{38B18B7A-C18A-4CEC-8F56-83B17C378F2A}" destId="{AE2D5969-7060-4F4F-BDC7-D8AFED469C93}" srcOrd="0" destOrd="0" presId="urn:microsoft.com/office/officeart/2005/8/layout/list1#1"/>
    <dgm:cxn modelId="{1465C611-5DE5-4CBF-AA46-E15F47000BCD}" type="presOf" srcId="{DA8D5AE0-6FDC-455A-BDF3-926898FC4FD3}" destId="{4F0F7466-FD60-4F58-959D-CF69464AD31F}" srcOrd="0" destOrd="0" presId="urn:microsoft.com/office/officeart/2005/8/layout/list1#1"/>
    <dgm:cxn modelId="{2481E710-7A68-4732-8343-733D07DC36DC}" srcId="{DA8D5AE0-6FDC-455A-BDF3-926898FC4FD3}" destId="{38B18B7A-C18A-4CEC-8F56-83B17C378F2A}" srcOrd="1" destOrd="0" parTransId="{5F476B7E-7130-4F42-B73D-7CBF00403E0D}" sibTransId="{BD5A2529-180F-4559-943A-820346D0FA3E}"/>
    <dgm:cxn modelId="{0B7AC855-6701-415A-9726-458FB88600B2}" srcId="{DA8D5AE0-6FDC-455A-BDF3-926898FC4FD3}" destId="{F19BD321-861F-4CDF-A7C5-EDC8F2139136}" srcOrd="2" destOrd="0" parTransId="{F6D287F2-515A-4383-B2D2-93BC920DBE74}" sibTransId="{F843B5E1-E495-48F6-9395-DD92972162C8}"/>
    <dgm:cxn modelId="{73EE9183-5092-4C1D-8440-D1B6CFA8FC9A}" type="presParOf" srcId="{4F0F7466-FD60-4F58-959D-CF69464AD31F}" destId="{BA43F28B-1C88-4188-8F22-82FE0AAE672E}" srcOrd="0" destOrd="0" presId="urn:microsoft.com/office/officeart/2005/8/layout/list1#1"/>
    <dgm:cxn modelId="{31886998-5C75-47FC-8113-76A2848BACBE}" type="presParOf" srcId="{BA43F28B-1C88-4188-8F22-82FE0AAE672E}" destId="{362B8515-7DBC-409E-8373-5337BA133457}" srcOrd="0" destOrd="0" presId="urn:microsoft.com/office/officeart/2005/8/layout/list1#1"/>
    <dgm:cxn modelId="{98FCD159-C1C5-4BCB-9B1F-243DFE642E6C}" type="presParOf" srcId="{BA43F28B-1C88-4188-8F22-82FE0AAE672E}" destId="{70978F3A-7CD9-48A3-9716-B3C8DE94A349}" srcOrd="1" destOrd="0" presId="urn:microsoft.com/office/officeart/2005/8/layout/list1#1"/>
    <dgm:cxn modelId="{8C918EA0-A795-4705-A57F-7C9628993E60}" type="presParOf" srcId="{4F0F7466-FD60-4F58-959D-CF69464AD31F}" destId="{3B214FAA-6B49-4E37-B204-72ADC6296FAC}" srcOrd="1" destOrd="0" presId="urn:microsoft.com/office/officeart/2005/8/layout/list1#1"/>
    <dgm:cxn modelId="{F8729579-0A3D-4CE2-968F-A4F1E8D129BA}" type="presParOf" srcId="{4F0F7466-FD60-4F58-959D-CF69464AD31F}" destId="{01469CD5-8BA0-4EAC-9011-540CAE689AFD}" srcOrd="2" destOrd="0" presId="urn:microsoft.com/office/officeart/2005/8/layout/list1#1"/>
    <dgm:cxn modelId="{1D1843F5-1A49-4B22-AC1C-08B0AF2F79CA}" type="presParOf" srcId="{4F0F7466-FD60-4F58-959D-CF69464AD31F}" destId="{9C4E3481-C114-47FF-A3C7-F0048F585C1C}" srcOrd="3" destOrd="0" presId="urn:microsoft.com/office/officeart/2005/8/layout/list1#1"/>
    <dgm:cxn modelId="{B6368B4F-6417-4ED3-8BD1-AB38D9BE98FE}" type="presParOf" srcId="{4F0F7466-FD60-4F58-959D-CF69464AD31F}" destId="{F52E5F41-F421-405F-9466-D88EDAE0CAB9}" srcOrd="4" destOrd="0" presId="urn:microsoft.com/office/officeart/2005/8/layout/list1#1"/>
    <dgm:cxn modelId="{232CC245-0AE9-4AE2-9B91-B215C8315B99}" type="presParOf" srcId="{F52E5F41-F421-405F-9466-D88EDAE0CAB9}" destId="{AE2D5969-7060-4F4F-BDC7-D8AFED469C93}" srcOrd="0" destOrd="0" presId="urn:microsoft.com/office/officeart/2005/8/layout/list1#1"/>
    <dgm:cxn modelId="{CC98B7B5-E575-4591-9C1A-1001141A963D}" type="presParOf" srcId="{F52E5F41-F421-405F-9466-D88EDAE0CAB9}" destId="{D46D11A4-1041-40F8-87B8-DED0F54BFFE0}" srcOrd="1" destOrd="0" presId="urn:microsoft.com/office/officeart/2005/8/layout/list1#1"/>
    <dgm:cxn modelId="{62292C5A-87D7-4120-9AD7-F77ABFED8DB3}" type="presParOf" srcId="{4F0F7466-FD60-4F58-959D-CF69464AD31F}" destId="{2BA51C5C-7EEC-46E1-8013-46859BF0B555}" srcOrd="5" destOrd="0" presId="urn:microsoft.com/office/officeart/2005/8/layout/list1#1"/>
    <dgm:cxn modelId="{62C4FFEC-DA0F-48C7-977B-7D7C00B592BB}" type="presParOf" srcId="{4F0F7466-FD60-4F58-959D-CF69464AD31F}" destId="{AC17E7DA-7560-4724-BCFA-1252E788EF52}" srcOrd="6" destOrd="0" presId="urn:microsoft.com/office/officeart/2005/8/layout/list1#1"/>
    <dgm:cxn modelId="{600CCB9E-3647-495D-9409-070799901519}" type="presParOf" srcId="{4F0F7466-FD60-4F58-959D-CF69464AD31F}" destId="{B989ABBA-8EB4-4715-99AC-CFE7080BEBF3}" srcOrd="7" destOrd="0" presId="urn:microsoft.com/office/officeart/2005/8/layout/list1#1"/>
    <dgm:cxn modelId="{58A3CD56-DC11-4F39-A09E-EBA15394F592}" type="presParOf" srcId="{4F0F7466-FD60-4F58-959D-CF69464AD31F}" destId="{DF63FF5E-1155-4286-96D3-7227196AC7C0}" srcOrd="8" destOrd="0" presId="urn:microsoft.com/office/officeart/2005/8/layout/list1#1"/>
    <dgm:cxn modelId="{66254431-585C-4578-ADA7-6BEA2E865981}" type="presParOf" srcId="{DF63FF5E-1155-4286-96D3-7227196AC7C0}" destId="{61363915-A73B-4769-92D9-B6081667EDDA}" srcOrd="0" destOrd="0" presId="urn:microsoft.com/office/officeart/2005/8/layout/list1#1"/>
    <dgm:cxn modelId="{B276CC3D-F975-4BA0-B929-5D09C4C5D461}" type="presParOf" srcId="{DF63FF5E-1155-4286-96D3-7227196AC7C0}" destId="{5EF8F3E0-1B48-49A0-9F4F-61E8378211C6}" srcOrd="1" destOrd="0" presId="urn:microsoft.com/office/officeart/2005/8/layout/list1#1"/>
    <dgm:cxn modelId="{E25FCBB0-5429-4706-B53A-7B03B74A6FC9}" type="presParOf" srcId="{4F0F7466-FD60-4F58-959D-CF69464AD31F}" destId="{0E80BEAB-2F25-47BA-955B-99652DF47E5C}" srcOrd="9" destOrd="0" presId="urn:microsoft.com/office/officeart/2005/8/layout/list1#1"/>
    <dgm:cxn modelId="{596E40B7-960D-4CBD-99B7-649022FD11C4}" type="presParOf" srcId="{4F0F7466-FD60-4F58-959D-CF69464AD31F}" destId="{E1A49483-BF5E-468C-8E26-DD348C44E747}" srcOrd="10" destOrd="0" presId="urn:microsoft.com/office/officeart/2005/8/layout/list1#1"/>
    <dgm:cxn modelId="{D366F422-A05E-4836-B019-955E59C201CD}" type="presParOf" srcId="{4F0F7466-FD60-4F58-959D-CF69464AD31F}" destId="{246B9738-B873-4B50-92FB-F2E693926B7F}" srcOrd="11" destOrd="0" presId="urn:microsoft.com/office/officeart/2005/8/layout/list1#1"/>
    <dgm:cxn modelId="{173FE809-35C2-4A77-BB01-D2E30D802CBA}" type="presParOf" srcId="{4F0F7466-FD60-4F58-959D-CF69464AD31F}" destId="{85DBF472-ABD4-4446-9BD4-2F5B40795732}" srcOrd="12" destOrd="0" presId="urn:microsoft.com/office/officeart/2005/8/layout/list1#1"/>
    <dgm:cxn modelId="{DE7BAED2-D154-479B-90A5-D965E6CEE871}" type="presParOf" srcId="{85DBF472-ABD4-4446-9BD4-2F5B40795732}" destId="{D4F69C28-9B6B-4D19-AD8B-6B369FAFBA40}" srcOrd="0" destOrd="0" presId="urn:microsoft.com/office/officeart/2005/8/layout/list1#1"/>
    <dgm:cxn modelId="{6C4E3E86-E411-468D-A620-0B5C7FC4AD38}" type="presParOf" srcId="{85DBF472-ABD4-4446-9BD4-2F5B40795732}" destId="{624A369E-D60B-4A9C-9B15-3AC5DFD74FCB}" srcOrd="1" destOrd="0" presId="urn:microsoft.com/office/officeart/2005/8/layout/list1#1"/>
    <dgm:cxn modelId="{C726E574-B0BA-4451-B198-8D76118963C9}" type="presParOf" srcId="{4F0F7466-FD60-4F58-959D-CF69464AD31F}" destId="{D9083D98-A7A6-4BF2-A0EC-8A16077FDAC5}" srcOrd="13" destOrd="0" presId="urn:microsoft.com/office/officeart/2005/8/layout/list1#1"/>
    <dgm:cxn modelId="{BC26814F-AE5E-4224-B30F-1AEE8201BFD4}" type="presParOf" srcId="{4F0F7466-FD60-4F58-959D-CF69464AD31F}" destId="{C444C758-E164-47F3-840F-DC4C1ABE7B85}" srcOrd="14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8D5AE0-6FDC-455A-BDF3-926898FC4FD3}" type="doc">
      <dgm:prSet loTypeId="urn:microsoft.com/office/officeart/2005/8/layout/list1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82FD31EC-8703-4F75-A1C6-C90B5F48BA36}">
      <dgm:prSet phldrT="[文本]" phldr="0" custT="1"/>
      <dgm:spPr/>
      <dgm:t>
        <a:bodyPr vert="horz" wrap="square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dirty="0"/>
            <a:t>特点一</a:t>
          </a:r>
        </a:p>
      </dgm:t>
    </dgm:pt>
    <dgm:pt modelId="{1DE9F69B-146E-41B0-983A-E47AA002C326}" cxnId="{1521CDCE-18E2-41A4-934D-4F272CD96B2E}" type="parTrans">
      <dgm:prSet/>
      <dgm:spPr/>
      <dgm:t>
        <a:bodyPr/>
        <a:lstStyle/>
        <a:p>
          <a:endParaRPr lang="zh-CN" altLang="en-US"/>
        </a:p>
      </dgm:t>
    </dgm:pt>
    <dgm:pt modelId="{047C3118-5D94-4CB5-9C68-FCBEEA6BC1E5}" cxnId="{1521CDCE-18E2-41A4-934D-4F272CD96B2E}" type="sibTrans">
      <dgm:prSet/>
      <dgm:spPr/>
      <dgm:t>
        <a:bodyPr/>
        <a:lstStyle/>
        <a:p>
          <a:endParaRPr lang="zh-CN" altLang="en-US"/>
        </a:p>
      </dgm:t>
    </dgm:pt>
    <dgm:pt modelId="{50D51410-88C8-4050-9246-14A6A6FF9E7A}">
      <dgm:prSet/>
      <dgm:spPr>
        <a:noFill/>
      </dgm:spPr>
      <dgm:t>
        <a:bodyPr/>
        <a:lstStyle/>
        <a:p>
          <a:endParaRPr lang="zh-CN" altLang="en-US"/>
        </a:p>
      </dgm:t>
    </dgm:pt>
    <dgm:pt modelId="{90335D44-AEEF-46E7-8549-742A7D3D08AD}" cxnId="{DAA5CFAC-85DC-4C14-A6E2-F1BC5375C304}" type="parTrans">
      <dgm:prSet/>
      <dgm:spPr/>
      <dgm:t>
        <a:bodyPr/>
        <a:lstStyle/>
        <a:p>
          <a:endParaRPr lang="zh-CN" altLang="en-US"/>
        </a:p>
      </dgm:t>
    </dgm:pt>
    <dgm:pt modelId="{F4A0E0D3-FEB0-4F92-AC86-2CD0E9210284}" cxnId="{DAA5CFAC-85DC-4C14-A6E2-F1BC5375C304}" type="sibTrans">
      <dgm:prSet/>
      <dgm:spPr/>
      <dgm:t>
        <a:bodyPr/>
        <a:lstStyle/>
        <a:p>
          <a:endParaRPr lang="zh-CN" altLang="en-US"/>
        </a:p>
      </dgm:t>
    </dgm:pt>
    <dgm:pt modelId="{38B18B7A-C18A-4CEC-8F56-83B17C378F2A}">
      <dgm:prSet phldr="0" custT="0"/>
      <dgm:spPr/>
      <dgm:t>
        <a:bodyPr vert="horz" wrap="square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>
              <a:sym typeface="+mn-ea"/>
            </a:rPr>
            <a:t>特点二</a:t>
          </a:r>
        </a:p>
      </dgm:t>
    </dgm:pt>
    <dgm:pt modelId="{5F476B7E-7130-4F42-B73D-7CBF00403E0D}" cxnId="{A0AC2F03-095E-427B-BB0D-BEBFEF2DC687}" type="parTrans">
      <dgm:prSet/>
      <dgm:spPr/>
      <dgm:t>
        <a:bodyPr/>
        <a:lstStyle/>
        <a:p>
          <a:endParaRPr lang="zh-CN" altLang="en-US"/>
        </a:p>
      </dgm:t>
    </dgm:pt>
    <dgm:pt modelId="{BD5A2529-180F-4559-943A-820346D0FA3E}" cxnId="{A0AC2F03-095E-427B-BB0D-BEBFEF2DC687}" type="sibTrans">
      <dgm:prSet/>
      <dgm:spPr/>
      <dgm:t>
        <a:bodyPr/>
        <a:lstStyle/>
        <a:p>
          <a:endParaRPr lang="zh-CN" altLang="en-US"/>
        </a:p>
      </dgm:t>
    </dgm:pt>
    <dgm:pt modelId="{4F0F7466-FD60-4F58-959D-CF69464AD31F}" type="pres">
      <dgm:prSet presAssocID="{DA8D5AE0-6FDC-455A-BDF3-926898FC4F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A43F28B-1C88-4188-8F22-82FE0AAE672E}" type="pres">
      <dgm:prSet presAssocID="{82FD31EC-8703-4F75-A1C6-C90B5F48BA36}" presName="parentLin" presStyleCnt="0"/>
      <dgm:spPr/>
    </dgm:pt>
    <dgm:pt modelId="{362B8515-7DBC-409E-8373-5337BA133457}" type="pres">
      <dgm:prSet presAssocID="{82FD31EC-8703-4F75-A1C6-C90B5F48BA36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70978F3A-7CD9-48A3-9716-B3C8DE94A349}" type="pres">
      <dgm:prSet presAssocID="{82FD31EC-8703-4F75-A1C6-C90B5F48BA36}" presName="parentText" presStyleLbl="node1" presStyleIdx="0" presStyleCnt="2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214FAA-6B49-4E37-B204-72ADC6296FAC}" type="pres">
      <dgm:prSet presAssocID="{82FD31EC-8703-4F75-A1C6-C90B5F48BA36}" presName="negativeSpace" presStyleCnt="0"/>
      <dgm:spPr/>
    </dgm:pt>
    <dgm:pt modelId="{01469CD5-8BA0-4EAC-9011-540CAE689AFD}" type="pres">
      <dgm:prSet presAssocID="{82FD31EC-8703-4F75-A1C6-C90B5F48BA36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4E3481-C114-47FF-A3C7-F0048F585C1C}" type="pres">
      <dgm:prSet presAssocID="{047C3118-5D94-4CB5-9C68-FCBEEA6BC1E5}" presName="spaceBetweenRectangles" presStyleCnt="0"/>
      <dgm:spPr/>
    </dgm:pt>
    <dgm:pt modelId="{F52E5F41-F421-405F-9466-D88EDAE0CAB9}" type="pres">
      <dgm:prSet presAssocID="{38B18B7A-C18A-4CEC-8F56-83B17C378F2A}" presName="parentLin" presStyleCnt="0"/>
      <dgm:spPr/>
    </dgm:pt>
    <dgm:pt modelId="{AE2D5969-7060-4F4F-BDC7-D8AFED469C93}" type="pres">
      <dgm:prSet presAssocID="{38B18B7A-C18A-4CEC-8F56-83B17C378F2A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D46D11A4-1041-40F8-87B8-DED0F54BFFE0}" type="pres">
      <dgm:prSet presAssocID="{38B18B7A-C18A-4CEC-8F56-83B17C378F2A}" presName="parentText" presStyleLbl="node1" presStyleIdx="1" presStyleCnt="2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A51C5C-7EEC-46E1-8013-46859BF0B555}" type="pres">
      <dgm:prSet presAssocID="{38B18B7A-C18A-4CEC-8F56-83B17C378F2A}" presName="negativeSpace" presStyleCnt="0"/>
      <dgm:spPr/>
    </dgm:pt>
    <dgm:pt modelId="{AC17E7DA-7560-4724-BCFA-1252E788EF52}" type="pres">
      <dgm:prSet presAssocID="{38B18B7A-C18A-4CEC-8F56-83B17C378F2A}" presName="childText" presStyleLbl="conFgAcc1" presStyleIdx="1" presStyleCnt="2">
        <dgm:presLayoutVars>
          <dgm:bulletEnabled val="1"/>
        </dgm:presLayoutVars>
      </dgm:prSet>
      <dgm:spPr>
        <a:noFill/>
      </dgm:spPr>
    </dgm:pt>
  </dgm:ptLst>
  <dgm:cxnLst>
    <dgm:cxn modelId="{73ECCFE6-F53E-4EF8-AF92-EA51133C9DF9}" type="presOf" srcId="{DA8D5AE0-6FDC-455A-BDF3-926898FC4FD3}" destId="{4F0F7466-FD60-4F58-959D-CF69464AD31F}" srcOrd="0" destOrd="0" presId="urn:microsoft.com/office/officeart/2005/8/layout/list1#1"/>
    <dgm:cxn modelId="{4C8C9050-F6D5-421F-B6BD-42385C81EF0C}" type="presOf" srcId="{82FD31EC-8703-4F75-A1C6-C90B5F48BA36}" destId="{362B8515-7DBC-409E-8373-5337BA133457}" srcOrd="0" destOrd="0" presId="urn:microsoft.com/office/officeart/2005/8/layout/list1#1"/>
    <dgm:cxn modelId="{685D5123-5EC1-4DDA-9799-F53A0954BD7F}" type="presOf" srcId="{82FD31EC-8703-4F75-A1C6-C90B5F48BA36}" destId="{70978F3A-7CD9-48A3-9716-B3C8DE94A349}" srcOrd="1" destOrd="0" presId="urn:microsoft.com/office/officeart/2005/8/layout/list1#1"/>
    <dgm:cxn modelId="{E2A57872-17A7-45A9-8D7C-A7604E3BCDA8}" type="presOf" srcId="{38B18B7A-C18A-4CEC-8F56-83B17C378F2A}" destId="{AE2D5969-7060-4F4F-BDC7-D8AFED469C93}" srcOrd="0" destOrd="0" presId="urn:microsoft.com/office/officeart/2005/8/layout/list1#1"/>
    <dgm:cxn modelId="{A0AC2F03-095E-427B-BB0D-BEBFEF2DC687}" srcId="{DA8D5AE0-6FDC-455A-BDF3-926898FC4FD3}" destId="{38B18B7A-C18A-4CEC-8F56-83B17C378F2A}" srcOrd="1" destOrd="0" parTransId="{5F476B7E-7130-4F42-B73D-7CBF00403E0D}" sibTransId="{BD5A2529-180F-4559-943A-820346D0FA3E}"/>
    <dgm:cxn modelId="{87AA2235-B7D1-43A7-B1BC-D61722566EBF}" type="presOf" srcId="{50D51410-88C8-4050-9246-14A6A6FF9E7A}" destId="{01469CD5-8BA0-4EAC-9011-540CAE689AFD}" srcOrd="0" destOrd="0" presId="urn:microsoft.com/office/officeart/2005/8/layout/list1#1"/>
    <dgm:cxn modelId="{1521CDCE-18E2-41A4-934D-4F272CD96B2E}" srcId="{DA8D5AE0-6FDC-455A-BDF3-926898FC4FD3}" destId="{82FD31EC-8703-4F75-A1C6-C90B5F48BA36}" srcOrd="0" destOrd="0" parTransId="{1DE9F69B-146E-41B0-983A-E47AA002C326}" sibTransId="{047C3118-5D94-4CB5-9C68-FCBEEA6BC1E5}"/>
    <dgm:cxn modelId="{91EF854E-8470-4185-BEC8-6E70DAB5A39F}" type="presOf" srcId="{38B18B7A-C18A-4CEC-8F56-83B17C378F2A}" destId="{D46D11A4-1041-40F8-87B8-DED0F54BFFE0}" srcOrd="1" destOrd="0" presId="urn:microsoft.com/office/officeart/2005/8/layout/list1#1"/>
    <dgm:cxn modelId="{DAA5CFAC-85DC-4C14-A6E2-F1BC5375C304}" srcId="{82FD31EC-8703-4F75-A1C6-C90B5F48BA36}" destId="{50D51410-88C8-4050-9246-14A6A6FF9E7A}" srcOrd="0" destOrd="0" parTransId="{90335D44-AEEF-46E7-8549-742A7D3D08AD}" sibTransId="{F4A0E0D3-FEB0-4F92-AC86-2CD0E9210284}"/>
    <dgm:cxn modelId="{9429F0A5-8670-41F6-A408-D94CB52D3DD2}" type="presParOf" srcId="{4F0F7466-FD60-4F58-959D-CF69464AD31F}" destId="{BA43F28B-1C88-4188-8F22-82FE0AAE672E}" srcOrd="0" destOrd="0" presId="urn:microsoft.com/office/officeart/2005/8/layout/list1#1"/>
    <dgm:cxn modelId="{B1E660CE-7119-4081-9F92-BA4499E89A4B}" type="presParOf" srcId="{BA43F28B-1C88-4188-8F22-82FE0AAE672E}" destId="{362B8515-7DBC-409E-8373-5337BA133457}" srcOrd="0" destOrd="0" presId="urn:microsoft.com/office/officeart/2005/8/layout/list1#1"/>
    <dgm:cxn modelId="{CE456A9A-EDE6-4305-A5D6-6CB3CBFBB4DF}" type="presParOf" srcId="{BA43F28B-1C88-4188-8F22-82FE0AAE672E}" destId="{70978F3A-7CD9-48A3-9716-B3C8DE94A349}" srcOrd="1" destOrd="0" presId="urn:microsoft.com/office/officeart/2005/8/layout/list1#1"/>
    <dgm:cxn modelId="{75A34B8C-3D69-46BA-9A6C-84AE81BB5944}" type="presParOf" srcId="{4F0F7466-FD60-4F58-959D-CF69464AD31F}" destId="{3B214FAA-6B49-4E37-B204-72ADC6296FAC}" srcOrd="1" destOrd="0" presId="urn:microsoft.com/office/officeart/2005/8/layout/list1#1"/>
    <dgm:cxn modelId="{2541EB27-FD3F-4EF6-8D6F-BFF64F3B2682}" type="presParOf" srcId="{4F0F7466-FD60-4F58-959D-CF69464AD31F}" destId="{01469CD5-8BA0-4EAC-9011-540CAE689AFD}" srcOrd="2" destOrd="0" presId="urn:microsoft.com/office/officeart/2005/8/layout/list1#1"/>
    <dgm:cxn modelId="{30B10E11-F806-4664-85E7-1F2A6E533EE9}" type="presParOf" srcId="{4F0F7466-FD60-4F58-959D-CF69464AD31F}" destId="{9C4E3481-C114-47FF-A3C7-F0048F585C1C}" srcOrd="3" destOrd="0" presId="urn:microsoft.com/office/officeart/2005/8/layout/list1#1"/>
    <dgm:cxn modelId="{5695E55F-A8F1-442F-A673-308A5AF261E8}" type="presParOf" srcId="{4F0F7466-FD60-4F58-959D-CF69464AD31F}" destId="{F52E5F41-F421-405F-9466-D88EDAE0CAB9}" srcOrd="4" destOrd="0" presId="urn:microsoft.com/office/officeart/2005/8/layout/list1#1"/>
    <dgm:cxn modelId="{F7186C0F-345B-41F4-865B-5EA5C02738E5}" type="presParOf" srcId="{F52E5F41-F421-405F-9466-D88EDAE0CAB9}" destId="{AE2D5969-7060-4F4F-BDC7-D8AFED469C93}" srcOrd="0" destOrd="0" presId="urn:microsoft.com/office/officeart/2005/8/layout/list1#1"/>
    <dgm:cxn modelId="{C51A6C81-9A1A-4F18-AFEE-1285EDB0BDF5}" type="presParOf" srcId="{F52E5F41-F421-405F-9466-D88EDAE0CAB9}" destId="{D46D11A4-1041-40F8-87B8-DED0F54BFFE0}" srcOrd="1" destOrd="0" presId="urn:microsoft.com/office/officeart/2005/8/layout/list1#1"/>
    <dgm:cxn modelId="{25EAF6D2-FFAA-47DB-AE0C-8D56EB005918}" type="presParOf" srcId="{4F0F7466-FD60-4F58-959D-CF69464AD31F}" destId="{2BA51C5C-7EEC-46E1-8013-46859BF0B555}" srcOrd="5" destOrd="0" presId="urn:microsoft.com/office/officeart/2005/8/layout/list1#1"/>
    <dgm:cxn modelId="{FC28E868-E2F3-4F1B-B0D2-76A73C0D774C}" type="presParOf" srcId="{4F0F7466-FD60-4F58-959D-CF69464AD31F}" destId="{AC17E7DA-7560-4724-BCFA-1252E788EF52}" srcOrd="6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8D5AE0-6FDC-455A-BDF3-926898FC4FD3}" type="doc">
      <dgm:prSet loTypeId="urn:microsoft.com/office/officeart/2005/8/layout/list1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F19BD321-861F-4CDF-A7C5-EDC8F2139136}">
      <dgm:prSet phldrT="[文本]" phldr="0" custT="1"/>
      <dgm:spPr/>
      <dgm:t>
        <a:bodyPr vert="horz" wrap="square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dirty="0">
              <a:sym typeface="+mn-ea"/>
            </a:rPr>
            <a:t>特点三</a:t>
          </a:r>
        </a:p>
      </dgm:t>
    </dgm:pt>
    <dgm:pt modelId="{F6D287F2-515A-4383-B2D2-93BC920DBE74}" cxnId="{11F088CA-D93B-4BD5-9E3E-BA0E1B966B90}" type="parTrans">
      <dgm:prSet/>
      <dgm:spPr/>
      <dgm:t>
        <a:bodyPr/>
        <a:lstStyle/>
        <a:p>
          <a:endParaRPr lang="zh-CN" altLang="en-US"/>
        </a:p>
      </dgm:t>
    </dgm:pt>
    <dgm:pt modelId="{F843B5E1-E495-48F6-9395-DD92972162C8}" cxnId="{11F088CA-D93B-4BD5-9E3E-BA0E1B966B90}" type="sibTrans">
      <dgm:prSet/>
      <dgm:spPr/>
      <dgm:t>
        <a:bodyPr/>
        <a:lstStyle/>
        <a:p>
          <a:endParaRPr lang="zh-CN" altLang="en-US"/>
        </a:p>
      </dgm:t>
    </dgm:pt>
    <dgm:pt modelId="{AA38C1B0-C116-4575-AD4E-E19B385471EC}">
      <dgm:prSet phldrT="[文本]" phldr="0" custT="0"/>
      <dgm:spPr/>
      <dgm:t>
        <a:bodyPr vert="horz" wrap="square"/>
        <a:lstStyle>
          <a:lvl1pPr algn="l">
            <a:defRPr sz="14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>
              <a:sym typeface="+mn-ea"/>
            </a:rPr>
            <a:t>特点四</a:t>
          </a:r>
        </a:p>
      </dgm:t>
    </dgm:pt>
    <dgm:pt modelId="{1BB5CB25-1EAA-4A98-A6C3-AE5560CB132B}" cxnId="{975CA30E-5BF8-440F-AC9A-8BC020DBB413}" type="parTrans">
      <dgm:prSet/>
      <dgm:spPr/>
      <dgm:t>
        <a:bodyPr/>
        <a:lstStyle/>
        <a:p>
          <a:endParaRPr lang="zh-CN" altLang="en-US"/>
        </a:p>
      </dgm:t>
    </dgm:pt>
    <dgm:pt modelId="{578DB127-17E4-4915-B4FB-F39110268E7D}" cxnId="{975CA30E-5BF8-440F-AC9A-8BC020DBB413}" type="sibTrans">
      <dgm:prSet/>
      <dgm:spPr/>
      <dgm:t>
        <a:bodyPr/>
        <a:lstStyle/>
        <a:p>
          <a:endParaRPr lang="zh-CN" altLang="en-US"/>
        </a:p>
      </dgm:t>
    </dgm:pt>
    <dgm:pt modelId="{4F0F7466-FD60-4F58-959D-CF69464AD31F}" type="pres">
      <dgm:prSet presAssocID="{DA8D5AE0-6FDC-455A-BDF3-926898FC4F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F63FF5E-1155-4286-96D3-7227196AC7C0}" type="pres">
      <dgm:prSet presAssocID="{F19BD321-861F-4CDF-A7C5-EDC8F2139136}" presName="parentLin" presStyleCnt="0"/>
      <dgm:spPr/>
    </dgm:pt>
    <dgm:pt modelId="{61363915-A73B-4769-92D9-B6081667EDDA}" type="pres">
      <dgm:prSet presAssocID="{F19BD321-861F-4CDF-A7C5-EDC8F2139136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5EF8F3E0-1B48-49A0-9F4F-61E8378211C6}" type="pres">
      <dgm:prSet presAssocID="{F19BD321-861F-4CDF-A7C5-EDC8F2139136}" presName="parentText" presStyleLbl="node1" presStyleIdx="0" presStyleCnt="2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80BEAB-2F25-47BA-955B-99652DF47E5C}" type="pres">
      <dgm:prSet presAssocID="{F19BD321-861F-4CDF-A7C5-EDC8F2139136}" presName="negativeSpace" presStyleCnt="0"/>
      <dgm:spPr/>
    </dgm:pt>
    <dgm:pt modelId="{E1A49483-BF5E-468C-8E26-DD348C44E747}" type="pres">
      <dgm:prSet presAssocID="{F19BD321-861F-4CDF-A7C5-EDC8F2139136}" presName="childText" presStyleLbl="conFgAcc1" presStyleIdx="0" presStyleCnt="2">
        <dgm:presLayoutVars>
          <dgm:bulletEnabled val="1"/>
        </dgm:presLayoutVars>
      </dgm:prSet>
      <dgm:spPr>
        <a:noFill/>
      </dgm:spPr>
    </dgm:pt>
    <dgm:pt modelId="{246B9738-B873-4B50-92FB-F2E693926B7F}" type="pres">
      <dgm:prSet presAssocID="{F843B5E1-E495-48F6-9395-DD92972162C8}" presName="spaceBetweenRectangles" presStyleCnt="0"/>
      <dgm:spPr/>
    </dgm:pt>
    <dgm:pt modelId="{85DBF472-ABD4-4446-9BD4-2F5B40795732}" type="pres">
      <dgm:prSet presAssocID="{AA38C1B0-C116-4575-AD4E-E19B385471EC}" presName="parentLin" presStyleCnt="0"/>
      <dgm:spPr/>
    </dgm:pt>
    <dgm:pt modelId="{D4F69C28-9B6B-4D19-AD8B-6B369FAFBA40}" type="pres">
      <dgm:prSet presAssocID="{AA38C1B0-C116-4575-AD4E-E19B385471EC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624A369E-D60B-4A9C-9B15-3AC5DFD74FCB}" type="pres">
      <dgm:prSet presAssocID="{AA38C1B0-C116-4575-AD4E-E19B385471EC}" presName="parentText" presStyleLbl="node1" presStyleIdx="1" presStyleCnt="2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9083D98-A7A6-4BF2-A0EC-8A16077FDAC5}" type="pres">
      <dgm:prSet presAssocID="{AA38C1B0-C116-4575-AD4E-E19B385471EC}" presName="negativeSpace" presStyleCnt="0"/>
      <dgm:spPr/>
    </dgm:pt>
    <dgm:pt modelId="{C444C758-E164-47F3-840F-DC4C1ABE7B85}" type="pres">
      <dgm:prSet presAssocID="{AA38C1B0-C116-4575-AD4E-E19B385471EC}" presName="childText" presStyleLbl="conFgAcc1" presStyleIdx="1" presStyleCnt="2">
        <dgm:presLayoutVars>
          <dgm:bulletEnabled val="1"/>
        </dgm:presLayoutVars>
      </dgm:prSet>
      <dgm:spPr>
        <a:noFill/>
      </dgm:spPr>
    </dgm:pt>
  </dgm:ptLst>
  <dgm:cxnLst>
    <dgm:cxn modelId="{11F088CA-D93B-4BD5-9E3E-BA0E1B966B90}" srcId="{DA8D5AE0-6FDC-455A-BDF3-926898FC4FD3}" destId="{F19BD321-861F-4CDF-A7C5-EDC8F2139136}" srcOrd="0" destOrd="0" parTransId="{F6D287F2-515A-4383-B2D2-93BC920DBE74}" sibTransId="{F843B5E1-E495-48F6-9395-DD92972162C8}"/>
    <dgm:cxn modelId="{978EEE6D-8072-4D42-8459-7B1D1BE70114}" type="presOf" srcId="{AA38C1B0-C116-4575-AD4E-E19B385471EC}" destId="{D4F69C28-9B6B-4D19-AD8B-6B369FAFBA40}" srcOrd="0" destOrd="0" presId="urn:microsoft.com/office/officeart/2005/8/layout/list1#1"/>
    <dgm:cxn modelId="{0F6F5CB5-9D1A-4B0B-B8B6-54379B8E172B}" type="presOf" srcId="{DA8D5AE0-6FDC-455A-BDF3-926898FC4FD3}" destId="{4F0F7466-FD60-4F58-959D-CF69464AD31F}" srcOrd="0" destOrd="0" presId="urn:microsoft.com/office/officeart/2005/8/layout/list1#1"/>
    <dgm:cxn modelId="{5250EDAF-0FE2-4AA9-AEC2-3AC2A31E02A5}" type="presOf" srcId="{F19BD321-861F-4CDF-A7C5-EDC8F2139136}" destId="{61363915-A73B-4769-92D9-B6081667EDDA}" srcOrd="0" destOrd="0" presId="urn:microsoft.com/office/officeart/2005/8/layout/list1#1"/>
    <dgm:cxn modelId="{975CA30E-5BF8-440F-AC9A-8BC020DBB413}" srcId="{DA8D5AE0-6FDC-455A-BDF3-926898FC4FD3}" destId="{AA38C1B0-C116-4575-AD4E-E19B385471EC}" srcOrd="1" destOrd="0" parTransId="{1BB5CB25-1EAA-4A98-A6C3-AE5560CB132B}" sibTransId="{578DB127-17E4-4915-B4FB-F39110268E7D}"/>
    <dgm:cxn modelId="{1EE0ECFF-2CDF-46BC-A254-D473EFCE67DC}" type="presOf" srcId="{F19BD321-861F-4CDF-A7C5-EDC8F2139136}" destId="{5EF8F3E0-1B48-49A0-9F4F-61E8378211C6}" srcOrd="1" destOrd="0" presId="urn:microsoft.com/office/officeart/2005/8/layout/list1#1"/>
    <dgm:cxn modelId="{B9A00713-1530-46CC-A9EA-E28C08519E4A}" type="presOf" srcId="{AA38C1B0-C116-4575-AD4E-E19B385471EC}" destId="{624A369E-D60B-4A9C-9B15-3AC5DFD74FCB}" srcOrd="1" destOrd="0" presId="urn:microsoft.com/office/officeart/2005/8/layout/list1#1"/>
    <dgm:cxn modelId="{09E0311C-A1FE-4D1E-B16C-6D4131284AB2}" type="presParOf" srcId="{4F0F7466-FD60-4F58-959D-CF69464AD31F}" destId="{DF63FF5E-1155-4286-96D3-7227196AC7C0}" srcOrd="0" destOrd="0" presId="urn:microsoft.com/office/officeart/2005/8/layout/list1#1"/>
    <dgm:cxn modelId="{98608916-642B-4979-8DFE-0B94017AFD70}" type="presParOf" srcId="{DF63FF5E-1155-4286-96D3-7227196AC7C0}" destId="{61363915-A73B-4769-92D9-B6081667EDDA}" srcOrd="0" destOrd="0" presId="urn:microsoft.com/office/officeart/2005/8/layout/list1#1"/>
    <dgm:cxn modelId="{7A939D2C-B28A-4FDA-95CD-1238B431EE05}" type="presParOf" srcId="{DF63FF5E-1155-4286-96D3-7227196AC7C0}" destId="{5EF8F3E0-1B48-49A0-9F4F-61E8378211C6}" srcOrd="1" destOrd="0" presId="urn:microsoft.com/office/officeart/2005/8/layout/list1#1"/>
    <dgm:cxn modelId="{4A1FF7A2-6CD4-444F-93C1-94AC59F2014E}" type="presParOf" srcId="{4F0F7466-FD60-4F58-959D-CF69464AD31F}" destId="{0E80BEAB-2F25-47BA-955B-99652DF47E5C}" srcOrd="1" destOrd="0" presId="urn:microsoft.com/office/officeart/2005/8/layout/list1#1"/>
    <dgm:cxn modelId="{B49AA45A-17D3-4BB0-B9C5-8EFA03E8F3E8}" type="presParOf" srcId="{4F0F7466-FD60-4F58-959D-CF69464AD31F}" destId="{E1A49483-BF5E-468C-8E26-DD348C44E747}" srcOrd="2" destOrd="0" presId="urn:microsoft.com/office/officeart/2005/8/layout/list1#1"/>
    <dgm:cxn modelId="{E630C7A5-774B-4291-8813-26144378B39E}" type="presParOf" srcId="{4F0F7466-FD60-4F58-959D-CF69464AD31F}" destId="{246B9738-B873-4B50-92FB-F2E693926B7F}" srcOrd="3" destOrd="0" presId="urn:microsoft.com/office/officeart/2005/8/layout/list1#1"/>
    <dgm:cxn modelId="{9FD46070-76FC-4865-BB93-03531C1890F3}" type="presParOf" srcId="{4F0F7466-FD60-4F58-959D-CF69464AD31F}" destId="{85DBF472-ABD4-4446-9BD4-2F5B40795732}" srcOrd="4" destOrd="0" presId="urn:microsoft.com/office/officeart/2005/8/layout/list1#1"/>
    <dgm:cxn modelId="{C5AF33D9-4EE7-44A0-A32E-D0A42449BC5A}" type="presParOf" srcId="{85DBF472-ABD4-4446-9BD4-2F5B40795732}" destId="{D4F69C28-9B6B-4D19-AD8B-6B369FAFBA40}" srcOrd="0" destOrd="0" presId="urn:microsoft.com/office/officeart/2005/8/layout/list1#1"/>
    <dgm:cxn modelId="{1439BE7D-EDB8-4BA2-9F5B-BBDD7BA04636}" type="presParOf" srcId="{85DBF472-ABD4-4446-9BD4-2F5B40795732}" destId="{624A369E-D60B-4A9C-9B15-3AC5DFD74FCB}" srcOrd="1" destOrd="0" presId="urn:microsoft.com/office/officeart/2005/8/layout/list1#1"/>
    <dgm:cxn modelId="{35DE44F3-165E-488A-9536-244DD802C297}" type="presParOf" srcId="{4F0F7466-FD60-4F58-959D-CF69464AD31F}" destId="{D9083D98-A7A6-4BF2-A0EC-8A16077FDAC5}" srcOrd="5" destOrd="0" presId="urn:microsoft.com/office/officeart/2005/8/layout/list1#1"/>
    <dgm:cxn modelId="{7123C0FD-8954-451F-953F-DA448D1E535F}" type="presParOf" srcId="{4F0F7466-FD60-4F58-959D-CF69464AD31F}" destId="{C444C758-E164-47F3-840F-DC4C1ABE7B85}" srcOrd="6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8D5AE0-6FDC-455A-BDF3-926898FC4FD3}" type="doc">
      <dgm:prSet loTypeId="urn:microsoft.com/office/officeart/2005/8/layout/list1#1" loCatId="list" qsTypeId="urn:microsoft.com/office/officeart/2005/8/quickstyle/simple1#2" qsCatId="simple" csTypeId="urn:microsoft.com/office/officeart/2005/8/colors/accent2_2#1" csCatId="accent1" phldr="1"/>
      <dgm:spPr/>
      <dgm:t>
        <a:bodyPr/>
        <a:lstStyle/>
        <a:p>
          <a:endParaRPr lang="zh-CN" altLang="en-US"/>
        </a:p>
      </dgm:t>
    </dgm:pt>
    <dgm:pt modelId="{4F0F7466-FD60-4F58-959D-CF69464AD31F}" type="pres">
      <dgm:prSet presAssocID="{DA8D5AE0-6FDC-455A-BDF3-926898FC4F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079AF3E-C46D-4B37-A17A-A5131B14960C}" type="presOf" srcId="{DA8D5AE0-6FDC-455A-BDF3-926898FC4FD3}" destId="{4F0F7466-FD60-4F58-959D-CF69464AD31F}" srcOrd="0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69CD5-8BA0-4EAC-9011-540CAE689AFD}">
      <dsp:nvSpPr>
        <dsp:cNvPr id="0" name=""/>
        <dsp:cNvSpPr/>
      </dsp:nvSpPr>
      <dsp:spPr>
        <a:xfrm>
          <a:off x="0" y="328109"/>
          <a:ext cx="7795260" cy="4284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99" tIns="333248" rIns="6049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600" kern="1200"/>
        </a:p>
      </dsp:txBody>
      <dsp:txXfrm>
        <a:off x="0" y="328109"/>
        <a:ext cx="7795260" cy="428400"/>
      </dsp:txXfrm>
    </dsp:sp>
    <dsp:sp modelId="{70978F3A-7CD9-48A3-9716-B3C8DE94A349}">
      <dsp:nvSpPr>
        <dsp:cNvPr id="0" name=""/>
        <dsp:cNvSpPr/>
      </dsp:nvSpPr>
      <dsp:spPr>
        <a:xfrm>
          <a:off x="389763" y="77189"/>
          <a:ext cx="130136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/>
            <a:t>布尔类型</a:t>
          </a:r>
        </a:p>
      </dsp:txBody>
      <dsp:txXfrm>
        <a:off x="414261" y="101687"/>
        <a:ext cx="1252368" cy="452844"/>
      </dsp:txXfrm>
    </dsp:sp>
    <dsp:sp modelId="{AC17E7DA-7560-4724-BCFA-1252E788EF52}">
      <dsp:nvSpPr>
        <dsp:cNvPr id="0" name=""/>
        <dsp:cNvSpPr/>
      </dsp:nvSpPr>
      <dsp:spPr>
        <a:xfrm>
          <a:off x="0" y="1099229"/>
          <a:ext cx="7795260" cy="4284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D11A4-1041-40F8-87B8-DED0F54BFFE0}">
      <dsp:nvSpPr>
        <dsp:cNvPr id="0" name=""/>
        <dsp:cNvSpPr/>
      </dsp:nvSpPr>
      <dsp:spPr>
        <a:xfrm>
          <a:off x="389763" y="848310"/>
          <a:ext cx="130136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/>
            <a:t>文本类型</a:t>
          </a:r>
        </a:p>
      </dsp:txBody>
      <dsp:txXfrm>
        <a:off x="414261" y="872808"/>
        <a:ext cx="1252368" cy="452844"/>
      </dsp:txXfrm>
    </dsp:sp>
    <dsp:sp modelId="{E1A49483-BF5E-468C-8E26-DD348C44E747}">
      <dsp:nvSpPr>
        <dsp:cNvPr id="0" name=""/>
        <dsp:cNvSpPr/>
      </dsp:nvSpPr>
      <dsp:spPr>
        <a:xfrm>
          <a:off x="0" y="1870350"/>
          <a:ext cx="7795260" cy="4284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8F3E0-1B48-49A0-9F4F-61E8378211C6}">
      <dsp:nvSpPr>
        <dsp:cNvPr id="0" name=""/>
        <dsp:cNvSpPr/>
      </dsp:nvSpPr>
      <dsp:spPr>
        <a:xfrm>
          <a:off x="389763" y="1619429"/>
          <a:ext cx="130136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/>
            <a:t>整数类型</a:t>
          </a:r>
        </a:p>
      </dsp:txBody>
      <dsp:txXfrm>
        <a:off x="414261" y="1643927"/>
        <a:ext cx="1252368" cy="452844"/>
      </dsp:txXfrm>
    </dsp:sp>
    <dsp:sp modelId="{C444C758-E164-47F3-840F-DC4C1ABE7B85}">
      <dsp:nvSpPr>
        <dsp:cNvPr id="0" name=""/>
        <dsp:cNvSpPr/>
      </dsp:nvSpPr>
      <dsp:spPr>
        <a:xfrm>
          <a:off x="0" y="2641470"/>
          <a:ext cx="7795260" cy="4284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A369E-D60B-4A9C-9B15-3AC5DFD74FCB}">
      <dsp:nvSpPr>
        <dsp:cNvPr id="0" name=""/>
        <dsp:cNvSpPr/>
      </dsp:nvSpPr>
      <dsp:spPr>
        <a:xfrm>
          <a:off x="389763" y="2390550"/>
          <a:ext cx="130136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/>
            <a:t>浮点类型</a:t>
          </a:r>
        </a:p>
      </dsp:txBody>
      <dsp:txXfrm>
        <a:off x="414261" y="2415048"/>
        <a:ext cx="1252368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69CD5-8BA0-4EAC-9011-540CAE689AFD}">
      <dsp:nvSpPr>
        <dsp:cNvPr id="0" name=""/>
        <dsp:cNvSpPr/>
      </dsp:nvSpPr>
      <dsp:spPr>
        <a:xfrm>
          <a:off x="0" y="468560"/>
          <a:ext cx="6991985" cy="7560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656" tIns="374904" rIns="54265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800" kern="1200"/>
        </a:p>
      </dsp:txBody>
      <dsp:txXfrm>
        <a:off x="0" y="468560"/>
        <a:ext cx="6991985" cy="756000"/>
      </dsp:txXfrm>
    </dsp:sp>
    <dsp:sp modelId="{70978F3A-7CD9-48A3-9716-B3C8DE94A349}">
      <dsp:nvSpPr>
        <dsp:cNvPr id="0" name=""/>
        <dsp:cNvSpPr/>
      </dsp:nvSpPr>
      <dsp:spPr>
        <a:xfrm>
          <a:off x="349599" y="25759"/>
          <a:ext cx="1167262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96" tIns="0" rIns="184996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/>
            <a:t>特点一</a:t>
          </a:r>
        </a:p>
      </dsp:txBody>
      <dsp:txXfrm>
        <a:off x="392830" y="68990"/>
        <a:ext cx="1080800" cy="799138"/>
      </dsp:txXfrm>
    </dsp:sp>
    <dsp:sp modelId="{AC17E7DA-7560-4724-BCFA-1252E788EF52}">
      <dsp:nvSpPr>
        <dsp:cNvPr id="0" name=""/>
        <dsp:cNvSpPr/>
      </dsp:nvSpPr>
      <dsp:spPr>
        <a:xfrm>
          <a:off x="0" y="1829360"/>
          <a:ext cx="6991985" cy="7560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D11A4-1041-40F8-87B8-DED0F54BFFE0}">
      <dsp:nvSpPr>
        <dsp:cNvPr id="0" name=""/>
        <dsp:cNvSpPr/>
      </dsp:nvSpPr>
      <dsp:spPr>
        <a:xfrm>
          <a:off x="349599" y="1386560"/>
          <a:ext cx="1167262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96" tIns="0" rIns="184996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>
              <a:sym typeface="+mn-ea"/>
            </a:rPr>
            <a:t>特点二</a:t>
          </a:r>
        </a:p>
      </dsp:txBody>
      <dsp:txXfrm>
        <a:off x="392830" y="1429791"/>
        <a:ext cx="1080800" cy="7991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49483-BF5E-468C-8E26-DD348C44E747}">
      <dsp:nvSpPr>
        <dsp:cNvPr id="0" name=""/>
        <dsp:cNvSpPr/>
      </dsp:nvSpPr>
      <dsp:spPr>
        <a:xfrm>
          <a:off x="0" y="468560"/>
          <a:ext cx="6991985" cy="7560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8F3E0-1B48-49A0-9F4F-61E8378211C6}">
      <dsp:nvSpPr>
        <dsp:cNvPr id="0" name=""/>
        <dsp:cNvSpPr/>
      </dsp:nvSpPr>
      <dsp:spPr>
        <a:xfrm>
          <a:off x="349599" y="25759"/>
          <a:ext cx="1167262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96" tIns="0" rIns="184996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>
              <a:sym typeface="+mn-ea"/>
            </a:rPr>
            <a:t>特点三</a:t>
          </a:r>
        </a:p>
      </dsp:txBody>
      <dsp:txXfrm>
        <a:off x="392830" y="68990"/>
        <a:ext cx="1080800" cy="799138"/>
      </dsp:txXfrm>
    </dsp:sp>
    <dsp:sp modelId="{C444C758-E164-47F3-840F-DC4C1ABE7B85}">
      <dsp:nvSpPr>
        <dsp:cNvPr id="0" name=""/>
        <dsp:cNvSpPr/>
      </dsp:nvSpPr>
      <dsp:spPr>
        <a:xfrm>
          <a:off x="0" y="1829360"/>
          <a:ext cx="6991985" cy="7560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A369E-D60B-4A9C-9B15-3AC5DFD74FCB}">
      <dsp:nvSpPr>
        <dsp:cNvPr id="0" name=""/>
        <dsp:cNvSpPr/>
      </dsp:nvSpPr>
      <dsp:spPr>
        <a:xfrm>
          <a:off x="349599" y="1386560"/>
          <a:ext cx="1167262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96" tIns="0" rIns="184996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>
              <a:sym typeface="+mn-ea"/>
            </a:rPr>
            <a:t>特点四</a:t>
          </a:r>
        </a:p>
      </dsp:txBody>
      <dsp:txXfrm>
        <a:off x="392830" y="1429791"/>
        <a:ext cx="1080800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E7DF6-C895-4E53-B71A-F20B4CC8237B}" type="datetimeFigureOut">
              <a:rPr lang="zh-CN" altLang="en-US" smtClean="0">
                <a:ea typeface="微软雅黑" panose="020B0503020204020204" pitchFamily="34" charset="-122"/>
              </a:rPr>
            </a:fld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44FD6-F94A-461E-99AC-D29D4ACC8083}" type="slidenum">
              <a:rPr lang="zh-CN" altLang="en-US" smtClean="0">
                <a:ea typeface="微软雅黑" panose="020B0503020204020204" pitchFamily="34" charset="-122"/>
              </a:rPr>
            </a:fld>
            <a:endParaRPr lang="zh-CN" altLang="en-US"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422EFC78-32FE-4758-B504-92B4D0B9F0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5E1B-70AA-4D6D-A851-01FA6AD8BF9A}" type="datetime1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A926-9446-4F62-9ECE-08A9B18F975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336F-82DC-4654-9554-07866832948F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B142-B2B8-4750-964D-A3BDE93F3EF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38B-5E56-4490-B16F-070FD98B5E3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4C82377E-F97D-47AE-AC5E-84E924FDA80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67C3AAF4-1844-4EEA-8132-22A06EE648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8509C01B-2147-4857-BC9C-29BBF313931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F9AD98D2-E8AF-49B1-9C8C-175DE0A5BE7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701675" y="233363"/>
            <a:ext cx="7829550" cy="57594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1675" y="233363"/>
            <a:ext cx="7829550" cy="5953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701675" y="1628775"/>
            <a:ext cx="7829550" cy="4364038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 r="15524" b="21730"/>
          <a:stretch>
            <a:fillRect/>
          </a:stretch>
        </p:blipFill>
        <p:spPr>
          <a:xfrm>
            <a:off x="396" y="3389050"/>
            <a:ext cx="9143604" cy="346895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0" y="0"/>
            <a:ext cx="9144000" cy="101600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A8EB-3E98-45DF-95F9-20499AB89BB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B168-BF23-49EB-A4EA-A33054B30FF3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3E32-CF70-4BAE-9C47-A15603A9F1F6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5835-E83C-4B3D-BEF0-E2AC128A0F5B}" type="datetime1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33AF3-DAC5-4E98-94B6-B2F606A2A076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diagramQuickStyle" Target="../diagrams/quickStyle1.xml"/><Relationship Id="rId8" Type="http://schemas.openxmlformats.org/officeDocument/2006/relationships/diagramLayout" Target="../diagrams/layout1.xml"/><Relationship Id="rId7" Type="http://schemas.openxmlformats.org/officeDocument/2006/relationships/diagramData" Target="../diagrams/data1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2" Type="http://schemas.openxmlformats.org/officeDocument/2006/relationships/slideLayout" Target="../slideLayouts/slideLayout2.xml"/><Relationship Id="rId11" Type="http://schemas.microsoft.com/office/2007/relationships/diagramDrawing" Target="../diagrams/drawing1.xml"/><Relationship Id="rId10" Type="http://schemas.openxmlformats.org/officeDocument/2006/relationships/diagramColors" Target="../diagrams/colors1.xml"/><Relationship Id="rId1" Type="http://schemas.openxmlformats.org/officeDocument/2006/relationships/tags" Target="../tags/tag36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diagramData" Target="../diagrams/data3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image" Target="../media/image21.png"/><Relationship Id="rId14" Type="http://schemas.openxmlformats.org/officeDocument/2006/relationships/slideLayout" Target="../slideLayouts/slideLayout2.xml"/><Relationship Id="rId13" Type="http://schemas.microsoft.com/office/2007/relationships/diagramDrawing" Target="../diagrams/drawing3.xml"/><Relationship Id="rId12" Type="http://schemas.openxmlformats.org/officeDocument/2006/relationships/diagramColors" Target="../diagrams/colors3.xml"/><Relationship Id="rId11" Type="http://schemas.openxmlformats.org/officeDocument/2006/relationships/diagramQuickStyle" Target="../diagrams/quickStyle3.xml"/><Relationship Id="rId10" Type="http://schemas.openxmlformats.org/officeDocument/2006/relationships/diagramLayout" Target="../diagrams/layout3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4.xml"/><Relationship Id="rId8" Type="http://schemas.openxmlformats.org/officeDocument/2006/relationships/diagramQuickStyle" Target="../diagrams/quickStyle4.xml"/><Relationship Id="rId7" Type="http://schemas.openxmlformats.org/officeDocument/2006/relationships/diagramLayout" Target="../diagrams/layout4.xml"/><Relationship Id="rId6" Type="http://schemas.openxmlformats.org/officeDocument/2006/relationships/diagramData" Target="../diagrams/data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1" Type="http://schemas.openxmlformats.org/officeDocument/2006/relationships/slideLayout" Target="../slideLayouts/slideLayout2.xml"/><Relationship Id="rId10" Type="http://schemas.microsoft.com/office/2007/relationships/diagramDrawing" Target="../diagrams/drawing4.xml"/><Relationship Id="rId1" Type="http://schemas.openxmlformats.org/officeDocument/2006/relationships/tags" Target="../tags/tag89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diagramQuickStyle" Target="../diagrams/quickStyle5.xml"/><Relationship Id="rId8" Type="http://schemas.openxmlformats.org/officeDocument/2006/relationships/diagramLayout" Target="../diagrams/layout5.xml"/><Relationship Id="rId7" Type="http://schemas.openxmlformats.org/officeDocument/2006/relationships/diagramData" Target="../diagrams/data5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24.png"/><Relationship Id="rId13" Type="http://schemas.openxmlformats.org/officeDocument/2006/relationships/image" Target="../media/image23.png"/><Relationship Id="rId12" Type="http://schemas.openxmlformats.org/officeDocument/2006/relationships/image" Target="../media/image22.png"/><Relationship Id="rId11" Type="http://schemas.microsoft.com/office/2007/relationships/diagramDrawing" Target="../diagrams/drawing5.xml"/><Relationship Id="rId10" Type="http://schemas.openxmlformats.org/officeDocument/2006/relationships/diagramColors" Target="../diagrams/colors5.xml"/><Relationship Id="rId1" Type="http://schemas.openxmlformats.org/officeDocument/2006/relationships/tags" Target="../tags/tag9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hyperlink" Target="http://www.cstor.cn/proTextdetail_11007.html" TargetMode="External"/><Relationship Id="rId4" Type="http://schemas.openxmlformats.org/officeDocument/2006/relationships/image" Target="../media/image27.jpeg"/><Relationship Id="rId3" Type="http://schemas.openxmlformats.org/officeDocument/2006/relationships/hyperlink" Target="http://www.cstor.cn/proTextdetail_12031.html" TargetMode="External"/><Relationship Id="rId2" Type="http://schemas.openxmlformats.org/officeDocument/2006/relationships/image" Target="../media/image26.jpeg"/><Relationship Id="rId1" Type="http://schemas.openxmlformats.org/officeDocument/2006/relationships/hyperlink" Target="http://www.cstor.cn/proTextdetail_10766.html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5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hyperlink" Target="http://www.dlworld.cn/" TargetMode="External"/><Relationship Id="rId8" Type="http://schemas.openxmlformats.org/officeDocument/2006/relationships/image" Target="../media/image44.png"/><Relationship Id="rId7" Type="http://schemas.openxmlformats.org/officeDocument/2006/relationships/hyperlink" Target="http://www.chinarobots.cn/" TargetMode="External"/><Relationship Id="rId6" Type="http://schemas.openxmlformats.org/officeDocument/2006/relationships/image" Target="../media/image43.png"/><Relationship Id="rId5" Type="http://schemas.openxmlformats.org/officeDocument/2006/relationships/hyperlink" Target="http://www.chinaaiworld.cn/" TargetMode="External"/><Relationship Id="rId4" Type="http://schemas.openxmlformats.org/officeDocument/2006/relationships/image" Target="../media/image42.png"/><Relationship Id="rId3" Type="http://schemas.openxmlformats.org/officeDocument/2006/relationships/hyperlink" Target="http://www.chinacloud.cn/" TargetMode="External"/><Relationship Id="rId27" Type="http://schemas.openxmlformats.org/officeDocument/2006/relationships/slideLayout" Target="../slideLayouts/slideLayout2.xml"/><Relationship Id="rId26" Type="http://schemas.openxmlformats.org/officeDocument/2006/relationships/image" Target="../media/image54.png"/><Relationship Id="rId25" Type="http://schemas.openxmlformats.org/officeDocument/2006/relationships/image" Target="../media/image53.png"/><Relationship Id="rId24" Type="http://schemas.openxmlformats.org/officeDocument/2006/relationships/hyperlink" Target="http://www.envicloud.cn/" TargetMode="External"/><Relationship Id="rId23" Type="http://schemas.openxmlformats.org/officeDocument/2006/relationships/image" Target="../media/image52.png"/><Relationship Id="rId22" Type="http://schemas.openxmlformats.org/officeDocument/2006/relationships/image" Target="../media/image51.png"/><Relationship Id="rId21" Type="http://schemas.openxmlformats.org/officeDocument/2006/relationships/hyperlink" Target="http://www.wanwuyun.com/" TargetMode="External"/><Relationship Id="rId20" Type="http://schemas.openxmlformats.org/officeDocument/2006/relationships/image" Target="../media/image50.png"/><Relationship Id="rId2" Type="http://schemas.openxmlformats.org/officeDocument/2006/relationships/image" Target="../media/image41.png"/><Relationship Id="rId19" Type="http://schemas.openxmlformats.org/officeDocument/2006/relationships/hyperlink" Target="http://www.smartcitychina.cn/" TargetMode="External"/><Relationship Id="rId18" Type="http://schemas.openxmlformats.org/officeDocument/2006/relationships/image" Target="../media/image49.png"/><Relationship Id="rId17" Type="http://schemas.openxmlformats.org/officeDocument/2006/relationships/hyperlink" Target="http://www.netofthings.cn/" TargetMode="External"/><Relationship Id="rId16" Type="http://schemas.openxmlformats.org/officeDocument/2006/relationships/image" Target="../media/image48.png"/><Relationship Id="rId15" Type="http://schemas.openxmlformats.org/officeDocument/2006/relationships/hyperlink" Target="http://www.thebigdata.cn/" TargetMode="External"/><Relationship Id="rId14" Type="http://schemas.openxmlformats.org/officeDocument/2006/relationships/image" Target="../media/image47.png"/><Relationship Id="rId13" Type="http://schemas.openxmlformats.org/officeDocument/2006/relationships/hyperlink" Target="http://www.worldstor.cn/" TargetMode="External"/><Relationship Id="rId12" Type="http://schemas.openxmlformats.org/officeDocument/2006/relationships/image" Target="../media/image46.png"/><Relationship Id="rId11" Type="http://schemas.openxmlformats.org/officeDocument/2006/relationships/hyperlink" Target="http://www.pm25.org.cn/" TargetMode="External"/><Relationship Id="rId10" Type="http://schemas.openxmlformats.org/officeDocument/2006/relationships/image" Target="../media/image45.png"/><Relationship Id="rId1" Type="http://schemas.openxmlformats.org/officeDocument/2006/relationships/hyperlink" Target="http://www.chinaznyj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8" Type="http://schemas.openxmlformats.org/officeDocument/2006/relationships/slideLayout" Target="../slideLayouts/slideLayout2.xml"/><Relationship Id="rId27" Type="http://schemas.openxmlformats.org/officeDocument/2006/relationships/image" Target="../media/image12.png"/><Relationship Id="rId26" Type="http://schemas.openxmlformats.org/officeDocument/2006/relationships/image" Target="../media/image11.png"/><Relationship Id="rId25" Type="http://schemas.openxmlformats.org/officeDocument/2006/relationships/tags" Target="../tags/tag35.xml"/><Relationship Id="rId24" Type="http://schemas.openxmlformats.org/officeDocument/2006/relationships/tags" Target="../tags/tag34.xml"/><Relationship Id="rId23" Type="http://schemas.openxmlformats.org/officeDocument/2006/relationships/tags" Target="../tags/tag33.xml"/><Relationship Id="rId22" Type="http://schemas.openxmlformats.org/officeDocument/2006/relationships/tags" Target="../tags/tag32.xml"/><Relationship Id="rId21" Type="http://schemas.openxmlformats.org/officeDocument/2006/relationships/tags" Target="../tags/tag31.xml"/><Relationship Id="rId20" Type="http://schemas.openxmlformats.org/officeDocument/2006/relationships/tags" Target="../tags/tag30.xml"/><Relationship Id="rId2" Type="http://schemas.openxmlformats.org/officeDocument/2006/relationships/tags" Target="../tags/tag12.xml"/><Relationship Id="rId19" Type="http://schemas.openxmlformats.org/officeDocument/2006/relationships/tags" Target="../tags/tag29.xml"/><Relationship Id="rId18" Type="http://schemas.openxmlformats.org/officeDocument/2006/relationships/tags" Target="../tags/tag28.xml"/><Relationship Id="rId17" Type="http://schemas.openxmlformats.org/officeDocument/2006/relationships/tags" Target="../tags/tag27.xml"/><Relationship Id="rId16" Type="http://schemas.openxmlformats.org/officeDocument/2006/relationships/tags" Target="../tags/tag26.xml"/><Relationship Id="rId15" Type="http://schemas.openxmlformats.org/officeDocument/2006/relationships/tags" Target="../tags/tag25.xml"/><Relationship Id="rId14" Type="http://schemas.openxmlformats.org/officeDocument/2006/relationships/tags" Target="../tags/tag24.xml"/><Relationship Id="rId13" Type="http://schemas.openxmlformats.org/officeDocument/2006/relationships/tags" Target="../tags/tag23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658620" y="2209165"/>
            <a:ext cx="6269990" cy="8640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19511" y="720005"/>
            <a:ext cx="6504978" cy="132207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8000" b="1" spc="300" dirty="0" smtClean="0">
                <a:ln w="11430"/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数据清洗</a:t>
            </a:r>
            <a:endParaRPr lang="zh-CN" altLang="en-US" sz="8000" b="1" spc="300" dirty="0" smtClean="0">
              <a:ln w="11430"/>
              <a:solidFill>
                <a:srgbClr val="3D89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143" y="3240900"/>
            <a:ext cx="8496050" cy="307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8790317" y="3240900"/>
            <a:ext cx="368541" cy="30710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768" y="6337300"/>
            <a:ext cx="2217463" cy="52070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410335" y="2209165"/>
            <a:ext cx="259715" cy="86487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0066"/>
              </a:solidFill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1670340" y="2297556"/>
            <a:ext cx="6270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刘  鹏    张  燕    总主编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6"/>
          <p:cNvSpPr txBox="1"/>
          <p:nvPr/>
        </p:nvSpPr>
        <p:spPr>
          <a:xfrm>
            <a:off x="1670340" y="2634610"/>
            <a:ext cx="6270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李法平    主编                            陈潇潇    副主编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Freeform 25"/>
          <p:cNvSpPr>
            <a:spLocks noEditPoints="1"/>
          </p:cNvSpPr>
          <p:nvPr/>
        </p:nvSpPr>
        <p:spPr bwMode="auto">
          <a:xfrm>
            <a:off x="3130713" y="2405963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1" name="Freeform 25"/>
          <p:cNvSpPr>
            <a:spLocks noEditPoints="1"/>
          </p:cNvSpPr>
          <p:nvPr/>
        </p:nvSpPr>
        <p:spPr bwMode="auto">
          <a:xfrm>
            <a:off x="2443008" y="2743148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3" name="Freeform 25"/>
          <p:cNvSpPr>
            <a:spLocks noEditPoints="1"/>
          </p:cNvSpPr>
          <p:nvPr/>
        </p:nvSpPr>
        <p:spPr bwMode="auto">
          <a:xfrm>
            <a:off x="5390043" y="2743148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1779905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2.2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数据编码</a:t>
            </a:r>
            <a:endParaRPr lang="zh-CN" altLang="en-US" sz="2100" b="1" spc="225" dirty="0" smtClean="0">
              <a:solidFill>
                <a:prstClr val="white"/>
              </a:solidFill>
              <a:sym typeface="+mn-ea"/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1948180" cy="506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第二章 数据格式与编码</a:t>
            </a:r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130810" y="1012825"/>
            <a:ext cx="7369810" cy="4554220"/>
            <a:chOff x="1255892" y="1892789"/>
            <a:chExt cx="5743575" cy="4554855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2427806" y="2073764"/>
              <a:ext cx="4571286" cy="400110"/>
            </a:xfrm>
            <a:prstGeom prst="rect">
              <a:avLst/>
            </a:prstGeom>
          </p:spPr>
          <p:txBody>
            <a:bodyPr wrap="square">
              <a:normAutofit fontScale="95000"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latin typeface="+mj-lt"/>
                  <a:ea typeface="+mj-ea"/>
                  <a:cs typeface="+mj-cs"/>
                  <a:sym typeface="Arial" panose="020B0604020202020204" pitchFamily="34" charset="0"/>
                </a:rPr>
                <a:t>数据类型</a:t>
              </a:r>
              <a:endParaRPr lang="zh-CN" altLang="en-U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2359446" y="1892789"/>
              <a:ext cx="68360" cy="132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4"/>
              </p:custDataLst>
            </p:nvPr>
          </p:nvSpPr>
          <p:spPr>
            <a:xfrm>
              <a:off x="2428102" y="2584304"/>
              <a:ext cx="4571365" cy="3863340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just" fontAlgn="auto">
                <a:lnSpc>
                  <a:spcPct val="150000"/>
                </a:lnSpc>
              </a:pPr>
              <a:r>
                <a:rPr lang="zh-CN" sz="1600" dirty="0">
                  <a:sym typeface="Arial" panose="020B0604020202020204" pitchFamily="34" charset="0"/>
                </a:rPr>
                <a:t>数据类型是一种数据结构，包括定义一个值的集合以及定义在这个值集上的一组操作。通常根据数据的特点将数据划分为不同的类型。</a:t>
              </a:r>
              <a:endParaRPr lang="zh-CN" sz="1600" dirty="0">
                <a:sym typeface="Arial" panose="020B0604020202020204" pitchFamily="34" charset="0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lang="zh-CN" sz="1600" dirty="0">
                  <a:sym typeface="Arial" panose="020B0604020202020204" pitchFamily="34" charset="0"/>
                </a:rPr>
                <a:t>按照计算机的存储特性，编程语言和数据库应用都会把数据划分为特定的几种类型：</a:t>
              </a:r>
              <a:endParaRPr lang="zh-CN" sz="1600" dirty="0"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9"/>
            <p:cNvCxnSpPr/>
            <p:nvPr>
              <p:custDataLst>
                <p:tags r:id="rId5"/>
              </p:custDataLst>
            </p:nvPr>
          </p:nvCxnSpPr>
          <p:spPr>
            <a:xfrm>
              <a:off x="2541633" y="247756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>
              <p:custDataLst>
                <p:tags r:id="rId6"/>
              </p:custDataLst>
            </p:nvPr>
          </p:nvSpPr>
          <p:spPr>
            <a:xfrm>
              <a:off x="1255892" y="1911323"/>
              <a:ext cx="1104472" cy="1302266"/>
            </a:xfrm>
            <a:prstGeom prst="rect">
              <a:avLst/>
            </a:prstGeom>
            <a:noFill/>
          </p:spPr>
          <p:txBody>
            <a:bodyPr vert="eaVert" wrap="square" lIns="0" tIns="0" rIns="0" bIns="0" rtlCol="0">
              <a:normAutofit/>
            </a:bodyPr>
            <a:lstStyle/>
            <a:p>
              <a:pPr algn="ctr"/>
              <a:r>
                <a:rPr lang="en-US" altLang="zh-CN" sz="4800" b="1" dirty="0" smtClean="0">
                  <a:solidFill>
                    <a:schemeClr val="accent1"/>
                  </a:solidFill>
                  <a:sym typeface="Arial" panose="020B0604020202020204" pitchFamily="34" charset="0"/>
                </a:rPr>
                <a:t>01</a:t>
              </a:r>
              <a:endParaRPr lang="zh-CN" altLang="en-US" sz="4800" b="1" dirty="0">
                <a:solidFill>
                  <a:schemeClr val="accent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2723692" y="3692607"/>
            <a:ext cx="3085764" cy="4026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825292" y="3724677"/>
            <a:ext cx="3085764" cy="3371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zh-CN" sz="1600" b="1" dirty="0">
                <a:solidFill>
                  <a:schemeClr val="bg1"/>
                </a:solidFill>
              </a:rPr>
              <a:t>Java常见数据类型</a:t>
            </a:r>
            <a:endParaRPr lang="zh-CN" altLang="zh-CN" sz="1600" b="1" dirty="0">
              <a:solidFill>
                <a:schemeClr val="bg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706245" y="3692525"/>
            <a:ext cx="817880" cy="40259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类型</a:t>
            </a:r>
            <a:r>
              <a:rPr lang="en-US" altLang="zh-CN" b="1" dirty="0"/>
              <a:t>1</a:t>
            </a:r>
            <a:endParaRPr lang="en-US" altLang="zh-CN" b="1" dirty="0"/>
          </a:p>
        </p:txBody>
      </p:sp>
      <p:graphicFrame>
        <p:nvGraphicFramePr>
          <p:cNvPr id="6" name="图示 5"/>
          <p:cNvGraphicFramePr/>
          <p:nvPr/>
        </p:nvGraphicFramePr>
        <p:xfrm>
          <a:off x="1388550" y="3563951"/>
          <a:ext cx="7639353" cy="2139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矩形 13"/>
          <p:cNvSpPr/>
          <p:nvPr/>
        </p:nvSpPr>
        <p:spPr>
          <a:xfrm>
            <a:off x="1706168" y="4332032"/>
            <a:ext cx="601492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dirty="0"/>
              <a:t>Java的基础数据类型可分为4类8种，包含整型（byte、short、int、long）、浮点型（float、double）、逻辑型（boolean）以及符型（char）。具体内容如下：</a:t>
            </a:r>
            <a:endParaRPr lang="zh-CN" altLang="zh-CN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1779905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2.2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数据编码</a:t>
            </a:r>
            <a:endParaRPr lang="zh-CN" altLang="en-US" sz="2100" b="1" spc="225" dirty="0" smtClean="0">
              <a:solidFill>
                <a:prstClr val="white"/>
              </a:solidFill>
              <a:sym typeface="+mn-ea"/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1948180" cy="506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第二章 数据格式与编码</a:t>
            </a:r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</p:txBody>
      </p:sp>
      <p:graphicFrame>
        <p:nvGraphicFramePr>
          <p:cNvPr id="10" name="图示 9"/>
          <p:cNvGraphicFramePr/>
          <p:nvPr/>
        </p:nvGraphicFramePr>
        <p:xfrm>
          <a:off x="607695" y="804545"/>
          <a:ext cx="7795260" cy="3147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2278380" y="1932305"/>
            <a:ext cx="554355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/>
              <a:t>包括字符和字符串</a:t>
            </a:r>
            <a:endParaRPr lang="zh-CN" altLang="en-US" sz="1400"/>
          </a:p>
        </p:txBody>
      </p:sp>
      <p:sp>
        <p:nvSpPr>
          <p:cNvPr id="12" name="文本框 11"/>
          <p:cNvSpPr txBox="1"/>
          <p:nvPr/>
        </p:nvSpPr>
        <p:spPr>
          <a:xfrm>
            <a:off x="2278380" y="1295400"/>
            <a:ext cx="5751195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400">
                <a:sym typeface="+mn-ea"/>
              </a:rPr>
              <a:t>布尔类型bool常用于记录判断对错的逻辑变量，只允许取值true或false</a:t>
            </a:r>
            <a:endParaRPr lang="zh-CN" altLang="en-US" sz="1400"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278380" y="2628900"/>
            <a:ext cx="64293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sym typeface="+mn-ea"/>
              </a:rPr>
              <a:t>整数类型，顾名思义，用来存储有符号的整数数据。在计算机中用二进制补</a:t>
            </a:r>
            <a:endParaRPr lang="zh-CN" altLang="en-US" sz="1400">
              <a:sym typeface="+mn-ea"/>
            </a:endParaRPr>
          </a:p>
          <a:p>
            <a:r>
              <a:rPr lang="zh-CN" altLang="en-US" sz="1400">
                <a:sym typeface="+mn-ea"/>
              </a:rPr>
              <a:t>码的形式表示</a:t>
            </a:r>
            <a:endParaRPr lang="zh-CN" altLang="en-US" sz="140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78380" y="3323590"/>
            <a:ext cx="59162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/>
              <a:t>浮点数又称小数、非整数，与整数类型相似。Java浮点数类型有固定的取值范围和字段长度，不受平台影响</a:t>
            </a:r>
            <a:endParaRPr lang="zh-CN" altLang="en-US" sz="1400"/>
          </a:p>
        </p:txBody>
      </p:sp>
      <p:sp>
        <p:nvSpPr>
          <p:cNvPr id="100" name="文本框 99"/>
          <p:cNvSpPr txBox="1"/>
          <p:nvPr/>
        </p:nvSpPr>
        <p:spPr>
          <a:xfrm>
            <a:off x="1550035" y="4059555"/>
            <a:ext cx="5080000" cy="2298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 algn="ctr"/>
            <a:r>
              <a:rPr lang="zh-CN" sz="900" b="0">
                <a:latin typeface="Arial" panose="020B0604020202020204" pitchFamily="34" charset="0"/>
                <a:ea typeface="黑体" panose="02010609060101010101" charset="-122"/>
              </a:rPr>
              <a:t>表</a:t>
            </a:r>
            <a:r>
              <a:rPr lang="en-US" sz="900" b="0">
                <a:latin typeface="Arial" panose="020B0604020202020204" pitchFamily="34" charset="0"/>
                <a:ea typeface="黑体" panose="02010609060101010101" charset="-122"/>
              </a:rPr>
              <a:t>2-1  Java</a:t>
            </a:r>
            <a:r>
              <a:rPr lang="zh-CN" sz="900" b="0">
                <a:latin typeface="Arial" panose="020B0604020202020204" pitchFamily="34" charset="0"/>
                <a:ea typeface="黑体" panose="02010609060101010101" charset="-122"/>
              </a:rPr>
              <a:t>常见数据类型</a:t>
            </a:r>
            <a:endParaRPr lang="zh-CN" altLang="en-US"/>
          </a:p>
        </p:txBody>
      </p:sp>
      <p:graphicFrame>
        <p:nvGraphicFramePr>
          <p:cNvPr id="4" name="表格 3"/>
          <p:cNvGraphicFramePr/>
          <p:nvPr/>
        </p:nvGraphicFramePr>
        <p:xfrm>
          <a:off x="2032000" y="4289425"/>
          <a:ext cx="4857115" cy="15957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5975"/>
                <a:gridCol w="922655"/>
                <a:gridCol w="3118485"/>
              </a:tblGrid>
              <a:tr h="166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类    型</a:t>
                      </a:r>
                      <a:endParaRPr lang="en-US" altLang="en-US" sz="9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字    节</a:t>
                      </a:r>
                      <a:endParaRPr lang="en-US" altLang="en-US" sz="9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取 值 范 围</a:t>
                      </a:r>
                      <a:endParaRPr lang="en-US" altLang="en-US" sz="9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00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</a:t>
                      </a:r>
                      <a:r>
                        <a:rPr lang="en-US" sz="9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yte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-</a:t>
                      </a:r>
                      <a:r>
                        <a:rPr lang="en-US" sz="9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r>
                        <a:rPr lang="en-US" sz="1100" b="0" baseline="30000">
                          <a:latin typeface="Times New Roman" panose="02020603050405020304" charset="0"/>
                          <a:cs typeface="Times New Roman" panose="02020603050405020304" charset="0"/>
                        </a:rPr>
                        <a:t>7</a:t>
                      </a: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～</a:t>
                      </a:r>
                      <a:r>
                        <a:rPr lang="en-US" sz="9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r>
                        <a:rPr lang="en-US" sz="900" b="0" baseline="30000">
                          <a:latin typeface="Times New Roman" panose="02020603050405020304" charset="0"/>
                          <a:cs typeface="Times New Roman" panose="02020603050405020304" charset="0"/>
                        </a:rPr>
                        <a:t>7</a:t>
                      </a: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-</a:t>
                      </a:r>
                      <a:r>
                        <a:rPr lang="en-US" sz="9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37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short</a:t>
                      </a:r>
                      <a:endParaRPr lang="en-US" altLang="en-US" sz="9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-</a:t>
                      </a:r>
                      <a:r>
                        <a:rPr lang="en-US" sz="9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r>
                        <a:rPr lang="en-US" sz="900" b="0" baseline="30000"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～</a:t>
                      </a:r>
                      <a:r>
                        <a:rPr lang="en-US" sz="9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r>
                        <a:rPr lang="en-US" sz="900" b="0" baseline="30000"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-</a:t>
                      </a:r>
                      <a:r>
                        <a:rPr lang="en-US" sz="9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00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int</a:t>
                      </a:r>
                      <a:endParaRPr lang="en-US" altLang="en-US" sz="9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-</a:t>
                      </a:r>
                      <a:r>
                        <a:rPr lang="en-US" sz="9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r>
                        <a:rPr lang="en-US" sz="900" b="0" baseline="30000">
                          <a:latin typeface="Times New Roman" panose="02020603050405020304" charset="0"/>
                          <a:cs typeface="Times New Roman" panose="02020603050405020304" charset="0"/>
                        </a:rPr>
                        <a:t>31</a:t>
                      </a: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～</a:t>
                      </a:r>
                      <a:r>
                        <a:rPr lang="en-US" sz="9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r>
                        <a:rPr lang="en-US" sz="900" b="0" baseline="30000">
                          <a:latin typeface="Times New Roman" panose="02020603050405020304" charset="0"/>
                          <a:cs typeface="Times New Roman" panose="02020603050405020304" charset="0"/>
                        </a:rPr>
                        <a:t>31</a:t>
                      </a: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-</a:t>
                      </a:r>
                      <a:r>
                        <a:rPr lang="en-US" sz="9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37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long</a:t>
                      </a:r>
                      <a:endParaRPr lang="en-US" altLang="en-US" sz="9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-</a:t>
                      </a:r>
                      <a:r>
                        <a:rPr lang="en-US" sz="9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r>
                        <a:rPr lang="en-US" sz="900" b="0" baseline="30000">
                          <a:latin typeface="Times New Roman" panose="02020603050405020304" charset="0"/>
                          <a:cs typeface="Times New Roman" panose="02020603050405020304" charset="0"/>
                        </a:rPr>
                        <a:t>63</a:t>
                      </a: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～</a:t>
                      </a:r>
                      <a:r>
                        <a:rPr lang="en-US" sz="9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r>
                        <a:rPr lang="en-US" sz="900" b="0" baseline="30000">
                          <a:latin typeface="Times New Roman" panose="02020603050405020304" charset="0"/>
                          <a:cs typeface="Times New Roman" panose="02020603050405020304" charset="0"/>
                        </a:rPr>
                        <a:t>63</a:t>
                      </a: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-</a:t>
                      </a:r>
                      <a:r>
                        <a:rPr lang="en-US" sz="9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00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float</a:t>
                      </a:r>
                      <a:endParaRPr lang="en-US" altLang="en-US" sz="9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-</a:t>
                      </a:r>
                      <a:r>
                        <a:rPr lang="en-US" sz="9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3.403E38</a:t>
                      </a: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～</a:t>
                      </a:r>
                      <a:r>
                        <a:rPr lang="en-US" sz="9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3.403E38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37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double</a:t>
                      </a:r>
                      <a:endParaRPr lang="en-US" altLang="en-US" sz="9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-</a:t>
                      </a:r>
                      <a:r>
                        <a:rPr lang="en-US" sz="9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1.798E308</a:t>
                      </a: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～</a:t>
                      </a:r>
                      <a:r>
                        <a:rPr lang="en-US" sz="9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1.798E308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00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boolean</a:t>
                      </a:r>
                      <a:endParaRPr lang="en-US" altLang="en-US" sz="9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9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1/8</a:t>
                      </a:r>
                      <a:endParaRPr lang="en-US" altLang="en-US" sz="9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true 或 false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25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c</a:t>
                      </a: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har</a:t>
                      </a:r>
                      <a:endParaRPr lang="en-US" altLang="en-US" sz="9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～</a:t>
                      </a:r>
                      <a:r>
                        <a:rPr lang="en-US" sz="9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r>
                        <a:rPr lang="en-US" sz="900" b="0" baseline="30000">
                          <a:latin typeface="Times New Roman" panose="02020603050405020304" charset="0"/>
                          <a:cs typeface="Times New Roman" panose="02020603050405020304" charset="0"/>
                        </a:rPr>
                        <a:t>16</a:t>
                      </a: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-</a:t>
                      </a:r>
                      <a:r>
                        <a:rPr lang="en-US" sz="9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altLang="en-US" sz="9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1779905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2.2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数据编码</a:t>
            </a:r>
            <a:endParaRPr lang="zh-CN" altLang="en-US" sz="2100" b="1" spc="225" dirty="0" smtClean="0">
              <a:solidFill>
                <a:prstClr val="white"/>
              </a:solidFill>
              <a:sym typeface="+mn-ea"/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1948180" cy="506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第二章 数据格式与编码</a:t>
            </a:r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130810" y="1012825"/>
            <a:ext cx="7369329" cy="1320616"/>
            <a:chOff x="1255892" y="1892789"/>
            <a:chExt cx="5743200" cy="132080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2427806" y="2073764"/>
              <a:ext cx="4571286" cy="400110"/>
            </a:xfrm>
            <a:prstGeom prst="rect">
              <a:avLst/>
            </a:prstGeom>
          </p:spPr>
          <p:txBody>
            <a:bodyPr wrap="square">
              <a:normAutofit fontScale="95000"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latin typeface="+mj-lt"/>
                  <a:ea typeface="+mj-ea"/>
                  <a:cs typeface="+mj-cs"/>
                  <a:sym typeface="Arial" panose="020B0604020202020204" pitchFamily="34" charset="0"/>
                </a:rPr>
                <a:t>数据类型</a:t>
              </a:r>
              <a:endParaRPr lang="zh-CN" altLang="en-U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2359446" y="1892789"/>
              <a:ext cx="68360" cy="132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9"/>
            <p:cNvCxnSpPr/>
            <p:nvPr>
              <p:custDataLst>
                <p:tags r:id="rId4"/>
              </p:custDataLst>
            </p:nvPr>
          </p:nvCxnSpPr>
          <p:spPr>
            <a:xfrm>
              <a:off x="2541633" y="247756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>
              <p:custDataLst>
                <p:tags r:id="rId5"/>
              </p:custDataLst>
            </p:nvPr>
          </p:nvSpPr>
          <p:spPr>
            <a:xfrm>
              <a:off x="1255892" y="1911323"/>
              <a:ext cx="1104472" cy="1302266"/>
            </a:xfrm>
            <a:prstGeom prst="rect">
              <a:avLst/>
            </a:prstGeom>
            <a:noFill/>
          </p:spPr>
          <p:txBody>
            <a:bodyPr vert="eaVert" wrap="square" lIns="0" tIns="0" rIns="0" bIns="0" rtlCol="0">
              <a:normAutofit/>
            </a:bodyPr>
            <a:lstStyle/>
            <a:p>
              <a:pPr algn="ctr"/>
              <a:r>
                <a:rPr lang="en-US" altLang="zh-CN" sz="4800" b="1" dirty="0" smtClean="0">
                  <a:solidFill>
                    <a:schemeClr val="accent1"/>
                  </a:solidFill>
                  <a:sym typeface="Arial" panose="020B0604020202020204" pitchFamily="34" charset="0"/>
                </a:rPr>
                <a:t>01</a:t>
              </a:r>
              <a:endParaRPr lang="zh-CN" altLang="en-US" sz="4800" b="1" dirty="0">
                <a:solidFill>
                  <a:schemeClr val="accent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2696387" y="1807292"/>
            <a:ext cx="3085764" cy="4026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dirty="0"/>
              <a:t>MySQL</a:t>
            </a:r>
            <a:r>
              <a:rPr lang="zh-CN" altLang="en-US" dirty="0"/>
              <a:t>常见数据类型</a:t>
            </a:r>
            <a:endParaRPr lang="zh-CN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1706245" y="1807210"/>
            <a:ext cx="817880" cy="40259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类型</a:t>
            </a:r>
            <a:r>
              <a:rPr lang="en-US" altLang="zh-CN" b="1" dirty="0"/>
              <a:t>2</a:t>
            </a:r>
            <a:endParaRPr lang="en-US" altLang="zh-CN" b="1" dirty="0"/>
          </a:p>
        </p:txBody>
      </p:sp>
      <p:sp>
        <p:nvSpPr>
          <p:cNvPr id="6" name="矩形 5"/>
          <p:cNvSpPr/>
          <p:nvPr/>
        </p:nvSpPr>
        <p:spPr>
          <a:xfrm>
            <a:off x="1413008" y="2505873"/>
            <a:ext cx="7105397" cy="4375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700"/>
              </a:lnSpc>
            </a:pPr>
            <a:r>
              <a:rPr lang="zh-CN" altLang="en-US" sz="1600">
                <a:sym typeface="+mn-ea"/>
              </a:rPr>
              <a:t>数值类型：MySQL支持所有标准SQL数值数据类型</a:t>
            </a:r>
            <a:endParaRPr lang="zh-CN" altLang="en-US" sz="1600"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64114" y="3235273"/>
            <a:ext cx="7105396" cy="7835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700"/>
              </a:lnSpc>
            </a:pPr>
            <a:r>
              <a:rPr lang="zh-CN" altLang="en-US" sz="1600">
                <a:sym typeface="+mn-ea"/>
              </a:rPr>
              <a:t>日期和时间类型：表示时间值的日期和时间类型有DATE、TIME、YEAR、DATATIME和TIMESTAMP</a:t>
            </a:r>
            <a:endParaRPr lang="zh-CN" altLang="en-US" sz="1600"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1448" y="2345645"/>
            <a:ext cx="806524" cy="7576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smtClean="0">
                <a:latin typeface="Impact" panose="020B0806030902050204" pitchFamily="34" charset="0"/>
              </a:rPr>
              <a:t>1</a:t>
            </a:r>
            <a:endParaRPr lang="zh-CN" altLang="en-US" sz="2400"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1448" y="3235511"/>
            <a:ext cx="806524" cy="7576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smtClean="0">
                <a:latin typeface="Impact" panose="020B0806030902050204" pitchFamily="34" charset="0"/>
              </a:rPr>
              <a:t>2</a:t>
            </a:r>
            <a:endParaRPr lang="zh-CN" altLang="en-US" sz="2400">
              <a:latin typeface="Impact" panose="020B080603090205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13644" y="2345645"/>
            <a:ext cx="7105396" cy="75767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latin typeface="Impact" panose="020B080603090205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13644" y="3235510"/>
            <a:ext cx="7105396" cy="75767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latin typeface="Impact" panose="020B080603090205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413643" y="4240058"/>
            <a:ext cx="7105397" cy="4375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700"/>
              </a:lnSpc>
            </a:pPr>
            <a:r>
              <a:rPr lang="zh-CN" altLang="en-US" sz="1600">
                <a:sym typeface="+mn-ea"/>
              </a:rPr>
              <a:t>字符串类型：CHAR、VARCHAR、TEXT、ENUM和SET等</a:t>
            </a:r>
            <a:endParaRPr lang="zh-CN" altLang="en-US" sz="1600"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41448" y="4077925"/>
            <a:ext cx="806524" cy="7576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smtClean="0">
                <a:latin typeface="Impact" panose="020B0806030902050204" pitchFamily="34" charset="0"/>
              </a:rPr>
              <a:t>3</a:t>
            </a:r>
            <a:endParaRPr lang="en-US" sz="2400">
              <a:latin typeface="Impact" panose="020B080603090205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413644" y="4077925"/>
            <a:ext cx="7105396" cy="75767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1779905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2.2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数据编码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1948180" cy="506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第二章 数据格式与编码</a:t>
            </a:r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-746760" y="1105535"/>
            <a:ext cx="9344025" cy="4598670"/>
            <a:chOff x="1255892" y="1892789"/>
            <a:chExt cx="5743200" cy="4599311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2427806" y="2073764"/>
              <a:ext cx="4571286" cy="400110"/>
            </a:xfrm>
            <a:prstGeom prst="rect">
              <a:avLst/>
            </a:prstGeom>
          </p:spPr>
          <p:txBody>
            <a:bodyPr wrap="square">
              <a:normAutofit fontScale="95000"/>
            </a:bodyPr>
            <a:lstStyle/>
            <a:p>
              <a:r>
                <a:rPr lang="zh-CN" altLang="en-US" sz="2000" b="1" dirty="0">
                  <a:solidFill>
                    <a:srgbClr val="ED7D31"/>
                  </a:solidFill>
                  <a:latin typeface="+mj-lt"/>
                  <a:ea typeface="+mj-ea"/>
                  <a:cs typeface="+mj-cs"/>
                  <a:sym typeface="Arial" panose="020B0604020202020204" pitchFamily="34" charset="0"/>
                </a:rPr>
                <a:t>数据类型间转换</a:t>
              </a:r>
              <a:endParaRPr lang="zh-CN" altLang="en-US" sz="2000" b="1" dirty="0">
                <a:solidFill>
                  <a:srgbClr val="ED7D3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2359446" y="1892789"/>
              <a:ext cx="68360" cy="132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4"/>
              </p:custDataLst>
            </p:nvPr>
          </p:nvSpPr>
          <p:spPr>
            <a:xfrm>
              <a:off x="2504058" y="2700621"/>
              <a:ext cx="4107081" cy="3791479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just" fontAlgn="auto">
                <a:lnSpc>
                  <a:spcPct val="150000"/>
                </a:lnSpc>
              </a:pPr>
              <a:r>
                <a:rPr lang="zh-CN" sz="1600" dirty="0">
                  <a:sym typeface="Arial" panose="020B0604020202020204" pitchFamily="34" charset="0"/>
                </a:rPr>
                <a:t>在编程语言中，不同数据类型可以相互转换，例如整型、实数型（常量）、字符型数据可以混合运算。</a:t>
              </a:r>
              <a:endParaRPr lang="zh-CN" sz="1600" dirty="0">
                <a:sym typeface="Arial" panose="020B0604020202020204" pitchFamily="34" charset="0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lang="en-US" altLang="zh-CN" sz="1600" dirty="0">
                  <a:sym typeface="Arial" panose="020B0604020202020204" pitchFamily="34" charset="0"/>
                </a:rPr>
                <a:t>Java</a:t>
              </a:r>
              <a:r>
                <a:rPr lang="zh-CN" altLang="en-US" sz="1600" dirty="0">
                  <a:sym typeface="Arial" panose="020B0604020202020204" pitchFamily="34" charset="0"/>
                </a:rPr>
                <a:t>程序类型转换规则如下所示：</a:t>
              </a:r>
              <a:endParaRPr lang="zh-CN" altLang="en-US" sz="1600" dirty="0">
                <a:sym typeface="Arial" panose="020B0604020202020204" pitchFamily="34" charset="0"/>
              </a:endParaRPr>
            </a:p>
            <a:p>
              <a:pPr algn="just" fontAlgn="auto">
                <a:lnSpc>
                  <a:spcPct val="150000"/>
                </a:lnSpc>
              </a:pPr>
              <a:endParaRPr lang="zh-CN" sz="1400" dirty="0">
                <a:sym typeface="Arial" panose="020B0604020202020204" pitchFamily="34" charset="0"/>
              </a:endParaRPr>
            </a:p>
            <a:p>
              <a:pPr algn="just" fontAlgn="auto">
                <a:lnSpc>
                  <a:spcPct val="100000"/>
                </a:lnSpc>
              </a:pPr>
              <a:endParaRPr lang="zh-CN" sz="1400" dirty="0">
                <a:sym typeface="Arial" panose="020B0604020202020204" pitchFamily="34" charset="0"/>
              </a:endParaRPr>
            </a:p>
            <a:p>
              <a:pPr algn="just" fontAlgn="auto">
                <a:lnSpc>
                  <a:spcPct val="100000"/>
                </a:lnSpc>
              </a:pPr>
              <a:endParaRPr lang="zh-CN" sz="1400" dirty="0">
                <a:sym typeface="Arial" panose="020B0604020202020204" pitchFamily="34" charset="0"/>
              </a:endParaRPr>
            </a:p>
            <a:p>
              <a:pPr algn="just" fontAlgn="auto">
                <a:lnSpc>
                  <a:spcPct val="150000"/>
                </a:lnSpc>
              </a:pPr>
              <a:endParaRPr lang="en-US" altLang="zh-CN" sz="1400" dirty="0"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9"/>
            <p:cNvCxnSpPr/>
            <p:nvPr>
              <p:custDataLst>
                <p:tags r:id="rId5"/>
              </p:custDataLst>
            </p:nvPr>
          </p:nvCxnSpPr>
          <p:spPr>
            <a:xfrm>
              <a:off x="2541633" y="247756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>
              <p:custDataLst>
                <p:tags r:id="rId6"/>
              </p:custDataLst>
            </p:nvPr>
          </p:nvSpPr>
          <p:spPr>
            <a:xfrm>
              <a:off x="1255892" y="1911323"/>
              <a:ext cx="1104472" cy="1302266"/>
            </a:xfrm>
            <a:prstGeom prst="rect">
              <a:avLst/>
            </a:prstGeom>
            <a:noFill/>
          </p:spPr>
          <p:txBody>
            <a:bodyPr vert="eaVert" wrap="square" lIns="0" tIns="0" rIns="0" bIns="0" rtlCol="0">
              <a:normAutofit/>
            </a:bodyPr>
            <a:lstStyle/>
            <a:p>
              <a:pPr algn="ctr"/>
              <a:r>
                <a:rPr lang="en-US" altLang="zh-CN" sz="4800" b="1" dirty="0" smtClean="0">
                  <a:solidFill>
                    <a:schemeClr val="accent2"/>
                  </a:solidFill>
                  <a:sym typeface="Arial" panose="020B0604020202020204" pitchFamily="34" charset="0"/>
                </a:rPr>
                <a:t>02</a:t>
              </a:r>
              <a:endParaRPr lang="en-US" altLang="zh-CN" sz="4800" b="1" dirty="0" smtClean="0">
                <a:solidFill>
                  <a:srgbClr val="FF0000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4930" y="3210560"/>
            <a:ext cx="6214745" cy="5461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071880" y="4080510"/>
            <a:ext cx="7614285" cy="1772285"/>
          </a:xfrm>
          <a:prstGeom prst="rect">
            <a:avLst/>
          </a:prstGeom>
          <a:ln w="12700">
            <a:solidFill>
              <a:srgbClr val="3D89BC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zh-CN" sz="1600" b="1" dirty="0" smtClean="0">
                <a:solidFill>
                  <a:srgbClr val="3D89BC"/>
                </a:solidFill>
              </a:rPr>
              <a:t>（</a:t>
            </a:r>
            <a:r>
              <a:rPr lang="en-US" altLang="zh-CN" sz="1600" b="1" dirty="0">
                <a:solidFill>
                  <a:srgbClr val="3D89BC"/>
                </a:solidFill>
              </a:rPr>
              <a:t>1</a:t>
            </a:r>
            <a:r>
              <a:rPr lang="zh-CN" altLang="zh-CN" sz="1600" b="1" dirty="0">
                <a:solidFill>
                  <a:srgbClr val="3D89BC"/>
                </a:solidFill>
              </a:rPr>
              <a:t>）不能对boolean类型进行类型转换</a:t>
            </a:r>
            <a:endParaRPr lang="en-US" altLang="zh-CN" sz="1600" b="1" dirty="0" smtClean="0">
              <a:solidFill>
                <a:srgbClr val="3D89BC"/>
              </a:solidFill>
            </a:endParaRPr>
          </a:p>
          <a:p>
            <a:pPr>
              <a:lnSpc>
                <a:spcPct val="114000"/>
              </a:lnSpc>
            </a:pPr>
            <a:r>
              <a:rPr lang="zh-CN" altLang="zh-CN" sz="1600" b="1" dirty="0" smtClean="0">
                <a:solidFill>
                  <a:srgbClr val="3D89BC"/>
                </a:solidFill>
              </a:rPr>
              <a:t>（</a:t>
            </a:r>
            <a:r>
              <a:rPr lang="en-US" altLang="zh-CN" sz="1600" b="1" dirty="0">
                <a:solidFill>
                  <a:srgbClr val="3D89BC"/>
                </a:solidFill>
              </a:rPr>
              <a:t>2</a:t>
            </a:r>
            <a:r>
              <a:rPr lang="zh-CN" altLang="zh-CN" sz="1600" b="1" dirty="0">
                <a:solidFill>
                  <a:srgbClr val="3D89BC"/>
                </a:solidFill>
              </a:rPr>
              <a:t>）不能把对象类型转换成不相关类型的对象</a:t>
            </a:r>
            <a:endParaRPr lang="zh-CN" altLang="zh-CN" sz="1600" b="1" dirty="0">
              <a:solidFill>
                <a:srgbClr val="3D89BC"/>
              </a:solidFill>
            </a:endParaRPr>
          </a:p>
          <a:p>
            <a:pPr>
              <a:lnSpc>
                <a:spcPct val="114000"/>
              </a:lnSpc>
            </a:pPr>
            <a:r>
              <a:rPr lang="zh-CN" altLang="zh-CN" sz="1600" b="1" dirty="0">
                <a:solidFill>
                  <a:srgbClr val="3D89BC"/>
                </a:solidFill>
              </a:rPr>
              <a:t>（</a:t>
            </a:r>
            <a:r>
              <a:rPr lang="en-US" altLang="zh-CN" sz="1600" b="1" dirty="0">
                <a:solidFill>
                  <a:srgbClr val="3D89BC"/>
                </a:solidFill>
              </a:rPr>
              <a:t>3</a:t>
            </a:r>
            <a:r>
              <a:rPr lang="zh-CN" altLang="zh-CN" sz="1600" b="1" dirty="0">
                <a:solidFill>
                  <a:srgbClr val="3D89BC"/>
                </a:solidFill>
              </a:rPr>
              <a:t>）在把容量大的类型转换为容量小的类型时必须使用强制类型转换</a:t>
            </a:r>
            <a:endParaRPr lang="zh-CN" altLang="zh-CN" sz="1600" b="1" dirty="0">
              <a:solidFill>
                <a:srgbClr val="3D89BC"/>
              </a:solidFill>
            </a:endParaRPr>
          </a:p>
          <a:p>
            <a:pPr>
              <a:lnSpc>
                <a:spcPct val="114000"/>
              </a:lnSpc>
            </a:pPr>
            <a:r>
              <a:rPr lang="zh-CN" altLang="zh-CN" sz="1600" b="1" dirty="0">
                <a:solidFill>
                  <a:srgbClr val="3D89BC"/>
                </a:solidFill>
              </a:rPr>
              <a:t>（</a:t>
            </a:r>
            <a:r>
              <a:rPr lang="en-US" altLang="zh-CN" sz="1600" b="1" dirty="0">
                <a:solidFill>
                  <a:srgbClr val="3D89BC"/>
                </a:solidFill>
              </a:rPr>
              <a:t>4</a:t>
            </a:r>
            <a:r>
              <a:rPr lang="zh-CN" altLang="zh-CN" sz="1600" b="1" dirty="0">
                <a:solidFill>
                  <a:srgbClr val="3D89BC"/>
                </a:solidFill>
              </a:rPr>
              <a:t>）转换过程中可能导致溢出或损失精度</a:t>
            </a:r>
            <a:endParaRPr lang="zh-CN" altLang="zh-CN" sz="1600" b="1" dirty="0">
              <a:solidFill>
                <a:srgbClr val="3D89BC"/>
              </a:solidFill>
            </a:endParaRPr>
          </a:p>
          <a:p>
            <a:pPr>
              <a:lnSpc>
                <a:spcPct val="114000"/>
              </a:lnSpc>
            </a:pPr>
            <a:r>
              <a:rPr lang="zh-CN" altLang="zh-CN" sz="1600" b="1" dirty="0">
                <a:solidFill>
                  <a:srgbClr val="3D89BC"/>
                </a:solidFill>
              </a:rPr>
              <a:t>（</a:t>
            </a:r>
            <a:r>
              <a:rPr lang="en-US" altLang="zh-CN" sz="1600" b="1" dirty="0">
                <a:solidFill>
                  <a:srgbClr val="3D89BC"/>
                </a:solidFill>
              </a:rPr>
              <a:t>5</a:t>
            </a:r>
            <a:r>
              <a:rPr lang="zh-CN" altLang="zh-CN" sz="1600" b="1" dirty="0">
                <a:solidFill>
                  <a:srgbClr val="3D89BC"/>
                </a:solidFill>
              </a:rPr>
              <a:t>）转换的数据类型必须是兼容的</a:t>
            </a:r>
            <a:r>
              <a:rPr lang="en-US" altLang="zh-CN" sz="1400" dirty="0" smtClean="0"/>
              <a:t> </a:t>
            </a:r>
            <a:endParaRPr lang="en-US" altLang="zh-CN" sz="1400" dirty="0" smtClean="0"/>
          </a:p>
          <a:p>
            <a:pPr>
              <a:lnSpc>
                <a:spcPct val="114000"/>
              </a:lnSpc>
            </a:pPr>
            <a:r>
              <a:rPr lang="zh-CN" altLang="zh-CN" sz="1600" b="1" dirty="0">
                <a:solidFill>
                  <a:srgbClr val="3D89BC"/>
                </a:solidFill>
              </a:rPr>
              <a:t>（6）格式：(type)value type是要强制类型转换后的数据类型</a:t>
            </a:r>
            <a:endParaRPr lang="zh-CN" altLang="zh-CN" sz="1600" b="1" dirty="0">
              <a:solidFill>
                <a:srgbClr val="3D89BC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1779905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2.2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数据编码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1948180" cy="506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第二章 数据格式与编码</a:t>
            </a:r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318135" y="1295400"/>
            <a:ext cx="7369810" cy="4554220"/>
            <a:chOff x="1255892" y="1892789"/>
            <a:chExt cx="5743575" cy="4554855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2427806" y="2073764"/>
              <a:ext cx="4571286" cy="400110"/>
            </a:xfrm>
            <a:prstGeom prst="rect">
              <a:avLst/>
            </a:prstGeom>
          </p:spPr>
          <p:txBody>
            <a:bodyPr wrap="square">
              <a:normAutofit fontScale="95000"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latin typeface="+mj-lt"/>
                  <a:ea typeface="+mj-ea"/>
                  <a:cs typeface="+mj-cs"/>
                  <a:sym typeface="Arial" panose="020B0604020202020204" pitchFamily="34" charset="0"/>
                </a:rPr>
                <a:t>字符编码</a:t>
              </a:r>
              <a:endParaRPr lang="zh-CN" altLang="en-U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2359446" y="1892789"/>
              <a:ext cx="68360" cy="132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4"/>
              </p:custDataLst>
            </p:nvPr>
          </p:nvSpPr>
          <p:spPr>
            <a:xfrm>
              <a:off x="2428102" y="2584304"/>
              <a:ext cx="4571365" cy="3863340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just" fontAlgn="auto">
                <a:lnSpc>
                  <a:spcPct val="150000"/>
                </a:lnSpc>
              </a:pPr>
              <a:r>
                <a:rPr sz="1600" dirty="0">
                  <a:sym typeface="Arial" panose="020B0604020202020204" pitchFamily="34" charset="0"/>
                </a:rPr>
                <a:t>对字符进行编码，是信息交流的技术基础，在此之前，需要了解一些基本概念，如“字节”“字符”“字符集”“编码”“内码”。</a:t>
              </a:r>
              <a:endParaRPr sz="1600" dirty="0">
                <a:sym typeface="Arial" panose="020B0604020202020204" pitchFamily="34" charset="0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sz="1600" b="1" dirty="0">
                  <a:solidFill>
                    <a:srgbClr val="ED7D31"/>
                  </a:solidFill>
                  <a:sym typeface="Arial" panose="020B0604020202020204" pitchFamily="34" charset="0"/>
                </a:rPr>
                <a:t>1</a:t>
              </a:r>
              <a:r>
                <a:rPr lang="zh-CN" sz="1600" b="1" dirty="0">
                  <a:solidFill>
                    <a:srgbClr val="ED7D31"/>
                  </a:solidFill>
                  <a:sym typeface="Arial" panose="020B0604020202020204" pitchFamily="34" charset="0"/>
                </a:rPr>
                <a:t>）</a:t>
              </a:r>
              <a:r>
                <a:rPr sz="1600" b="1" dirty="0">
                  <a:solidFill>
                    <a:srgbClr val="ED7D31"/>
                  </a:solidFill>
                  <a:sym typeface="Arial" panose="020B0604020202020204" pitchFamily="34" charset="0"/>
                </a:rPr>
                <a:t>字节、字符和字符集</a:t>
              </a:r>
              <a:r>
                <a:rPr lang="zh-CN" sz="1600" b="1" dirty="0">
                  <a:solidFill>
                    <a:srgbClr val="ED7D31"/>
                  </a:solidFill>
                  <a:sym typeface="Arial" panose="020B0604020202020204" pitchFamily="34" charset="0"/>
                </a:rPr>
                <a:t>：</a:t>
              </a:r>
              <a:endParaRPr lang="zh-CN" sz="1600" dirty="0">
                <a:solidFill>
                  <a:srgbClr val="ED7D31"/>
                </a:solidFill>
                <a:sym typeface="Arial" panose="020B0604020202020204" pitchFamily="34" charset="0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lang="zh-CN" sz="1600" dirty="0">
                  <a:solidFill>
                    <a:schemeClr val="tx1"/>
                  </a:solidFill>
                  <a:sym typeface="Arial" panose="020B0604020202020204" pitchFamily="34" charset="0"/>
                </a:rPr>
                <a:t>字节是计算机存储数据的单位，一个字节是一串８位二进制数，是一个具体的二进制空间；</a:t>
              </a:r>
              <a:endParaRPr lang="zh-CN" sz="1600" dirty="0">
                <a:solidFill>
                  <a:srgbClr val="ED7D31"/>
                </a:solidFill>
                <a:sym typeface="Arial" panose="020B0604020202020204" pitchFamily="34" charset="0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sz="1600" dirty="0">
                  <a:sym typeface="Arial" panose="020B0604020202020204" pitchFamily="34" charset="0"/>
                </a:rPr>
                <a:t>字符是各种文字和符号的总称，包括各个国家文字、标点符号、图形符号、数字等</a:t>
              </a:r>
              <a:r>
                <a:rPr lang="zh-CN" sz="1600" dirty="0">
                  <a:sym typeface="Arial" panose="020B0604020202020204" pitchFamily="34" charset="0"/>
                </a:rPr>
                <a:t>；</a:t>
              </a:r>
              <a:endParaRPr lang="zh-CN" sz="1600" dirty="0">
                <a:sym typeface="Arial" panose="020B0604020202020204" pitchFamily="34" charset="0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lang="zh-CN" sz="1600" dirty="0">
                  <a:sym typeface="Arial" panose="020B0604020202020204" pitchFamily="34" charset="0"/>
                </a:rPr>
                <a:t>字符集是多个字符的集合，字符集种类较多，每个字符集包含的字符个数不同，常见字符集有ASCII字符集等。</a:t>
              </a:r>
              <a:endParaRPr lang="zh-CN" sz="1600" dirty="0"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9"/>
            <p:cNvCxnSpPr/>
            <p:nvPr>
              <p:custDataLst>
                <p:tags r:id="rId5"/>
              </p:custDataLst>
            </p:nvPr>
          </p:nvCxnSpPr>
          <p:spPr>
            <a:xfrm>
              <a:off x="2541633" y="247756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>
              <p:custDataLst>
                <p:tags r:id="rId6"/>
              </p:custDataLst>
            </p:nvPr>
          </p:nvSpPr>
          <p:spPr>
            <a:xfrm>
              <a:off x="1255892" y="1911323"/>
              <a:ext cx="1104472" cy="1302266"/>
            </a:xfrm>
            <a:prstGeom prst="rect">
              <a:avLst/>
            </a:prstGeom>
            <a:noFill/>
          </p:spPr>
          <p:txBody>
            <a:bodyPr vert="eaVert" wrap="square" lIns="0" tIns="0" rIns="0" bIns="0" rtlCol="0">
              <a:normAutofit/>
            </a:bodyPr>
            <a:lstStyle/>
            <a:p>
              <a:pPr algn="ctr"/>
              <a:r>
                <a:rPr lang="en-US" altLang="zh-CN" sz="4800" b="1" dirty="0" smtClean="0">
                  <a:solidFill>
                    <a:schemeClr val="accent1"/>
                  </a:solidFill>
                  <a:sym typeface="Arial" panose="020B0604020202020204" pitchFamily="34" charset="0"/>
                </a:rPr>
                <a:t>03</a:t>
              </a:r>
              <a:endParaRPr lang="zh-CN" altLang="en-US" sz="4800" b="1" dirty="0">
                <a:solidFill>
                  <a:schemeClr val="accent1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1779905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2.2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数据编码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1948180" cy="506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第二章 数据格式与编码</a:t>
            </a:r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346075" y="944245"/>
            <a:ext cx="7369810" cy="4554220"/>
            <a:chOff x="1255892" y="1892789"/>
            <a:chExt cx="5743575" cy="4554855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2427806" y="2073764"/>
              <a:ext cx="4571286" cy="400110"/>
            </a:xfrm>
            <a:prstGeom prst="rect">
              <a:avLst/>
            </a:prstGeom>
          </p:spPr>
          <p:txBody>
            <a:bodyPr wrap="square">
              <a:normAutofit fontScale="95000"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latin typeface="+mj-lt"/>
                  <a:ea typeface="+mj-ea"/>
                  <a:cs typeface="+mj-cs"/>
                  <a:sym typeface="Arial" panose="020B0604020202020204" pitchFamily="34" charset="0"/>
                </a:rPr>
                <a:t>字符编码</a:t>
              </a:r>
              <a:endParaRPr lang="zh-CN" altLang="en-U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2359446" y="1892789"/>
              <a:ext cx="68360" cy="132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4"/>
              </p:custDataLst>
            </p:nvPr>
          </p:nvSpPr>
          <p:spPr>
            <a:xfrm>
              <a:off x="2428102" y="2584304"/>
              <a:ext cx="4571365" cy="3863340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just" fontAlgn="auto">
                <a:lnSpc>
                  <a:spcPct val="150000"/>
                </a:lnSpc>
              </a:pPr>
              <a:r>
                <a:rPr lang="en-US" sz="1600" b="1" dirty="0">
                  <a:solidFill>
                    <a:srgbClr val="ED7D31"/>
                  </a:solidFill>
                  <a:sym typeface="Arial" panose="020B0604020202020204" pitchFamily="34" charset="0"/>
                </a:rPr>
                <a:t>2</a:t>
              </a:r>
              <a:r>
                <a:rPr lang="zh-CN" altLang="en-US" sz="1600" b="1" dirty="0">
                  <a:solidFill>
                    <a:srgbClr val="ED7D31"/>
                  </a:solidFill>
                  <a:sym typeface="Arial" panose="020B0604020202020204" pitchFamily="34" charset="0"/>
                </a:rPr>
                <a:t>）内码：</a:t>
              </a:r>
              <a:r>
                <a:rPr sz="1600" dirty="0">
                  <a:sym typeface="Arial" panose="020B0604020202020204" pitchFamily="34" charset="0"/>
                </a:rPr>
                <a:t>在计算机科学及相关领域中，内码是指整机系统中使用的二进制字符编码，指的是“将资讯编码后，通过某种方式存储在特定存储设备时，内部的编码形式”。在不同的系统中，会有不同的内码。</a:t>
              </a:r>
              <a:endParaRPr sz="1600" dirty="0">
                <a:sym typeface="Arial" panose="020B0604020202020204" pitchFamily="34" charset="0"/>
              </a:endParaRPr>
            </a:p>
            <a:p>
              <a:pPr algn="just" fontAlgn="auto">
                <a:lnSpc>
                  <a:spcPct val="150000"/>
                </a:lnSpc>
              </a:pPr>
              <a:endParaRPr sz="1600" dirty="0"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9"/>
            <p:cNvCxnSpPr/>
            <p:nvPr>
              <p:custDataLst>
                <p:tags r:id="rId5"/>
              </p:custDataLst>
            </p:nvPr>
          </p:nvCxnSpPr>
          <p:spPr>
            <a:xfrm>
              <a:off x="2541633" y="247756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>
              <p:custDataLst>
                <p:tags r:id="rId6"/>
              </p:custDataLst>
            </p:nvPr>
          </p:nvSpPr>
          <p:spPr>
            <a:xfrm>
              <a:off x="1255892" y="1911323"/>
              <a:ext cx="1104472" cy="1302266"/>
            </a:xfrm>
            <a:prstGeom prst="rect">
              <a:avLst/>
            </a:prstGeom>
            <a:noFill/>
          </p:spPr>
          <p:txBody>
            <a:bodyPr vert="eaVert" wrap="square" lIns="0" tIns="0" rIns="0" bIns="0" rtlCol="0">
              <a:normAutofit/>
            </a:bodyPr>
            <a:lstStyle/>
            <a:p>
              <a:pPr algn="ctr"/>
              <a:r>
                <a:rPr lang="en-US" altLang="zh-CN" sz="4800" b="1" dirty="0" smtClean="0">
                  <a:solidFill>
                    <a:schemeClr val="accent1"/>
                  </a:solidFill>
                  <a:sym typeface="Arial" panose="020B0604020202020204" pitchFamily="34" charset="0"/>
                </a:rPr>
                <a:t>03</a:t>
              </a:r>
              <a:endParaRPr lang="zh-CN" altLang="en-US" sz="4800" b="1" dirty="0">
                <a:solidFill>
                  <a:schemeClr val="accent1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2065" y="2769870"/>
            <a:ext cx="2676525" cy="3270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1140" y="2834640"/>
            <a:ext cx="2320925" cy="33267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1779905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2.2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数据编码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1948180" cy="506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第二章 数据格式与编码</a:t>
            </a:r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346075" y="944245"/>
            <a:ext cx="7369810" cy="4554220"/>
            <a:chOff x="1255892" y="1892789"/>
            <a:chExt cx="5743575" cy="4554855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2427806" y="2073764"/>
              <a:ext cx="4571286" cy="400110"/>
            </a:xfrm>
            <a:prstGeom prst="rect">
              <a:avLst/>
            </a:prstGeom>
          </p:spPr>
          <p:txBody>
            <a:bodyPr wrap="square">
              <a:normAutofit fontScale="95000"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latin typeface="+mj-lt"/>
                  <a:ea typeface="+mj-ea"/>
                  <a:cs typeface="+mj-cs"/>
                  <a:sym typeface="Arial" panose="020B0604020202020204" pitchFamily="34" charset="0"/>
                </a:rPr>
                <a:t>字符编码</a:t>
              </a:r>
              <a:endParaRPr lang="zh-CN" altLang="en-U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2359446" y="1892789"/>
              <a:ext cx="68360" cy="132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4"/>
              </p:custDataLst>
            </p:nvPr>
          </p:nvSpPr>
          <p:spPr>
            <a:xfrm>
              <a:off x="2428102" y="2584304"/>
              <a:ext cx="4571365" cy="3863340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just" fontAlgn="auto">
                <a:lnSpc>
                  <a:spcPct val="150000"/>
                </a:lnSpc>
              </a:pPr>
              <a:r>
                <a:rPr lang="en-US" sz="1600" b="1" dirty="0">
                  <a:solidFill>
                    <a:srgbClr val="ED7D31"/>
                  </a:solidFill>
                  <a:sym typeface="Arial" panose="020B0604020202020204" pitchFamily="34" charset="0"/>
                </a:rPr>
                <a:t>2</a:t>
              </a:r>
              <a:r>
                <a:rPr lang="zh-CN" altLang="en-US" sz="1600" b="1" dirty="0">
                  <a:solidFill>
                    <a:srgbClr val="ED7D31"/>
                  </a:solidFill>
                  <a:sym typeface="Arial" panose="020B0604020202020204" pitchFamily="34" charset="0"/>
                </a:rPr>
                <a:t>）编码与字符集：</a:t>
              </a:r>
              <a:r>
                <a:rPr sz="1600" dirty="0">
                  <a:sym typeface="Arial" panose="020B0604020202020204" pitchFamily="34" charset="0"/>
                </a:rPr>
                <a:t>编码（Encoding）和字符集不同。字符集只是字符的集合，不一定适合做网络传送、处理，有时须经编码（Encode）后才能应用。如Unicode可依不同需要以UTF-8、UTF-16、UTF-32等方式编码。字符编码就是以二进制的数字来对应字符集的字符。</a:t>
              </a:r>
              <a:r>
                <a:rPr lang="zh-CN" sz="1600" dirty="0">
                  <a:sym typeface="Arial" panose="020B0604020202020204" pitchFamily="34" charset="0"/>
                </a:rPr>
                <a:t>下图为</a:t>
              </a:r>
              <a:r>
                <a:rPr lang="en-US" altLang="zh-CN" sz="1600" dirty="0">
                  <a:sym typeface="Arial" panose="020B0604020202020204" pitchFamily="34" charset="0"/>
                </a:rPr>
                <a:t>Unicode</a:t>
              </a:r>
              <a:r>
                <a:rPr lang="zh-CN" altLang="en-US" sz="1600" dirty="0">
                  <a:sym typeface="Arial" panose="020B0604020202020204" pitchFamily="34" charset="0"/>
                </a:rPr>
                <a:t>字符集。</a:t>
              </a:r>
              <a:endParaRPr sz="1600" dirty="0">
                <a:sym typeface="Arial" panose="020B0604020202020204" pitchFamily="34" charset="0"/>
              </a:endParaRPr>
            </a:p>
            <a:p>
              <a:pPr algn="just" fontAlgn="auto">
                <a:lnSpc>
                  <a:spcPct val="150000"/>
                </a:lnSpc>
              </a:pPr>
              <a:endParaRPr sz="1600" dirty="0"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9"/>
            <p:cNvCxnSpPr/>
            <p:nvPr>
              <p:custDataLst>
                <p:tags r:id="rId5"/>
              </p:custDataLst>
            </p:nvPr>
          </p:nvCxnSpPr>
          <p:spPr>
            <a:xfrm>
              <a:off x="2541633" y="247756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>
              <p:custDataLst>
                <p:tags r:id="rId6"/>
              </p:custDataLst>
            </p:nvPr>
          </p:nvSpPr>
          <p:spPr>
            <a:xfrm>
              <a:off x="1255892" y="1911323"/>
              <a:ext cx="1104472" cy="1302266"/>
            </a:xfrm>
            <a:prstGeom prst="rect">
              <a:avLst/>
            </a:prstGeom>
            <a:noFill/>
          </p:spPr>
          <p:txBody>
            <a:bodyPr vert="eaVert" wrap="square" lIns="0" tIns="0" rIns="0" bIns="0" rtlCol="0">
              <a:normAutofit/>
            </a:bodyPr>
            <a:lstStyle/>
            <a:p>
              <a:pPr algn="ctr"/>
              <a:r>
                <a:rPr lang="en-US" altLang="zh-CN" sz="4800" b="1" dirty="0" smtClean="0">
                  <a:solidFill>
                    <a:schemeClr val="accent1"/>
                  </a:solidFill>
                  <a:sym typeface="Arial" panose="020B0604020202020204" pitchFamily="34" charset="0"/>
                </a:rPr>
                <a:t>03</a:t>
              </a:r>
              <a:endParaRPr lang="zh-CN" altLang="en-US" sz="4800" b="1" dirty="0">
                <a:solidFill>
                  <a:schemeClr val="accent1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2280" y="3566795"/>
            <a:ext cx="3505200" cy="255651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1779905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2.2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数据编码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1948180" cy="506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第二章 数据格式与编码</a:t>
            </a:r>
            <a:endParaRPr lang="zh-CN" altLang="en-US" sz="1350" dirty="0">
              <a:solidFill>
                <a:prstClr val="white"/>
              </a:solidFill>
            </a:endParaRPr>
          </a:p>
          <a:p>
            <a:pPr algn="l"/>
            <a:endParaRPr lang="zh-CN" altLang="en-US" sz="1350" dirty="0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262890" y="953770"/>
            <a:ext cx="7369810" cy="4554220"/>
            <a:chOff x="1255892" y="1892789"/>
            <a:chExt cx="5743575" cy="4554855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2427806" y="2073764"/>
              <a:ext cx="4571286" cy="400110"/>
            </a:xfrm>
            <a:prstGeom prst="rect">
              <a:avLst/>
            </a:prstGeom>
          </p:spPr>
          <p:txBody>
            <a:bodyPr wrap="square">
              <a:normAutofit fontScale="95000"/>
            </a:bodyPr>
            <a:lstStyle/>
            <a:p>
              <a:r>
                <a:rPr lang="zh-CN" altLang="en-US" sz="2000" b="1" dirty="0">
                  <a:solidFill>
                    <a:srgbClr val="ED7D31"/>
                  </a:solidFill>
                  <a:latin typeface="+mj-lt"/>
                  <a:ea typeface="+mj-ea"/>
                  <a:cs typeface="+mj-cs"/>
                  <a:sym typeface="Arial" panose="020B0604020202020204" pitchFamily="34" charset="0"/>
                </a:rPr>
                <a:t>空值和乱码</a:t>
              </a:r>
              <a:endParaRPr lang="zh-CN" altLang="en-US" sz="2000" b="1" dirty="0">
                <a:solidFill>
                  <a:srgbClr val="ED7D3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2359446" y="1892789"/>
              <a:ext cx="68360" cy="132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4"/>
              </p:custDataLst>
            </p:nvPr>
          </p:nvSpPr>
          <p:spPr>
            <a:xfrm>
              <a:off x="2428102" y="2584304"/>
              <a:ext cx="4571365" cy="3863340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just" fontAlgn="auto">
                <a:lnSpc>
                  <a:spcPct val="150000"/>
                </a:lnSpc>
              </a:pPr>
              <a:r>
                <a:rPr lang="en-US" altLang="zh-CN" b="1">
                  <a:sym typeface="+mn-ea"/>
                </a:rPr>
                <a:t>1</a:t>
              </a:r>
              <a:r>
                <a:rPr lang="zh-CN" altLang="en-US" b="1">
                  <a:sym typeface="+mn-ea"/>
                </a:rPr>
                <a:t>）空值</a:t>
              </a:r>
              <a:endParaRPr lang="zh-CN" altLang="en-US" b="1">
                <a:sym typeface="+mn-ea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lang="zh-CN" altLang="en-US" sz="1600">
                  <a:sym typeface="+mn-ea"/>
                </a:rPr>
                <a:t>在数据库中，空值（NULL）用来表示实际值未知或无意义的情况。空值不同于空白或零值，没有两个相等的空值，比较两个空值或将空值与任何其他值相比均返回未知，这是因为每个空值均为未知。</a:t>
              </a:r>
              <a:endParaRPr lang="zh-CN" altLang="en-US" sz="1600">
                <a:sym typeface="+mn-ea"/>
              </a:endParaRPr>
            </a:p>
            <a:p>
              <a:pPr algn="just" fontAlgn="auto">
                <a:lnSpc>
                  <a:spcPct val="150000"/>
                </a:lnSpc>
              </a:pPr>
              <a:endParaRPr lang="zh-CN" altLang="en-US" b="1">
                <a:sym typeface="+mn-ea"/>
              </a:endParaRPr>
            </a:p>
            <a:p>
              <a:pPr algn="just" fontAlgn="auto">
                <a:lnSpc>
                  <a:spcPct val="150000"/>
                </a:lnSpc>
              </a:pPr>
              <a:endParaRPr lang="zh-CN" altLang="en-US" sz="1600"/>
            </a:p>
            <a:p>
              <a:pPr algn="just" fontAlgn="auto">
                <a:lnSpc>
                  <a:spcPct val="150000"/>
                </a:lnSpc>
              </a:pPr>
              <a:endParaRPr sz="1600" dirty="0"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9"/>
            <p:cNvCxnSpPr/>
            <p:nvPr>
              <p:custDataLst>
                <p:tags r:id="rId5"/>
              </p:custDataLst>
            </p:nvPr>
          </p:nvCxnSpPr>
          <p:spPr>
            <a:xfrm>
              <a:off x="2541633" y="247756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>
              <p:custDataLst>
                <p:tags r:id="rId6"/>
              </p:custDataLst>
            </p:nvPr>
          </p:nvSpPr>
          <p:spPr>
            <a:xfrm>
              <a:off x="1255892" y="1911323"/>
              <a:ext cx="1104472" cy="1302266"/>
            </a:xfrm>
            <a:prstGeom prst="rect">
              <a:avLst/>
            </a:prstGeom>
            <a:noFill/>
          </p:spPr>
          <p:txBody>
            <a:bodyPr vert="eaVert" wrap="square" lIns="0" tIns="0" rIns="0" bIns="0" rtlCol="0">
              <a:normAutofit/>
            </a:bodyPr>
            <a:lstStyle/>
            <a:p>
              <a:pPr algn="ctr"/>
              <a:r>
                <a:rPr lang="en-US" altLang="zh-CN" sz="4800" b="1" dirty="0" smtClean="0">
                  <a:solidFill>
                    <a:srgbClr val="ED7D31"/>
                  </a:solidFill>
                  <a:sym typeface="Arial" panose="020B0604020202020204" pitchFamily="34" charset="0"/>
                </a:rPr>
                <a:t>04</a:t>
              </a:r>
              <a:endParaRPr lang="en-US" altLang="zh-CN" sz="4800" b="1" dirty="0" smtClean="0">
                <a:solidFill>
                  <a:srgbClr val="ED7D3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842135" y="3688715"/>
            <a:ext cx="5789930" cy="2052320"/>
          </a:xfrm>
          <a:prstGeom prst="rect">
            <a:avLst/>
          </a:prstGeom>
          <a:ln w="12700">
            <a:solidFill>
              <a:srgbClr val="3D89BC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600" b="1" dirty="0" smtClean="0">
                <a:solidFill>
                  <a:srgbClr val="3D89BC"/>
                </a:solidFill>
              </a:rPr>
              <a:t>  </a:t>
            </a:r>
            <a:r>
              <a:rPr lang="zh-CN" altLang="zh-CN" sz="1600" b="1" dirty="0" smtClean="0">
                <a:solidFill>
                  <a:srgbClr val="3D89BC"/>
                </a:solidFill>
              </a:rPr>
              <a:t>空值具有以下特点：</a:t>
            </a:r>
            <a:endParaRPr lang="zh-CN" altLang="zh-CN" sz="1600" b="1" dirty="0" smtClean="0">
              <a:solidFill>
                <a:srgbClr val="3D89BC"/>
              </a:solidFill>
            </a:endParaRPr>
          </a:p>
          <a:p>
            <a:pPr>
              <a:lnSpc>
                <a:spcPct val="114000"/>
              </a:lnSpc>
            </a:pPr>
            <a:r>
              <a:rPr lang="zh-CN" altLang="zh-CN" sz="1600" b="1" dirty="0" smtClean="0">
                <a:solidFill>
                  <a:srgbClr val="3D89BC"/>
                </a:solidFill>
              </a:rPr>
              <a:t>（</a:t>
            </a:r>
            <a:r>
              <a:rPr lang="en-US" altLang="zh-CN" sz="1600" b="1" dirty="0">
                <a:solidFill>
                  <a:srgbClr val="3D89BC"/>
                </a:solidFill>
              </a:rPr>
              <a:t>1</a:t>
            </a:r>
            <a:r>
              <a:rPr lang="zh-CN" altLang="zh-CN" sz="1600" b="1" dirty="0">
                <a:solidFill>
                  <a:srgbClr val="3D89BC"/>
                </a:solidFill>
              </a:rPr>
              <a:t>）等价于没有任何值</a:t>
            </a:r>
            <a:endParaRPr lang="zh-CN" altLang="zh-CN" sz="1600" b="1" dirty="0">
              <a:solidFill>
                <a:srgbClr val="3D89BC"/>
              </a:solidFill>
            </a:endParaRPr>
          </a:p>
          <a:p>
            <a:pPr>
              <a:lnSpc>
                <a:spcPct val="114000"/>
              </a:lnSpc>
            </a:pPr>
            <a:r>
              <a:rPr lang="zh-CN" altLang="zh-CN" sz="1600" b="1" dirty="0" smtClean="0">
                <a:solidFill>
                  <a:srgbClr val="3D89BC"/>
                </a:solidFill>
              </a:rPr>
              <a:t>（</a:t>
            </a:r>
            <a:r>
              <a:rPr lang="en-US" altLang="zh-CN" sz="1600" b="1" dirty="0">
                <a:solidFill>
                  <a:srgbClr val="3D89BC"/>
                </a:solidFill>
              </a:rPr>
              <a:t>2</a:t>
            </a:r>
            <a:r>
              <a:rPr lang="zh-CN" altLang="zh-CN" sz="1600" b="1" dirty="0">
                <a:solidFill>
                  <a:srgbClr val="3D89BC"/>
                </a:solidFill>
              </a:rPr>
              <a:t>）与0、空字符串或空格不同</a:t>
            </a:r>
            <a:endParaRPr lang="zh-CN" altLang="zh-CN" sz="1600" b="1" dirty="0">
              <a:solidFill>
                <a:srgbClr val="3D89BC"/>
              </a:solidFill>
            </a:endParaRPr>
          </a:p>
          <a:p>
            <a:pPr>
              <a:lnSpc>
                <a:spcPct val="114000"/>
              </a:lnSpc>
            </a:pPr>
            <a:r>
              <a:rPr lang="zh-CN" altLang="zh-CN" sz="1600" b="1" dirty="0">
                <a:solidFill>
                  <a:srgbClr val="3D89BC"/>
                </a:solidFill>
              </a:rPr>
              <a:t>（</a:t>
            </a:r>
            <a:r>
              <a:rPr lang="en-US" altLang="zh-CN" sz="1600" b="1" dirty="0">
                <a:solidFill>
                  <a:srgbClr val="3D89BC"/>
                </a:solidFill>
              </a:rPr>
              <a:t>3</a:t>
            </a:r>
            <a:r>
              <a:rPr lang="zh-CN" altLang="zh-CN" sz="1600" b="1" dirty="0">
                <a:solidFill>
                  <a:srgbClr val="3D89BC"/>
                </a:solidFill>
              </a:rPr>
              <a:t>）在where条件中，Oracle认为结果为NULL的条件为FALSE，带有这样条件的select语句不返回行，并且不返回错误信息。但NULL和FALSE是不同的</a:t>
            </a:r>
            <a:endParaRPr lang="zh-CN" altLang="zh-CN" sz="1600" b="1" dirty="0">
              <a:solidFill>
                <a:srgbClr val="3D89BC"/>
              </a:solidFill>
            </a:endParaRPr>
          </a:p>
          <a:p>
            <a:pPr>
              <a:lnSpc>
                <a:spcPct val="114000"/>
              </a:lnSpc>
            </a:pPr>
            <a:r>
              <a:rPr lang="zh-CN" altLang="zh-CN" sz="1600" b="1" dirty="0">
                <a:solidFill>
                  <a:srgbClr val="3D89BC"/>
                </a:solidFill>
              </a:rPr>
              <a:t>（</a:t>
            </a:r>
            <a:r>
              <a:rPr lang="en-US" altLang="zh-CN" sz="1600" b="1" dirty="0">
                <a:solidFill>
                  <a:srgbClr val="3D89BC"/>
                </a:solidFill>
              </a:rPr>
              <a:t>4</a:t>
            </a:r>
            <a:r>
              <a:rPr lang="zh-CN" altLang="zh-CN" sz="1600" b="1" dirty="0">
                <a:solidFill>
                  <a:srgbClr val="3D89BC"/>
                </a:solidFill>
              </a:rPr>
              <a:t>）排序时比其他数据都大</a:t>
            </a:r>
            <a:endParaRPr lang="zh-CN" altLang="zh-CN" sz="1600" b="1" dirty="0">
              <a:solidFill>
                <a:srgbClr val="3D89BC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1779905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2.2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数据编码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1948180" cy="506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第二章 数据格式与编码</a:t>
            </a:r>
            <a:endParaRPr lang="zh-CN" altLang="en-US" sz="1350" dirty="0">
              <a:solidFill>
                <a:prstClr val="white"/>
              </a:solidFill>
            </a:endParaRPr>
          </a:p>
          <a:p>
            <a:pPr algn="l"/>
            <a:endParaRPr lang="zh-CN" altLang="en-US" sz="1350" dirty="0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262890" y="953770"/>
            <a:ext cx="7369810" cy="4554220"/>
            <a:chOff x="1255892" y="1892789"/>
            <a:chExt cx="5743575" cy="4554855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2427806" y="2073764"/>
              <a:ext cx="4571286" cy="400110"/>
            </a:xfrm>
            <a:prstGeom prst="rect">
              <a:avLst/>
            </a:prstGeom>
          </p:spPr>
          <p:txBody>
            <a:bodyPr wrap="square">
              <a:normAutofit fontScale="87500"/>
            </a:bodyPr>
            <a:lstStyle/>
            <a:p>
              <a:r>
                <a:rPr lang="zh-CN" altLang="en-US" sz="2000" b="1" dirty="0">
                  <a:solidFill>
                    <a:srgbClr val="ED7D31"/>
                  </a:solidFill>
                  <a:latin typeface="+mj-lt"/>
                  <a:ea typeface="+mj-ea"/>
                  <a:cs typeface="+mj-cs"/>
                  <a:sym typeface="Arial" panose="020B0604020202020204" pitchFamily="34" charset="0"/>
                </a:rPr>
                <a:t>空值和乱码</a:t>
              </a:r>
              <a:endParaRPr lang="zh-CN" altLang="en-US" sz="2000" b="1" dirty="0">
                <a:solidFill>
                  <a:srgbClr val="ED7D3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2359446" y="1892789"/>
              <a:ext cx="68360" cy="132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4"/>
              </p:custDataLst>
            </p:nvPr>
          </p:nvSpPr>
          <p:spPr>
            <a:xfrm>
              <a:off x="2428102" y="2584304"/>
              <a:ext cx="4571365" cy="3863340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just" fontAlgn="auto">
                <a:lnSpc>
                  <a:spcPct val="150000"/>
                </a:lnSpc>
              </a:pPr>
              <a:r>
                <a:rPr lang="en-US" altLang="zh-CN" b="1">
                  <a:sym typeface="+mn-ea"/>
                </a:rPr>
                <a:t>2</a:t>
              </a:r>
              <a:r>
                <a:rPr lang="zh-CN" altLang="en-US" b="1">
                  <a:sym typeface="+mn-ea"/>
                </a:rPr>
                <a:t>）乱码</a:t>
              </a:r>
              <a:endParaRPr lang="zh-CN" altLang="en-US" b="1">
                <a:sym typeface="+mn-ea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lang="zh-CN" altLang="en-US" sz="1600">
                  <a:sym typeface="+mn-ea"/>
                </a:rPr>
                <a:t>乱码主要指用文本编辑器打开文本时，使用了不对应的字符集和编码，从而造成文本解码错误，导致文本的部分字符或所有字符无法被正确显示的情况，下图为常见的乱码。</a:t>
              </a:r>
              <a:endParaRPr lang="zh-CN" altLang="en-US" sz="1600">
                <a:sym typeface="+mn-ea"/>
              </a:endParaRPr>
            </a:p>
            <a:p>
              <a:pPr algn="just" fontAlgn="auto">
                <a:lnSpc>
                  <a:spcPct val="150000"/>
                </a:lnSpc>
              </a:pPr>
              <a:endParaRPr lang="zh-CN" altLang="en-US" b="1">
                <a:sym typeface="+mn-ea"/>
              </a:endParaRPr>
            </a:p>
            <a:p>
              <a:pPr algn="just" fontAlgn="auto">
                <a:lnSpc>
                  <a:spcPct val="150000"/>
                </a:lnSpc>
              </a:pPr>
              <a:endParaRPr lang="zh-CN" altLang="en-US" sz="1600"/>
            </a:p>
            <a:p>
              <a:pPr algn="just" fontAlgn="auto">
                <a:lnSpc>
                  <a:spcPct val="150000"/>
                </a:lnSpc>
              </a:pPr>
              <a:endParaRPr sz="1600" dirty="0"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9"/>
            <p:cNvCxnSpPr/>
            <p:nvPr>
              <p:custDataLst>
                <p:tags r:id="rId5"/>
              </p:custDataLst>
            </p:nvPr>
          </p:nvCxnSpPr>
          <p:spPr>
            <a:xfrm>
              <a:off x="2541633" y="247756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>
              <p:custDataLst>
                <p:tags r:id="rId6"/>
              </p:custDataLst>
            </p:nvPr>
          </p:nvSpPr>
          <p:spPr>
            <a:xfrm>
              <a:off x="1255892" y="1911323"/>
              <a:ext cx="1104472" cy="1302266"/>
            </a:xfrm>
            <a:prstGeom prst="rect">
              <a:avLst/>
            </a:prstGeom>
            <a:noFill/>
          </p:spPr>
          <p:txBody>
            <a:bodyPr vert="eaVert" wrap="square" lIns="0" tIns="0" rIns="0" bIns="0" rtlCol="0">
              <a:normAutofit/>
            </a:bodyPr>
            <a:lstStyle/>
            <a:p>
              <a:pPr algn="ctr"/>
              <a:r>
                <a:rPr lang="en-US" altLang="zh-CN" sz="4800" b="1" dirty="0" smtClean="0">
                  <a:solidFill>
                    <a:srgbClr val="ED7D31"/>
                  </a:solidFill>
                  <a:sym typeface="Arial" panose="020B0604020202020204" pitchFamily="34" charset="0"/>
                </a:rPr>
                <a:t>04</a:t>
              </a:r>
              <a:endParaRPr lang="en-US" altLang="zh-CN" sz="4800" b="1" dirty="0" smtClean="0">
                <a:solidFill>
                  <a:srgbClr val="ED7D31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9875" y="3583305"/>
            <a:ext cx="3302635" cy="215709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91130" y="3465195"/>
            <a:ext cx="3540125" cy="2393950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1754534" y="3466147"/>
            <a:ext cx="5693399" cy="414020"/>
            <a:chOff x="1807265" y="2462595"/>
            <a:chExt cx="5693399" cy="414020"/>
          </a:xfrm>
        </p:grpSpPr>
        <p:sp>
          <p:nvSpPr>
            <p:cNvPr id="58" name="圆角矩形 57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9" name="矩形 58"/>
            <p:cNvSpPr/>
            <p:nvPr/>
          </p:nvSpPr>
          <p:spPr>
            <a:xfrm>
              <a:off x="1883286" y="2462595"/>
              <a:ext cx="214820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2.3   </a:t>
              </a:r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数据转换</a:t>
              </a:r>
              <a:endParaRPr lang="zh-CN" altLang="en-US" sz="2100" spc="22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754534" y="2780267"/>
            <a:ext cx="5693399" cy="424800"/>
            <a:chOff x="1807265" y="3400693"/>
            <a:chExt cx="5693399" cy="424800"/>
          </a:xfrm>
        </p:grpSpPr>
        <p:sp>
          <p:nvSpPr>
            <p:cNvPr id="48" name="圆角矩形 47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9" name="矩形 48"/>
            <p:cNvSpPr/>
            <p:nvPr/>
          </p:nvSpPr>
          <p:spPr>
            <a:xfrm>
              <a:off x="1881814" y="3411473"/>
              <a:ext cx="212153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数据编码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754534" y="2064479"/>
            <a:ext cx="5693399" cy="424801"/>
            <a:chOff x="1807265" y="3866296"/>
            <a:chExt cx="5693399" cy="424801"/>
          </a:xfrm>
        </p:grpSpPr>
        <p:sp>
          <p:nvSpPr>
            <p:cNvPr id="56" name="圆角矩形 55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7" name="矩形 56"/>
            <p:cNvSpPr/>
            <p:nvPr/>
          </p:nvSpPr>
          <p:spPr>
            <a:xfrm>
              <a:off x="1881814" y="3877077"/>
              <a:ext cx="271208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2.1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文件文本格式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596888" y="1169836"/>
              <a:ext cx="1950209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accent4"/>
                  </a:solidFill>
                </a:rPr>
                <a:t>第二</a:t>
              </a:r>
              <a:r>
                <a:rPr lang="zh-CN" altLang="en-US" sz="2800" dirty="0" smtClean="0">
                  <a:solidFill>
                    <a:schemeClr val="accent4"/>
                  </a:solidFill>
                </a:rPr>
                <a:t>章　</a:t>
              </a:r>
              <a:r>
                <a:rPr lang="zh-CN" altLang="en-US" sz="2800" dirty="0" smtClean="0">
                  <a:solidFill>
                    <a:schemeClr val="accent4"/>
                  </a:solidFill>
                  <a:sym typeface="+mn-ea"/>
                </a:rPr>
                <a:t>数据格式与编码</a:t>
              </a:r>
              <a:endParaRPr lang="zh-CN" altLang="en-US" sz="2800" dirty="0" smtClean="0">
                <a:solidFill>
                  <a:schemeClr val="accent4"/>
                </a:solidFill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78701" y="4235438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596892" y="1169836"/>
              <a:ext cx="1950209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accent4"/>
                  </a:solidFill>
                </a:rPr>
                <a:t>第二</a:t>
              </a:r>
              <a:r>
                <a:rPr lang="zh-CN" altLang="en-US" sz="2800" dirty="0" smtClean="0">
                  <a:solidFill>
                    <a:schemeClr val="accent4"/>
                  </a:solidFill>
                </a:rPr>
                <a:t>章　数据格式与编码</a:t>
              </a:r>
              <a:endParaRPr lang="zh-CN" altLang="en-US" sz="2800" dirty="0" smtClean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54534" y="2048547"/>
            <a:ext cx="5693399" cy="414020"/>
            <a:chOff x="1807265" y="2462595"/>
            <a:chExt cx="5693399" cy="414020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271208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2.1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文件文本格式</a:t>
              </a:r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54534" y="2753555"/>
            <a:ext cx="5693399" cy="424800"/>
            <a:chOff x="1807265" y="2935089"/>
            <a:chExt cx="5693399" cy="424800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212153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数据编码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754534" y="3469343"/>
            <a:ext cx="5693399" cy="424800"/>
            <a:chOff x="1807265" y="3400693"/>
            <a:chExt cx="5693399" cy="424800"/>
          </a:xfrm>
        </p:grpSpPr>
        <p:sp>
          <p:nvSpPr>
            <p:cNvPr id="51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2" name="矩形 51"/>
            <p:cNvSpPr/>
            <p:nvPr/>
          </p:nvSpPr>
          <p:spPr>
            <a:xfrm>
              <a:off x="1881814" y="3411473"/>
              <a:ext cx="212153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2.3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数据转换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754534" y="4185131"/>
            <a:ext cx="5693399" cy="748016"/>
            <a:chOff x="1807265" y="3866296"/>
            <a:chExt cx="5693399" cy="748016"/>
          </a:xfrm>
        </p:grpSpPr>
        <p:sp>
          <p:nvSpPr>
            <p:cNvPr id="53" name="圆角矩形 5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4" name="矩形 53"/>
            <p:cNvSpPr/>
            <p:nvPr/>
          </p:nvSpPr>
          <p:spPr>
            <a:xfrm>
              <a:off x="1881814" y="3877077"/>
              <a:ext cx="716280" cy="7372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2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ea"/>
                </a:rPr>
                <a:t>习题</a:t>
              </a:r>
              <a:endParaRPr lang="zh-CN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l"/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1779905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2.3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数据转换</a:t>
            </a:r>
            <a:endParaRPr lang="zh-CN" altLang="en-US" sz="2100" b="1" spc="225" dirty="0" smtClean="0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194818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第二章 数据格式与编码</a:t>
            </a:r>
            <a:endParaRPr lang="zh-CN" altLang="en-US" sz="1350" dirty="0" smtClean="0">
              <a:solidFill>
                <a:prstClr val="white"/>
              </a:solidFill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07695" y="1105535"/>
            <a:ext cx="798068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 fontAlgn="auto">
              <a:lnSpc>
                <a:spcPct val="150000"/>
              </a:lnSpc>
            </a:pPr>
            <a:r>
              <a:rPr lang="zh-CN" altLang="en-US" b="1">
                <a:ea typeface="宋体" panose="02010600030101010101" pitchFamily="2" charset="-122"/>
              </a:rPr>
              <a:t>文件是计算机信息保存的主要形式，也是操作系统中文件管理的重要载体，在不同时代和不同系统中都有与之对应的格式，针对系统的功能和特性，文件系统也会有所不同。以下主要介绍两种类型的数据转换：电子表格转换、</a:t>
            </a:r>
            <a:r>
              <a:rPr lang="en-US" altLang="zh-CN" b="1">
                <a:ea typeface="宋体" panose="02010600030101010101" pitchFamily="2" charset="-122"/>
              </a:rPr>
              <a:t>RDBMS</a:t>
            </a:r>
            <a:r>
              <a:rPr lang="zh-CN" altLang="en-US" b="1">
                <a:ea typeface="宋体" panose="02010600030101010101" pitchFamily="2" charset="-122"/>
              </a:rPr>
              <a:t>数据转换。</a:t>
            </a:r>
            <a:endParaRPr lang="zh-CN" altLang="en-US" b="1"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1605" y="2980055"/>
            <a:ext cx="2936240" cy="29362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225" y="3018155"/>
            <a:ext cx="3814445" cy="28606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1779905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2.3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数据转换</a:t>
            </a:r>
            <a:endParaRPr lang="zh-CN" altLang="en-US" sz="2100" b="1" spc="225" dirty="0" smtClean="0">
              <a:solidFill>
                <a:prstClr val="white"/>
              </a:solidFill>
              <a:sym typeface="+mn-ea"/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194818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第二章 数据格式与编码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34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8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altLang="zh-CN" sz="1200" b="1" dirty="0">
                <a:solidFill>
                  <a:schemeClr val="bg1">
                    <a:lumMod val="50000"/>
                  </a:schemeClr>
                </a:solidFill>
              </a:rPr>
              <a:t>40</a:t>
            </a:r>
            <a:endParaRPr lang="es-ES" altLang="zh-C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9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4" name="组合 3"/>
          <p:cNvGrpSpPr/>
          <p:nvPr>
            <p:custDataLst>
              <p:tags r:id="rId3"/>
            </p:custDataLst>
          </p:nvPr>
        </p:nvGrpSpPr>
        <p:grpSpPr>
          <a:xfrm>
            <a:off x="555625" y="885825"/>
            <a:ext cx="7369810" cy="4554220"/>
            <a:chOff x="1255892" y="1892789"/>
            <a:chExt cx="5743575" cy="4554855"/>
          </a:xfrm>
        </p:grpSpPr>
        <p:sp>
          <p:nvSpPr>
            <p:cNvPr id="7" name="矩形 6"/>
            <p:cNvSpPr/>
            <p:nvPr>
              <p:custDataLst>
                <p:tags r:id="rId4"/>
              </p:custDataLst>
            </p:nvPr>
          </p:nvSpPr>
          <p:spPr>
            <a:xfrm>
              <a:off x="2427806" y="2073764"/>
              <a:ext cx="4571286" cy="400110"/>
            </a:xfrm>
            <a:prstGeom prst="rect">
              <a:avLst/>
            </a:prstGeom>
          </p:spPr>
          <p:txBody>
            <a:bodyPr wrap="square">
              <a:normAutofit fontScale="95000"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latin typeface="+mj-lt"/>
                  <a:ea typeface="+mj-ea"/>
                  <a:cs typeface="+mj-cs"/>
                  <a:sym typeface="Arial" panose="020B0604020202020204" pitchFamily="34" charset="0"/>
                </a:rPr>
                <a:t>电子表格转换</a:t>
              </a:r>
              <a:endParaRPr lang="zh-CN" altLang="en-U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5"/>
              </p:custDataLst>
            </p:nvPr>
          </p:nvSpPr>
          <p:spPr>
            <a:xfrm>
              <a:off x="2359446" y="1892789"/>
              <a:ext cx="68360" cy="132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6"/>
              </p:custDataLst>
            </p:nvPr>
          </p:nvSpPr>
          <p:spPr>
            <a:xfrm>
              <a:off x="2428102" y="2584304"/>
              <a:ext cx="4571365" cy="3863340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just" fontAlgn="auto">
                <a:lnSpc>
                  <a:spcPct val="150000"/>
                </a:lnSpc>
              </a:pPr>
              <a:r>
                <a:rPr lang="en-US" altLang="zh-CN" sz="1600" dirty="0">
                  <a:sym typeface="Arial" panose="020B0604020202020204" pitchFamily="34" charset="0"/>
                </a:rPr>
                <a:t>    数据信息一般使用专门软件处理，常见的有Excel、Access、MySQL和SQL Server</a:t>
              </a:r>
              <a:r>
                <a:rPr lang="zh-CN" altLang="en-US" sz="1600" dirty="0">
                  <a:sym typeface="Arial" panose="020B0604020202020204" pitchFamily="34" charset="0"/>
                </a:rPr>
                <a:t>。</a:t>
              </a:r>
              <a:endParaRPr lang="zh-CN" altLang="en-US" sz="1600" dirty="0"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9"/>
            <p:cNvCxnSpPr/>
            <p:nvPr>
              <p:custDataLst>
                <p:tags r:id="rId7"/>
              </p:custDataLst>
            </p:nvPr>
          </p:nvCxnSpPr>
          <p:spPr>
            <a:xfrm>
              <a:off x="2541633" y="247756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>
              <p:custDataLst>
                <p:tags r:id="rId8"/>
              </p:custDataLst>
            </p:nvPr>
          </p:nvSpPr>
          <p:spPr>
            <a:xfrm>
              <a:off x="1255892" y="1911323"/>
              <a:ext cx="1104472" cy="1302266"/>
            </a:xfrm>
            <a:prstGeom prst="rect">
              <a:avLst/>
            </a:prstGeom>
            <a:noFill/>
          </p:spPr>
          <p:txBody>
            <a:bodyPr vert="eaVert" wrap="square" lIns="0" tIns="0" rIns="0" bIns="0" rtlCol="0">
              <a:normAutofit/>
            </a:bodyPr>
            <a:lstStyle/>
            <a:p>
              <a:pPr algn="ctr"/>
              <a:r>
                <a:rPr lang="en-US" altLang="zh-CN" sz="4800" b="1" dirty="0" smtClean="0">
                  <a:solidFill>
                    <a:schemeClr val="accent1"/>
                  </a:solidFill>
                  <a:sym typeface="Arial" panose="020B0604020202020204" pitchFamily="34" charset="0"/>
                </a:rPr>
                <a:t>01</a:t>
              </a:r>
              <a:endParaRPr lang="zh-CN" altLang="en-US" sz="4800" b="1" dirty="0">
                <a:solidFill>
                  <a:schemeClr val="accent1"/>
                </a:solidFill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2" name="图示 1"/>
          <p:cNvGraphicFramePr/>
          <p:nvPr/>
        </p:nvGraphicFramePr>
        <p:xfrm>
          <a:off x="1346200" y="4058285"/>
          <a:ext cx="6991985" cy="2611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042285" y="4928870"/>
            <a:ext cx="51758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ym typeface="+mn-ea"/>
              </a:rPr>
              <a:t>数据以表格的形式出现</a:t>
            </a:r>
            <a:endParaRPr lang="zh-CN" altLang="en-US" sz="160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42920" y="5702300"/>
            <a:ext cx="517525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>
                <a:sym typeface="+mn-ea"/>
              </a:rPr>
              <a:t>每行为各种记录名称</a:t>
            </a:r>
            <a:endParaRPr lang="zh-CN" altLang="en-US" sz="1600">
              <a:sym typeface="+mn-ea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600502" y="2528017"/>
            <a:ext cx="3085764" cy="4026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dirty="0"/>
              <a:t>数据库文件导出</a:t>
            </a:r>
            <a:endParaRPr lang="zh-CN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1569720" y="2527935"/>
            <a:ext cx="817880" cy="40259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1</a:t>
            </a:r>
            <a:endParaRPr lang="en-US" altLang="zh-CN" b="1" dirty="0"/>
          </a:p>
        </p:txBody>
      </p:sp>
      <p:sp>
        <p:nvSpPr>
          <p:cNvPr id="100" name="文本框 99"/>
          <p:cNvSpPr txBox="1"/>
          <p:nvPr/>
        </p:nvSpPr>
        <p:spPr>
          <a:xfrm>
            <a:off x="1441450" y="3093085"/>
            <a:ext cx="660463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b="0" dirty="0">
                <a:solidFill>
                  <a:schemeClr val="tx1"/>
                </a:solidFill>
              </a:rPr>
              <a:t>目前</a:t>
            </a:r>
            <a:r>
              <a:rPr lang="en-US" altLang="zh-CN" sz="1600" b="0" dirty="0">
                <a:solidFill>
                  <a:schemeClr val="tx1"/>
                </a:solidFill>
              </a:rPr>
              <a:t>主要用的数据库是RDBMS，即关系型数据库管理系统（Relational Database Management System），它将数据组织为相关的行和列，而管理关系数据库的软件就是关系数据库管理系统</a:t>
            </a:r>
            <a:r>
              <a:rPr lang="zh-CN" altLang="en-US" sz="1600" b="0" dirty="0">
                <a:solidFill>
                  <a:schemeClr val="tx1"/>
                </a:solidFill>
              </a:rPr>
              <a:t>，以下为</a:t>
            </a:r>
            <a:r>
              <a:rPr lang="en-US" altLang="zh-CN" sz="1600" b="0" dirty="0">
                <a:solidFill>
                  <a:schemeClr val="tx1"/>
                </a:solidFill>
              </a:rPr>
              <a:t>RDBMS</a:t>
            </a:r>
            <a:r>
              <a:rPr lang="zh-CN" altLang="en-US" sz="1600" b="0" dirty="0">
                <a:solidFill>
                  <a:schemeClr val="tx1"/>
                </a:solidFill>
              </a:rPr>
              <a:t>的特点：</a:t>
            </a:r>
            <a:endParaRPr lang="zh-CN" altLang="en-US" sz="1600" b="0" dirty="0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1779905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2.3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数据转换</a:t>
            </a:r>
            <a:endParaRPr lang="zh-CN" altLang="en-US" sz="2100" b="1" spc="225" dirty="0" smtClean="0">
              <a:solidFill>
                <a:prstClr val="white"/>
              </a:solidFill>
              <a:sym typeface="+mn-ea"/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194818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第二章 数据格式与编码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555625" y="885825"/>
            <a:ext cx="7369329" cy="1320616"/>
            <a:chOff x="1255892" y="1892789"/>
            <a:chExt cx="5743200" cy="132080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2427806" y="2073764"/>
              <a:ext cx="4571286" cy="400110"/>
            </a:xfrm>
            <a:prstGeom prst="rect">
              <a:avLst/>
            </a:prstGeom>
          </p:spPr>
          <p:txBody>
            <a:bodyPr wrap="square">
              <a:normAutofit fontScale="95000"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latin typeface="+mj-lt"/>
                  <a:ea typeface="+mj-ea"/>
                  <a:cs typeface="+mj-cs"/>
                  <a:sym typeface="Arial" panose="020B0604020202020204" pitchFamily="34" charset="0"/>
                </a:rPr>
                <a:t>电子表格转换</a:t>
              </a:r>
              <a:endParaRPr lang="zh-CN" altLang="en-U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2359446" y="1892789"/>
              <a:ext cx="68360" cy="132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9"/>
            <p:cNvCxnSpPr/>
            <p:nvPr>
              <p:custDataLst>
                <p:tags r:id="rId4"/>
              </p:custDataLst>
            </p:nvPr>
          </p:nvCxnSpPr>
          <p:spPr>
            <a:xfrm>
              <a:off x="2541633" y="247756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>
              <p:custDataLst>
                <p:tags r:id="rId5"/>
              </p:custDataLst>
            </p:nvPr>
          </p:nvSpPr>
          <p:spPr>
            <a:xfrm>
              <a:off x="1255892" y="1911323"/>
              <a:ext cx="1104472" cy="1302266"/>
            </a:xfrm>
            <a:prstGeom prst="rect">
              <a:avLst/>
            </a:prstGeom>
            <a:noFill/>
          </p:spPr>
          <p:txBody>
            <a:bodyPr vert="eaVert" wrap="square" lIns="0" tIns="0" rIns="0" bIns="0" rtlCol="0">
              <a:normAutofit/>
            </a:bodyPr>
            <a:lstStyle/>
            <a:p>
              <a:pPr algn="ctr"/>
              <a:r>
                <a:rPr lang="en-US" altLang="zh-CN" sz="4800" b="1" dirty="0" smtClean="0">
                  <a:solidFill>
                    <a:schemeClr val="accent1"/>
                  </a:solidFill>
                  <a:sym typeface="Arial" panose="020B0604020202020204" pitchFamily="34" charset="0"/>
                </a:rPr>
                <a:t>01</a:t>
              </a:r>
              <a:endParaRPr lang="zh-CN" altLang="en-US" sz="4800" b="1" dirty="0">
                <a:solidFill>
                  <a:schemeClr val="accent1"/>
                </a:solidFill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2" name="图示 1"/>
          <p:cNvGraphicFramePr/>
          <p:nvPr/>
        </p:nvGraphicFramePr>
        <p:xfrm>
          <a:off x="1420495" y="2491105"/>
          <a:ext cx="6991985" cy="2611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3098165" y="3260725"/>
            <a:ext cx="29483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许多的行和列组成一张表单</a:t>
            </a:r>
            <a:endParaRPr lang="zh-CN" altLang="en-US" sz="1600"/>
          </a:p>
        </p:txBody>
      </p:sp>
      <p:sp>
        <p:nvSpPr>
          <p:cNvPr id="12" name="文本框 11"/>
          <p:cNvSpPr txBox="1"/>
          <p:nvPr/>
        </p:nvSpPr>
        <p:spPr>
          <a:xfrm>
            <a:off x="3098165" y="4239260"/>
            <a:ext cx="40747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/>
              <a:t>若干的表单组成数据库</a:t>
            </a:r>
            <a:endParaRPr sz="1600"/>
          </a:p>
        </p:txBody>
      </p:sp>
      <p:sp>
        <p:nvSpPr>
          <p:cNvPr id="37" name="矩形 36"/>
          <p:cNvSpPr/>
          <p:nvPr/>
        </p:nvSpPr>
        <p:spPr>
          <a:xfrm>
            <a:off x="2731947" y="2289892"/>
            <a:ext cx="3085764" cy="4026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dirty="0"/>
              <a:t>数据库文件导出</a:t>
            </a:r>
            <a:endParaRPr lang="zh-CN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1614170" y="2289810"/>
            <a:ext cx="817880" cy="40259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1</a:t>
            </a:r>
            <a:endParaRPr lang="en-US" altLang="zh-CN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1420495" y="4800600"/>
            <a:ext cx="665099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b="0" dirty="0"/>
              <a:t>通常情况下，数据库软件都能将其内部的数据库导出，以MySQL为例，可以通过命令行的MySQL命令将数据库导出到一个后缀名为.sql的文件中，该文件格式可以通过txt文本编辑器编辑。</a:t>
            </a:r>
            <a:endParaRPr lang="zh-CN" altLang="en-US" sz="1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1779905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2.3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数据转换</a:t>
            </a:r>
            <a:endParaRPr lang="zh-CN" altLang="en-US" sz="2100" b="1" spc="225" dirty="0" smtClean="0">
              <a:solidFill>
                <a:prstClr val="white"/>
              </a:solidFill>
              <a:sym typeface="+mn-ea"/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194818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第二章 数据格式与编码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648335" y="993775"/>
            <a:ext cx="7369810" cy="4554220"/>
            <a:chOff x="1255892" y="1892789"/>
            <a:chExt cx="5743575" cy="4554855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2427806" y="2073764"/>
              <a:ext cx="4571286" cy="400110"/>
            </a:xfrm>
            <a:prstGeom prst="rect">
              <a:avLst/>
            </a:prstGeom>
          </p:spPr>
          <p:txBody>
            <a:bodyPr wrap="square">
              <a:normAutofit fontScale="95000"/>
            </a:bodyPr>
            <a:lstStyle/>
            <a:p>
              <a:r>
                <a:rPr lang="en-US" altLang="zh-CN" sz="2000" b="1" dirty="0">
                  <a:solidFill>
                    <a:srgbClr val="ED7D31"/>
                  </a:solidFill>
                  <a:latin typeface="+mj-lt"/>
                  <a:ea typeface="+mj-ea"/>
                  <a:cs typeface="+mj-cs"/>
                  <a:sym typeface="Arial" panose="020B0604020202020204" pitchFamily="34" charset="0"/>
                </a:rPr>
                <a:t>RDBMS</a:t>
              </a:r>
              <a:r>
                <a:rPr lang="zh-CN" altLang="en-US" sz="2000" b="1" dirty="0">
                  <a:solidFill>
                    <a:srgbClr val="ED7D31"/>
                  </a:solidFill>
                  <a:latin typeface="+mj-lt"/>
                  <a:ea typeface="+mj-ea"/>
                  <a:cs typeface="+mj-cs"/>
                  <a:sym typeface="Arial" panose="020B0604020202020204" pitchFamily="34" charset="0"/>
                </a:rPr>
                <a:t>数据转换</a:t>
              </a:r>
              <a:endParaRPr lang="zh-CN" altLang="en-US" sz="2000" b="1" dirty="0">
                <a:solidFill>
                  <a:srgbClr val="ED7D3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2359446" y="1892789"/>
              <a:ext cx="68360" cy="132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4"/>
              </p:custDataLst>
            </p:nvPr>
          </p:nvSpPr>
          <p:spPr>
            <a:xfrm>
              <a:off x="2428102" y="2584304"/>
              <a:ext cx="4571365" cy="3863340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just" fontAlgn="auto">
                <a:lnSpc>
                  <a:spcPct val="150000"/>
                </a:lnSpc>
              </a:pPr>
              <a:r>
                <a:rPr lang="zh-CN" sz="1600" dirty="0">
                  <a:sym typeface="Arial" panose="020B0604020202020204" pitchFamily="34" charset="0"/>
                </a:rPr>
                <a:t>常见的RDBMS有Oracle、MySQL、Access、SQL Server等。在日常业务中，可能存在数据规模的变化，出现数据库管理系统的变化，例如MySQL转换到Oracle数据库管理系统等。</a:t>
              </a:r>
              <a:endParaRPr lang="zh-CN" sz="1600" dirty="0">
                <a:sym typeface="Arial" panose="020B0604020202020204" pitchFamily="34" charset="0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lang="zh-CN" sz="1600" dirty="0">
                  <a:sym typeface="Arial" panose="020B0604020202020204" pitchFamily="34" charset="0"/>
                </a:rPr>
                <a:t>大多数据库管理系统均有数据的导入、导出工具，可以实现数据源到目标的转换。例如，SQL Server可以通过数据库客户端（SSMS）的界面工具实现数据库与Excel、数据库与数据库之间的相互转换。</a:t>
              </a:r>
              <a:endParaRPr lang="zh-CN" sz="1600" dirty="0"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9"/>
            <p:cNvCxnSpPr/>
            <p:nvPr>
              <p:custDataLst>
                <p:tags r:id="rId5"/>
              </p:custDataLst>
            </p:nvPr>
          </p:nvCxnSpPr>
          <p:spPr>
            <a:xfrm>
              <a:off x="2541633" y="247756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>
              <p:custDataLst>
                <p:tags r:id="rId6"/>
              </p:custDataLst>
            </p:nvPr>
          </p:nvSpPr>
          <p:spPr>
            <a:xfrm>
              <a:off x="1255892" y="1911323"/>
              <a:ext cx="1104472" cy="1302266"/>
            </a:xfrm>
            <a:prstGeom prst="rect">
              <a:avLst/>
            </a:prstGeom>
            <a:noFill/>
          </p:spPr>
          <p:txBody>
            <a:bodyPr vert="eaVert" wrap="square" lIns="0" tIns="0" rIns="0" bIns="0" rtlCol="0">
              <a:normAutofit/>
            </a:bodyPr>
            <a:lstStyle/>
            <a:p>
              <a:pPr algn="ctr"/>
              <a:r>
                <a:rPr lang="en-US" altLang="zh-CN" sz="4800" b="1" dirty="0" smtClean="0">
                  <a:solidFill>
                    <a:srgbClr val="ED7D31"/>
                  </a:solidFill>
                  <a:sym typeface="Arial" panose="020B0604020202020204" pitchFamily="34" charset="0"/>
                </a:rPr>
                <a:t>02</a:t>
              </a:r>
              <a:endParaRPr lang="en-US" altLang="zh-CN" sz="4800" b="1" dirty="0" smtClean="0">
                <a:solidFill>
                  <a:srgbClr val="ED7D31"/>
                </a:solidFill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2" name="图示 1"/>
          <p:cNvGraphicFramePr/>
          <p:nvPr/>
        </p:nvGraphicFramePr>
        <p:xfrm>
          <a:off x="1711960" y="2835910"/>
          <a:ext cx="6991985" cy="2611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4" name="图片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52650" y="4304030"/>
            <a:ext cx="1819275" cy="18192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71925" y="4304030"/>
            <a:ext cx="1819275" cy="18192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64225" y="4204970"/>
            <a:ext cx="1918335" cy="191833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1754534" y="3482079"/>
            <a:ext cx="5693399" cy="424800"/>
            <a:chOff x="1807265" y="3400693"/>
            <a:chExt cx="5693399" cy="424800"/>
          </a:xfrm>
        </p:grpSpPr>
        <p:sp>
          <p:nvSpPr>
            <p:cNvPr id="52" name="圆角矩形 51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0" name="矩形 59"/>
            <p:cNvSpPr/>
            <p:nvPr/>
          </p:nvSpPr>
          <p:spPr>
            <a:xfrm>
              <a:off x="1881814" y="3411473"/>
              <a:ext cx="271208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2.3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数据数据转换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754534" y="4163833"/>
            <a:ext cx="5693399" cy="414020"/>
            <a:chOff x="1807265" y="2462595"/>
            <a:chExt cx="5693399" cy="414020"/>
          </a:xfrm>
        </p:grpSpPr>
        <p:sp>
          <p:nvSpPr>
            <p:cNvPr id="45" name="圆角矩形 44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6" name="矩形 45"/>
            <p:cNvSpPr/>
            <p:nvPr/>
          </p:nvSpPr>
          <p:spPr>
            <a:xfrm>
              <a:off x="1883286" y="2462595"/>
              <a:ext cx="77343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习题</a:t>
              </a:r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754534" y="2780267"/>
            <a:ext cx="5693399" cy="424800"/>
            <a:chOff x="1807265" y="3400693"/>
            <a:chExt cx="5693399" cy="424800"/>
          </a:xfrm>
        </p:grpSpPr>
        <p:sp>
          <p:nvSpPr>
            <p:cNvPr id="48" name="圆角矩形 47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9" name="矩形 48"/>
            <p:cNvSpPr/>
            <p:nvPr/>
          </p:nvSpPr>
          <p:spPr>
            <a:xfrm>
              <a:off x="1881814" y="3411473"/>
              <a:ext cx="212153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数据编码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754534" y="2064479"/>
            <a:ext cx="5693399" cy="424801"/>
            <a:chOff x="1807265" y="3866296"/>
            <a:chExt cx="5693399" cy="424801"/>
          </a:xfrm>
        </p:grpSpPr>
        <p:sp>
          <p:nvSpPr>
            <p:cNvPr id="56" name="圆角矩形 55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7" name="矩形 56"/>
            <p:cNvSpPr/>
            <p:nvPr/>
          </p:nvSpPr>
          <p:spPr>
            <a:xfrm>
              <a:off x="1881814" y="3877077"/>
              <a:ext cx="271208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2.1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文件文本格式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596887" y="1169836"/>
              <a:ext cx="1950209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accent4"/>
                  </a:solidFill>
                </a:rPr>
                <a:t>第二</a:t>
              </a:r>
              <a:r>
                <a:rPr lang="zh-CN" altLang="en-US" sz="2800" dirty="0" smtClean="0">
                  <a:solidFill>
                    <a:schemeClr val="accent4"/>
                  </a:solidFill>
                </a:rPr>
                <a:t>章　数据格式与编码</a:t>
              </a:r>
              <a:endParaRPr lang="zh-CN" altLang="en-US" sz="2800" dirty="0" smtClean="0">
                <a:solidFill>
                  <a:schemeClr val="accent4"/>
                </a:solidFill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矩形 645"/>
          <p:cNvSpPr/>
          <p:nvPr/>
        </p:nvSpPr>
        <p:spPr>
          <a:xfrm>
            <a:off x="-14288" y="-22224"/>
            <a:ext cx="9169004" cy="68802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678" name="图片 677"/>
          <p:cNvPicPr>
            <a:picLocks noChangeAspect="1"/>
          </p:cNvPicPr>
          <p:nvPr/>
        </p:nvPicPr>
        <p:blipFill rotWithShape="1">
          <a:blip r:embed="rId1"/>
          <a:srcRect l="19090" t="21720" r="16280" b="22029"/>
          <a:stretch>
            <a:fillRect/>
          </a:stretch>
        </p:blipFill>
        <p:spPr>
          <a:xfrm>
            <a:off x="-38100" y="-22225"/>
            <a:ext cx="9201150" cy="682942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64073" y="1919438"/>
            <a:ext cx="7961879" cy="4661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spc="225" dirty="0">
                <a:solidFill>
                  <a:prstClr val="white"/>
                </a:solidFill>
              </a:rPr>
              <a:t>1．Windows下常见的文本格式有哪些，分别有什么用途？</a:t>
            </a:r>
            <a:endParaRPr altLang="zh-CN" spc="225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altLang="zh-CN" spc="225" dirty="0">
                <a:solidFill>
                  <a:prstClr val="white"/>
                </a:solidFill>
              </a:rPr>
              <a:t>2．Linux下常见的文本格式有哪些，分别有什么用途？</a:t>
            </a:r>
            <a:endParaRPr altLang="zh-CN" spc="225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altLang="zh-CN" spc="225" dirty="0">
                <a:solidFill>
                  <a:prstClr val="white"/>
                </a:solidFill>
              </a:rPr>
              <a:t>3．分别解释字符、字节和字符集，并说明它们的区别。</a:t>
            </a:r>
            <a:endParaRPr altLang="zh-CN" spc="225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altLang="zh-CN" spc="225" dirty="0">
                <a:solidFill>
                  <a:prstClr val="white"/>
                </a:solidFill>
              </a:rPr>
              <a:t>4．Java中常见的数据类型有几种，分别是什么？</a:t>
            </a:r>
            <a:endParaRPr altLang="zh-CN" spc="225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altLang="zh-CN" spc="225" dirty="0">
                <a:solidFill>
                  <a:prstClr val="white"/>
                </a:solidFill>
              </a:rPr>
              <a:t>5．MySQL中常见的数据类型有几种，分别是什么？</a:t>
            </a:r>
            <a:endParaRPr altLang="zh-CN" spc="225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altLang="zh-CN" spc="225" dirty="0">
                <a:solidFill>
                  <a:prstClr val="white"/>
                </a:solidFill>
              </a:rPr>
              <a:t>6．分别解释空值和乱码，并举例说明它们在实际应用中的表现形式。</a:t>
            </a:r>
            <a:endParaRPr altLang="zh-CN" spc="225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altLang="zh-CN" spc="225" dirty="0">
                <a:solidFill>
                  <a:prstClr val="white"/>
                </a:solidFill>
              </a:rPr>
              <a:t>7．参照图2-1的ASCII码表，符号0的ASCII码值是48，那么符号3的ASCII码值是多少？同理，符号a的ASCII码值是97，那么符号c的ASCII码值是多少？（用十进制表示）</a:t>
            </a:r>
            <a:endParaRPr altLang="zh-CN" spc="225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altLang="zh-CN" spc="225" dirty="0">
                <a:solidFill>
                  <a:prstClr val="white"/>
                </a:solidFill>
              </a:rPr>
              <a:t>8．请分别写出符号3和符号c的ASCII码值二进制表示（提示：符号0的ASCII码二进制表示为0011 0000）。</a:t>
            </a:r>
            <a:endParaRPr altLang="zh-CN" spc="225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4072" y="1012685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96C527"/>
                </a:solidFill>
              </a:rPr>
              <a:t>习题：</a:t>
            </a:r>
            <a:endParaRPr lang="zh-CN" altLang="en-US" sz="3600" b="1" dirty="0">
              <a:solidFill>
                <a:srgbClr val="96C527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64073" y="1615012"/>
            <a:ext cx="1523494" cy="0"/>
          </a:xfrm>
          <a:prstGeom prst="line">
            <a:avLst/>
          </a:prstGeom>
          <a:ln>
            <a:solidFill>
              <a:srgbClr val="96C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64073" y="1697007"/>
            <a:ext cx="9514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DeepRack\deepracklogin.jpg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62" y="1447800"/>
            <a:ext cx="3911598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360data\重要数据\我的文档\Tencent Files\532017450\FileRecv\首页-终止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9" y="1447800"/>
            <a:ext cx="3911598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1222" y="681335"/>
            <a:ext cx="3454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AIRack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人工智能实验平台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——一站式的人工智能实验平台</a:t>
            </a:r>
            <a:endParaRPr lang="zh-CN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5379" y="681335"/>
            <a:ext cx="3012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DeepRack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深度学习一体</a:t>
            </a:r>
            <a:r>
              <a:rPr lang="zh-CN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机</a:t>
            </a:r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开箱即用的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AI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科研平台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4057" y="5878342"/>
            <a:ext cx="56749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BDRack大数据实验平台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一站式的大数据实训平台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图片 1" descr="大数据实验一体机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9350" y="2998470"/>
            <a:ext cx="4844381" cy="2880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8" name="组合 27"/>
          <p:cNvGrpSpPr/>
          <p:nvPr/>
        </p:nvGrpSpPr>
        <p:grpSpPr>
          <a:xfrm>
            <a:off x="2434278" y="1390754"/>
            <a:ext cx="2050561" cy="2056110"/>
            <a:chOff x="4041594" y="1614897"/>
            <a:chExt cx="2050561" cy="20561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80" y="1614897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7" name="矩形 26"/>
            <p:cNvSpPr/>
            <p:nvPr/>
          </p:nvSpPr>
          <p:spPr>
            <a:xfrm>
              <a:off x="4084319" y="3267893"/>
              <a:ext cx="2007836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391079" y="289355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云计算头条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041594" y="3313913"/>
              <a:ext cx="20505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chinacloudnj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774081" y="1397761"/>
            <a:ext cx="2037866" cy="2049103"/>
            <a:chOff x="582149" y="3930501"/>
            <a:chExt cx="2037866" cy="204910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527" y="3930501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5" name="矩形 24"/>
            <p:cNvSpPr/>
            <p:nvPr/>
          </p:nvSpPr>
          <p:spPr>
            <a:xfrm>
              <a:off x="606863" y="5576490"/>
              <a:ext cx="1952625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72338" y="5202565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中国大数据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82149" y="5622510"/>
              <a:ext cx="20378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信号：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cstorbigdata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38986" y="1385044"/>
            <a:ext cx="1731564" cy="2061820"/>
            <a:chOff x="678693" y="1566220"/>
            <a:chExt cx="1731564" cy="206182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103" y="1566220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4" name="矩形 23"/>
            <p:cNvSpPr/>
            <p:nvPr/>
          </p:nvSpPr>
          <p:spPr>
            <a:xfrm>
              <a:off x="699619" y="3224926"/>
              <a:ext cx="1649882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83104" y="282624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刘鹏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看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未来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78693" y="3274617"/>
              <a:ext cx="17315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prstClr val="white"/>
                  </a:solidFill>
                </a:rPr>
                <a:t>微信号：</a:t>
              </a:r>
              <a:r>
                <a:rPr lang="en-US" altLang="zh-CN" sz="1400" dirty="0" smtClean="0">
                  <a:solidFill>
                    <a:prstClr val="white"/>
                  </a:solidFill>
                </a:rPr>
                <a:t>lpoutlook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18871" y="3989955"/>
            <a:ext cx="2031325" cy="2041535"/>
            <a:chOff x="4047675" y="4206434"/>
            <a:chExt cx="2031325" cy="204153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79" y="4206434"/>
              <a:ext cx="1250812" cy="125081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6" name="矩形 25"/>
            <p:cNvSpPr/>
            <p:nvPr/>
          </p:nvSpPr>
          <p:spPr>
            <a:xfrm>
              <a:off x="4216437" y="5844855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047675" y="5458884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云创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大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数据订阅号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227051" y="5893463"/>
              <a:ext cx="1672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cStor_cn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74106" y="191183"/>
            <a:ext cx="23164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云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创公众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号推荐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087659" y="1397167"/>
            <a:ext cx="1755613" cy="2048632"/>
            <a:chOff x="7087659" y="1397167"/>
            <a:chExt cx="1755613" cy="2048632"/>
          </a:xfrm>
        </p:grpSpPr>
        <p:pic>
          <p:nvPicPr>
            <p:cNvPr id="2" name="Picture 2" descr="F:\微信\APP二维码\qrcode_for_gh_cc7b2f1bbc38_43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291" y="1397167"/>
              <a:ext cx="1272247" cy="127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矩形 45"/>
            <p:cNvSpPr/>
            <p:nvPr/>
          </p:nvSpPr>
          <p:spPr>
            <a:xfrm>
              <a:off x="7087659" y="3042685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文本框 13"/>
            <p:cNvSpPr txBox="1"/>
            <p:nvPr/>
          </p:nvSpPr>
          <p:spPr>
            <a:xfrm>
              <a:off x="7205593" y="265671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深度学习世界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48" name="文本框 19"/>
            <p:cNvSpPr txBox="1"/>
            <p:nvPr/>
          </p:nvSpPr>
          <p:spPr>
            <a:xfrm>
              <a:off x="7098273" y="3091293"/>
              <a:ext cx="16829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smtClean="0">
                  <a:solidFill>
                    <a:prstClr val="white"/>
                  </a:solidFill>
                </a:rPr>
                <a:t>dl-world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66912" y="3989955"/>
            <a:ext cx="2031325" cy="2048632"/>
            <a:chOff x="3666912" y="3989955"/>
            <a:chExt cx="2031325" cy="2048632"/>
          </a:xfrm>
        </p:grpSpPr>
        <p:pic>
          <p:nvPicPr>
            <p:cNvPr id="10" name="Picture 3" descr="F:\微信\APP二维码\服务号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6604" y="3989955"/>
              <a:ext cx="1272247" cy="127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矩形 48"/>
            <p:cNvSpPr/>
            <p:nvPr/>
          </p:nvSpPr>
          <p:spPr>
            <a:xfrm>
              <a:off x="3824920" y="5635473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文本框 13"/>
            <p:cNvSpPr txBox="1"/>
            <p:nvPr/>
          </p:nvSpPr>
          <p:spPr>
            <a:xfrm>
              <a:off x="3666912" y="5249502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云创大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数据服务号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51" name="文本框 19"/>
            <p:cNvSpPr txBox="1"/>
            <p:nvPr/>
          </p:nvSpPr>
          <p:spPr>
            <a:xfrm>
              <a:off x="3835534" y="5684081"/>
              <a:ext cx="1588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cstorfw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10994" y="3989955"/>
            <a:ext cx="2492990" cy="2048632"/>
            <a:chOff x="6210994" y="3989955"/>
            <a:chExt cx="2492990" cy="2048632"/>
          </a:xfrm>
        </p:grpSpPr>
        <p:sp>
          <p:nvSpPr>
            <p:cNvPr id="53" name="文本框 13"/>
            <p:cNvSpPr txBox="1"/>
            <p:nvPr/>
          </p:nvSpPr>
          <p:spPr>
            <a:xfrm>
              <a:off x="6210994" y="5249502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高校大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与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人工智能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553804" y="3989955"/>
              <a:ext cx="1755613" cy="2048632"/>
              <a:chOff x="6553804" y="3989955"/>
              <a:chExt cx="1755613" cy="2048632"/>
            </a:xfrm>
          </p:grpSpPr>
          <p:pic>
            <p:nvPicPr>
              <p:cNvPr id="11" name="Picture 4" descr="F:\微信\APP二维码\qrcode_for_gh_36578c7d93ba_860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1947" y="3989955"/>
                <a:ext cx="1239328" cy="12393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矩形 51"/>
              <p:cNvSpPr/>
              <p:nvPr/>
            </p:nvSpPr>
            <p:spPr>
              <a:xfrm>
                <a:off x="6553804" y="5635473"/>
                <a:ext cx="1755613" cy="40311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文本框 19"/>
              <p:cNvSpPr txBox="1"/>
              <p:nvPr/>
            </p:nvSpPr>
            <p:spPr>
              <a:xfrm>
                <a:off x="6564418" y="5684081"/>
                <a:ext cx="15969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>
                    <a:solidFill>
                      <a:prstClr val="white"/>
                    </a:solidFill>
                  </a:rPr>
                  <a:t>微信号</a:t>
                </a:r>
                <a:r>
                  <a:rPr lang="zh-CN" altLang="en-US" sz="1400" dirty="0" smtClean="0">
                    <a:solidFill>
                      <a:prstClr val="white"/>
                    </a:solidFill>
                  </a:rPr>
                  <a:t>：</a:t>
                </a:r>
                <a:r>
                  <a:rPr lang="en-US" altLang="zh-CN" sz="1400" dirty="0" err="1" smtClean="0">
                    <a:solidFill>
                      <a:prstClr val="white"/>
                    </a:solidFill>
                  </a:rPr>
                  <a:t>data_AI</a:t>
                </a:r>
                <a:endParaRPr lang="zh-CN" altLang="en-US" sz="1400" dirty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75549" y="184284"/>
            <a:ext cx="2031365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</a:t>
            </a:r>
            <a:r>
              <a:rPr lang="en-US" altLang="zh-CN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6762" y="1145478"/>
            <a:ext cx="2303744" cy="4112860"/>
            <a:chOff x="97237" y="1145478"/>
            <a:chExt cx="2303744" cy="411286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237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F:\微信\APP二维码\我的PM2.5--已测试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188" y="1943233"/>
              <a:ext cx="1257537" cy="125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文本框 18"/>
            <p:cNvSpPr txBox="1"/>
            <p:nvPr/>
          </p:nvSpPr>
          <p:spPr>
            <a:xfrm>
              <a:off x="611805" y="3338868"/>
              <a:ext cx="12538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我的</a:t>
              </a:r>
              <a:r>
                <a:rPr lang="en-US" altLang="zh-CN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PM2.5</a:t>
              </a:r>
              <a:endPara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0663" y="3732155"/>
              <a:ext cx="141577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随时随地准确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查看身边的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PM2.5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值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293986" y="1145478"/>
            <a:ext cx="2303744" cy="4112860"/>
            <a:chOff x="2293986" y="1145478"/>
            <a:chExt cx="2303744" cy="4112860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93986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F:\微信\APP二维码\同声译-已测试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312" y="1940747"/>
              <a:ext cx="1260023" cy="1260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文本框 18"/>
            <p:cNvSpPr txBox="1"/>
            <p:nvPr/>
          </p:nvSpPr>
          <p:spPr>
            <a:xfrm>
              <a:off x="3048916" y="3347494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同声译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767437" y="3732155"/>
              <a:ext cx="14510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26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种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语言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互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译的实时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翻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译软件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691416" y="1145478"/>
            <a:ext cx="2303744" cy="4112860"/>
            <a:chOff x="6691416" y="1145478"/>
            <a:chExt cx="2303744" cy="4112860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91416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F:\微信\APP二维码\科技头条Android版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0324" y="1943233"/>
              <a:ext cx="1294820" cy="1294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文本框 18"/>
            <p:cNvSpPr txBox="1"/>
            <p:nvPr/>
          </p:nvSpPr>
          <p:spPr>
            <a:xfrm>
              <a:off x="7446450" y="3374551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科技头条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212224" y="3855265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汇聚前沿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资讯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的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科技情报站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485142" y="1145478"/>
            <a:ext cx="2303744" cy="4112860"/>
            <a:chOff x="4485142" y="1145478"/>
            <a:chExt cx="2303744" cy="4112860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85142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F:\微信\APP二维码\0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365" y="1929395"/>
              <a:ext cx="1285211" cy="128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文本框 18"/>
            <p:cNvSpPr txBox="1"/>
            <p:nvPr/>
          </p:nvSpPr>
          <p:spPr>
            <a:xfrm>
              <a:off x="5200146" y="334766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我的南京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66491" y="3732155"/>
              <a:ext cx="16209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云创大数据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为路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况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大数据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应用提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供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技术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462133" y="4933111"/>
            <a:ext cx="1563506" cy="641625"/>
            <a:chOff x="5462133" y="4933111"/>
            <a:chExt cx="1563506" cy="641625"/>
          </a:xfrm>
        </p:grpSpPr>
        <p:sp>
          <p:nvSpPr>
            <p:cNvPr id="29" name="矩形 28"/>
            <p:cNvSpPr/>
            <p:nvPr/>
          </p:nvSpPr>
          <p:spPr>
            <a:xfrm>
              <a:off x="5462338" y="4933111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8" name="Picture 14" descr="F:\logo\中国智能硬件logo-01.png">
              <a:hlinkClick r:id="rId1"/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133" y="5038052"/>
              <a:ext cx="1562412" cy="475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组合 5"/>
          <p:cNvGrpSpPr/>
          <p:nvPr/>
        </p:nvGrpSpPr>
        <p:grpSpPr>
          <a:xfrm>
            <a:off x="420161" y="4933025"/>
            <a:ext cx="1565587" cy="641625"/>
            <a:chOff x="422066" y="4933025"/>
            <a:chExt cx="1565587" cy="641625"/>
          </a:xfrm>
        </p:grpSpPr>
        <p:sp>
          <p:nvSpPr>
            <p:cNvPr id="3" name="矩形 2"/>
            <p:cNvSpPr/>
            <p:nvPr/>
          </p:nvSpPr>
          <p:spPr>
            <a:xfrm>
              <a:off x="422066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9" name="Picture 15" descr="F:\logo\chinacloud_logo-01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41" y="5037800"/>
              <a:ext cx="1562412" cy="47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7138738" y="5702714"/>
            <a:ext cx="1563301" cy="641625"/>
            <a:chOff x="7138738" y="5702714"/>
            <a:chExt cx="1563301" cy="641625"/>
          </a:xfrm>
        </p:grpSpPr>
        <p:sp>
          <p:nvSpPr>
            <p:cNvPr id="35" name="矩形 34"/>
            <p:cNvSpPr/>
            <p:nvPr/>
          </p:nvSpPr>
          <p:spPr>
            <a:xfrm>
              <a:off x="713873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0" name="Picture 16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38823" y="5785510"/>
              <a:ext cx="1562412" cy="475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组合 11"/>
          <p:cNvGrpSpPr/>
          <p:nvPr/>
        </p:nvGrpSpPr>
        <p:grpSpPr>
          <a:xfrm>
            <a:off x="5462338" y="5702800"/>
            <a:ext cx="1563436" cy="641625"/>
            <a:chOff x="5462338" y="5702800"/>
            <a:chExt cx="1563436" cy="641625"/>
          </a:xfrm>
        </p:grpSpPr>
        <p:sp>
          <p:nvSpPr>
            <p:cNvPr id="34" name="矩形 33"/>
            <p:cNvSpPr/>
            <p:nvPr/>
          </p:nvSpPr>
          <p:spPr>
            <a:xfrm>
              <a:off x="5462338" y="5702800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1" name="Picture 17" descr="F:\logo\机器人-01.p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362" y="5753759"/>
              <a:ext cx="1562412" cy="540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>
            <a:off x="2101918" y="5702714"/>
            <a:ext cx="1563681" cy="641625"/>
            <a:chOff x="2101918" y="5702714"/>
            <a:chExt cx="1563681" cy="641625"/>
          </a:xfrm>
        </p:grpSpPr>
        <p:sp>
          <p:nvSpPr>
            <p:cNvPr id="32" name="矩形 31"/>
            <p:cNvSpPr/>
            <p:nvPr/>
          </p:nvSpPr>
          <p:spPr>
            <a:xfrm>
              <a:off x="21019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2" name="Picture 18" descr="F:\logo\深度学习世界-01.png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187" y="5792884"/>
              <a:ext cx="1562412" cy="460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组合 9"/>
          <p:cNvGrpSpPr/>
          <p:nvPr/>
        </p:nvGrpSpPr>
        <p:grpSpPr>
          <a:xfrm>
            <a:off x="7138738" y="4933025"/>
            <a:ext cx="1563301" cy="641625"/>
            <a:chOff x="7138738" y="4933025"/>
            <a:chExt cx="1563301" cy="641625"/>
          </a:xfrm>
        </p:grpSpPr>
        <p:sp>
          <p:nvSpPr>
            <p:cNvPr id="30" name="矩形 29"/>
            <p:cNvSpPr/>
            <p:nvPr/>
          </p:nvSpPr>
          <p:spPr>
            <a:xfrm>
              <a:off x="713873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3" name="Picture 19" descr="F:\logo\中国PM25logo-01.png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8738" y="4994913"/>
              <a:ext cx="1563301" cy="559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12"/>
          <p:cNvGrpSpPr/>
          <p:nvPr/>
        </p:nvGrpSpPr>
        <p:grpSpPr>
          <a:xfrm>
            <a:off x="3798482" y="5702714"/>
            <a:ext cx="1563301" cy="641625"/>
            <a:chOff x="3778318" y="5702714"/>
            <a:chExt cx="1563301" cy="641625"/>
          </a:xfrm>
        </p:grpSpPr>
        <p:sp>
          <p:nvSpPr>
            <p:cNvPr id="33" name="矩形 32"/>
            <p:cNvSpPr/>
            <p:nvPr/>
          </p:nvSpPr>
          <p:spPr>
            <a:xfrm>
              <a:off x="37783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4" name="Picture 20" descr="F:\logo\中国存储-01.png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341" y="5785417"/>
              <a:ext cx="1562412" cy="537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2101918" y="4933025"/>
            <a:ext cx="1563360" cy="641625"/>
            <a:chOff x="2101918" y="4933025"/>
            <a:chExt cx="1563360" cy="641625"/>
          </a:xfrm>
        </p:grpSpPr>
        <p:sp>
          <p:nvSpPr>
            <p:cNvPr id="27" name="矩形 26"/>
            <p:cNvSpPr/>
            <p:nvPr/>
          </p:nvSpPr>
          <p:spPr>
            <a:xfrm>
              <a:off x="21019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5" name="Picture 21" descr="F:\logo\中国大数据LOGO-01.png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866" y="4954959"/>
              <a:ext cx="1562412" cy="558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3768793" y="4933025"/>
            <a:ext cx="1572826" cy="641625"/>
            <a:chOff x="3768793" y="4933025"/>
            <a:chExt cx="1572826" cy="641625"/>
          </a:xfrm>
        </p:grpSpPr>
        <p:sp>
          <p:nvSpPr>
            <p:cNvPr id="28" name="矩形 27"/>
            <p:cNvSpPr/>
            <p:nvPr/>
          </p:nvSpPr>
          <p:spPr>
            <a:xfrm>
              <a:off x="37783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6" name="Picture 22" descr="F:\logo\中国物联网-01.png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793" y="4953980"/>
              <a:ext cx="1562412" cy="559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组合 14"/>
          <p:cNvGrpSpPr/>
          <p:nvPr/>
        </p:nvGrpSpPr>
        <p:grpSpPr>
          <a:xfrm>
            <a:off x="422066" y="5702714"/>
            <a:ext cx="1563757" cy="641625"/>
            <a:chOff x="422066" y="5702714"/>
            <a:chExt cx="1563757" cy="641625"/>
          </a:xfrm>
        </p:grpSpPr>
        <p:sp>
          <p:nvSpPr>
            <p:cNvPr id="31" name="矩形 30"/>
            <p:cNvSpPr/>
            <p:nvPr/>
          </p:nvSpPr>
          <p:spPr>
            <a:xfrm>
              <a:off x="422066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7" name="Picture 23" descr="F:\logo\中国智慧城市logo-01.png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11" y="5753672"/>
              <a:ext cx="1562412" cy="475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383965" y="619673"/>
            <a:ext cx="4092208" cy="3950990"/>
            <a:chOff x="383853" y="409573"/>
            <a:chExt cx="4092208" cy="3950990"/>
          </a:xfrm>
        </p:grpSpPr>
        <p:sp>
          <p:nvSpPr>
            <p:cNvPr id="4" name="矩形 3">
              <a:hlinkClick r:id="rId21"/>
            </p:cNvPr>
            <p:cNvSpPr/>
            <p:nvPr/>
          </p:nvSpPr>
          <p:spPr>
            <a:xfrm>
              <a:off x="383853" y="409573"/>
              <a:ext cx="4092208" cy="3950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102000" sy="10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TextBox 1">
              <a:hlinkClick r:id="rId21"/>
            </p:cNvPr>
            <p:cNvSpPr txBox="1"/>
            <p:nvPr/>
          </p:nvSpPr>
          <p:spPr>
            <a:xfrm>
              <a:off x="928192" y="3420340"/>
              <a:ext cx="3185487" cy="641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万物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云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ts val="216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智能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硬件大数据免费托管平台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pic>
          <p:nvPicPr>
            <p:cNvPr id="1048" name="Picture 24" descr="F:\大数据挖掘平台\物联网大数据平台\logo_bate_homeaaa.png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082" y="595308"/>
              <a:ext cx="1809750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Administrator\Desktop\TIM截图20180706145956.png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53" y="1263318"/>
              <a:ext cx="4092208" cy="20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组合 16"/>
          <p:cNvGrpSpPr/>
          <p:nvPr/>
        </p:nvGrpSpPr>
        <p:grpSpPr>
          <a:xfrm>
            <a:off x="4683554" y="619673"/>
            <a:ext cx="4092258" cy="3950990"/>
            <a:chOff x="4683442" y="409573"/>
            <a:chExt cx="4092258" cy="3950990"/>
          </a:xfrm>
        </p:grpSpPr>
        <p:sp>
          <p:nvSpPr>
            <p:cNvPr id="37" name="矩形 36">
              <a:hlinkClick r:id="rId24"/>
            </p:cNvPr>
            <p:cNvSpPr/>
            <p:nvPr/>
          </p:nvSpPr>
          <p:spPr>
            <a:xfrm>
              <a:off x="4683492" y="409573"/>
              <a:ext cx="4092208" cy="3950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102000" sy="10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>
              <a:hlinkClick r:id="rId24"/>
            </p:cNvPr>
            <p:cNvSpPr txBox="1"/>
            <p:nvPr/>
          </p:nvSpPr>
          <p:spPr>
            <a:xfrm>
              <a:off x="5376230" y="3420340"/>
              <a:ext cx="2723823" cy="656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环境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云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ts val="216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环境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大数据开放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共享平台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050" name="Picture 26" descr="F:\大数据挖掘平台\环境云\环境云logo.png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807" y="514623"/>
              <a:ext cx="1630844" cy="799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Administrator\Desktop\TIM截图20180706145922.png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442" y="1263318"/>
              <a:ext cx="4075113" cy="20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TextBox 41"/>
          <p:cNvSpPr txBox="1"/>
          <p:nvPr/>
        </p:nvSpPr>
        <p:spPr>
          <a:xfrm>
            <a:off x="374194" y="125756"/>
            <a:ext cx="14020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网站推荐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55333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2.1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文件文本格式</a:t>
            </a:r>
            <a:endParaRPr lang="zh-CN" altLang="en-US" sz="2100" b="1" spc="225" dirty="0" smtClean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194818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350" dirty="0" smtClean="0">
                <a:solidFill>
                  <a:prstClr val="white"/>
                </a:solidFill>
              </a:rPr>
              <a:t>第二章 数据格式与编码</a:t>
            </a:r>
            <a:endParaRPr lang="zh-CN" altLang="en-US" sz="1350" dirty="0" smtClean="0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90113" y="1382945"/>
            <a:ext cx="7621400" cy="73427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600" dirty="0">
                <a:solidFill>
                  <a:prstClr val="white"/>
                </a:solidFill>
              </a:rPr>
              <a:t>文本是计算机保存数据的主要方式，存放于计算机系统的文件系统中。文本有多种不同的格式，常见的文本格式有txt、doc、zip、jpg和HTML等。</a:t>
            </a:r>
            <a:endParaRPr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2232" y="889323"/>
            <a:ext cx="1730375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600" b="1" dirty="0">
                <a:solidFill>
                  <a:srgbClr val="3D89BC"/>
                </a:solidFill>
              </a:rPr>
              <a:t>1</a:t>
            </a:r>
            <a:r>
              <a:rPr lang="zh-CN" altLang="zh-CN" sz="1600" b="1" dirty="0">
                <a:solidFill>
                  <a:srgbClr val="3D89BC"/>
                </a:solidFill>
              </a:rPr>
              <a:t>．常见文本格式</a:t>
            </a:r>
            <a:endParaRPr lang="zh-CN" altLang="zh-CN" sz="1600" b="1" dirty="0">
              <a:solidFill>
                <a:srgbClr val="3D89BC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13009" y="3396563"/>
            <a:ext cx="7105396" cy="4375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700"/>
              </a:lnSpc>
            </a:pPr>
            <a:r>
              <a:rPr lang="zh-CN" altLang="en-US" sz="1600">
                <a:sym typeface="+mn-ea"/>
              </a:rPr>
              <a:t>类（UNIX）操作系统下常见文本格式：dmg、tar格式等</a:t>
            </a:r>
            <a:endParaRPr lang="zh-CN" altLang="en-US" sz="1600"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1448" y="2345645"/>
            <a:ext cx="806524" cy="7576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smtClean="0">
                <a:latin typeface="Impact" panose="020B0806030902050204" pitchFamily="34" charset="0"/>
              </a:rPr>
              <a:t>1</a:t>
            </a:r>
            <a:endParaRPr lang="zh-CN" altLang="en-US" sz="2400">
              <a:latin typeface="Impact" panose="020B080603090205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41448" y="3235511"/>
            <a:ext cx="806524" cy="7576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smtClean="0">
                <a:latin typeface="Impact" panose="020B0806030902050204" pitchFamily="34" charset="0"/>
              </a:rPr>
              <a:t>2</a:t>
            </a:r>
            <a:endParaRPr lang="zh-CN" altLang="en-US" sz="2400">
              <a:latin typeface="Impact" panose="020B080603090205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13644" y="2345645"/>
            <a:ext cx="7105396" cy="75767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latin typeface="Impact" panose="020B080603090205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413644" y="3235510"/>
            <a:ext cx="7105396" cy="75767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latin typeface="Impact" panose="020B080603090205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494289" y="2506928"/>
            <a:ext cx="7105396" cy="4375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700"/>
              </a:lnSpc>
            </a:pPr>
            <a:r>
              <a:rPr lang="zh-CN" altLang="en-US" sz="1600">
                <a:sym typeface="+mn-ea"/>
              </a:rPr>
              <a:t>Windows操作系统下常见的文本格式：txt、doc、xls格式等</a:t>
            </a:r>
            <a:endParaRPr lang="zh-CN" altLang="en-US" sz="1600"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41448" y="4154991"/>
            <a:ext cx="806524" cy="7576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smtClean="0">
                <a:latin typeface="Impact" panose="020B0806030902050204" pitchFamily="34" charset="0"/>
              </a:rPr>
              <a:t>2</a:t>
            </a:r>
            <a:endParaRPr lang="zh-CN" altLang="en-US" sz="2400">
              <a:latin typeface="Impact" panose="020B080603090205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413644" y="4154990"/>
            <a:ext cx="7105396" cy="75767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latin typeface="Impact" panose="020B080603090205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413510" y="4314825"/>
            <a:ext cx="4902835" cy="4375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zh-CN" altLang="en-US" sz="1600"/>
              <a:t>网络文本格式：HTML、xml、php、jsp、css格式等</a:t>
            </a:r>
            <a:endParaRPr lang="zh-CN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997136"/>
            <a:ext cx="7084431" cy="1791128"/>
            <a:chOff x="-1" y="2037922"/>
            <a:chExt cx="12192763" cy="1791128"/>
          </a:xfrm>
        </p:grpSpPr>
        <p:sp>
          <p:nvSpPr>
            <p:cNvPr id="3" name="矩形 2"/>
            <p:cNvSpPr/>
            <p:nvPr/>
          </p:nvSpPr>
          <p:spPr>
            <a:xfrm>
              <a:off x="762" y="2038350"/>
              <a:ext cx="12192000" cy="17907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62" y="2037922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-1" y="3752264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91"/>
          <a:stretch>
            <a:fillRect/>
          </a:stretch>
        </p:blipFill>
        <p:spPr>
          <a:xfrm flipH="1">
            <a:off x="6143625" y="0"/>
            <a:ext cx="3000375" cy="6858000"/>
          </a:xfrm>
          <a:prstGeom prst="rect">
            <a:avLst/>
          </a:prstGeom>
        </p:spPr>
      </p:pic>
      <p:sp>
        <p:nvSpPr>
          <p:cNvPr id="7" name="文本框 5"/>
          <p:cNvSpPr txBox="1"/>
          <p:nvPr/>
        </p:nvSpPr>
        <p:spPr>
          <a:xfrm>
            <a:off x="1371600" y="2328817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600" dirty="0" smtClean="0">
                <a:solidFill>
                  <a:schemeClr val="bg1"/>
                </a:solidFill>
              </a:rPr>
              <a:t>感谢聆听</a:t>
            </a:r>
            <a:endParaRPr lang="zh-CN" altLang="en-US" sz="7200" spc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243955"/>
            <a:ext cx="9144000" cy="4254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194818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第二章 数据格式与编码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313042" y="3336577"/>
            <a:ext cx="134581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en-US" altLang="zh-CN" sz="14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1400" dirty="0" smtClean="0">
                <a:solidFill>
                  <a:schemeClr val="bg1"/>
                </a:solidFill>
              </a:rPr>
              <a:t>存储</a:t>
            </a:r>
            <a:endParaRPr lang="en-US" altLang="zh-CN" sz="1400" dirty="0" smtClean="0">
              <a:solidFill>
                <a:schemeClr val="bg1"/>
              </a:solidFill>
            </a:endParaRPr>
          </a:p>
          <a:p>
            <a:endParaRPr lang="en-US" altLang="zh-CN" sz="1400" dirty="0" smtClean="0">
              <a:solidFill>
                <a:schemeClr val="bg1"/>
              </a:solidFill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</a:rPr>
              <a:t>   存储成本下降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7" name="文本框 6"/>
          <p:cNvSpPr txBox="1"/>
          <p:nvPr/>
        </p:nvSpPr>
        <p:spPr>
          <a:xfrm>
            <a:off x="452232" y="173917"/>
            <a:ext cx="255333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2.1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文件文本格式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52232" y="889323"/>
            <a:ext cx="220472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3D89BC"/>
                </a:solidFill>
              </a:rPr>
              <a:t>2</a:t>
            </a:r>
            <a:r>
              <a:rPr lang="zh-CN" altLang="zh-CN" sz="1600" b="1" dirty="0">
                <a:solidFill>
                  <a:srgbClr val="3D89BC"/>
                </a:solidFill>
              </a:rPr>
              <a:t>．</a:t>
            </a:r>
            <a:r>
              <a:rPr lang="en-US" altLang="zh-CN" sz="1600" b="1" dirty="0">
                <a:solidFill>
                  <a:srgbClr val="3D89BC"/>
                </a:solidFill>
              </a:rPr>
              <a:t>xls</a:t>
            </a:r>
            <a:r>
              <a:rPr lang="zh-CN" altLang="en-US" sz="1600" b="1" dirty="0">
                <a:solidFill>
                  <a:srgbClr val="3D89BC"/>
                </a:solidFill>
              </a:rPr>
              <a:t>及</a:t>
            </a:r>
            <a:r>
              <a:rPr lang="en-US" altLang="zh-CN" sz="1600" b="1" dirty="0">
                <a:solidFill>
                  <a:srgbClr val="3D89BC"/>
                </a:solidFill>
              </a:rPr>
              <a:t>xlsx</a:t>
            </a:r>
            <a:r>
              <a:rPr lang="zh-CN" altLang="en-US" sz="1600" b="1" dirty="0">
                <a:solidFill>
                  <a:srgbClr val="3D89BC"/>
                </a:solidFill>
              </a:rPr>
              <a:t>文件格式</a:t>
            </a:r>
            <a:endParaRPr lang="zh-CN" altLang="en-US" sz="1600" b="1" dirty="0">
              <a:solidFill>
                <a:srgbClr val="3D89BC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52120" y="1339215"/>
            <a:ext cx="831151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064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zh-CN" altLang="en-US" sz="1600"/>
              <a:t>xlsx是Microsoft Office Excel 2007或者更新版本保存的文件格式，是用新的基于XML的压缩文件格式取代了其之前专有的文件格式。此文件格式在传统的文件扩展名后面添加了字母x（“.docx”取代“.doc”，“.xlsx”取代“.xls”），使文件占用系统的空间更小。xls格式的文件能用所有版本的Microsoft Excel打开。</a:t>
            </a:r>
            <a:endParaRPr lang="zh-CN" altLang="en-US" sz="1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9335" y="3393440"/>
            <a:ext cx="2707640" cy="19951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885" y="3393440"/>
            <a:ext cx="3710940" cy="17875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243955"/>
            <a:ext cx="9144000" cy="4254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194818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第二章 数据格式与编码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313042" y="3336577"/>
            <a:ext cx="134581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en-US" altLang="zh-CN" sz="14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1400" dirty="0" smtClean="0">
                <a:solidFill>
                  <a:schemeClr val="bg1"/>
                </a:solidFill>
              </a:rPr>
              <a:t>存储</a:t>
            </a:r>
            <a:endParaRPr lang="en-US" altLang="zh-CN" sz="1400" dirty="0" smtClean="0">
              <a:solidFill>
                <a:schemeClr val="bg1"/>
              </a:solidFill>
            </a:endParaRPr>
          </a:p>
          <a:p>
            <a:endParaRPr lang="en-US" altLang="zh-CN" sz="1400" dirty="0" smtClean="0">
              <a:solidFill>
                <a:schemeClr val="bg1"/>
              </a:solidFill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</a:rPr>
              <a:t>   存储成本下降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7" name="文本框 6"/>
          <p:cNvSpPr txBox="1"/>
          <p:nvPr/>
        </p:nvSpPr>
        <p:spPr>
          <a:xfrm>
            <a:off x="452232" y="173917"/>
            <a:ext cx="255333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2.1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文件文本格式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52232" y="889323"/>
            <a:ext cx="1880235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3D89BC"/>
                </a:solidFill>
              </a:rPr>
              <a:t>3</a:t>
            </a:r>
            <a:r>
              <a:rPr lang="zh-CN" altLang="zh-CN" sz="1600" b="1" dirty="0">
                <a:solidFill>
                  <a:srgbClr val="3D89BC"/>
                </a:solidFill>
              </a:rPr>
              <a:t>．</a:t>
            </a:r>
            <a:r>
              <a:rPr lang="en-US" altLang="zh-CN" sz="1600" b="1" dirty="0">
                <a:solidFill>
                  <a:srgbClr val="3D89BC"/>
                </a:solidFill>
              </a:rPr>
              <a:t>JSON</a:t>
            </a:r>
            <a:r>
              <a:rPr lang="zh-CN" altLang="en-US" sz="1600" b="1" dirty="0">
                <a:solidFill>
                  <a:srgbClr val="3D89BC"/>
                </a:solidFill>
              </a:rPr>
              <a:t>文本格式</a:t>
            </a:r>
            <a:endParaRPr lang="zh-CN" altLang="en-US" sz="1600" b="1" dirty="0">
              <a:solidFill>
                <a:srgbClr val="3D89BC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20090" y="1367155"/>
            <a:ext cx="738759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556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3837665281"/>
                </a:ext>
              </a:extLst>
            </a:pPr>
            <a:r>
              <a:rPr lang="zh-CN" altLang="en-US" sz="1400"/>
              <a:t>JSON全称是JavaScript Object Notation，即JavaScript对象标记，是一种轻量级的数据传输格式，常用于网络信息的传输。JSON基于 ECMAScript 规范，采用独立于编程语言的文本格式来存储和表示数据。</a:t>
            </a:r>
            <a:endParaRPr lang="zh-CN" altLang="en-US" sz="1400"/>
          </a:p>
          <a:p>
            <a:pPr indent="3556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3837665281"/>
                </a:ext>
              </a:extLst>
            </a:pPr>
            <a:r>
              <a:rPr lang="zh-CN" altLang="en-US" sz="1400"/>
              <a:t>JSON具有简洁和清晰的层次结构，是一种当下较为理想的数据传输语言。因为JSON易于阅读和编写，也易于机器解析和生成，因此能有效地提升网络传输效率，在现有的客户端和服务器数据交换传输中，JSON的应用非常广泛。如下所示，为</a:t>
            </a:r>
            <a:r>
              <a:rPr lang="en-US" altLang="zh-CN" sz="1400"/>
              <a:t>JSON</a:t>
            </a:r>
            <a:r>
              <a:rPr lang="zh-CN" altLang="en-US" sz="1400"/>
              <a:t>的举例：</a:t>
            </a:r>
            <a:endParaRPr lang="zh-CN" altLang="en-US" sz="1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88555" y="4642485"/>
            <a:ext cx="1657350" cy="1619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15" y="3917315"/>
            <a:ext cx="3416300" cy="7251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15" y="4785360"/>
            <a:ext cx="528955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243955"/>
            <a:ext cx="9144000" cy="4254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194818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第二章 数据格式与编码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313042" y="3336577"/>
            <a:ext cx="134581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en-US" altLang="zh-CN" sz="14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1400" dirty="0" smtClean="0">
                <a:solidFill>
                  <a:schemeClr val="bg1"/>
                </a:solidFill>
              </a:rPr>
              <a:t>存储</a:t>
            </a:r>
            <a:endParaRPr lang="en-US" altLang="zh-CN" sz="1400" dirty="0" smtClean="0">
              <a:solidFill>
                <a:schemeClr val="bg1"/>
              </a:solidFill>
            </a:endParaRPr>
          </a:p>
          <a:p>
            <a:endParaRPr lang="en-US" altLang="zh-CN" sz="1400" dirty="0" smtClean="0">
              <a:solidFill>
                <a:schemeClr val="bg1"/>
              </a:solidFill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</a:rPr>
              <a:t>   存储成本下降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7" name="文本框 6"/>
          <p:cNvSpPr txBox="1"/>
          <p:nvPr/>
        </p:nvSpPr>
        <p:spPr>
          <a:xfrm>
            <a:off x="452232" y="173917"/>
            <a:ext cx="255333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2.1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文件文本格式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52232" y="889323"/>
            <a:ext cx="260350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3D89BC"/>
                </a:solidFill>
              </a:rPr>
              <a:t>4</a:t>
            </a:r>
            <a:r>
              <a:rPr lang="zh-CN" altLang="zh-CN" sz="1600" b="1" dirty="0">
                <a:solidFill>
                  <a:srgbClr val="3D89BC"/>
                </a:solidFill>
              </a:rPr>
              <a:t>．</a:t>
            </a:r>
            <a:r>
              <a:rPr lang="en-US" altLang="zh-CN" sz="1600" b="1" dirty="0">
                <a:solidFill>
                  <a:srgbClr val="3D89BC"/>
                </a:solidFill>
              </a:rPr>
              <a:t>HTML</a:t>
            </a:r>
            <a:r>
              <a:rPr lang="zh-CN" altLang="en-US" sz="1600" b="1" dirty="0">
                <a:solidFill>
                  <a:srgbClr val="3D89BC"/>
                </a:solidFill>
              </a:rPr>
              <a:t>和</a:t>
            </a:r>
            <a:r>
              <a:rPr lang="en-US" altLang="zh-CN" sz="1600" b="1" dirty="0">
                <a:solidFill>
                  <a:srgbClr val="3D89BC"/>
                </a:solidFill>
              </a:rPr>
              <a:t>XML</a:t>
            </a:r>
            <a:r>
              <a:rPr lang="zh-CN" altLang="en-US" sz="1600" b="1" dirty="0">
                <a:solidFill>
                  <a:srgbClr val="3D89BC"/>
                </a:solidFill>
              </a:rPr>
              <a:t>文本格式</a:t>
            </a:r>
            <a:endParaRPr lang="zh-CN" altLang="en-US" sz="1600" b="1" dirty="0">
              <a:solidFill>
                <a:srgbClr val="3D89BC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72820" y="1691640"/>
            <a:ext cx="7197725" cy="1706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fontAlgn="auto">
              <a:lnSpc>
                <a:spcPct val="150000"/>
              </a:lnSpc>
              <a:buClr>
                <a:srgbClr val="3D89BC"/>
              </a:buClr>
              <a:buFont typeface="Wingdings" panose="05000000000000000000" charset="0"/>
              <a:buChar char="l"/>
            </a:pPr>
            <a:endParaRPr lang="zh-CN" altLang="en-US" sz="1400"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Clr>
                <a:srgbClr val="3D89BC"/>
              </a:buClr>
              <a:buFont typeface="Wingdings" panose="05000000000000000000" charset="0"/>
              <a:buChar char="l"/>
            </a:pPr>
            <a:r>
              <a:rPr lang="zh-CN" altLang="en-US" sz="1400">
                <a:sym typeface="+mn-ea"/>
              </a:rPr>
              <a:t>HTML全称是HyperText Markup Language，即超文本标记语言，这里的“超文本”指的是页面内可以包含图片、链接，甚至音乐、程序等非文字元素，HTML是标准通用标记语言下的一个应用。如下所示，为一个典型的</a:t>
            </a:r>
            <a:r>
              <a:rPr lang="en-US" altLang="zh-CN" sz="1400">
                <a:sym typeface="+mn-ea"/>
              </a:rPr>
              <a:t>HTML</a:t>
            </a:r>
            <a:r>
              <a:rPr lang="zh-CN" altLang="en-US" sz="1400">
                <a:sym typeface="+mn-ea"/>
              </a:rPr>
              <a:t>文件内容：</a:t>
            </a:r>
            <a:endParaRPr lang="zh-CN" altLang="en-US" sz="1400"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Clr>
                <a:srgbClr val="3D89BC"/>
              </a:buClr>
              <a:buFont typeface="Wingdings" panose="05000000000000000000" charset="0"/>
              <a:buChar char="l"/>
            </a:pPr>
            <a:endParaRPr lang="zh-CN" altLang="en-US" sz="1400"/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916940" y="1344930"/>
            <a:ext cx="4458970" cy="748665"/>
            <a:chOff x="2272941" y="1793964"/>
            <a:chExt cx="4458789" cy="748938"/>
          </a:xfrm>
        </p:grpSpPr>
        <p:sp>
          <p:nvSpPr>
            <p:cNvPr id="42" name="圆角矩形 41"/>
            <p:cNvSpPr/>
            <p:nvPr>
              <p:custDataLst>
                <p:tags r:id="rId2"/>
              </p:custDataLst>
            </p:nvPr>
          </p:nvSpPr>
          <p:spPr>
            <a:xfrm>
              <a:off x="2368735" y="1968137"/>
              <a:ext cx="4362995" cy="57476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0" name="标题 1"/>
            <p:cNvSpPr txBox="1"/>
            <p:nvPr>
              <p:custDataLst>
                <p:tags r:id="rId3"/>
              </p:custDataLst>
            </p:nvPr>
          </p:nvSpPr>
          <p:spPr>
            <a:xfrm>
              <a:off x="2838068" y="2039799"/>
              <a:ext cx="2985014" cy="373516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>
                <a:lnSpc>
                  <a:spcPct val="110000"/>
                </a:lnSpc>
              </a:pPr>
              <a:r>
                <a:rPr lang="en-US" altLang="zh-CN" sz="1600" dirty="0"/>
                <a:t>HTML</a:t>
              </a:r>
              <a:endParaRPr lang="en-US" altLang="zh-CN" sz="1600" dirty="0"/>
            </a:p>
          </p:txBody>
        </p:sp>
        <p:sp>
          <p:nvSpPr>
            <p:cNvPr id="9" name="椭圆形标注 8"/>
            <p:cNvSpPr/>
            <p:nvPr>
              <p:custDataLst>
                <p:tags r:id="rId4"/>
              </p:custDataLst>
            </p:nvPr>
          </p:nvSpPr>
          <p:spPr>
            <a:xfrm>
              <a:off x="2272941" y="1793964"/>
              <a:ext cx="565304" cy="494985"/>
            </a:xfrm>
            <a:prstGeom prst="wedgeEllipseCallout">
              <a:avLst>
                <a:gd name="adj1" fmla="val 23834"/>
                <a:gd name="adj2" fmla="val 68750"/>
              </a:avLst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rmAutofit fontScale="95000" lnSpcReduction="10000"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</a:rPr>
                <a:t>01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1" name="任意多边形 70"/>
            <p:cNvSpPr/>
            <p:nvPr>
              <p:custDataLst>
                <p:tags r:id="rId5"/>
              </p:custDataLst>
            </p:nvPr>
          </p:nvSpPr>
          <p:spPr>
            <a:xfrm>
              <a:off x="2458470" y="2455819"/>
              <a:ext cx="4183526" cy="79584"/>
            </a:xfrm>
            <a:custGeom>
              <a:avLst/>
              <a:gdLst>
                <a:gd name="connsiteX0" fmla="*/ 0 w 4183526"/>
                <a:gd name="connsiteY0" fmla="*/ 0 h 79584"/>
                <a:gd name="connsiteX1" fmla="*/ 4183526 w 4183526"/>
                <a:gd name="connsiteY1" fmla="*/ 0 h 79584"/>
                <a:gd name="connsiteX2" fmla="*/ 4146556 w 4183526"/>
                <a:gd name="connsiteY2" fmla="*/ 30504 h 79584"/>
                <a:gd name="connsiteX3" fmla="*/ 3985877 w 4183526"/>
                <a:gd name="connsiteY3" fmla="*/ 79584 h 79584"/>
                <a:gd name="connsiteX4" fmla="*/ 197648 w 4183526"/>
                <a:gd name="connsiteY4" fmla="*/ 79583 h 79584"/>
                <a:gd name="connsiteX5" fmla="*/ 36970 w 4183526"/>
                <a:gd name="connsiteY5" fmla="*/ 30503 h 7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3526" h="79584">
                  <a:moveTo>
                    <a:pt x="0" y="0"/>
                  </a:moveTo>
                  <a:lnTo>
                    <a:pt x="4183526" y="0"/>
                  </a:lnTo>
                  <a:lnTo>
                    <a:pt x="4146556" y="30504"/>
                  </a:lnTo>
                  <a:cubicBezTo>
                    <a:pt x="4100689" y="61491"/>
                    <a:pt x="4045396" y="79584"/>
                    <a:pt x="3985877" y="79584"/>
                  </a:cubicBezTo>
                  <a:lnTo>
                    <a:pt x="197648" y="79583"/>
                  </a:lnTo>
                  <a:cubicBezTo>
                    <a:pt x="138129" y="79583"/>
                    <a:pt x="82836" y="61490"/>
                    <a:pt x="36970" y="305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2205" y="3398520"/>
            <a:ext cx="4298950" cy="23050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243955"/>
            <a:ext cx="9144000" cy="4254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194818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第二章 数据格式与编码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313042" y="3336577"/>
            <a:ext cx="134581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en-US" altLang="zh-CN" sz="14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1400" dirty="0" smtClean="0">
                <a:solidFill>
                  <a:schemeClr val="bg1"/>
                </a:solidFill>
              </a:rPr>
              <a:t>存储</a:t>
            </a:r>
            <a:endParaRPr lang="en-US" altLang="zh-CN" sz="1400" dirty="0" smtClean="0">
              <a:solidFill>
                <a:schemeClr val="bg1"/>
              </a:solidFill>
            </a:endParaRPr>
          </a:p>
          <a:p>
            <a:endParaRPr lang="en-US" altLang="zh-CN" sz="1400" dirty="0" smtClean="0">
              <a:solidFill>
                <a:schemeClr val="bg1"/>
              </a:solidFill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</a:rPr>
              <a:t>   存储成本下降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7" name="文本框 6"/>
          <p:cNvSpPr txBox="1"/>
          <p:nvPr/>
        </p:nvSpPr>
        <p:spPr>
          <a:xfrm>
            <a:off x="452232" y="173917"/>
            <a:ext cx="255333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2.1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文件文本格式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52232" y="889323"/>
            <a:ext cx="260350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3D89BC"/>
                </a:solidFill>
              </a:rPr>
              <a:t>4</a:t>
            </a:r>
            <a:r>
              <a:rPr lang="zh-CN" altLang="zh-CN" sz="1600" b="1" dirty="0">
                <a:solidFill>
                  <a:srgbClr val="3D89BC"/>
                </a:solidFill>
              </a:rPr>
              <a:t>．</a:t>
            </a:r>
            <a:r>
              <a:rPr lang="en-US" altLang="zh-CN" sz="1600" b="1" dirty="0">
                <a:solidFill>
                  <a:srgbClr val="3D89BC"/>
                </a:solidFill>
              </a:rPr>
              <a:t>HTML</a:t>
            </a:r>
            <a:r>
              <a:rPr lang="zh-CN" altLang="en-US" sz="1600" b="1" dirty="0">
                <a:solidFill>
                  <a:srgbClr val="3D89BC"/>
                </a:solidFill>
              </a:rPr>
              <a:t>和</a:t>
            </a:r>
            <a:r>
              <a:rPr lang="en-US" altLang="zh-CN" sz="1600" b="1" dirty="0">
                <a:solidFill>
                  <a:srgbClr val="3D89BC"/>
                </a:solidFill>
              </a:rPr>
              <a:t>XML</a:t>
            </a:r>
            <a:r>
              <a:rPr lang="zh-CN" altLang="en-US" sz="1600" b="1" dirty="0">
                <a:solidFill>
                  <a:srgbClr val="3D89BC"/>
                </a:solidFill>
              </a:rPr>
              <a:t>文本格式</a:t>
            </a:r>
            <a:endParaRPr lang="zh-CN" altLang="en-US" sz="1600" b="1" dirty="0">
              <a:solidFill>
                <a:srgbClr val="3D89BC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72820" y="1691640"/>
            <a:ext cx="719772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fontAlgn="auto">
              <a:lnSpc>
                <a:spcPct val="150000"/>
              </a:lnSpc>
              <a:buClr>
                <a:srgbClr val="3D89BC"/>
              </a:buClr>
              <a:buFont typeface="Wingdings" panose="05000000000000000000" charset="0"/>
              <a:buChar char="l"/>
            </a:pPr>
            <a:endParaRPr lang="zh-CN" altLang="en-US" sz="1400"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Clr>
                <a:srgbClr val="3D89BC"/>
              </a:buClr>
              <a:buFont typeface="Wingdings" panose="05000000000000000000" charset="0"/>
              <a:buChar char="l"/>
            </a:pPr>
            <a:endParaRPr lang="zh-CN" altLang="en-US" sz="1400"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Clr>
                <a:srgbClr val="3D89BC"/>
              </a:buClr>
              <a:buFont typeface="Wingdings" panose="05000000000000000000" charset="0"/>
              <a:buChar char="l"/>
            </a:pPr>
            <a:endParaRPr lang="zh-CN" altLang="en-US" sz="1400"/>
          </a:p>
          <a:p>
            <a:pPr marL="285750" indent="-285750" fontAlgn="auto">
              <a:lnSpc>
                <a:spcPct val="150000"/>
              </a:lnSpc>
              <a:buClr>
                <a:srgbClr val="3D89BC"/>
              </a:buClr>
              <a:buFont typeface="Wingdings" panose="05000000000000000000" charset="0"/>
              <a:buChar char="l"/>
            </a:pPr>
            <a:endParaRPr lang="zh-CN" altLang="en-US" sz="1400"/>
          </a:p>
        </p:txBody>
      </p:sp>
      <p:grpSp>
        <p:nvGrpSpPr>
          <p:cNvPr id="14" name="组合 13"/>
          <p:cNvGrpSpPr/>
          <p:nvPr>
            <p:custDataLst>
              <p:tags r:id="rId1"/>
            </p:custDataLst>
          </p:nvPr>
        </p:nvGrpSpPr>
        <p:grpSpPr>
          <a:xfrm>
            <a:off x="917575" y="1310640"/>
            <a:ext cx="4458970" cy="748665"/>
            <a:chOff x="2272941" y="2870670"/>
            <a:chExt cx="4458789" cy="748938"/>
          </a:xfrm>
        </p:grpSpPr>
        <p:sp>
          <p:nvSpPr>
            <p:cNvPr id="74" name="圆角矩形 73"/>
            <p:cNvSpPr/>
            <p:nvPr>
              <p:custDataLst>
                <p:tags r:id="rId2"/>
              </p:custDataLst>
            </p:nvPr>
          </p:nvSpPr>
          <p:spPr>
            <a:xfrm>
              <a:off x="2368735" y="3044843"/>
              <a:ext cx="4362995" cy="57476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5" name="标题 1"/>
            <p:cNvSpPr txBox="1"/>
            <p:nvPr>
              <p:custDataLst>
                <p:tags r:id="rId3"/>
              </p:custDataLst>
            </p:nvPr>
          </p:nvSpPr>
          <p:spPr>
            <a:xfrm>
              <a:off x="2838245" y="3116295"/>
              <a:ext cx="3770812" cy="373436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>
                <a:lnSpc>
                  <a:spcPct val="110000"/>
                </a:lnSpc>
              </a:pPr>
              <a:r>
                <a:rPr lang="zh-CN" altLang="en-US" sz="1600" dirty="0"/>
                <a:t>XML</a:t>
              </a:r>
              <a:endParaRPr lang="zh-CN" altLang="en-US" sz="1600" dirty="0"/>
            </a:p>
          </p:txBody>
        </p:sp>
        <p:sp>
          <p:nvSpPr>
            <p:cNvPr id="76" name="椭圆形标注 75"/>
            <p:cNvSpPr/>
            <p:nvPr>
              <p:custDataLst>
                <p:tags r:id="rId4"/>
              </p:custDataLst>
            </p:nvPr>
          </p:nvSpPr>
          <p:spPr>
            <a:xfrm>
              <a:off x="2272941" y="2870670"/>
              <a:ext cx="565304" cy="494985"/>
            </a:xfrm>
            <a:prstGeom prst="wedgeEllipseCallout">
              <a:avLst>
                <a:gd name="adj1" fmla="val 23834"/>
                <a:gd name="adj2" fmla="val 68750"/>
              </a:avLst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rmAutofit fontScale="95000" lnSpcReduction="10000"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</a:rPr>
                <a:t>02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7" name="任意多边形 76"/>
            <p:cNvSpPr/>
            <p:nvPr>
              <p:custDataLst>
                <p:tags r:id="rId5"/>
              </p:custDataLst>
            </p:nvPr>
          </p:nvSpPr>
          <p:spPr>
            <a:xfrm>
              <a:off x="2458470" y="3532525"/>
              <a:ext cx="4183526" cy="79584"/>
            </a:xfrm>
            <a:custGeom>
              <a:avLst/>
              <a:gdLst>
                <a:gd name="connsiteX0" fmla="*/ 0 w 4183526"/>
                <a:gd name="connsiteY0" fmla="*/ 0 h 79584"/>
                <a:gd name="connsiteX1" fmla="*/ 4183526 w 4183526"/>
                <a:gd name="connsiteY1" fmla="*/ 0 h 79584"/>
                <a:gd name="connsiteX2" fmla="*/ 4146556 w 4183526"/>
                <a:gd name="connsiteY2" fmla="*/ 30504 h 79584"/>
                <a:gd name="connsiteX3" fmla="*/ 3985877 w 4183526"/>
                <a:gd name="connsiteY3" fmla="*/ 79584 h 79584"/>
                <a:gd name="connsiteX4" fmla="*/ 197648 w 4183526"/>
                <a:gd name="connsiteY4" fmla="*/ 79583 h 79584"/>
                <a:gd name="connsiteX5" fmla="*/ 36970 w 4183526"/>
                <a:gd name="connsiteY5" fmla="*/ 30503 h 7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3526" h="79584">
                  <a:moveTo>
                    <a:pt x="0" y="0"/>
                  </a:moveTo>
                  <a:lnTo>
                    <a:pt x="4183526" y="0"/>
                  </a:lnTo>
                  <a:lnTo>
                    <a:pt x="4146556" y="30504"/>
                  </a:lnTo>
                  <a:cubicBezTo>
                    <a:pt x="4100689" y="61491"/>
                    <a:pt x="4045396" y="79584"/>
                    <a:pt x="3985877" y="79584"/>
                  </a:cubicBezTo>
                  <a:lnTo>
                    <a:pt x="197648" y="79583"/>
                  </a:lnTo>
                  <a:cubicBezTo>
                    <a:pt x="138129" y="79583"/>
                    <a:pt x="82836" y="61490"/>
                    <a:pt x="36970" y="305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102995" y="2147570"/>
            <a:ext cx="724090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fontAlgn="auto">
              <a:lnSpc>
                <a:spcPct val="150000"/>
              </a:lnSpc>
              <a:buClr>
                <a:srgbClr val="3D89BC"/>
              </a:buClr>
              <a:buFont typeface="Wingdings" panose="05000000000000000000" charset="0"/>
              <a:buChar char="l"/>
            </a:pPr>
            <a:r>
              <a:rPr lang="zh-CN" altLang="en-US" sz="1400">
                <a:sym typeface="+mn-ea"/>
              </a:rPr>
              <a:t>与JSON功能相同的另一种格式是XML，其全称是Extensible Markup Language，即可扩展标记语言，也是标准通用标记语言下的一个应用。XML 是各种应用程序之间进行数据传输最常用的工具。如下图所示，为一个典型的</a:t>
            </a:r>
            <a:r>
              <a:rPr lang="en-US" altLang="zh-CN" sz="1400">
                <a:sym typeface="+mn-ea"/>
              </a:rPr>
              <a:t>xml</a:t>
            </a:r>
            <a:r>
              <a:rPr lang="zh-CN" altLang="en-US" sz="1400">
                <a:sym typeface="+mn-ea"/>
              </a:rPr>
              <a:t>文件内容。</a:t>
            </a:r>
            <a:endParaRPr lang="zh-CN" altLang="en-US" sz="1400"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Clr>
                <a:srgbClr val="3D89BC"/>
              </a:buClr>
              <a:buFont typeface="Wingdings" panose="05000000000000000000" charset="0"/>
              <a:buChar char="l"/>
            </a:pPr>
            <a:endParaRPr lang="zh-CN" altLang="en-US" sz="1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9840" y="3166745"/>
            <a:ext cx="3639185" cy="29641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243955"/>
            <a:ext cx="9144000" cy="4254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194818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第二章 数据格式与编码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313042" y="3336577"/>
            <a:ext cx="134581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en-US" altLang="zh-CN" sz="14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1400" dirty="0" smtClean="0">
                <a:solidFill>
                  <a:schemeClr val="bg1"/>
                </a:solidFill>
              </a:rPr>
              <a:t>存储</a:t>
            </a:r>
            <a:endParaRPr lang="en-US" altLang="zh-CN" sz="1400" dirty="0" smtClean="0">
              <a:solidFill>
                <a:schemeClr val="bg1"/>
              </a:solidFill>
            </a:endParaRPr>
          </a:p>
          <a:p>
            <a:endParaRPr lang="en-US" altLang="zh-CN" sz="1400" dirty="0" smtClean="0">
              <a:solidFill>
                <a:schemeClr val="bg1"/>
              </a:solidFill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</a:rPr>
              <a:t>   存储成本下降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7" name="文本框 6"/>
          <p:cNvSpPr txBox="1"/>
          <p:nvPr/>
        </p:nvSpPr>
        <p:spPr>
          <a:xfrm>
            <a:off x="452232" y="173917"/>
            <a:ext cx="255333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2.1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文件文本格式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9900" y="857885"/>
            <a:ext cx="831151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06400" fontAlgn="auto"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zh-CN" altLang="en-US" sz="1600"/>
              <a:t>下面介绍XML和JSON的比较：</a:t>
            </a:r>
            <a:endParaRPr lang="zh-CN" altLang="en-US" sz="1600"/>
          </a:p>
        </p:txBody>
      </p:sp>
      <p:sp>
        <p:nvSpPr>
          <p:cNvPr id="4" name="文本框 3"/>
          <p:cNvSpPr txBox="1"/>
          <p:nvPr/>
        </p:nvSpPr>
        <p:spPr>
          <a:xfrm>
            <a:off x="964565" y="1661160"/>
            <a:ext cx="719772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fontAlgn="auto">
              <a:lnSpc>
                <a:spcPct val="150000"/>
              </a:lnSpc>
              <a:buClr>
                <a:srgbClr val="3D89BC"/>
              </a:buClr>
              <a:buFont typeface="Wingdings" panose="05000000000000000000" charset="0"/>
              <a:buChar char="l"/>
            </a:pPr>
            <a:endParaRPr lang="zh-CN" altLang="en-US" sz="1400"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Clr>
                <a:srgbClr val="3D89BC"/>
              </a:buClr>
              <a:buFont typeface="Wingdings" panose="05000000000000000000" charset="0"/>
              <a:buChar char="l"/>
            </a:pPr>
            <a:endParaRPr lang="zh-CN" altLang="en-US" sz="1400">
              <a:sym typeface="+mn-ea"/>
            </a:endParaRPr>
          </a:p>
          <a:p>
            <a:pPr indent="0" fontAlgn="auto">
              <a:lnSpc>
                <a:spcPct val="150000"/>
              </a:lnSpc>
              <a:buClr>
                <a:srgbClr val="3D89BC"/>
              </a:buClr>
              <a:buFont typeface="Wingdings" panose="05000000000000000000" charset="0"/>
              <a:buNone/>
            </a:pPr>
            <a:endParaRPr lang="zh-CN" altLang="en-US" sz="1400"/>
          </a:p>
          <a:p>
            <a:pPr marL="285750" indent="-285750" fontAlgn="auto">
              <a:lnSpc>
                <a:spcPct val="150000"/>
              </a:lnSpc>
              <a:buClr>
                <a:srgbClr val="3D89BC"/>
              </a:buClr>
              <a:buFont typeface="Wingdings" panose="05000000000000000000" charset="0"/>
              <a:buChar char="l"/>
            </a:pPr>
            <a:endParaRPr lang="zh-CN" altLang="en-US" sz="1400"/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979170" y="1372235"/>
            <a:ext cx="4458970" cy="748665"/>
            <a:chOff x="2272941" y="1793964"/>
            <a:chExt cx="4458789" cy="748938"/>
          </a:xfrm>
        </p:grpSpPr>
        <p:sp>
          <p:nvSpPr>
            <p:cNvPr id="42" name="圆角矩形 41"/>
            <p:cNvSpPr/>
            <p:nvPr>
              <p:custDataLst>
                <p:tags r:id="rId2"/>
              </p:custDataLst>
            </p:nvPr>
          </p:nvSpPr>
          <p:spPr>
            <a:xfrm>
              <a:off x="2368735" y="1968137"/>
              <a:ext cx="4362995" cy="57476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0" name="标题 1"/>
            <p:cNvSpPr txBox="1"/>
            <p:nvPr>
              <p:custDataLst>
                <p:tags r:id="rId3"/>
              </p:custDataLst>
            </p:nvPr>
          </p:nvSpPr>
          <p:spPr>
            <a:xfrm>
              <a:off x="2838068" y="2039799"/>
              <a:ext cx="2985014" cy="373516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>
                <a:lnSpc>
                  <a:spcPct val="110000"/>
                </a:lnSpc>
              </a:pPr>
              <a:r>
                <a:rPr lang="zh-CN" altLang="en-US" sz="1600" dirty="0"/>
                <a:t>JSON 和XML都是纯文本</a:t>
              </a:r>
              <a:endParaRPr lang="zh-CN" altLang="en-US" sz="1600" dirty="0"/>
            </a:p>
          </p:txBody>
        </p:sp>
        <p:sp>
          <p:nvSpPr>
            <p:cNvPr id="9" name="椭圆形标注 8"/>
            <p:cNvSpPr/>
            <p:nvPr>
              <p:custDataLst>
                <p:tags r:id="rId4"/>
              </p:custDataLst>
            </p:nvPr>
          </p:nvSpPr>
          <p:spPr>
            <a:xfrm>
              <a:off x="2272941" y="1793964"/>
              <a:ext cx="565304" cy="494985"/>
            </a:xfrm>
            <a:prstGeom prst="wedgeEllipseCallout">
              <a:avLst>
                <a:gd name="adj1" fmla="val 23834"/>
                <a:gd name="adj2" fmla="val 68750"/>
              </a:avLst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rmAutofit fontScale="95000" lnSpcReduction="10000"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</a:rPr>
                <a:t>01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1" name="任意多边形 70"/>
            <p:cNvSpPr/>
            <p:nvPr>
              <p:custDataLst>
                <p:tags r:id="rId5"/>
              </p:custDataLst>
            </p:nvPr>
          </p:nvSpPr>
          <p:spPr>
            <a:xfrm>
              <a:off x="2458470" y="2455819"/>
              <a:ext cx="4183526" cy="79584"/>
            </a:xfrm>
            <a:custGeom>
              <a:avLst/>
              <a:gdLst>
                <a:gd name="connsiteX0" fmla="*/ 0 w 4183526"/>
                <a:gd name="connsiteY0" fmla="*/ 0 h 79584"/>
                <a:gd name="connsiteX1" fmla="*/ 4183526 w 4183526"/>
                <a:gd name="connsiteY1" fmla="*/ 0 h 79584"/>
                <a:gd name="connsiteX2" fmla="*/ 4146556 w 4183526"/>
                <a:gd name="connsiteY2" fmla="*/ 30504 h 79584"/>
                <a:gd name="connsiteX3" fmla="*/ 3985877 w 4183526"/>
                <a:gd name="connsiteY3" fmla="*/ 79584 h 79584"/>
                <a:gd name="connsiteX4" fmla="*/ 197648 w 4183526"/>
                <a:gd name="connsiteY4" fmla="*/ 79583 h 79584"/>
                <a:gd name="connsiteX5" fmla="*/ 36970 w 4183526"/>
                <a:gd name="connsiteY5" fmla="*/ 30503 h 7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3526" h="79584">
                  <a:moveTo>
                    <a:pt x="0" y="0"/>
                  </a:moveTo>
                  <a:lnTo>
                    <a:pt x="4183526" y="0"/>
                  </a:lnTo>
                  <a:lnTo>
                    <a:pt x="4146556" y="30504"/>
                  </a:lnTo>
                  <a:cubicBezTo>
                    <a:pt x="4100689" y="61491"/>
                    <a:pt x="4045396" y="79584"/>
                    <a:pt x="3985877" y="79584"/>
                  </a:cubicBezTo>
                  <a:lnTo>
                    <a:pt x="197648" y="79583"/>
                  </a:lnTo>
                  <a:cubicBezTo>
                    <a:pt x="138129" y="79583"/>
                    <a:pt x="82836" y="61490"/>
                    <a:pt x="36970" y="305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>
            <p:custDataLst>
              <p:tags r:id="rId6"/>
            </p:custDataLst>
          </p:nvPr>
        </p:nvGrpSpPr>
        <p:grpSpPr>
          <a:xfrm>
            <a:off x="973455" y="2400935"/>
            <a:ext cx="4458970" cy="748665"/>
            <a:chOff x="2272941" y="2870670"/>
            <a:chExt cx="4458789" cy="748938"/>
          </a:xfrm>
        </p:grpSpPr>
        <p:sp>
          <p:nvSpPr>
            <p:cNvPr id="74" name="圆角矩形 73"/>
            <p:cNvSpPr/>
            <p:nvPr>
              <p:custDataLst>
                <p:tags r:id="rId7"/>
              </p:custDataLst>
            </p:nvPr>
          </p:nvSpPr>
          <p:spPr>
            <a:xfrm>
              <a:off x="2368735" y="3044843"/>
              <a:ext cx="4362995" cy="57476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5" name="标题 1"/>
            <p:cNvSpPr txBox="1"/>
            <p:nvPr>
              <p:custDataLst>
                <p:tags r:id="rId8"/>
              </p:custDataLst>
            </p:nvPr>
          </p:nvSpPr>
          <p:spPr>
            <a:xfrm>
              <a:off x="2850944" y="3144880"/>
              <a:ext cx="3770812" cy="373436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>
                <a:lnSpc>
                  <a:spcPct val="110000"/>
                </a:lnSpc>
              </a:pPr>
              <a:r>
                <a:rPr lang="zh-CN" altLang="en-US" sz="1600" dirty="0"/>
                <a:t>JSON和XML都具有“自我描述性”</a:t>
              </a:r>
              <a:endParaRPr lang="zh-CN" altLang="en-US" sz="1600" dirty="0"/>
            </a:p>
          </p:txBody>
        </p:sp>
        <p:sp>
          <p:nvSpPr>
            <p:cNvPr id="76" name="椭圆形标注 75"/>
            <p:cNvSpPr/>
            <p:nvPr>
              <p:custDataLst>
                <p:tags r:id="rId9"/>
              </p:custDataLst>
            </p:nvPr>
          </p:nvSpPr>
          <p:spPr>
            <a:xfrm>
              <a:off x="2272941" y="2870670"/>
              <a:ext cx="565304" cy="494985"/>
            </a:xfrm>
            <a:prstGeom prst="wedgeEllipseCallout">
              <a:avLst>
                <a:gd name="adj1" fmla="val 23834"/>
                <a:gd name="adj2" fmla="val 68750"/>
              </a:avLst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rmAutofit fontScale="95000" lnSpcReduction="10000"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</a:rPr>
                <a:t>02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7" name="任意多边形 76"/>
            <p:cNvSpPr/>
            <p:nvPr>
              <p:custDataLst>
                <p:tags r:id="rId10"/>
              </p:custDataLst>
            </p:nvPr>
          </p:nvSpPr>
          <p:spPr>
            <a:xfrm>
              <a:off x="2458470" y="3532525"/>
              <a:ext cx="4183526" cy="79584"/>
            </a:xfrm>
            <a:custGeom>
              <a:avLst/>
              <a:gdLst>
                <a:gd name="connsiteX0" fmla="*/ 0 w 4183526"/>
                <a:gd name="connsiteY0" fmla="*/ 0 h 79584"/>
                <a:gd name="connsiteX1" fmla="*/ 4183526 w 4183526"/>
                <a:gd name="connsiteY1" fmla="*/ 0 h 79584"/>
                <a:gd name="connsiteX2" fmla="*/ 4146556 w 4183526"/>
                <a:gd name="connsiteY2" fmla="*/ 30504 h 79584"/>
                <a:gd name="connsiteX3" fmla="*/ 3985877 w 4183526"/>
                <a:gd name="connsiteY3" fmla="*/ 79584 h 79584"/>
                <a:gd name="connsiteX4" fmla="*/ 197648 w 4183526"/>
                <a:gd name="connsiteY4" fmla="*/ 79583 h 79584"/>
                <a:gd name="connsiteX5" fmla="*/ 36970 w 4183526"/>
                <a:gd name="connsiteY5" fmla="*/ 30503 h 7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3526" h="79584">
                  <a:moveTo>
                    <a:pt x="0" y="0"/>
                  </a:moveTo>
                  <a:lnTo>
                    <a:pt x="4183526" y="0"/>
                  </a:lnTo>
                  <a:lnTo>
                    <a:pt x="4146556" y="30504"/>
                  </a:lnTo>
                  <a:cubicBezTo>
                    <a:pt x="4100689" y="61491"/>
                    <a:pt x="4045396" y="79584"/>
                    <a:pt x="3985877" y="79584"/>
                  </a:cubicBezTo>
                  <a:lnTo>
                    <a:pt x="197648" y="79583"/>
                  </a:lnTo>
                  <a:cubicBezTo>
                    <a:pt x="138129" y="79583"/>
                    <a:pt x="82836" y="61490"/>
                    <a:pt x="36970" y="305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>
            <p:custDataLst>
              <p:tags r:id="rId11"/>
            </p:custDataLst>
          </p:nvPr>
        </p:nvGrpSpPr>
        <p:grpSpPr>
          <a:xfrm>
            <a:off x="1021715" y="3392805"/>
            <a:ext cx="4742816" cy="748665"/>
            <a:chOff x="2272941" y="2870670"/>
            <a:chExt cx="4742623" cy="748938"/>
          </a:xfrm>
        </p:grpSpPr>
        <p:sp>
          <p:nvSpPr>
            <p:cNvPr id="12" name="圆角矩形 11"/>
            <p:cNvSpPr/>
            <p:nvPr>
              <p:custDataLst>
                <p:tags r:id="rId12"/>
              </p:custDataLst>
            </p:nvPr>
          </p:nvSpPr>
          <p:spPr>
            <a:xfrm>
              <a:off x="2368735" y="3044843"/>
              <a:ext cx="4362995" cy="57476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标题 1"/>
            <p:cNvSpPr txBox="1"/>
            <p:nvPr>
              <p:custDataLst>
                <p:tags r:id="rId13"/>
              </p:custDataLst>
            </p:nvPr>
          </p:nvSpPr>
          <p:spPr>
            <a:xfrm>
              <a:off x="2850768" y="3145090"/>
              <a:ext cx="4164796" cy="373516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>
                <a:lnSpc>
                  <a:spcPct val="110000"/>
                </a:lnSpc>
              </a:pPr>
              <a:r>
                <a:rPr lang="zh-CN" altLang="en-US" sz="1600" dirty="0"/>
                <a:t>XML和JSON都可以通过JavaScript进行解析</a:t>
              </a:r>
              <a:endParaRPr lang="zh-CN" altLang="en-US" sz="1600" dirty="0"/>
            </a:p>
          </p:txBody>
        </p:sp>
        <p:sp>
          <p:nvSpPr>
            <p:cNvPr id="15" name="椭圆形标注 14"/>
            <p:cNvSpPr/>
            <p:nvPr>
              <p:custDataLst>
                <p:tags r:id="rId14"/>
              </p:custDataLst>
            </p:nvPr>
          </p:nvSpPr>
          <p:spPr>
            <a:xfrm>
              <a:off x="2272941" y="2870670"/>
              <a:ext cx="565304" cy="494985"/>
            </a:xfrm>
            <a:prstGeom prst="wedgeEllipseCallout">
              <a:avLst>
                <a:gd name="adj1" fmla="val 23834"/>
                <a:gd name="adj2" fmla="val 68750"/>
              </a:avLst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rmAutofit fontScale="95000" lnSpcReduction="10000"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</a:rPr>
                <a:t>03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任意多边形 15"/>
            <p:cNvSpPr/>
            <p:nvPr>
              <p:custDataLst>
                <p:tags r:id="rId15"/>
              </p:custDataLst>
            </p:nvPr>
          </p:nvSpPr>
          <p:spPr>
            <a:xfrm>
              <a:off x="2458470" y="3532525"/>
              <a:ext cx="4183526" cy="79584"/>
            </a:xfrm>
            <a:custGeom>
              <a:avLst/>
              <a:gdLst>
                <a:gd name="connsiteX0" fmla="*/ 0 w 4183526"/>
                <a:gd name="connsiteY0" fmla="*/ 0 h 79584"/>
                <a:gd name="connsiteX1" fmla="*/ 4183526 w 4183526"/>
                <a:gd name="connsiteY1" fmla="*/ 0 h 79584"/>
                <a:gd name="connsiteX2" fmla="*/ 4146556 w 4183526"/>
                <a:gd name="connsiteY2" fmla="*/ 30504 h 79584"/>
                <a:gd name="connsiteX3" fmla="*/ 3985877 w 4183526"/>
                <a:gd name="connsiteY3" fmla="*/ 79584 h 79584"/>
                <a:gd name="connsiteX4" fmla="*/ 197648 w 4183526"/>
                <a:gd name="connsiteY4" fmla="*/ 79583 h 79584"/>
                <a:gd name="connsiteX5" fmla="*/ 36970 w 4183526"/>
                <a:gd name="connsiteY5" fmla="*/ 30503 h 7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3526" h="79584">
                  <a:moveTo>
                    <a:pt x="0" y="0"/>
                  </a:moveTo>
                  <a:lnTo>
                    <a:pt x="4183526" y="0"/>
                  </a:lnTo>
                  <a:lnTo>
                    <a:pt x="4146556" y="30504"/>
                  </a:lnTo>
                  <a:cubicBezTo>
                    <a:pt x="4100689" y="61491"/>
                    <a:pt x="4045396" y="79584"/>
                    <a:pt x="3985877" y="79584"/>
                  </a:cubicBezTo>
                  <a:lnTo>
                    <a:pt x="197648" y="79583"/>
                  </a:lnTo>
                  <a:cubicBezTo>
                    <a:pt x="138129" y="79583"/>
                    <a:pt x="82836" y="61490"/>
                    <a:pt x="36970" y="305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>
            <p:custDataLst>
              <p:tags r:id="rId16"/>
            </p:custDataLst>
          </p:nvPr>
        </p:nvGrpSpPr>
        <p:grpSpPr>
          <a:xfrm>
            <a:off x="1069340" y="5474335"/>
            <a:ext cx="4742816" cy="748665"/>
            <a:chOff x="2272941" y="2870670"/>
            <a:chExt cx="4742623" cy="748938"/>
          </a:xfrm>
        </p:grpSpPr>
        <p:sp>
          <p:nvSpPr>
            <p:cNvPr id="26" name="圆角矩形 25"/>
            <p:cNvSpPr/>
            <p:nvPr>
              <p:custDataLst>
                <p:tags r:id="rId17"/>
              </p:custDataLst>
            </p:nvPr>
          </p:nvSpPr>
          <p:spPr>
            <a:xfrm>
              <a:off x="2368735" y="3044843"/>
              <a:ext cx="4362995" cy="57476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" name="标题 1"/>
            <p:cNvSpPr txBox="1"/>
            <p:nvPr>
              <p:custDataLst>
                <p:tags r:id="rId18"/>
              </p:custDataLst>
            </p:nvPr>
          </p:nvSpPr>
          <p:spPr>
            <a:xfrm>
              <a:off x="2850768" y="3145090"/>
              <a:ext cx="4164796" cy="373516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>
                <a:lnSpc>
                  <a:spcPct val="110000"/>
                </a:lnSpc>
              </a:pPr>
              <a:r>
                <a:rPr lang="zh-CN" altLang="en-US" sz="1600" dirty="0"/>
                <a:t>JSON传输一般比XML更短、速度更快</a:t>
              </a:r>
              <a:endParaRPr lang="zh-CN" altLang="en-US" sz="1600" dirty="0"/>
            </a:p>
          </p:txBody>
        </p:sp>
        <p:sp>
          <p:nvSpPr>
            <p:cNvPr id="35" name="椭圆形标注 34"/>
            <p:cNvSpPr/>
            <p:nvPr>
              <p:custDataLst>
                <p:tags r:id="rId19"/>
              </p:custDataLst>
            </p:nvPr>
          </p:nvSpPr>
          <p:spPr>
            <a:xfrm>
              <a:off x="2272941" y="2870670"/>
              <a:ext cx="565304" cy="494985"/>
            </a:xfrm>
            <a:prstGeom prst="wedgeEllipseCallout">
              <a:avLst>
                <a:gd name="adj1" fmla="val 23834"/>
                <a:gd name="adj2" fmla="val 68750"/>
              </a:avLst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rmAutofit fontScale="95000" lnSpcReduction="10000"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</a:rPr>
                <a:t>05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9" name="任意多边形 38"/>
            <p:cNvSpPr/>
            <p:nvPr>
              <p:custDataLst>
                <p:tags r:id="rId20"/>
              </p:custDataLst>
            </p:nvPr>
          </p:nvSpPr>
          <p:spPr>
            <a:xfrm>
              <a:off x="2458470" y="3532525"/>
              <a:ext cx="4183526" cy="79584"/>
            </a:xfrm>
            <a:custGeom>
              <a:avLst/>
              <a:gdLst>
                <a:gd name="connsiteX0" fmla="*/ 0 w 4183526"/>
                <a:gd name="connsiteY0" fmla="*/ 0 h 79584"/>
                <a:gd name="connsiteX1" fmla="*/ 4183526 w 4183526"/>
                <a:gd name="connsiteY1" fmla="*/ 0 h 79584"/>
                <a:gd name="connsiteX2" fmla="*/ 4146556 w 4183526"/>
                <a:gd name="connsiteY2" fmla="*/ 30504 h 79584"/>
                <a:gd name="connsiteX3" fmla="*/ 3985877 w 4183526"/>
                <a:gd name="connsiteY3" fmla="*/ 79584 h 79584"/>
                <a:gd name="connsiteX4" fmla="*/ 197648 w 4183526"/>
                <a:gd name="connsiteY4" fmla="*/ 79583 h 79584"/>
                <a:gd name="connsiteX5" fmla="*/ 36970 w 4183526"/>
                <a:gd name="connsiteY5" fmla="*/ 30503 h 7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3526" h="79584">
                  <a:moveTo>
                    <a:pt x="0" y="0"/>
                  </a:moveTo>
                  <a:lnTo>
                    <a:pt x="4183526" y="0"/>
                  </a:lnTo>
                  <a:lnTo>
                    <a:pt x="4146556" y="30504"/>
                  </a:lnTo>
                  <a:cubicBezTo>
                    <a:pt x="4100689" y="61491"/>
                    <a:pt x="4045396" y="79584"/>
                    <a:pt x="3985877" y="79584"/>
                  </a:cubicBezTo>
                  <a:lnTo>
                    <a:pt x="197648" y="79583"/>
                  </a:lnTo>
                  <a:cubicBezTo>
                    <a:pt x="138129" y="79583"/>
                    <a:pt x="82836" y="61490"/>
                    <a:pt x="36970" y="305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>
            <p:custDataLst>
              <p:tags r:id="rId21"/>
            </p:custDataLst>
          </p:nvPr>
        </p:nvGrpSpPr>
        <p:grpSpPr>
          <a:xfrm>
            <a:off x="1021715" y="4461510"/>
            <a:ext cx="4742816" cy="748665"/>
            <a:chOff x="2272941" y="2870670"/>
            <a:chExt cx="4742623" cy="748938"/>
          </a:xfrm>
        </p:grpSpPr>
        <p:sp>
          <p:nvSpPr>
            <p:cNvPr id="41" name="圆角矩形 40"/>
            <p:cNvSpPr/>
            <p:nvPr>
              <p:custDataLst>
                <p:tags r:id="rId22"/>
              </p:custDataLst>
            </p:nvPr>
          </p:nvSpPr>
          <p:spPr>
            <a:xfrm>
              <a:off x="2368735" y="3044843"/>
              <a:ext cx="4362995" cy="57476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" name="标题 1"/>
            <p:cNvSpPr txBox="1"/>
            <p:nvPr>
              <p:custDataLst>
                <p:tags r:id="rId23"/>
              </p:custDataLst>
            </p:nvPr>
          </p:nvSpPr>
          <p:spPr>
            <a:xfrm>
              <a:off x="2850768" y="3145090"/>
              <a:ext cx="4164796" cy="373516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>
                <a:lnSpc>
                  <a:spcPct val="110000"/>
                </a:lnSpc>
              </a:pPr>
              <a:r>
                <a:rPr lang="zh-CN" altLang="en-US" sz="1600" dirty="0"/>
                <a:t>XML有结束标签而JSON没有</a:t>
              </a:r>
              <a:endParaRPr lang="en-US" altLang="zh-CN" sz="1600" dirty="0"/>
            </a:p>
          </p:txBody>
        </p:sp>
        <p:sp>
          <p:nvSpPr>
            <p:cNvPr id="44" name="椭圆形标注 43"/>
            <p:cNvSpPr/>
            <p:nvPr>
              <p:custDataLst>
                <p:tags r:id="rId24"/>
              </p:custDataLst>
            </p:nvPr>
          </p:nvSpPr>
          <p:spPr>
            <a:xfrm>
              <a:off x="2272941" y="2870670"/>
              <a:ext cx="565304" cy="494985"/>
            </a:xfrm>
            <a:prstGeom prst="wedgeEllipseCallout">
              <a:avLst>
                <a:gd name="adj1" fmla="val 23834"/>
                <a:gd name="adj2" fmla="val 68750"/>
              </a:avLst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rmAutofit fontScale="95000" lnSpcReduction="10000"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</a:rPr>
                <a:t>04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5" name="任意多边形 44"/>
            <p:cNvSpPr/>
            <p:nvPr>
              <p:custDataLst>
                <p:tags r:id="rId25"/>
              </p:custDataLst>
            </p:nvPr>
          </p:nvSpPr>
          <p:spPr>
            <a:xfrm>
              <a:off x="2458470" y="3532525"/>
              <a:ext cx="4183526" cy="79584"/>
            </a:xfrm>
            <a:custGeom>
              <a:avLst/>
              <a:gdLst>
                <a:gd name="connsiteX0" fmla="*/ 0 w 4183526"/>
                <a:gd name="connsiteY0" fmla="*/ 0 h 79584"/>
                <a:gd name="connsiteX1" fmla="*/ 4183526 w 4183526"/>
                <a:gd name="connsiteY1" fmla="*/ 0 h 79584"/>
                <a:gd name="connsiteX2" fmla="*/ 4146556 w 4183526"/>
                <a:gd name="connsiteY2" fmla="*/ 30504 h 79584"/>
                <a:gd name="connsiteX3" fmla="*/ 3985877 w 4183526"/>
                <a:gd name="connsiteY3" fmla="*/ 79584 h 79584"/>
                <a:gd name="connsiteX4" fmla="*/ 197648 w 4183526"/>
                <a:gd name="connsiteY4" fmla="*/ 79583 h 79584"/>
                <a:gd name="connsiteX5" fmla="*/ 36970 w 4183526"/>
                <a:gd name="connsiteY5" fmla="*/ 30503 h 7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3526" h="79584">
                  <a:moveTo>
                    <a:pt x="0" y="0"/>
                  </a:moveTo>
                  <a:lnTo>
                    <a:pt x="4183526" y="0"/>
                  </a:lnTo>
                  <a:lnTo>
                    <a:pt x="4146556" y="30504"/>
                  </a:lnTo>
                  <a:cubicBezTo>
                    <a:pt x="4100689" y="61491"/>
                    <a:pt x="4045396" y="79584"/>
                    <a:pt x="3985877" y="79584"/>
                  </a:cubicBezTo>
                  <a:lnTo>
                    <a:pt x="197648" y="79583"/>
                  </a:lnTo>
                  <a:cubicBezTo>
                    <a:pt x="138129" y="79583"/>
                    <a:pt x="82836" y="61490"/>
                    <a:pt x="36970" y="305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46" name="图片 4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764530" y="1496060"/>
            <a:ext cx="3337560" cy="239141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764530" y="3887470"/>
            <a:ext cx="3338195" cy="21374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/>
          <p:cNvGrpSpPr/>
          <p:nvPr/>
        </p:nvGrpSpPr>
        <p:grpSpPr>
          <a:xfrm>
            <a:off x="1754534" y="2064479"/>
            <a:ext cx="5693399" cy="424801"/>
            <a:chOff x="1807265" y="3866296"/>
            <a:chExt cx="5693399" cy="424801"/>
          </a:xfrm>
        </p:grpSpPr>
        <p:sp>
          <p:nvSpPr>
            <p:cNvPr id="56" name="圆角矩形 55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7" name="矩形 56"/>
            <p:cNvSpPr/>
            <p:nvPr/>
          </p:nvSpPr>
          <p:spPr>
            <a:xfrm>
              <a:off x="1881814" y="3877077"/>
              <a:ext cx="271208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2.1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文件文本格式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754534" y="2764335"/>
            <a:ext cx="5693399" cy="414020"/>
            <a:chOff x="1807265" y="2462595"/>
            <a:chExt cx="5693399" cy="414020"/>
          </a:xfrm>
        </p:grpSpPr>
        <p:sp>
          <p:nvSpPr>
            <p:cNvPr id="45" name="圆角矩形 44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6" name="矩形 45"/>
            <p:cNvSpPr/>
            <p:nvPr/>
          </p:nvSpPr>
          <p:spPr>
            <a:xfrm>
              <a:off x="1883286" y="2462595"/>
              <a:ext cx="212153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2.2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数据编码</a:t>
              </a:r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90257" y="854039"/>
            <a:ext cx="7832784" cy="970447"/>
            <a:chOff x="2788580" y="1152524"/>
            <a:chExt cx="3730770" cy="970447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596889" y="1169836"/>
              <a:ext cx="1950209" cy="953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accent4"/>
                  </a:solidFill>
                </a:rPr>
                <a:t>第二</a:t>
              </a:r>
              <a:r>
                <a:rPr lang="zh-CN" altLang="en-US" sz="2800" dirty="0" smtClean="0">
                  <a:solidFill>
                    <a:schemeClr val="accent4"/>
                  </a:solidFill>
                </a:rPr>
                <a:t>章　</a:t>
              </a:r>
              <a:r>
                <a:rPr lang="zh-CN" altLang="en-US" sz="2800" dirty="0" smtClean="0">
                  <a:solidFill>
                    <a:schemeClr val="accent4"/>
                  </a:solidFill>
                  <a:sym typeface="+mn-ea"/>
                </a:rPr>
                <a:t>数据格式与编码</a:t>
              </a:r>
              <a:endParaRPr lang="zh-CN" altLang="en-US" sz="2800" dirty="0" smtClean="0">
                <a:solidFill>
                  <a:schemeClr val="accent4"/>
                </a:solidFill>
              </a:endParaRPr>
            </a:p>
            <a:p>
              <a:pPr algn="ctr"/>
              <a:endParaRPr lang="zh-CN" altLang="en-US" sz="2800" dirty="0" smtClean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754534" y="3469343"/>
            <a:ext cx="5693399" cy="424800"/>
            <a:chOff x="1807265" y="3400693"/>
            <a:chExt cx="5693399" cy="424800"/>
          </a:xfrm>
        </p:grpSpPr>
        <p:sp>
          <p:nvSpPr>
            <p:cNvPr id="51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2" name="矩形 51"/>
            <p:cNvSpPr/>
            <p:nvPr/>
          </p:nvSpPr>
          <p:spPr>
            <a:xfrm>
              <a:off x="1881814" y="3411473"/>
              <a:ext cx="212153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2.3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数据转换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60286" y="4159238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98_4*i*0"/>
  <p:tag name="KSO_WM_TEMPLATE_CATEGORY" val="diagram"/>
  <p:tag name="KSO_WM_TEMPLATE_INDEX" val="198"/>
  <p:tag name="KSO_WM_UNIT_INDEX" val="0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98"/>
  <p:tag name="KSO_WM_UNIT_TYPE" val="m_i"/>
  <p:tag name="KSO_WM_UNIT_INDEX" val="1_6"/>
  <p:tag name="KSO_WM_UNIT_ID" val="diagram198_4*m_i*1_6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98_4*i*0"/>
  <p:tag name="KSO_WM_TEMPLATE_CATEGORY" val="diagram"/>
  <p:tag name="KSO_WM_TEMPLATE_INDEX" val="198"/>
  <p:tag name="KSO_WM_UNIT_INDEX" val="0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98"/>
  <p:tag name="KSO_WM_UNIT_TYPE" val="m_i"/>
  <p:tag name="KSO_WM_UNIT_INDEX" val="1_1"/>
  <p:tag name="KSO_WM_UNIT_ID" val="diagram198_4*m_i*1_1"/>
  <p:tag name="KSO_WM_UNIT_CLEAR" val="1"/>
  <p:tag name="KSO_WM_UNIT_LAYERLEVEL" val="1_1"/>
  <p:tag name="KSO_WM_DIAGRAM_GROUP_CODE" val="m1-1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98"/>
  <p:tag name="KSO_WM_UNIT_PRESET_TEXT_LEN" val="32"/>
  <p:tag name="KSO_WM_DIAGRAM_GROUP_CODE" val="m1-1"/>
  <p:tag name="KSO_WM_UNIT_TYPE" val="m_h_f"/>
  <p:tag name="KSO_WM_UNIT_INDEX" val="1_1_1"/>
  <p:tag name="KSO_WM_UNIT_ID" val="diagram198_4*m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TEXT_FILL_FORE_SCHEMECOLOR_INDEX" val="13"/>
  <p:tag name="KSO_WM_UNIT_TEXT_FILL_TYPE" val="1"/>
  <p:tag name="KSO_WM_UNIT_USESOURCEFORMAT_APPLY" val="0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98"/>
  <p:tag name="KSO_WM_UNIT_TYPE" val="m_i"/>
  <p:tag name="KSO_WM_UNIT_INDEX" val="1_2"/>
  <p:tag name="KSO_WM_UNIT_ID" val="diagram198_4*m_i*1_2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98"/>
  <p:tag name="KSO_WM_UNIT_TYPE" val="m_i"/>
  <p:tag name="KSO_WM_UNIT_INDEX" val="1_3"/>
  <p:tag name="KSO_WM_UNIT_ID" val="diagram198_4*m_i*1_3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98_4*i*9"/>
  <p:tag name="KSO_WM_TEMPLATE_CATEGORY" val="diagram"/>
  <p:tag name="KSO_WM_TEMPLATE_INDEX" val="198"/>
  <p:tag name="KSO_WM_UNIT_INDEX" val="9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98"/>
  <p:tag name="KSO_WM_UNIT_TYPE" val="m_i"/>
  <p:tag name="KSO_WM_UNIT_INDEX" val="1_4"/>
  <p:tag name="KSO_WM_UNIT_ID" val="diagram198_4*m_i*1_4"/>
  <p:tag name="KSO_WM_UNIT_CLEAR" val="1"/>
  <p:tag name="KSO_WM_UNIT_LAYERLEVEL" val="1_1"/>
  <p:tag name="KSO_WM_DIAGRAM_GROUP_CODE" val="m1-1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98"/>
  <p:tag name="KSO_WM_UNIT_PRESET_TEXT_LEN" val="32"/>
  <p:tag name="KSO_WM_DIAGRAM_GROUP_CODE" val="m1-1"/>
  <p:tag name="KSO_WM_UNIT_TYPE" val="m_h_f"/>
  <p:tag name="KSO_WM_UNIT_INDEX" val="1_2_1"/>
  <p:tag name="KSO_WM_UNIT_ID" val="diagram198_4*m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TEXT_FILL_FORE_SCHEMECOLOR_INDEX" val="13"/>
  <p:tag name="KSO_WM_UNIT_TEXT_FILL_TYPE" val="1"/>
  <p:tag name="KSO_WM_UNIT_USESOURCEFORMAT_APPLY" val="0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98"/>
  <p:tag name="KSO_WM_UNIT_TYPE" val="m_i"/>
  <p:tag name="KSO_WM_UNIT_INDEX" val="1_5"/>
  <p:tag name="KSO_WM_UNIT_ID" val="diagram198_4*m_i*1_5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98"/>
  <p:tag name="KSO_WM_UNIT_TYPE" val="m_i"/>
  <p:tag name="KSO_WM_UNIT_INDEX" val="1_1"/>
  <p:tag name="KSO_WM_UNIT_ID" val="diagram198_4*m_i*1_1"/>
  <p:tag name="KSO_WM_UNIT_CLEAR" val="1"/>
  <p:tag name="KSO_WM_UNIT_LAYERLEVEL" val="1_1"/>
  <p:tag name="KSO_WM_DIAGRAM_GROUP_CODE" val="m1-1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98"/>
  <p:tag name="KSO_WM_UNIT_TYPE" val="m_i"/>
  <p:tag name="KSO_WM_UNIT_INDEX" val="1_6"/>
  <p:tag name="KSO_WM_UNIT_ID" val="diagram198_4*m_i*1_6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98_4*i*9"/>
  <p:tag name="KSO_WM_TEMPLATE_CATEGORY" val="diagram"/>
  <p:tag name="KSO_WM_TEMPLATE_INDEX" val="198"/>
  <p:tag name="KSO_WM_UNIT_INDEX" val="9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98"/>
  <p:tag name="KSO_WM_UNIT_TYPE" val="m_i"/>
  <p:tag name="KSO_WM_UNIT_INDEX" val="1_4"/>
  <p:tag name="KSO_WM_UNIT_ID" val="diagram198_4*m_i*1_4"/>
  <p:tag name="KSO_WM_UNIT_CLEAR" val="1"/>
  <p:tag name="KSO_WM_UNIT_LAYERLEVEL" val="1_1"/>
  <p:tag name="KSO_WM_DIAGRAM_GROUP_CODE" val="m1-1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98"/>
  <p:tag name="KSO_WM_UNIT_PRESET_TEXT_LEN" val="32"/>
  <p:tag name="KSO_WM_DIAGRAM_GROUP_CODE" val="m1-1"/>
  <p:tag name="KSO_WM_UNIT_TYPE" val="m_h_f"/>
  <p:tag name="KSO_WM_UNIT_INDEX" val="1_2_1"/>
  <p:tag name="KSO_WM_UNIT_ID" val="diagram198_4*m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TEXT_FILL_FORE_SCHEMECOLOR_INDEX" val="13"/>
  <p:tag name="KSO_WM_UNIT_TEXT_FILL_TYPE" val="1"/>
  <p:tag name="KSO_WM_UNIT_USESOURCEFORMAT_APPLY" val="0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98"/>
  <p:tag name="KSO_WM_UNIT_TYPE" val="m_i"/>
  <p:tag name="KSO_WM_UNIT_INDEX" val="1_5"/>
  <p:tag name="KSO_WM_UNIT_ID" val="diagram198_4*m_i*1_5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98"/>
  <p:tag name="KSO_WM_UNIT_TYPE" val="m_i"/>
  <p:tag name="KSO_WM_UNIT_INDEX" val="1_6"/>
  <p:tag name="KSO_WM_UNIT_ID" val="diagram198_4*m_i*1_6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98_4*i*9"/>
  <p:tag name="KSO_WM_TEMPLATE_CATEGORY" val="diagram"/>
  <p:tag name="KSO_WM_TEMPLATE_INDEX" val="198"/>
  <p:tag name="KSO_WM_UNIT_INDEX" val="9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98"/>
  <p:tag name="KSO_WM_UNIT_TYPE" val="m_i"/>
  <p:tag name="KSO_WM_UNIT_INDEX" val="1_4"/>
  <p:tag name="KSO_WM_UNIT_ID" val="diagram198_4*m_i*1_4"/>
  <p:tag name="KSO_WM_UNIT_CLEAR" val="1"/>
  <p:tag name="KSO_WM_UNIT_LAYERLEVEL" val="1_1"/>
  <p:tag name="KSO_WM_DIAGRAM_GROUP_CODE" val="m1-1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98"/>
  <p:tag name="KSO_WM_UNIT_PRESET_TEXT_LEN" val="32"/>
  <p:tag name="KSO_WM_DIAGRAM_GROUP_CODE" val="m1-1"/>
  <p:tag name="KSO_WM_UNIT_TYPE" val="m_h_f"/>
  <p:tag name="KSO_WM_UNIT_INDEX" val="1_2_1"/>
  <p:tag name="KSO_WM_UNIT_ID" val="diagram198_4*m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TEXT_FILL_FORE_SCHEMECOLOR_INDEX" val="13"/>
  <p:tag name="KSO_WM_UNIT_TEXT_FILL_TYPE" val="1"/>
  <p:tag name="KSO_WM_UNIT_USESOURCEFORMAT_APPLY" val="0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98"/>
  <p:tag name="KSO_WM_UNIT_TYPE" val="m_i"/>
  <p:tag name="KSO_WM_UNIT_INDEX" val="1_5"/>
  <p:tag name="KSO_WM_UNIT_ID" val="diagram198_4*m_i*1_5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98"/>
  <p:tag name="KSO_WM_UNIT_PRESET_TEXT_LEN" val="32"/>
  <p:tag name="KSO_WM_DIAGRAM_GROUP_CODE" val="m1-1"/>
  <p:tag name="KSO_WM_UNIT_TYPE" val="m_h_f"/>
  <p:tag name="KSO_WM_UNIT_INDEX" val="1_1_1"/>
  <p:tag name="KSO_WM_UNIT_ID" val="diagram198_4*m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TEXT_FILL_FORE_SCHEMECOLOR_INDEX" val="13"/>
  <p:tag name="KSO_WM_UNIT_TEXT_FILL_TYPE" val="1"/>
  <p:tag name="KSO_WM_UNIT_USESOURCEFORMAT_APPLY" val="0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98"/>
  <p:tag name="KSO_WM_UNIT_TYPE" val="m_i"/>
  <p:tag name="KSO_WM_UNIT_INDEX" val="1_6"/>
  <p:tag name="KSO_WM_UNIT_ID" val="diagram198_4*m_i*1_6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98_4*i*9"/>
  <p:tag name="KSO_WM_TEMPLATE_CATEGORY" val="diagram"/>
  <p:tag name="KSO_WM_TEMPLATE_INDEX" val="198"/>
  <p:tag name="KSO_WM_UNIT_INDEX" val="9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98"/>
  <p:tag name="KSO_WM_UNIT_TYPE" val="m_i"/>
  <p:tag name="KSO_WM_UNIT_INDEX" val="1_4"/>
  <p:tag name="KSO_WM_UNIT_ID" val="diagram198_4*m_i*1_4"/>
  <p:tag name="KSO_WM_UNIT_CLEAR" val="1"/>
  <p:tag name="KSO_WM_UNIT_LAYERLEVEL" val="1_1"/>
  <p:tag name="KSO_WM_DIAGRAM_GROUP_CODE" val="m1-1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98"/>
  <p:tag name="KSO_WM_UNIT_PRESET_TEXT_LEN" val="32"/>
  <p:tag name="KSO_WM_DIAGRAM_GROUP_CODE" val="m1-1"/>
  <p:tag name="KSO_WM_UNIT_TYPE" val="m_h_f"/>
  <p:tag name="KSO_WM_UNIT_INDEX" val="1_2_1"/>
  <p:tag name="KSO_WM_UNIT_ID" val="diagram198_4*m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TEXT_FILL_FORE_SCHEMECOLOR_INDEX" val="13"/>
  <p:tag name="KSO_WM_UNIT_TEXT_FILL_TYPE" val="1"/>
  <p:tag name="KSO_WM_UNIT_USESOURCEFORMAT_APPLY" val="0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98"/>
  <p:tag name="KSO_WM_UNIT_TYPE" val="m_i"/>
  <p:tag name="KSO_WM_UNIT_INDEX" val="1_5"/>
  <p:tag name="KSO_WM_UNIT_ID" val="diagram198_4*m_i*1_5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98"/>
  <p:tag name="KSO_WM_UNIT_TYPE" val="m_i"/>
  <p:tag name="KSO_WM_UNIT_INDEX" val="1_6"/>
  <p:tag name="KSO_WM_UNIT_ID" val="diagram198_4*m_i*1_6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6.xml><?xml version="1.0" encoding="utf-8"?>
<p:tagLst xmlns:p="http://schemas.openxmlformats.org/presentationml/2006/main">
  <p:tag name="KSO_WM_BEAUTIFY_FLAG" val="#wm#"/>
  <p:tag name="KSO_WM_UNIT_TYPE" val="i"/>
  <p:tag name="KSO_WM_UNIT_ID" val="diagram99_5*i*0"/>
  <p:tag name="KSO_WM_TEMPLATE_CATEGORY" val="diagram"/>
  <p:tag name="KSO_WM_TEMPLATE_INDEX" val="99"/>
  <p:tag name="KSO_WM_TAG_VERSION" val="1.0"/>
  <p:tag name="KSO_WM_UNIT_INDEX" val="0"/>
</p:tagLst>
</file>

<file path=ppt/tags/tag37.xml><?xml version="1.0" encoding="utf-8"?>
<p:tagLst xmlns:p="http://schemas.openxmlformats.org/presentationml/2006/main">
  <p:tag name="KSO_WM_TEMPLATE_CATEGORY" val="diagram"/>
  <p:tag name="KSO_WM_TEMPLATE_INDEX" val="99"/>
  <p:tag name="KSO_WM_UNIT_TYPE" val="l_h_a"/>
  <p:tag name="KSO_WM_UNIT_INDEX" val="1_1_1"/>
  <p:tag name="KSO_WM_UNIT_ID" val="260*l_h_a*1_1_1"/>
  <p:tag name="KSO_WM_UNIT_CLEAR" val="1"/>
  <p:tag name="KSO_WM_UNIT_LAYERLEVEL" val="1_1_1"/>
  <p:tag name="KSO_WM_UNIT_VALUE" val="19"/>
  <p:tag name="KSO_WM_UNIT_HIGHLIGHT" val="0"/>
  <p:tag name="KSO_WM_UNIT_COMPATIBLE" val="0"/>
  <p:tag name="KSO_WM_BEAUTIFY_FLAG" val="#wm#"/>
  <p:tag name="KSO_WM_UNIT_PRESET_TEXT_INDEX" val="4"/>
  <p:tag name="KSO_WM_UNIT_PRESET_TEXT_LEN" val="12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38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1"/>
  <p:tag name="KSO_WM_UNIT_ID" val="260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14"/>
  <p:tag name="KSO_WM_UNIT_FILL_TYPE" val="1"/>
  <p:tag name="KSO_WM_UNIT_USESOURCEFORMAT_APPLY" val="0"/>
</p:tagLst>
</file>

<file path=ppt/tags/tag39.xml><?xml version="1.0" encoding="utf-8"?>
<p:tagLst xmlns:p="http://schemas.openxmlformats.org/presentationml/2006/main">
  <p:tag name="KSO_WM_TEMPLATE_CATEGORY" val="diagram"/>
  <p:tag name="KSO_WM_TEMPLATE_INDEX" val="99"/>
  <p:tag name="KSO_WM_UNIT_TYPE" val="l_h_f"/>
  <p:tag name="KSO_WM_UNIT_INDEX" val="1_1_1"/>
  <p:tag name="KSO_WM_UNIT_ID" val="260*l_h_f*1_1_1"/>
  <p:tag name="KSO_WM_UNIT_CLEAR" val="1"/>
  <p:tag name="KSO_WM_UNIT_LAYERLEVEL" val="1_1_1"/>
  <p:tag name="KSO_WM_UNIT_VALUE" val="38"/>
  <p:tag name="KSO_WM_UNIT_HIGHLIGHT" val="0"/>
  <p:tag name="KSO_WM_UNIT_COMPATIBLE" val="0"/>
  <p:tag name="KSO_WM_BEAUTIFY_FLAG" val="#wm#"/>
  <p:tag name="KSO_WM_UNIT_PRESET_TEXT_INDEX" val="4"/>
  <p:tag name="KSO_WM_UNIT_PRESET_TEXT_LEN" val="55"/>
  <p:tag name="KSO_WM_DIAGRAM_GROUP_CODE" val="l1-1"/>
  <p:tag name="KSO_WM_TAG_VERSION" val="1.0"/>
  <p:tag name="KSO_WM_UNIT_TEXT_FILL_FORE_SCHEMECOLOR_INDEX" val="13"/>
  <p:tag name="KSO_WM_UNIT_TEXT_FILL_TYPE" val="1"/>
  <p:tag name="KSO_WM_UNIT_USESOURCEFORMAT_APPLY" val="0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98"/>
  <p:tag name="KSO_WM_UNIT_TYPE" val="m_i"/>
  <p:tag name="KSO_WM_UNIT_INDEX" val="1_2"/>
  <p:tag name="KSO_WM_UNIT_ID" val="diagram198_4*m_i*1_2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40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2"/>
  <p:tag name="KSO_WM_UNIT_ID" val="260*l_i*1_2"/>
  <p:tag name="KSO_WM_UNIT_CLEAR" val="1"/>
  <p:tag name="KSO_WM_UNIT_LAYERLEVEL" val="1_1"/>
  <p:tag name="KSO_WM_BEAUTIFY_FLAG" val="#wm#"/>
  <p:tag name="KSO_WM_DIAGRAM_GROUP_CODE" val="l1-1"/>
  <p:tag name="KSO_WM_TAG_VERSION" val="1.0"/>
  <p:tag name="KSO_WM_UNIT_LINE_FORE_SCHEMECOLOR_INDEX" val="14"/>
  <p:tag name="KSO_WM_UNIT_LINE_FILL_TYPE" val="2"/>
  <p:tag name="KSO_WM_UNIT_USESOURCEFORMAT_APPLY" val="0"/>
</p:tagLst>
</file>

<file path=ppt/tags/tag41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3"/>
  <p:tag name="KSO_WM_UNIT_ID" val="260*l_i*1_3"/>
  <p:tag name="KSO_WM_UNIT_CLEAR" val="1"/>
  <p:tag name="KSO_WM_UNIT_LAYERLEVEL" val="1_1"/>
  <p:tag name="KSO_WM_BEAUTIFY_FLAG" val="#wm#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42.xml><?xml version="1.0" encoding="utf-8"?>
<p:tagLst xmlns:p="http://schemas.openxmlformats.org/presentationml/2006/main">
  <p:tag name="KSO_WM_BEAUTIFY_FLAG" val="#wm#"/>
  <p:tag name="KSO_WM_UNIT_TYPE" val="i"/>
  <p:tag name="KSO_WM_UNIT_ID" val="diagram99_5*i*0"/>
  <p:tag name="KSO_WM_TEMPLATE_CATEGORY" val="diagram"/>
  <p:tag name="KSO_WM_TEMPLATE_INDEX" val="99"/>
  <p:tag name="KSO_WM_TAG_VERSION" val="1.0"/>
  <p:tag name="KSO_WM_UNIT_INDEX" val="0"/>
</p:tagLst>
</file>

<file path=ppt/tags/tag43.xml><?xml version="1.0" encoding="utf-8"?>
<p:tagLst xmlns:p="http://schemas.openxmlformats.org/presentationml/2006/main">
  <p:tag name="KSO_WM_TEMPLATE_CATEGORY" val="diagram"/>
  <p:tag name="KSO_WM_TEMPLATE_INDEX" val="99"/>
  <p:tag name="KSO_WM_UNIT_TYPE" val="l_h_a"/>
  <p:tag name="KSO_WM_UNIT_INDEX" val="1_1_1"/>
  <p:tag name="KSO_WM_UNIT_ID" val="260*l_h_a*1_1_1"/>
  <p:tag name="KSO_WM_UNIT_CLEAR" val="1"/>
  <p:tag name="KSO_WM_UNIT_LAYERLEVEL" val="1_1_1"/>
  <p:tag name="KSO_WM_UNIT_VALUE" val="19"/>
  <p:tag name="KSO_WM_UNIT_HIGHLIGHT" val="0"/>
  <p:tag name="KSO_WM_UNIT_COMPATIBLE" val="0"/>
  <p:tag name="KSO_WM_BEAUTIFY_FLAG" val="#wm#"/>
  <p:tag name="KSO_WM_UNIT_PRESET_TEXT_INDEX" val="4"/>
  <p:tag name="KSO_WM_UNIT_PRESET_TEXT_LEN" val="12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44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1"/>
  <p:tag name="KSO_WM_UNIT_ID" val="260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14"/>
  <p:tag name="KSO_WM_UNIT_FILL_TYPE" val="1"/>
  <p:tag name="KSO_WM_UNIT_USESOURCEFORMAT_APPLY" val="0"/>
</p:tagLst>
</file>

<file path=ppt/tags/tag45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2"/>
  <p:tag name="KSO_WM_UNIT_ID" val="260*l_i*1_2"/>
  <p:tag name="KSO_WM_UNIT_CLEAR" val="1"/>
  <p:tag name="KSO_WM_UNIT_LAYERLEVEL" val="1_1"/>
  <p:tag name="KSO_WM_BEAUTIFY_FLAG" val="#wm#"/>
  <p:tag name="KSO_WM_DIAGRAM_GROUP_CODE" val="l1-1"/>
  <p:tag name="KSO_WM_TAG_VERSION" val="1.0"/>
  <p:tag name="KSO_WM_UNIT_LINE_FORE_SCHEMECOLOR_INDEX" val="14"/>
  <p:tag name="KSO_WM_UNIT_LINE_FILL_TYPE" val="2"/>
  <p:tag name="KSO_WM_UNIT_USESOURCEFORMAT_APPLY" val="0"/>
</p:tagLst>
</file>

<file path=ppt/tags/tag46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3"/>
  <p:tag name="KSO_WM_UNIT_ID" val="260*l_i*1_3"/>
  <p:tag name="KSO_WM_UNIT_CLEAR" val="1"/>
  <p:tag name="KSO_WM_UNIT_LAYERLEVEL" val="1_1"/>
  <p:tag name="KSO_WM_BEAUTIFY_FLAG" val="#wm#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47.xml><?xml version="1.0" encoding="utf-8"?>
<p:tagLst xmlns:p="http://schemas.openxmlformats.org/presentationml/2006/main">
  <p:tag name="KSO_WM_BEAUTIFY_FLAG" val="#wm#"/>
  <p:tag name="KSO_WM_UNIT_TYPE" val="i"/>
  <p:tag name="KSO_WM_UNIT_ID" val="diagram99_5*i*0"/>
  <p:tag name="KSO_WM_TEMPLATE_CATEGORY" val="diagram"/>
  <p:tag name="KSO_WM_TEMPLATE_INDEX" val="99"/>
  <p:tag name="KSO_WM_TAG_VERSION" val="1.0"/>
  <p:tag name="KSO_WM_UNIT_INDEX" val="0"/>
</p:tagLst>
</file>

<file path=ppt/tags/tag48.xml><?xml version="1.0" encoding="utf-8"?>
<p:tagLst xmlns:p="http://schemas.openxmlformats.org/presentationml/2006/main">
  <p:tag name="KSO_WM_TEMPLATE_CATEGORY" val="diagram"/>
  <p:tag name="KSO_WM_TEMPLATE_INDEX" val="99"/>
  <p:tag name="KSO_WM_UNIT_TYPE" val="l_h_a"/>
  <p:tag name="KSO_WM_UNIT_INDEX" val="1_1_1"/>
  <p:tag name="KSO_WM_UNIT_ID" val="260*l_h_a*1_1_1"/>
  <p:tag name="KSO_WM_UNIT_CLEAR" val="1"/>
  <p:tag name="KSO_WM_UNIT_LAYERLEVEL" val="1_1_1"/>
  <p:tag name="KSO_WM_UNIT_VALUE" val="19"/>
  <p:tag name="KSO_WM_UNIT_HIGHLIGHT" val="0"/>
  <p:tag name="KSO_WM_UNIT_COMPATIBLE" val="0"/>
  <p:tag name="KSO_WM_BEAUTIFY_FLAG" val="#wm#"/>
  <p:tag name="KSO_WM_UNIT_PRESET_TEXT_INDEX" val="4"/>
  <p:tag name="KSO_WM_UNIT_PRESET_TEXT_LEN" val="12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49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1"/>
  <p:tag name="KSO_WM_UNIT_ID" val="260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14"/>
  <p:tag name="KSO_WM_UNIT_FILL_TYPE" val="1"/>
  <p:tag name="KSO_WM_UNIT_USESOURCEFORMAT_APPLY" val="0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98"/>
  <p:tag name="KSO_WM_UNIT_TYPE" val="m_i"/>
  <p:tag name="KSO_WM_UNIT_INDEX" val="1_3"/>
  <p:tag name="KSO_WM_UNIT_ID" val="diagram198_4*m_i*1_3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50.xml><?xml version="1.0" encoding="utf-8"?>
<p:tagLst xmlns:p="http://schemas.openxmlformats.org/presentationml/2006/main">
  <p:tag name="KSO_WM_TEMPLATE_CATEGORY" val="diagram"/>
  <p:tag name="KSO_WM_TEMPLATE_INDEX" val="99"/>
  <p:tag name="KSO_WM_UNIT_TYPE" val="l_h_f"/>
  <p:tag name="KSO_WM_UNIT_INDEX" val="1_1_1"/>
  <p:tag name="KSO_WM_UNIT_ID" val="260*l_h_f*1_1_1"/>
  <p:tag name="KSO_WM_UNIT_CLEAR" val="1"/>
  <p:tag name="KSO_WM_UNIT_LAYERLEVEL" val="1_1_1"/>
  <p:tag name="KSO_WM_UNIT_VALUE" val="38"/>
  <p:tag name="KSO_WM_UNIT_HIGHLIGHT" val="0"/>
  <p:tag name="KSO_WM_UNIT_COMPATIBLE" val="0"/>
  <p:tag name="KSO_WM_BEAUTIFY_FLAG" val="#wm#"/>
  <p:tag name="KSO_WM_UNIT_PRESET_TEXT_INDEX" val="4"/>
  <p:tag name="KSO_WM_UNIT_PRESET_TEXT_LEN" val="55"/>
  <p:tag name="KSO_WM_DIAGRAM_GROUP_CODE" val="l1-1"/>
  <p:tag name="KSO_WM_TAG_VERSION" val="1.0"/>
  <p:tag name="KSO_WM_UNIT_TEXT_FILL_FORE_SCHEMECOLOR_INDEX" val="13"/>
  <p:tag name="KSO_WM_UNIT_TEXT_FILL_TYPE" val="1"/>
  <p:tag name="KSO_WM_UNIT_USESOURCEFORMAT_APPLY" val="0"/>
</p:tagLst>
</file>

<file path=ppt/tags/tag51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2"/>
  <p:tag name="KSO_WM_UNIT_ID" val="260*l_i*1_2"/>
  <p:tag name="KSO_WM_UNIT_CLEAR" val="1"/>
  <p:tag name="KSO_WM_UNIT_LAYERLEVEL" val="1_1"/>
  <p:tag name="KSO_WM_BEAUTIFY_FLAG" val="#wm#"/>
  <p:tag name="KSO_WM_DIAGRAM_GROUP_CODE" val="l1-1"/>
  <p:tag name="KSO_WM_TAG_VERSION" val="1.0"/>
  <p:tag name="KSO_WM_UNIT_LINE_FORE_SCHEMECOLOR_INDEX" val="14"/>
  <p:tag name="KSO_WM_UNIT_LINE_FILL_TYPE" val="2"/>
  <p:tag name="KSO_WM_UNIT_USESOURCEFORMAT_APPLY" val="0"/>
</p:tagLst>
</file>

<file path=ppt/tags/tag52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3"/>
  <p:tag name="KSO_WM_UNIT_ID" val="260*l_i*1_3"/>
  <p:tag name="KSO_WM_UNIT_CLEAR" val="1"/>
  <p:tag name="KSO_WM_UNIT_LAYERLEVEL" val="1_1"/>
  <p:tag name="KSO_WM_BEAUTIFY_FLAG" val="#wm#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53.xml><?xml version="1.0" encoding="utf-8"?>
<p:tagLst xmlns:p="http://schemas.openxmlformats.org/presentationml/2006/main">
  <p:tag name="KSO_WM_BEAUTIFY_FLAG" val="#wm#"/>
  <p:tag name="KSO_WM_UNIT_TYPE" val="i"/>
  <p:tag name="KSO_WM_UNIT_ID" val="diagram99_5*i*0"/>
  <p:tag name="KSO_WM_TEMPLATE_CATEGORY" val="diagram"/>
  <p:tag name="KSO_WM_TEMPLATE_INDEX" val="99"/>
  <p:tag name="KSO_WM_TAG_VERSION" val="1.0"/>
  <p:tag name="KSO_WM_UNIT_INDEX" val="0"/>
</p:tagLst>
</file>

<file path=ppt/tags/tag54.xml><?xml version="1.0" encoding="utf-8"?>
<p:tagLst xmlns:p="http://schemas.openxmlformats.org/presentationml/2006/main">
  <p:tag name="KSO_WM_TEMPLATE_CATEGORY" val="diagram"/>
  <p:tag name="KSO_WM_TEMPLATE_INDEX" val="99"/>
  <p:tag name="KSO_WM_UNIT_TYPE" val="l_h_a"/>
  <p:tag name="KSO_WM_UNIT_INDEX" val="1_1_1"/>
  <p:tag name="KSO_WM_UNIT_ID" val="260*l_h_a*1_1_1"/>
  <p:tag name="KSO_WM_UNIT_CLEAR" val="1"/>
  <p:tag name="KSO_WM_UNIT_LAYERLEVEL" val="1_1_1"/>
  <p:tag name="KSO_WM_UNIT_VALUE" val="19"/>
  <p:tag name="KSO_WM_UNIT_HIGHLIGHT" val="0"/>
  <p:tag name="KSO_WM_UNIT_COMPATIBLE" val="0"/>
  <p:tag name="KSO_WM_BEAUTIFY_FLAG" val="#wm#"/>
  <p:tag name="KSO_WM_UNIT_PRESET_TEXT_INDEX" val="4"/>
  <p:tag name="KSO_WM_UNIT_PRESET_TEXT_LEN" val="12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55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1"/>
  <p:tag name="KSO_WM_UNIT_ID" val="260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14"/>
  <p:tag name="KSO_WM_UNIT_FILL_TYPE" val="1"/>
  <p:tag name="KSO_WM_UNIT_USESOURCEFORMAT_APPLY" val="0"/>
</p:tagLst>
</file>

<file path=ppt/tags/tag56.xml><?xml version="1.0" encoding="utf-8"?>
<p:tagLst xmlns:p="http://schemas.openxmlformats.org/presentationml/2006/main">
  <p:tag name="KSO_WM_TEMPLATE_CATEGORY" val="diagram"/>
  <p:tag name="KSO_WM_TEMPLATE_INDEX" val="99"/>
  <p:tag name="KSO_WM_UNIT_TYPE" val="l_h_f"/>
  <p:tag name="KSO_WM_UNIT_INDEX" val="1_1_1"/>
  <p:tag name="KSO_WM_UNIT_ID" val="260*l_h_f*1_1_1"/>
  <p:tag name="KSO_WM_UNIT_CLEAR" val="1"/>
  <p:tag name="KSO_WM_UNIT_LAYERLEVEL" val="1_1_1"/>
  <p:tag name="KSO_WM_UNIT_VALUE" val="38"/>
  <p:tag name="KSO_WM_UNIT_HIGHLIGHT" val="0"/>
  <p:tag name="KSO_WM_UNIT_COMPATIBLE" val="0"/>
  <p:tag name="KSO_WM_BEAUTIFY_FLAG" val="#wm#"/>
  <p:tag name="KSO_WM_UNIT_PRESET_TEXT_INDEX" val="4"/>
  <p:tag name="KSO_WM_UNIT_PRESET_TEXT_LEN" val="55"/>
  <p:tag name="KSO_WM_DIAGRAM_GROUP_CODE" val="l1-1"/>
  <p:tag name="KSO_WM_TAG_VERSION" val="1.0"/>
  <p:tag name="KSO_WM_UNIT_TEXT_FILL_FORE_SCHEMECOLOR_INDEX" val="13"/>
  <p:tag name="KSO_WM_UNIT_TEXT_FILL_TYPE" val="1"/>
  <p:tag name="KSO_WM_UNIT_USESOURCEFORMAT_APPLY" val="0"/>
</p:tagLst>
</file>

<file path=ppt/tags/tag57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2"/>
  <p:tag name="KSO_WM_UNIT_ID" val="260*l_i*1_2"/>
  <p:tag name="KSO_WM_UNIT_CLEAR" val="1"/>
  <p:tag name="KSO_WM_UNIT_LAYERLEVEL" val="1_1"/>
  <p:tag name="KSO_WM_BEAUTIFY_FLAG" val="#wm#"/>
  <p:tag name="KSO_WM_DIAGRAM_GROUP_CODE" val="l1-1"/>
  <p:tag name="KSO_WM_TAG_VERSION" val="1.0"/>
  <p:tag name="KSO_WM_UNIT_LINE_FORE_SCHEMECOLOR_INDEX" val="14"/>
  <p:tag name="KSO_WM_UNIT_LINE_FILL_TYPE" val="2"/>
  <p:tag name="KSO_WM_UNIT_USESOURCEFORMAT_APPLY" val="0"/>
</p:tagLst>
</file>

<file path=ppt/tags/tag58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3"/>
  <p:tag name="KSO_WM_UNIT_ID" val="260*l_i*1_3"/>
  <p:tag name="KSO_WM_UNIT_CLEAR" val="1"/>
  <p:tag name="KSO_WM_UNIT_LAYERLEVEL" val="1_1"/>
  <p:tag name="KSO_WM_BEAUTIFY_FLAG" val="#wm#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59.xml><?xml version="1.0" encoding="utf-8"?>
<p:tagLst xmlns:p="http://schemas.openxmlformats.org/presentationml/2006/main">
  <p:tag name="KSO_WM_BEAUTIFY_FLAG" val="#wm#"/>
  <p:tag name="KSO_WM_UNIT_TYPE" val="i"/>
  <p:tag name="KSO_WM_UNIT_ID" val="diagram99_5*i*0"/>
  <p:tag name="KSO_WM_TEMPLATE_CATEGORY" val="diagram"/>
  <p:tag name="KSO_WM_TEMPLATE_INDEX" val="99"/>
  <p:tag name="KSO_WM_TAG_VERSION" val="1.0"/>
  <p:tag name="KSO_WM_UNIT_INDEX" val="0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98_4*i*9"/>
  <p:tag name="KSO_WM_TEMPLATE_CATEGORY" val="diagram"/>
  <p:tag name="KSO_WM_TEMPLATE_INDEX" val="198"/>
  <p:tag name="KSO_WM_UNIT_INDEX" val="9"/>
</p:tagLst>
</file>

<file path=ppt/tags/tag60.xml><?xml version="1.0" encoding="utf-8"?>
<p:tagLst xmlns:p="http://schemas.openxmlformats.org/presentationml/2006/main">
  <p:tag name="KSO_WM_TEMPLATE_CATEGORY" val="diagram"/>
  <p:tag name="KSO_WM_TEMPLATE_INDEX" val="99"/>
  <p:tag name="KSO_WM_UNIT_TYPE" val="l_h_a"/>
  <p:tag name="KSO_WM_UNIT_INDEX" val="1_1_1"/>
  <p:tag name="KSO_WM_UNIT_ID" val="260*l_h_a*1_1_1"/>
  <p:tag name="KSO_WM_UNIT_CLEAR" val="1"/>
  <p:tag name="KSO_WM_UNIT_LAYERLEVEL" val="1_1_1"/>
  <p:tag name="KSO_WM_UNIT_VALUE" val="19"/>
  <p:tag name="KSO_WM_UNIT_HIGHLIGHT" val="0"/>
  <p:tag name="KSO_WM_UNIT_COMPATIBLE" val="0"/>
  <p:tag name="KSO_WM_BEAUTIFY_FLAG" val="#wm#"/>
  <p:tag name="KSO_WM_UNIT_PRESET_TEXT_INDEX" val="4"/>
  <p:tag name="KSO_WM_UNIT_PRESET_TEXT_LEN" val="12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61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1"/>
  <p:tag name="KSO_WM_UNIT_ID" val="260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14"/>
  <p:tag name="KSO_WM_UNIT_FILL_TYPE" val="1"/>
  <p:tag name="KSO_WM_UNIT_USESOURCEFORMAT_APPLY" val="0"/>
</p:tagLst>
</file>

<file path=ppt/tags/tag62.xml><?xml version="1.0" encoding="utf-8"?>
<p:tagLst xmlns:p="http://schemas.openxmlformats.org/presentationml/2006/main">
  <p:tag name="KSO_WM_TEMPLATE_CATEGORY" val="diagram"/>
  <p:tag name="KSO_WM_TEMPLATE_INDEX" val="99"/>
  <p:tag name="KSO_WM_UNIT_TYPE" val="l_h_f"/>
  <p:tag name="KSO_WM_UNIT_INDEX" val="1_1_1"/>
  <p:tag name="KSO_WM_UNIT_ID" val="260*l_h_f*1_1_1"/>
  <p:tag name="KSO_WM_UNIT_CLEAR" val="1"/>
  <p:tag name="KSO_WM_UNIT_LAYERLEVEL" val="1_1_1"/>
  <p:tag name="KSO_WM_UNIT_VALUE" val="38"/>
  <p:tag name="KSO_WM_UNIT_HIGHLIGHT" val="0"/>
  <p:tag name="KSO_WM_UNIT_COMPATIBLE" val="0"/>
  <p:tag name="KSO_WM_BEAUTIFY_FLAG" val="#wm#"/>
  <p:tag name="KSO_WM_UNIT_PRESET_TEXT_INDEX" val="4"/>
  <p:tag name="KSO_WM_UNIT_PRESET_TEXT_LEN" val="55"/>
  <p:tag name="KSO_WM_DIAGRAM_GROUP_CODE" val="l1-1"/>
  <p:tag name="KSO_WM_TAG_VERSION" val="1.0"/>
  <p:tag name="KSO_WM_UNIT_TEXT_FILL_FORE_SCHEMECOLOR_INDEX" val="13"/>
  <p:tag name="KSO_WM_UNIT_TEXT_FILL_TYPE" val="1"/>
  <p:tag name="KSO_WM_UNIT_USESOURCEFORMAT_APPLY" val="0"/>
</p:tagLst>
</file>

<file path=ppt/tags/tag63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2"/>
  <p:tag name="KSO_WM_UNIT_ID" val="260*l_i*1_2"/>
  <p:tag name="KSO_WM_UNIT_CLEAR" val="1"/>
  <p:tag name="KSO_WM_UNIT_LAYERLEVEL" val="1_1"/>
  <p:tag name="KSO_WM_BEAUTIFY_FLAG" val="#wm#"/>
  <p:tag name="KSO_WM_DIAGRAM_GROUP_CODE" val="l1-1"/>
  <p:tag name="KSO_WM_TAG_VERSION" val="1.0"/>
  <p:tag name="KSO_WM_UNIT_LINE_FORE_SCHEMECOLOR_INDEX" val="14"/>
  <p:tag name="KSO_WM_UNIT_LINE_FILL_TYPE" val="2"/>
  <p:tag name="KSO_WM_UNIT_USESOURCEFORMAT_APPLY" val="0"/>
</p:tagLst>
</file>

<file path=ppt/tags/tag64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3"/>
  <p:tag name="KSO_WM_UNIT_ID" val="260*l_i*1_3"/>
  <p:tag name="KSO_WM_UNIT_CLEAR" val="1"/>
  <p:tag name="KSO_WM_UNIT_LAYERLEVEL" val="1_1"/>
  <p:tag name="KSO_WM_BEAUTIFY_FLAG" val="#wm#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65.xml><?xml version="1.0" encoding="utf-8"?>
<p:tagLst xmlns:p="http://schemas.openxmlformats.org/presentationml/2006/main">
  <p:tag name="KSO_WM_BEAUTIFY_FLAG" val="#wm#"/>
  <p:tag name="KSO_WM_UNIT_TYPE" val="i"/>
  <p:tag name="KSO_WM_UNIT_ID" val="diagram99_5*i*0"/>
  <p:tag name="KSO_WM_TEMPLATE_CATEGORY" val="diagram"/>
  <p:tag name="KSO_WM_TEMPLATE_INDEX" val="99"/>
  <p:tag name="KSO_WM_TAG_VERSION" val="1.0"/>
  <p:tag name="KSO_WM_UNIT_INDEX" val="0"/>
</p:tagLst>
</file>

<file path=ppt/tags/tag66.xml><?xml version="1.0" encoding="utf-8"?>
<p:tagLst xmlns:p="http://schemas.openxmlformats.org/presentationml/2006/main">
  <p:tag name="KSO_WM_TEMPLATE_CATEGORY" val="diagram"/>
  <p:tag name="KSO_WM_TEMPLATE_INDEX" val="99"/>
  <p:tag name="KSO_WM_UNIT_TYPE" val="l_h_a"/>
  <p:tag name="KSO_WM_UNIT_INDEX" val="1_1_1"/>
  <p:tag name="KSO_WM_UNIT_ID" val="260*l_h_a*1_1_1"/>
  <p:tag name="KSO_WM_UNIT_CLEAR" val="1"/>
  <p:tag name="KSO_WM_UNIT_LAYERLEVEL" val="1_1_1"/>
  <p:tag name="KSO_WM_UNIT_VALUE" val="19"/>
  <p:tag name="KSO_WM_UNIT_HIGHLIGHT" val="0"/>
  <p:tag name="KSO_WM_UNIT_COMPATIBLE" val="0"/>
  <p:tag name="KSO_WM_BEAUTIFY_FLAG" val="#wm#"/>
  <p:tag name="KSO_WM_UNIT_PRESET_TEXT_INDEX" val="4"/>
  <p:tag name="KSO_WM_UNIT_PRESET_TEXT_LEN" val="12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67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1"/>
  <p:tag name="KSO_WM_UNIT_ID" val="260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14"/>
  <p:tag name="KSO_WM_UNIT_FILL_TYPE" val="1"/>
  <p:tag name="KSO_WM_UNIT_USESOURCEFORMAT_APPLY" val="0"/>
</p:tagLst>
</file>

<file path=ppt/tags/tag68.xml><?xml version="1.0" encoding="utf-8"?>
<p:tagLst xmlns:p="http://schemas.openxmlformats.org/presentationml/2006/main">
  <p:tag name="KSO_WM_TEMPLATE_CATEGORY" val="diagram"/>
  <p:tag name="KSO_WM_TEMPLATE_INDEX" val="99"/>
  <p:tag name="KSO_WM_UNIT_TYPE" val="l_h_f"/>
  <p:tag name="KSO_WM_UNIT_INDEX" val="1_1_1"/>
  <p:tag name="KSO_WM_UNIT_ID" val="260*l_h_f*1_1_1"/>
  <p:tag name="KSO_WM_UNIT_CLEAR" val="1"/>
  <p:tag name="KSO_WM_UNIT_LAYERLEVEL" val="1_1_1"/>
  <p:tag name="KSO_WM_UNIT_VALUE" val="38"/>
  <p:tag name="KSO_WM_UNIT_HIGHLIGHT" val="0"/>
  <p:tag name="KSO_WM_UNIT_COMPATIBLE" val="0"/>
  <p:tag name="KSO_WM_BEAUTIFY_FLAG" val="#wm#"/>
  <p:tag name="KSO_WM_UNIT_PRESET_TEXT_INDEX" val="4"/>
  <p:tag name="KSO_WM_UNIT_PRESET_TEXT_LEN" val="55"/>
  <p:tag name="KSO_WM_DIAGRAM_GROUP_CODE" val="l1-1"/>
  <p:tag name="KSO_WM_TAG_VERSION" val="1.0"/>
  <p:tag name="KSO_WM_UNIT_TEXT_FILL_FORE_SCHEMECOLOR_INDEX" val="13"/>
  <p:tag name="KSO_WM_UNIT_TEXT_FILL_TYPE" val="1"/>
  <p:tag name="KSO_WM_UNIT_USESOURCEFORMAT_APPLY" val="0"/>
</p:tagLst>
</file>

<file path=ppt/tags/tag69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2"/>
  <p:tag name="KSO_WM_UNIT_ID" val="260*l_i*1_2"/>
  <p:tag name="KSO_WM_UNIT_CLEAR" val="1"/>
  <p:tag name="KSO_WM_UNIT_LAYERLEVEL" val="1_1"/>
  <p:tag name="KSO_WM_BEAUTIFY_FLAG" val="#wm#"/>
  <p:tag name="KSO_WM_DIAGRAM_GROUP_CODE" val="l1-1"/>
  <p:tag name="KSO_WM_TAG_VERSION" val="1.0"/>
  <p:tag name="KSO_WM_UNIT_LINE_FORE_SCHEMECOLOR_INDEX" val="14"/>
  <p:tag name="KSO_WM_UNIT_LINE_FILL_TYPE" val="2"/>
  <p:tag name="KSO_WM_UNIT_USESOURCEFORMAT_APPLY" val="0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98"/>
  <p:tag name="KSO_WM_UNIT_TYPE" val="m_i"/>
  <p:tag name="KSO_WM_UNIT_INDEX" val="1_4"/>
  <p:tag name="KSO_WM_UNIT_ID" val="diagram198_4*m_i*1_4"/>
  <p:tag name="KSO_WM_UNIT_CLEAR" val="1"/>
  <p:tag name="KSO_WM_UNIT_LAYERLEVEL" val="1_1"/>
  <p:tag name="KSO_WM_DIAGRAM_GROUP_CODE" val="m1-1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70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3"/>
  <p:tag name="KSO_WM_UNIT_ID" val="260*l_i*1_3"/>
  <p:tag name="KSO_WM_UNIT_CLEAR" val="1"/>
  <p:tag name="KSO_WM_UNIT_LAYERLEVEL" val="1_1"/>
  <p:tag name="KSO_WM_BEAUTIFY_FLAG" val="#wm#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71.xml><?xml version="1.0" encoding="utf-8"?>
<p:tagLst xmlns:p="http://schemas.openxmlformats.org/presentationml/2006/main">
  <p:tag name="KSO_WM_BEAUTIFY_FLAG" val="#wm#"/>
  <p:tag name="KSO_WM_UNIT_TYPE" val="i"/>
  <p:tag name="KSO_WM_UNIT_ID" val="diagram99_5*i*0"/>
  <p:tag name="KSO_WM_TEMPLATE_CATEGORY" val="diagram"/>
  <p:tag name="KSO_WM_TEMPLATE_INDEX" val="99"/>
  <p:tag name="KSO_WM_TAG_VERSION" val="1.0"/>
  <p:tag name="KSO_WM_UNIT_INDEX" val="0"/>
</p:tagLst>
</file>

<file path=ppt/tags/tag72.xml><?xml version="1.0" encoding="utf-8"?>
<p:tagLst xmlns:p="http://schemas.openxmlformats.org/presentationml/2006/main">
  <p:tag name="KSO_WM_TEMPLATE_CATEGORY" val="diagram"/>
  <p:tag name="KSO_WM_TEMPLATE_INDEX" val="99"/>
  <p:tag name="KSO_WM_UNIT_TYPE" val="l_h_a"/>
  <p:tag name="KSO_WM_UNIT_INDEX" val="1_1_1"/>
  <p:tag name="KSO_WM_UNIT_ID" val="260*l_h_a*1_1_1"/>
  <p:tag name="KSO_WM_UNIT_CLEAR" val="1"/>
  <p:tag name="KSO_WM_UNIT_LAYERLEVEL" val="1_1_1"/>
  <p:tag name="KSO_WM_UNIT_VALUE" val="19"/>
  <p:tag name="KSO_WM_UNIT_HIGHLIGHT" val="0"/>
  <p:tag name="KSO_WM_UNIT_COMPATIBLE" val="0"/>
  <p:tag name="KSO_WM_BEAUTIFY_FLAG" val="#wm#"/>
  <p:tag name="KSO_WM_UNIT_PRESET_TEXT_INDEX" val="4"/>
  <p:tag name="KSO_WM_UNIT_PRESET_TEXT_LEN" val="12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73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1"/>
  <p:tag name="KSO_WM_UNIT_ID" val="260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14"/>
  <p:tag name="KSO_WM_UNIT_FILL_TYPE" val="1"/>
  <p:tag name="KSO_WM_UNIT_USESOURCEFORMAT_APPLY" val="0"/>
</p:tagLst>
</file>

<file path=ppt/tags/tag74.xml><?xml version="1.0" encoding="utf-8"?>
<p:tagLst xmlns:p="http://schemas.openxmlformats.org/presentationml/2006/main">
  <p:tag name="KSO_WM_TEMPLATE_CATEGORY" val="diagram"/>
  <p:tag name="KSO_WM_TEMPLATE_INDEX" val="99"/>
  <p:tag name="KSO_WM_UNIT_TYPE" val="l_h_f"/>
  <p:tag name="KSO_WM_UNIT_INDEX" val="1_1_1"/>
  <p:tag name="KSO_WM_UNIT_ID" val="260*l_h_f*1_1_1"/>
  <p:tag name="KSO_WM_UNIT_CLEAR" val="1"/>
  <p:tag name="KSO_WM_UNIT_LAYERLEVEL" val="1_1_1"/>
  <p:tag name="KSO_WM_UNIT_VALUE" val="38"/>
  <p:tag name="KSO_WM_UNIT_HIGHLIGHT" val="0"/>
  <p:tag name="KSO_WM_UNIT_COMPATIBLE" val="0"/>
  <p:tag name="KSO_WM_BEAUTIFY_FLAG" val="#wm#"/>
  <p:tag name="KSO_WM_UNIT_PRESET_TEXT_INDEX" val="4"/>
  <p:tag name="KSO_WM_UNIT_PRESET_TEXT_LEN" val="55"/>
  <p:tag name="KSO_WM_DIAGRAM_GROUP_CODE" val="l1-1"/>
  <p:tag name="KSO_WM_TAG_VERSION" val="1.0"/>
  <p:tag name="KSO_WM_UNIT_TEXT_FILL_FORE_SCHEMECOLOR_INDEX" val="13"/>
  <p:tag name="KSO_WM_UNIT_TEXT_FILL_TYPE" val="1"/>
  <p:tag name="KSO_WM_UNIT_USESOURCEFORMAT_APPLY" val="0"/>
</p:tagLst>
</file>

<file path=ppt/tags/tag75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2"/>
  <p:tag name="KSO_WM_UNIT_ID" val="260*l_i*1_2"/>
  <p:tag name="KSO_WM_UNIT_CLEAR" val="1"/>
  <p:tag name="KSO_WM_UNIT_LAYERLEVEL" val="1_1"/>
  <p:tag name="KSO_WM_BEAUTIFY_FLAG" val="#wm#"/>
  <p:tag name="KSO_WM_DIAGRAM_GROUP_CODE" val="l1-1"/>
  <p:tag name="KSO_WM_TAG_VERSION" val="1.0"/>
  <p:tag name="KSO_WM_UNIT_LINE_FORE_SCHEMECOLOR_INDEX" val="14"/>
  <p:tag name="KSO_WM_UNIT_LINE_FILL_TYPE" val="2"/>
  <p:tag name="KSO_WM_UNIT_USESOURCEFORMAT_APPLY" val="0"/>
</p:tagLst>
</file>

<file path=ppt/tags/tag76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3"/>
  <p:tag name="KSO_WM_UNIT_ID" val="260*l_i*1_3"/>
  <p:tag name="KSO_WM_UNIT_CLEAR" val="1"/>
  <p:tag name="KSO_WM_UNIT_LAYERLEVEL" val="1_1"/>
  <p:tag name="KSO_WM_BEAUTIFY_FLAG" val="#wm#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77.xml><?xml version="1.0" encoding="utf-8"?>
<p:tagLst xmlns:p="http://schemas.openxmlformats.org/presentationml/2006/main">
  <p:tag name="KSO_WM_BEAUTIFY_FLAG" val="#wm#"/>
  <p:tag name="KSO_WM_UNIT_TYPE" val="i"/>
  <p:tag name="KSO_WM_UNIT_ID" val="diagram99_5*i*0"/>
  <p:tag name="KSO_WM_TEMPLATE_CATEGORY" val="diagram"/>
  <p:tag name="KSO_WM_TEMPLATE_INDEX" val="99"/>
  <p:tag name="KSO_WM_TAG_VERSION" val="1.0"/>
  <p:tag name="KSO_WM_UNIT_INDEX" val="0"/>
</p:tagLst>
</file>

<file path=ppt/tags/tag78.xml><?xml version="1.0" encoding="utf-8"?>
<p:tagLst xmlns:p="http://schemas.openxmlformats.org/presentationml/2006/main">
  <p:tag name="KSO_WM_TEMPLATE_CATEGORY" val="diagram"/>
  <p:tag name="KSO_WM_TEMPLATE_INDEX" val="99"/>
  <p:tag name="KSO_WM_UNIT_TYPE" val="l_h_a"/>
  <p:tag name="KSO_WM_UNIT_INDEX" val="1_1_1"/>
  <p:tag name="KSO_WM_UNIT_ID" val="260*l_h_a*1_1_1"/>
  <p:tag name="KSO_WM_UNIT_CLEAR" val="1"/>
  <p:tag name="KSO_WM_UNIT_LAYERLEVEL" val="1_1_1"/>
  <p:tag name="KSO_WM_UNIT_VALUE" val="19"/>
  <p:tag name="KSO_WM_UNIT_HIGHLIGHT" val="0"/>
  <p:tag name="KSO_WM_UNIT_COMPATIBLE" val="0"/>
  <p:tag name="KSO_WM_BEAUTIFY_FLAG" val="#wm#"/>
  <p:tag name="KSO_WM_UNIT_PRESET_TEXT_INDEX" val="4"/>
  <p:tag name="KSO_WM_UNIT_PRESET_TEXT_LEN" val="12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79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1"/>
  <p:tag name="KSO_WM_UNIT_ID" val="260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14"/>
  <p:tag name="KSO_WM_UNIT_FILL_TYPE" val="1"/>
  <p:tag name="KSO_WM_UNIT_USESOURCEFORMAT_APPLY" val="0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98"/>
  <p:tag name="KSO_WM_UNIT_PRESET_TEXT_LEN" val="32"/>
  <p:tag name="KSO_WM_DIAGRAM_GROUP_CODE" val="m1-1"/>
  <p:tag name="KSO_WM_UNIT_TYPE" val="m_h_f"/>
  <p:tag name="KSO_WM_UNIT_INDEX" val="1_2_1"/>
  <p:tag name="KSO_WM_UNIT_ID" val="diagram198_4*m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TEXT_FILL_FORE_SCHEMECOLOR_INDEX" val="13"/>
  <p:tag name="KSO_WM_UNIT_TEXT_FILL_TYPE" val="1"/>
  <p:tag name="KSO_WM_UNIT_USESOURCEFORMAT_APPLY" val="0"/>
</p:tagLst>
</file>

<file path=ppt/tags/tag80.xml><?xml version="1.0" encoding="utf-8"?>
<p:tagLst xmlns:p="http://schemas.openxmlformats.org/presentationml/2006/main">
  <p:tag name="KSO_WM_TEMPLATE_CATEGORY" val="diagram"/>
  <p:tag name="KSO_WM_TEMPLATE_INDEX" val="99"/>
  <p:tag name="KSO_WM_UNIT_TYPE" val="l_h_f"/>
  <p:tag name="KSO_WM_UNIT_INDEX" val="1_1_1"/>
  <p:tag name="KSO_WM_UNIT_ID" val="260*l_h_f*1_1_1"/>
  <p:tag name="KSO_WM_UNIT_CLEAR" val="1"/>
  <p:tag name="KSO_WM_UNIT_LAYERLEVEL" val="1_1_1"/>
  <p:tag name="KSO_WM_UNIT_VALUE" val="38"/>
  <p:tag name="KSO_WM_UNIT_HIGHLIGHT" val="0"/>
  <p:tag name="KSO_WM_UNIT_COMPATIBLE" val="0"/>
  <p:tag name="KSO_WM_BEAUTIFY_FLAG" val="#wm#"/>
  <p:tag name="KSO_WM_UNIT_PRESET_TEXT_INDEX" val="4"/>
  <p:tag name="KSO_WM_UNIT_PRESET_TEXT_LEN" val="55"/>
  <p:tag name="KSO_WM_DIAGRAM_GROUP_CODE" val="l1-1"/>
  <p:tag name="KSO_WM_TAG_VERSION" val="1.0"/>
  <p:tag name="KSO_WM_UNIT_TEXT_FILL_FORE_SCHEMECOLOR_INDEX" val="13"/>
  <p:tag name="KSO_WM_UNIT_TEXT_FILL_TYPE" val="1"/>
  <p:tag name="KSO_WM_UNIT_USESOURCEFORMAT_APPLY" val="0"/>
</p:tagLst>
</file>

<file path=ppt/tags/tag81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2"/>
  <p:tag name="KSO_WM_UNIT_ID" val="260*l_i*1_2"/>
  <p:tag name="KSO_WM_UNIT_CLEAR" val="1"/>
  <p:tag name="KSO_WM_UNIT_LAYERLEVEL" val="1_1"/>
  <p:tag name="KSO_WM_BEAUTIFY_FLAG" val="#wm#"/>
  <p:tag name="KSO_WM_DIAGRAM_GROUP_CODE" val="l1-1"/>
  <p:tag name="KSO_WM_TAG_VERSION" val="1.0"/>
  <p:tag name="KSO_WM_UNIT_LINE_FORE_SCHEMECOLOR_INDEX" val="14"/>
  <p:tag name="KSO_WM_UNIT_LINE_FILL_TYPE" val="2"/>
  <p:tag name="KSO_WM_UNIT_USESOURCEFORMAT_APPLY" val="0"/>
</p:tagLst>
</file>

<file path=ppt/tags/tag82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3"/>
  <p:tag name="KSO_WM_UNIT_ID" val="260*l_i*1_3"/>
  <p:tag name="KSO_WM_UNIT_CLEAR" val="1"/>
  <p:tag name="KSO_WM_UNIT_LAYERLEVEL" val="1_1"/>
  <p:tag name="KSO_WM_BEAUTIFY_FLAG" val="#wm#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83.xml><?xml version="1.0" encoding="utf-8"?>
<p:tagLst xmlns:p="http://schemas.openxmlformats.org/presentationml/2006/main">
  <p:tag name="KSO_WM_BEAUTIFY_FLAG" val="#wm#"/>
  <p:tag name="KSO_WM_UNIT_TYPE" val="i"/>
  <p:tag name="KSO_WM_UNIT_ID" val="diagram99_5*i*0"/>
  <p:tag name="KSO_WM_TEMPLATE_CATEGORY" val="diagram"/>
  <p:tag name="KSO_WM_TEMPLATE_INDEX" val="99"/>
  <p:tag name="KSO_WM_TAG_VERSION" val="1.0"/>
  <p:tag name="KSO_WM_UNIT_INDEX" val="0"/>
</p:tagLst>
</file>

<file path=ppt/tags/tag84.xml><?xml version="1.0" encoding="utf-8"?>
<p:tagLst xmlns:p="http://schemas.openxmlformats.org/presentationml/2006/main">
  <p:tag name="KSO_WM_TEMPLATE_CATEGORY" val="diagram"/>
  <p:tag name="KSO_WM_TEMPLATE_INDEX" val="99"/>
  <p:tag name="KSO_WM_UNIT_TYPE" val="l_h_a"/>
  <p:tag name="KSO_WM_UNIT_INDEX" val="1_1_1"/>
  <p:tag name="KSO_WM_UNIT_ID" val="260*l_h_a*1_1_1"/>
  <p:tag name="KSO_WM_UNIT_CLEAR" val="1"/>
  <p:tag name="KSO_WM_UNIT_LAYERLEVEL" val="1_1_1"/>
  <p:tag name="KSO_WM_UNIT_VALUE" val="19"/>
  <p:tag name="KSO_WM_UNIT_HIGHLIGHT" val="0"/>
  <p:tag name="KSO_WM_UNIT_COMPATIBLE" val="0"/>
  <p:tag name="KSO_WM_BEAUTIFY_FLAG" val="#wm#"/>
  <p:tag name="KSO_WM_UNIT_PRESET_TEXT_INDEX" val="4"/>
  <p:tag name="KSO_WM_UNIT_PRESET_TEXT_LEN" val="12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85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1"/>
  <p:tag name="KSO_WM_UNIT_ID" val="260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14"/>
  <p:tag name="KSO_WM_UNIT_FILL_TYPE" val="1"/>
  <p:tag name="KSO_WM_UNIT_USESOURCEFORMAT_APPLY" val="0"/>
</p:tagLst>
</file>

<file path=ppt/tags/tag86.xml><?xml version="1.0" encoding="utf-8"?>
<p:tagLst xmlns:p="http://schemas.openxmlformats.org/presentationml/2006/main">
  <p:tag name="KSO_WM_TEMPLATE_CATEGORY" val="diagram"/>
  <p:tag name="KSO_WM_TEMPLATE_INDEX" val="99"/>
  <p:tag name="KSO_WM_UNIT_TYPE" val="l_h_f"/>
  <p:tag name="KSO_WM_UNIT_INDEX" val="1_1_1"/>
  <p:tag name="KSO_WM_UNIT_ID" val="260*l_h_f*1_1_1"/>
  <p:tag name="KSO_WM_UNIT_CLEAR" val="1"/>
  <p:tag name="KSO_WM_UNIT_LAYERLEVEL" val="1_1_1"/>
  <p:tag name="KSO_WM_UNIT_VALUE" val="38"/>
  <p:tag name="KSO_WM_UNIT_HIGHLIGHT" val="0"/>
  <p:tag name="KSO_WM_UNIT_COMPATIBLE" val="0"/>
  <p:tag name="KSO_WM_BEAUTIFY_FLAG" val="#wm#"/>
  <p:tag name="KSO_WM_UNIT_PRESET_TEXT_INDEX" val="4"/>
  <p:tag name="KSO_WM_UNIT_PRESET_TEXT_LEN" val="55"/>
  <p:tag name="KSO_WM_DIAGRAM_GROUP_CODE" val="l1-1"/>
  <p:tag name="KSO_WM_TAG_VERSION" val="1.0"/>
  <p:tag name="KSO_WM_UNIT_TEXT_FILL_FORE_SCHEMECOLOR_INDEX" val="13"/>
  <p:tag name="KSO_WM_UNIT_TEXT_FILL_TYPE" val="1"/>
  <p:tag name="KSO_WM_UNIT_USESOURCEFORMAT_APPLY" val="0"/>
</p:tagLst>
</file>

<file path=ppt/tags/tag87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2"/>
  <p:tag name="KSO_WM_UNIT_ID" val="260*l_i*1_2"/>
  <p:tag name="KSO_WM_UNIT_CLEAR" val="1"/>
  <p:tag name="KSO_WM_UNIT_LAYERLEVEL" val="1_1"/>
  <p:tag name="KSO_WM_BEAUTIFY_FLAG" val="#wm#"/>
  <p:tag name="KSO_WM_DIAGRAM_GROUP_CODE" val="l1-1"/>
  <p:tag name="KSO_WM_TAG_VERSION" val="1.0"/>
  <p:tag name="KSO_WM_UNIT_LINE_FORE_SCHEMECOLOR_INDEX" val="14"/>
  <p:tag name="KSO_WM_UNIT_LINE_FILL_TYPE" val="2"/>
  <p:tag name="KSO_WM_UNIT_USESOURCEFORMAT_APPLY" val="0"/>
</p:tagLst>
</file>

<file path=ppt/tags/tag88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3"/>
  <p:tag name="KSO_WM_UNIT_ID" val="260*l_i*1_3"/>
  <p:tag name="KSO_WM_UNIT_CLEAR" val="1"/>
  <p:tag name="KSO_WM_UNIT_LAYERLEVEL" val="1_1"/>
  <p:tag name="KSO_WM_BEAUTIFY_FLAG" val="#wm#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89.xml><?xml version="1.0" encoding="utf-8"?>
<p:tagLst xmlns:p="http://schemas.openxmlformats.org/presentationml/2006/main">
  <p:tag name="KSO_WM_BEAUTIFY_FLAG" val="#wm#"/>
  <p:tag name="KSO_WM_UNIT_TYPE" val="i"/>
  <p:tag name="KSO_WM_UNIT_ID" val="diagram99_5*i*0"/>
  <p:tag name="KSO_WM_TEMPLATE_CATEGORY" val="diagram"/>
  <p:tag name="KSO_WM_TEMPLATE_INDEX" val="99"/>
  <p:tag name="KSO_WM_TAG_VERSION" val="1.0"/>
  <p:tag name="KSO_WM_UNIT_INDEX" val="0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98"/>
  <p:tag name="KSO_WM_UNIT_TYPE" val="m_i"/>
  <p:tag name="KSO_WM_UNIT_INDEX" val="1_5"/>
  <p:tag name="KSO_WM_UNIT_ID" val="diagram198_4*m_i*1_5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90.xml><?xml version="1.0" encoding="utf-8"?>
<p:tagLst xmlns:p="http://schemas.openxmlformats.org/presentationml/2006/main">
  <p:tag name="KSO_WM_TEMPLATE_CATEGORY" val="diagram"/>
  <p:tag name="KSO_WM_TEMPLATE_INDEX" val="99"/>
  <p:tag name="KSO_WM_UNIT_TYPE" val="l_h_a"/>
  <p:tag name="KSO_WM_UNIT_INDEX" val="1_1_1"/>
  <p:tag name="KSO_WM_UNIT_ID" val="260*l_h_a*1_1_1"/>
  <p:tag name="KSO_WM_UNIT_CLEAR" val="1"/>
  <p:tag name="KSO_WM_UNIT_LAYERLEVEL" val="1_1_1"/>
  <p:tag name="KSO_WM_UNIT_VALUE" val="19"/>
  <p:tag name="KSO_WM_UNIT_HIGHLIGHT" val="0"/>
  <p:tag name="KSO_WM_UNIT_COMPATIBLE" val="0"/>
  <p:tag name="KSO_WM_BEAUTIFY_FLAG" val="#wm#"/>
  <p:tag name="KSO_WM_UNIT_PRESET_TEXT_INDEX" val="4"/>
  <p:tag name="KSO_WM_UNIT_PRESET_TEXT_LEN" val="12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91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1"/>
  <p:tag name="KSO_WM_UNIT_ID" val="260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14"/>
  <p:tag name="KSO_WM_UNIT_FILL_TYPE" val="1"/>
  <p:tag name="KSO_WM_UNIT_USESOURCEFORMAT_APPLY" val="0"/>
</p:tagLst>
</file>

<file path=ppt/tags/tag92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2"/>
  <p:tag name="KSO_WM_UNIT_ID" val="260*l_i*1_2"/>
  <p:tag name="KSO_WM_UNIT_CLEAR" val="1"/>
  <p:tag name="KSO_WM_UNIT_LAYERLEVEL" val="1_1"/>
  <p:tag name="KSO_WM_BEAUTIFY_FLAG" val="#wm#"/>
  <p:tag name="KSO_WM_DIAGRAM_GROUP_CODE" val="l1-1"/>
  <p:tag name="KSO_WM_TAG_VERSION" val="1.0"/>
  <p:tag name="KSO_WM_UNIT_LINE_FORE_SCHEMECOLOR_INDEX" val="14"/>
  <p:tag name="KSO_WM_UNIT_LINE_FILL_TYPE" val="2"/>
  <p:tag name="KSO_WM_UNIT_USESOURCEFORMAT_APPLY" val="0"/>
</p:tagLst>
</file>

<file path=ppt/tags/tag93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3"/>
  <p:tag name="KSO_WM_UNIT_ID" val="260*l_i*1_3"/>
  <p:tag name="KSO_WM_UNIT_CLEAR" val="1"/>
  <p:tag name="KSO_WM_UNIT_LAYERLEVEL" val="1_1"/>
  <p:tag name="KSO_WM_BEAUTIFY_FLAG" val="#wm#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94.xml><?xml version="1.0" encoding="utf-8"?>
<p:tagLst xmlns:p="http://schemas.openxmlformats.org/presentationml/2006/main">
  <p:tag name="KSO_WM_BEAUTIFY_FLAG" val="#wm#"/>
  <p:tag name="KSO_WM_UNIT_TYPE" val="i"/>
  <p:tag name="KSO_WM_UNIT_ID" val="diagram99_5*i*0"/>
  <p:tag name="KSO_WM_TEMPLATE_CATEGORY" val="diagram"/>
  <p:tag name="KSO_WM_TEMPLATE_INDEX" val="99"/>
  <p:tag name="KSO_WM_TAG_VERSION" val="1.0"/>
  <p:tag name="KSO_WM_UNIT_INDEX" val="0"/>
</p:tagLst>
</file>

<file path=ppt/tags/tag95.xml><?xml version="1.0" encoding="utf-8"?>
<p:tagLst xmlns:p="http://schemas.openxmlformats.org/presentationml/2006/main">
  <p:tag name="KSO_WM_TEMPLATE_CATEGORY" val="diagram"/>
  <p:tag name="KSO_WM_TEMPLATE_INDEX" val="99"/>
  <p:tag name="KSO_WM_UNIT_TYPE" val="l_h_a"/>
  <p:tag name="KSO_WM_UNIT_INDEX" val="1_1_1"/>
  <p:tag name="KSO_WM_UNIT_ID" val="260*l_h_a*1_1_1"/>
  <p:tag name="KSO_WM_UNIT_CLEAR" val="1"/>
  <p:tag name="KSO_WM_UNIT_LAYERLEVEL" val="1_1_1"/>
  <p:tag name="KSO_WM_UNIT_VALUE" val="19"/>
  <p:tag name="KSO_WM_UNIT_HIGHLIGHT" val="0"/>
  <p:tag name="KSO_WM_UNIT_COMPATIBLE" val="0"/>
  <p:tag name="KSO_WM_BEAUTIFY_FLAG" val="#wm#"/>
  <p:tag name="KSO_WM_UNIT_PRESET_TEXT_INDEX" val="4"/>
  <p:tag name="KSO_WM_UNIT_PRESET_TEXT_LEN" val="12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96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1"/>
  <p:tag name="KSO_WM_UNIT_ID" val="260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14"/>
  <p:tag name="KSO_WM_UNIT_FILL_TYPE" val="1"/>
  <p:tag name="KSO_WM_UNIT_USESOURCEFORMAT_APPLY" val="0"/>
</p:tagLst>
</file>

<file path=ppt/tags/tag97.xml><?xml version="1.0" encoding="utf-8"?>
<p:tagLst xmlns:p="http://schemas.openxmlformats.org/presentationml/2006/main">
  <p:tag name="KSO_WM_TEMPLATE_CATEGORY" val="diagram"/>
  <p:tag name="KSO_WM_TEMPLATE_INDEX" val="99"/>
  <p:tag name="KSO_WM_UNIT_TYPE" val="l_h_f"/>
  <p:tag name="KSO_WM_UNIT_INDEX" val="1_1_1"/>
  <p:tag name="KSO_WM_UNIT_ID" val="260*l_h_f*1_1_1"/>
  <p:tag name="KSO_WM_UNIT_CLEAR" val="1"/>
  <p:tag name="KSO_WM_UNIT_LAYERLEVEL" val="1_1_1"/>
  <p:tag name="KSO_WM_UNIT_VALUE" val="38"/>
  <p:tag name="KSO_WM_UNIT_HIGHLIGHT" val="0"/>
  <p:tag name="KSO_WM_UNIT_COMPATIBLE" val="0"/>
  <p:tag name="KSO_WM_BEAUTIFY_FLAG" val="#wm#"/>
  <p:tag name="KSO_WM_UNIT_PRESET_TEXT_INDEX" val="4"/>
  <p:tag name="KSO_WM_UNIT_PRESET_TEXT_LEN" val="55"/>
  <p:tag name="KSO_WM_DIAGRAM_GROUP_CODE" val="l1-1"/>
  <p:tag name="KSO_WM_TAG_VERSION" val="1.0"/>
  <p:tag name="KSO_WM_UNIT_TEXT_FILL_FORE_SCHEMECOLOR_INDEX" val="13"/>
  <p:tag name="KSO_WM_UNIT_TEXT_FILL_TYPE" val="1"/>
  <p:tag name="KSO_WM_UNIT_USESOURCEFORMAT_APPLY" val="0"/>
</p:tagLst>
</file>

<file path=ppt/tags/tag98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2"/>
  <p:tag name="KSO_WM_UNIT_ID" val="260*l_i*1_2"/>
  <p:tag name="KSO_WM_UNIT_CLEAR" val="1"/>
  <p:tag name="KSO_WM_UNIT_LAYERLEVEL" val="1_1"/>
  <p:tag name="KSO_WM_BEAUTIFY_FLAG" val="#wm#"/>
  <p:tag name="KSO_WM_DIAGRAM_GROUP_CODE" val="l1-1"/>
  <p:tag name="KSO_WM_TAG_VERSION" val="1.0"/>
  <p:tag name="KSO_WM_UNIT_LINE_FORE_SCHEMECOLOR_INDEX" val="14"/>
  <p:tag name="KSO_WM_UNIT_LINE_FILL_TYPE" val="2"/>
  <p:tag name="KSO_WM_UNIT_USESOURCEFORMAT_APPLY" val="0"/>
</p:tagLst>
</file>

<file path=ppt/tags/tag99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3"/>
  <p:tag name="KSO_WM_UNIT_ID" val="260*l_i*1_3"/>
  <p:tag name="KSO_WM_UNIT_CLEAR" val="1"/>
  <p:tag name="KSO_WM_UNIT_LAYERLEVEL" val="1_1"/>
  <p:tag name="KSO_WM_BEAUTIFY_FLAG" val="#wm#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4717</Words>
  <Application>WPS 演示</Application>
  <PresentationFormat>全屏显示(4:3)</PresentationFormat>
  <Paragraphs>535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Impact</vt:lpstr>
      <vt:lpstr>Wingdings</vt:lpstr>
      <vt:lpstr>Arial Unicode MS</vt:lpstr>
      <vt:lpstr>Calibri</vt:lpstr>
      <vt:lpstr>黑体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http://www.deepbbs.org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cstor</dc:creator>
  <cp:lastModifiedBy>繁华忧伤</cp:lastModifiedBy>
  <cp:revision>606</cp:revision>
  <dcterms:created xsi:type="dcterms:W3CDTF">2015-11-23T03:31:00Z</dcterms:created>
  <dcterms:modified xsi:type="dcterms:W3CDTF">2018-12-25T08:29:27Z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