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handoutMasterIdLst>
    <p:handoutMasterId r:id="rId26"/>
  </p:handoutMasterIdLst>
  <p:sldIdLst>
    <p:sldId id="718" r:id="rId3"/>
    <p:sldId id="794" r:id="rId4"/>
    <p:sldId id="798" r:id="rId5"/>
    <p:sldId id="793" r:id="rId6"/>
    <p:sldId id="799" r:id="rId7"/>
    <p:sldId id="800" r:id="rId8"/>
    <p:sldId id="801" r:id="rId9"/>
    <p:sldId id="807" r:id="rId10"/>
    <p:sldId id="795" r:id="rId11"/>
    <p:sldId id="803" r:id="rId12"/>
    <p:sldId id="804" r:id="rId13"/>
    <p:sldId id="808" r:id="rId15"/>
    <p:sldId id="809" r:id="rId16"/>
    <p:sldId id="812" r:id="rId17"/>
    <p:sldId id="805" r:id="rId18"/>
    <p:sldId id="796" r:id="rId19"/>
    <p:sldId id="797" r:id="rId20"/>
    <p:sldId id="631" r:id="rId21"/>
    <p:sldId id="632" r:id="rId22"/>
    <p:sldId id="633" r:id="rId23"/>
    <p:sldId id="822" r:id="rId24"/>
    <p:sldId id="635" r:id="rId2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3D89BC"/>
    <a:srgbClr val="ED7D31"/>
    <a:srgbClr val="F0C3B5"/>
    <a:srgbClr val="E6E6E6"/>
    <a:srgbClr val="EEEEEE"/>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853" autoAdjust="0"/>
    <p:restoredTop sz="96429" autoAdjust="0"/>
  </p:normalViewPr>
  <p:slideViewPr>
    <p:cSldViewPr snapToGrid="0" showGuides="1">
      <p:cViewPr varScale="1">
        <p:scale>
          <a:sx n="110" d="100"/>
          <a:sy n="110" d="100"/>
        </p:scale>
        <p:origin x="-1644" y="-90"/>
      </p:cViewPr>
      <p:guideLst>
        <p:guide orient="horz" pos="4029"/>
        <p:guide orient="horz" pos="1517"/>
        <p:guide orient="horz" pos="680"/>
        <p:guide pos="1893"/>
        <p:guide pos="217"/>
        <p:guide pos="5498"/>
        <p:guide pos="1182"/>
      </p:guideLst>
    </p:cSldViewPr>
  </p:slideViewPr>
  <p:notesTextViewPr>
    <p:cViewPr>
      <p:scale>
        <a:sx n="1" d="1"/>
        <a:sy n="1" d="1"/>
      </p:scale>
      <p:origin x="0" y="0"/>
    </p:cViewPr>
  </p:notesTextViewPr>
  <p:sorterViewPr>
    <p:cViewPr varScale="1">
      <p:scale>
        <a:sx n="1" d="1"/>
        <a:sy n="1" d="1"/>
      </p:scale>
      <p:origin x="0" y="-27870"/>
    </p:cViewPr>
  </p:sorterViewPr>
  <p:notesViewPr>
    <p:cSldViewPr snapToGrid="0" showGuides="1">
      <p:cViewPr varScale="1">
        <p:scale>
          <a:sx n="86" d="100"/>
          <a:sy n="86" d="100"/>
        </p:scale>
        <p:origin x="-3846" y="-90"/>
      </p:cViewPr>
      <p:guideLst>
        <p:guide orient="horz" pos="2859"/>
        <p:guide pos="2177"/>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commentAuthors" Target="commentAuthors.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E7DF6-C895-4E53-B71A-F20B4CC8237B}" type="datetimeFigureOut">
              <a:rPr lang="zh-CN" altLang="en-US" smtClean="0">
                <a:ea typeface="微软雅黑" panose="020B0503020204020204" pitchFamily="34" charset="-122"/>
              </a:rPr>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44FD6-F94A-461E-99AC-D29D4ACC8083}" type="slidenum">
              <a:rPr lang="zh-CN" altLang="en-US" smtClean="0">
                <a:ea typeface="微软雅黑" panose="020B0503020204020204" pitchFamily="34" charset="-122"/>
              </a:rPr>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22EFC78-32FE-4758-B504-92B4D0B9F0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4C1B800-BCBD-4262-B579-5F77D9EE255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45E1B-70AA-4D6D-A851-01FA6AD8BF9A}" type="datetime1">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E695A926-9446-4F62-9ECE-08A9B18F975E}"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ACDE336F-82DC-4654-9554-07866832948F}"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DD3B142-B2B8-4750-964D-A3BDE93F3EF2}"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1FC838B-5E56-4490-B16F-070FD98B5E3F}"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4C82377E-F97D-47AE-AC5E-84E924FDA804}"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8509C01B-2147-4857-BC9C-29BBF313931D}"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701675" y="1628775"/>
            <a:ext cx="7829550" cy="4364038"/>
          </a:xfrm>
        </p:spPr>
        <p:txBody>
          <a:bodyPr/>
          <a:lstStyle/>
          <a:p>
            <a:pPr lvl="0"/>
            <a:endParaRPr lang="zh-CN" alt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9DEBA8EB-3E98-45DF-95F9-20499AB89BB5}"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E974B168-BF23-49EB-A4EA-A33054B30FF3}"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F4B3E32-CF70-4BAE-9C47-A15603A9F1F6}" type="datetime1">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EB995835-E83C-4B3D-BEF0-E2AC128A0F5B}" type="datetime1">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33AF3-DAC5-4E98-94B6-B2F606A2A076}" type="datetime1">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0" Type="http://schemas.openxmlformats.org/officeDocument/2006/relationships/slideLayout" Target="../slideLayouts/slideLayout2.xml"/><Relationship Id="rId1" Type="http://schemas.openxmlformats.org/officeDocument/2006/relationships/tags" Target="../tags/tag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5" Type="http://schemas.openxmlformats.org/officeDocument/2006/relationships/slideLayout" Target="../slideLayouts/slideLayout2.xml"/><Relationship Id="rId14" Type="http://schemas.openxmlformats.org/officeDocument/2006/relationships/tags" Target="../tags/tag40.xml"/><Relationship Id="rId13" Type="http://schemas.openxmlformats.org/officeDocument/2006/relationships/tags" Target="../tags/tag39.xml"/><Relationship Id="rId12" Type="http://schemas.openxmlformats.org/officeDocument/2006/relationships/tags" Target="../tags/tag38.xml"/><Relationship Id="rId11" Type="http://schemas.openxmlformats.org/officeDocument/2006/relationships/tags" Target="../tags/tag37.xml"/><Relationship Id="rId10" Type="http://schemas.openxmlformats.org/officeDocument/2006/relationships/tags" Target="../tags/tag36.xml"/><Relationship Id="rId1" Type="http://schemas.openxmlformats.org/officeDocument/2006/relationships/tags" Target="../tags/tag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www.cstor.cn/proTextdetail_11007.html" TargetMode="External"/><Relationship Id="rId4" Type="http://schemas.openxmlformats.org/officeDocument/2006/relationships/image" Target="../media/image6.jpeg"/><Relationship Id="rId3" Type="http://schemas.openxmlformats.org/officeDocument/2006/relationships/hyperlink" Target="http://www.cstor.cn/proTextdetail_12031.html" TargetMode="External"/><Relationship Id="rId2" Type="http://schemas.openxmlformats.org/officeDocument/2006/relationships/image" Target="../media/image5.jpeg"/><Relationship Id="rId1" Type="http://schemas.openxmlformats.org/officeDocument/2006/relationships/hyperlink" Target="http://www.cstor.cn/proTextdetail_10766.html" TargetMode="Externa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14.jpeg"/><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9" Type="http://schemas.openxmlformats.org/officeDocument/2006/relationships/hyperlink" Target="http://www.dlworld.cn/" TargetMode="External"/><Relationship Id="rId8" Type="http://schemas.openxmlformats.org/officeDocument/2006/relationships/image" Target="../media/image23.png"/><Relationship Id="rId7" Type="http://schemas.openxmlformats.org/officeDocument/2006/relationships/hyperlink" Target="http://www.chinarobots.cn/" TargetMode="External"/><Relationship Id="rId6" Type="http://schemas.openxmlformats.org/officeDocument/2006/relationships/image" Target="../media/image22.png"/><Relationship Id="rId5" Type="http://schemas.openxmlformats.org/officeDocument/2006/relationships/hyperlink" Target="http://www.chinaaiworld.cn/" TargetMode="External"/><Relationship Id="rId4" Type="http://schemas.openxmlformats.org/officeDocument/2006/relationships/image" Target="../media/image21.png"/><Relationship Id="rId3" Type="http://schemas.openxmlformats.org/officeDocument/2006/relationships/hyperlink" Target="http://www.chinacloud.cn/" TargetMode="External"/><Relationship Id="rId27" Type="http://schemas.openxmlformats.org/officeDocument/2006/relationships/slideLayout" Target="../slideLayouts/slideLayout2.xml"/><Relationship Id="rId26" Type="http://schemas.openxmlformats.org/officeDocument/2006/relationships/image" Target="../media/image33.png"/><Relationship Id="rId25" Type="http://schemas.openxmlformats.org/officeDocument/2006/relationships/image" Target="../media/image32.png"/><Relationship Id="rId24" Type="http://schemas.openxmlformats.org/officeDocument/2006/relationships/hyperlink" Target="http://www.envicloud.cn/" TargetMode="External"/><Relationship Id="rId23" Type="http://schemas.openxmlformats.org/officeDocument/2006/relationships/image" Target="../media/image31.png"/><Relationship Id="rId22" Type="http://schemas.openxmlformats.org/officeDocument/2006/relationships/image" Target="../media/image30.png"/><Relationship Id="rId21" Type="http://schemas.openxmlformats.org/officeDocument/2006/relationships/hyperlink" Target="http://www.wanwuyun.com/" TargetMode="External"/><Relationship Id="rId20" Type="http://schemas.openxmlformats.org/officeDocument/2006/relationships/image" Target="../media/image29.png"/><Relationship Id="rId2" Type="http://schemas.openxmlformats.org/officeDocument/2006/relationships/image" Target="../media/image20.png"/><Relationship Id="rId19" Type="http://schemas.openxmlformats.org/officeDocument/2006/relationships/hyperlink" Target="http://www.smartcitychina.cn/" TargetMode="External"/><Relationship Id="rId18" Type="http://schemas.openxmlformats.org/officeDocument/2006/relationships/image" Target="../media/image28.png"/><Relationship Id="rId17" Type="http://schemas.openxmlformats.org/officeDocument/2006/relationships/hyperlink" Target="http://www.netofthings.cn/" TargetMode="External"/><Relationship Id="rId16" Type="http://schemas.openxmlformats.org/officeDocument/2006/relationships/image" Target="../media/image27.png"/><Relationship Id="rId15" Type="http://schemas.openxmlformats.org/officeDocument/2006/relationships/hyperlink" Target="http://www.thebigdata.cn/" TargetMode="External"/><Relationship Id="rId14" Type="http://schemas.openxmlformats.org/officeDocument/2006/relationships/image" Target="../media/image26.png"/><Relationship Id="rId13" Type="http://schemas.openxmlformats.org/officeDocument/2006/relationships/hyperlink" Target="http://www.worldstor.cn/" TargetMode="External"/><Relationship Id="rId12" Type="http://schemas.openxmlformats.org/officeDocument/2006/relationships/image" Target="../media/image25.png"/><Relationship Id="rId11" Type="http://schemas.openxmlformats.org/officeDocument/2006/relationships/hyperlink" Target="http://www.pm25.org.cn/" TargetMode="External"/><Relationship Id="rId10" Type="http://schemas.openxmlformats.org/officeDocument/2006/relationships/image" Target="../media/image24.png"/><Relationship Id="rId1" Type="http://schemas.openxmlformats.org/officeDocument/2006/relationships/hyperlink" Target="http://www.chinaznyj.com/" TargetMode="Externa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8" Type="http://schemas.openxmlformats.org/officeDocument/2006/relationships/slideLayout" Target="../slideLayouts/slideLayout2.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1355">
                <a:solidFill>
                  <a:prstClr val="white"/>
                </a:solidFill>
              </a:rPr>
              <a:t>大数据应用人才培养系列教材</a:t>
            </a:r>
            <a:endParaRPr lang="zh-CN" altLang="en-US" sz="1355">
              <a:solidFill>
                <a:prstClr val="white"/>
              </a:solidFill>
            </a:endParaRPr>
          </a:p>
        </p:txBody>
      </p:sp>
      <p:sp>
        <p:nvSpPr>
          <p:cNvPr id="4" name="矩形 3"/>
          <p:cNvSpPr/>
          <p:nvPr/>
        </p:nvSpPr>
        <p:spPr>
          <a:xfrm>
            <a:off x="-6350" y="728980"/>
            <a:ext cx="9164955" cy="1322070"/>
          </a:xfrm>
          <a:prstGeom prst="rect">
            <a:avLst/>
          </a:prstGeom>
          <a:effectLst/>
        </p:spPr>
        <p:txBody>
          <a:bodyPr wrap="square">
            <a:spAutoFit/>
          </a:bodyPr>
          <a:lstStyle/>
          <a:p>
            <a:pPr algn="ctr">
              <a:defRPr/>
            </a:pPr>
            <a:r>
              <a:rPr lang="zh-CN" altLang="en-US" sz="8000" b="1" spc="300" dirty="0" smtClean="0">
                <a:ln w="11430"/>
                <a:solidFill>
                  <a:srgbClr val="3D89BC"/>
                </a:solidFill>
                <a:latin typeface="微软雅黑" panose="020B0503020204020204" pitchFamily="34" charset="-122"/>
                <a:ea typeface="微软雅黑" panose="020B0503020204020204" pitchFamily="34" charset="-122"/>
              </a:rPr>
              <a:t>大数据系统运维</a:t>
            </a:r>
            <a:endParaRPr lang="en-US" altLang="zh-CN" sz="8000" b="1" spc="300" dirty="0" smtClean="0">
              <a:ln w="11430"/>
              <a:solidFill>
                <a:srgbClr val="3D89BC"/>
              </a:solidFill>
              <a:latin typeface="微软雅黑" panose="020B0503020204020204" pitchFamily="34" charset="-122"/>
              <a:ea typeface="微软雅黑" panose="020B0503020204020204" pitchFamily="34" charset="-122"/>
            </a:endParaRPr>
          </a:p>
        </p:txBody>
      </p:sp>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21" name="矩形 20"/>
          <p:cNvSpPr/>
          <p:nvPr/>
        </p:nvSpPr>
        <p:spPr>
          <a:xfrm>
            <a:off x="1410335" y="2209165"/>
            <a:ext cx="259715" cy="86487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0066"/>
              </a:solidFill>
            </a:endParaRPr>
          </a:p>
        </p:txBody>
      </p:sp>
      <p:sp>
        <p:nvSpPr>
          <p:cNvPr id="20" name="矩形 19"/>
          <p:cNvSpPr/>
          <p:nvPr/>
        </p:nvSpPr>
        <p:spPr>
          <a:xfrm>
            <a:off x="1658620" y="2209165"/>
            <a:ext cx="6269990" cy="8640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prstClr val="white"/>
              </a:solidFill>
            </a:endParaRPr>
          </a:p>
        </p:txBody>
      </p:sp>
      <p:sp>
        <p:nvSpPr>
          <p:cNvPr id="28" name="TextBox 6"/>
          <p:cNvSpPr txBox="1"/>
          <p:nvPr/>
        </p:nvSpPr>
        <p:spPr>
          <a:xfrm>
            <a:off x="1670340" y="2297556"/>
            <a:ext cx="6270084" cy="337185"/>
          </a:xfrm>
          <a:prstGeom prst="rect">
            <a:avLst/>
          </a:prstGeom>
          <a:noFill/>
        </p:spPr>
        <p:txBody>
          <a:bodyPr wrap="square" rtlCol="0">
            <a:spAutoFit/>
          </a:bodyPr>
          <a:p>
            <a:r>
              <a:rPr lang="zh-CN" altLang="en-US" sz="1600" dirty="0">
                <a:solidFill>
                  <a:schemeClr val="tx1">
                    <a:lumMod val="75000"/>
                    <a:lumOff val="25000"/>
                  </a:schemeClr>
                </a:solidFill>
              </a:rPr>
              <a:t>刘  鹏    张  燕    总主编</a:t>
            </a:r>
            <a:endParaRPr lang="zh-CN" altLang="en-US" sz="1600" dirty="0">
              <a:solidFill>
                <a:schemeClr val="tx1">
                  <a:lumMod val="75000"/>
                  <a:lumOff val="25000"/>
                </a:schemeClr>
              </a:solidFill>
            </a:endParaRPr>
          </a:p>
        </p:txBody>
      </p:sp>
      <p:sp>
        <p:nvSpPr>
          <p:cNvPr id="22" name="TextBox 6"/>
          <p:cNvSpPr txBox="1"/>
          <p:nvPr/>
        </p:nvSpPr>
        <p:spPr>
          <a:xfrm>
            <a:off x="1670340" y="2634610"/>
            <a:ext cx="6270084" cy="337185"/>
          </a:xfrm>
          <a:prstGeom prst="rect">
            <a:avLst/>
          </a:prstGeom>
          <a:noFill/>
        </p:spPr>
        <p:txBody>
          <a:bodyPr wrap="square" rtlCol="0">
            <a:spAutoFit/>
          </a:bodyPr>
          <a:p>
            <a:r>
              <a:rPr lang="zh-CN" altLang="en-US" sz="1600" dirty="0">
                <a:solidFill>
                  <a:schemeClr val="tx1">
                    <a:lumMod val="75000"/>
                    <a:lumOff val="25000"/>
                  </a:schemeClr>
                </a:solidFill>
              </a:rPr>
              <a:t>姜才康    主编                             陶建辉    副主编</a:t>
            </a:r>
            <a:endParaRPr lang="zh-CN" altLang="en-US" sz="1600" dirty="0">
              <a:solidFill>
                <a:schemeClr val="tx1">
                  <a:lumMod val="75000"/>
                  <a:lumOff val="25000"/>
                </a:schemeClr>
              </a:solidFill>
            </a:endParaRPr>
          </a:p>
        </p:txBody>
      </p:sp>
      <p:sp>
        <p:nvSpPr>
          <p:cNvPr id="29" name="Freeform 25"/>
          <p:cNvSpPr>
            <a:spLocks noEditPoints="1"/>
          </p:cNvSpPr>
          <p:nvPr/>
        </p:nvSpPr>
        <p:spPr bwMode="auto">
          <a:xfrm>
            <a:off x="3117378" y="240596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 name="Freeform 25"/>
          <p:cNvSpPr>
            <a:spLocks noEditPoints="1"/>
          </p:cNvSpPr>
          <p:nvPr/>
        </p:nvSpPr>
        <p:spPr bwMode="auto">
          <a:xfrm>
            <a:off x="5407823"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25"/>
          <p:cNvSpPr>
            <a:spLocks noEditPoints="1"/>
          </p:cNvSpPr>
          <p:nvPr/>
        </p:nvSpPr>
        <p:spPr bwMode="auto">
          <a:xfrm>
            <a:off x="2441103" y="2743148"/>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 name="Picture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143" y="3240900"/>
            <a:ext cx="8496050" cy="3071004"/>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768" y="6337300"/>
            <a:ext cx="2217463" cy="5207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848610" cy="414020"/>
          </a:xfrm>
          <a:prstGeom prst="rect">
            <a:avLst/>
          </a:prstGeom>
          <a:noFill/>
        </p:spPr>
        <p:txBody>
          <a:bodyPr wrap="none" rtlCol="0">
            <a:spAutoFit/>
          </a:bodyPr>
          <a:lstStyle/>
          <a:p>
            <a:pPr algn="l"/>
            <a:r>
              <a:rPr lang="en-US" altLang="zh-CN" sz="2100" b="1" spc="225" dirty="0" smtClean="0">
                <a:solidFill>
                  <a:prstClr val="white"/>
                </a:solidFill>
                <a:sym typeface="+mn-ea"/>
              </a:rPr>
              <a:t>6.3 </a:t>
            </a:r>
            <a:r>
              <a:rPr lang="zh-CN" altLang="en-US" sz="2100" b="1" spc="225" dirty="0" smtClean="0">
                <a:solidFill>
                  <a:prstClr val="white"/>
                </a:solidFill>
                <a:sym typeface="+mn-ea"/>
              </a:rPr>
              <a:t>业务连续性管理</a:t>
            </a:r>
            <a:endParaRPr lang="zh-CN" altLang="en-US" sz="2100" b="1" spc="225" dirty="0" smtClean="0">
              <a:solidFill>
                <a:prstClr val="white"/>
              </a:solidFill>
              <a:sym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88160" cy="300355"/>
          </a:xfrm>
          <a:prstGeom prst="rect">
            <a:avLst/>
          </a:prstGeom>
          <a:noFill/>
        </p:spPr>
        <p:txBody>
          <a:bodyPr wrap="none" rtlCol="0">
            <a:spAutoFit/>
          </a:bodyPr>
          <a:p>
            <a:pPr algn="l"/>
            <a:r>
              <a:rPr lang="zh-CN" altLang="en-US" sz="1355" dirty="0" smtClean="0">
                <a:solidFill>
                  <a:prstClr val="white"/>
                </a:solidFill>
                <a:sym typeface="+mn-ea"/>
              </a:rPr>
              <a:t>第六章 高可用性管理</a:t>
            </a:r>
            <a:endParaRPr lang="zh-CN" altLang="en-US" sz="1355" dirty="0">
              <a:solidFill>
                <a:prstClr val="white"/>
              </a:solidFill>
            </a:endParaRPr>
          </a:p>
        </p:txBody>
      </p:sp>
      <p:sp>
        <p:nvSpPr>
          <p:cNvPr id="11" name="矩形 11"/>
          <p:cNvSpPr/>
          <p:nvPr/>
        </p:nvSpPr>
        <p:spPr>
          <a:xfrm>
            <a:off x="540004" y="1080008"/>
            <a:ext cx="1554480" cy="368300"/>
          </a:xfrm>
          <a:prstGeom prst="rect">
            <a:avLst/>
          </a:prstGeom>
          <a:noFill/>
          <a:ln w="9525">
            <a:noFill/>
          </a:ln>
        </p:spPr>
        <p:txBody>
          <a:bodyPr wrap="none">
            <a:spAutoFit/>
          </a:bodyPr>
          <a:p>
            <a:r>
              <a:rPr lang="zh-CN" altLang="en-US" b="1" dirty="0">
                <a:solidFill>
                  <a:srgbClr val="3D89BC"/>
                </a:solidFill>
                <a:latin typeface="微软雅黑" panose="020B0503020204020204" pitchFamily="34" charset="-122"/>
                <a:ea typeface="微软雅黑" panose="020B0503020204020204" pitchFamily="34" charset="-122"/>
              </a:rPr>
              <a:t>灾备系统等级</a:t>
            </a:r>
            <a:endParaRPr lang="zh-CN" altLang="en-US" b="1" dirty="0">
              <a:solidFill>
                <a:srgbClr val="3D89BC"/>
              </a:solidFill>
              <a:latin typeface="微软雅黑" panose="020B0503020204020204" pitchFamily="34" charset="-122"/>
              <a:ea typeface="微软雅黑" panose="020B0503020204020204" pitchFamily="34" charset="-122"/>
            </a:endParaRPr>
          </a:p>
        </p:txBody>
      </p:sp>
      <p:graphicFrame>
        <p:nvGraphicFramePr>
          <p:cNvPr id="10" name="表格 9"/>
          <p:cNvGraphicFramePr/>
          <p:nvPr/>
        </p:nvGraphicFramePr>
        <p:xfrm>
          <a:off x="535305" y="1621790"/>
          <a:ext cx="8073390" cy="2667000"/>
        </p:xfrm>
        <a:graphic>
          <a:graphicData uri="http://schemas.openxmlformats.org/drawingml/2006/table">
            <a:tbl>
              <a:tblPr firstRow="1" bandRow="1">
                <a:tableStyleId>{5C22544A-7EE6-4342-B048-85BDC9FD1C3A}</a:tableStyleId>
              </a:tblPr>
              <a:tblGrid>
                <a:gridCol w="1470025"/>
                <a:gridCol w="6603365"/>
              </a:tblGrid>
              <a:tr h="381000">
                <a:tc>
                  <a:txBody>
                    <a:bodyPr/>
                    <a:p>
                      <a:pPr algn="ctr">
                        <a:buNone/>
                      </a:pPr>
                      <a:r>
                        <a:rPr lang="zh-CN" altLang="en-US" sz="1600"/>
                        <a:t>类别</a:t>
                      </a:r>
                      <a:endParaRPr lang="zh-CN" altLang="en-US" sz="1600"/>
                    </a:p>
                  </a:txBody>
                  <a:tcPr anchor="ctr" anchorCtr="0"/>
                </a:tc>
                <a:tc>
                  <a:txBody>
                    <a:bodyPr/>
                    <a:p>
                      <a:pPr algn="ctr">
                        <a:buNone/>
                      </a:pPr>
                      <a:r>
                        <a:rPr lang="zh-CN" altLang="en-US" sz="1600"/>
                        <a:t>主要要求</a:t>
                      </a:r>
                      <a:endParaRPr lang="zh-CN" altLang="en-US" sz="1600"/>
                    </a:p>
                  </a:txBody>
                  <a:tcPr anchor="ctr" anchorCtr="0"/>
                </a:tc>
              </a:tr>
              <a:tr h="381000">
                <a:tc>
                  <a:txBody>
                    <a:bodyPr/>
                    <a:p>
                      <a:pPr algn="ctr">
                        <a:buNone/>
                      </a:pPr>
                      <a:r>
                        <a:rPr lang="zh-CN" altLang="en-US" sz="1600">
                          <a:solidFill>
                            <a:schemeClr val="tx1">
                              <a:lumMod val="75000"/>
                              <a:lumOff val="25000"/>
                            </a:schemeClr>
                          </a:solidFill>
                        </a:rPr>
                        <a:t>第一级</a:t>
                      </a:r>
                      <a:endParaRPr lang="zh-CN" altLang="en-US" sz="1600">
                        <a:solidFill>
                          <a:schemeClr val="tx1">
                            <a:lumMod val="75000"/>
                            <a:lumOff val="25000"/>
                          </a:schemeClr>
                        </a:solidFill>
                      </a:endParaRPr>
                    </a:p>
                  </a:txBody>
                  <a:tcPr anchor="ctr" anchorCtr="0"/>
                </a:tc>
                <a:tc>
                  <a:txBody>
                    <a:bodyPr/>
                    <a:p>
                      <a:pPr algn="l">
                        <a:buNone/>
                      </a:pPr>
                      <a:r>
                        <a:rPr lang="zh-CN" altLang="en-US" sz="1600">
                          <a:solidFill>
                            <a:schemeClr val="tx1">
                              <a:lumMod val="75000"/>
                              <a:lumOff val="25000"/>
                            </a:schemeClr>
                          </a:solidFill>
                        </a:rPr>
                        <a:t>每周一次的数据备份，场外存放备份介质。</a:t>
                      </a:r>
                      <a:endParaRPr lang="zh-CN" altLang="en-US" sz="1600">
                        <a:solidFill>
                          <a:schemeClr val="tx1">
                            <a:lumMod val="75000"/>
                            <a:lumOff val="25000"/>
                          </a:schemeClr>
                        </a:solidFill>
                      </a:endParaRPr>
                    </a:p>
                  </a:txBody>
                  <a:tcPr anchor="ctr" anchorCtr="0"/>
                </a:tc>
              </a:tr>
              <a:tr h="381000">
                <a:tc>
                  <a:txBody>
                    <a:bodyPr/>
                    <a:p>
                      <a:pPr algn="ctr">
                        <a:buNone/>
                      </a:pPr>
                      <a:r>
                        <a:rPr lang="zh-CN" altLang="en-US" sz="1600">
                          <a:solidFill>
                            <a:schemeClr val="tx1">
                              <a:lumMod val="75000"/>
                              <a:lumOff val="25000"/>
                            </a:schemeClr>
                          </a:solidFill>
                        </a:rPr>
                        <a:t>第二级</a:t>
                      </a:r>
                      <a:endParaRPr lang="zh-CN" altLang="en-US" sz="1600">
                        <a:solidFill>
                          <a:schemeClr val="tx1">
                            <a:lumMod val="75000"/>
                            <a:lumOff val="25000"/>
                          </a:schemeClr>
                        </a:solidFill>
                      </a:endParaRPr>
                    </a:p>
                  </a:txBody>
                  <a:tcPr anchor="ctr" anchorCtr="0"/>
                </a:tc>
                <a:tc>
                  <a:txBody>
                    <a:bodyPr/>
                    <a:p>
                      <a:pPr algn="l">
                        <a:buNone/>
                      </a:pPr>
                      <a:r>
                        <a:rPr lang="zh-CN" altLang="en-US" sz="1600">
                          <a:solidFill>
                            <a:schemeClr val="tx1">
                              <a:lumMod val="75000"/>
                              <a:lumOff val="25000"/>
                            </a:schemeClr>
                          </a:solidFill>
                        </a:rPr>
                        <a:t>每周一次的数据备份，有备用的基础设施场地。</a:t>
                      </a:r>
                      <a:endParaRPr lang="zh-CN" altLang="en-US" sz="1600">
                        <a:solidFill>
                          <a:schemeClr val="tx1">
                            <a:lumMod val="75000"/>
                            <a:lumOff val="25000"/>
                          </a:schemeClr>
                        </a:solidFill>
                      </a:endParaRPr>
                    </a:p>
                  </a:txBody>
                  <a:tcPr anchor="ctr" anchorCtr="0"/>
                </a:tc>
              </a:tr>
              <a:tr h="381000">
                <a:tc>
                  <a:txBody>
                    <a:bodyPr/>
                    <a:p>
                      <a:pPr algn="ctr">
                        <a:buNone/>
                      </a:pPr>
                      <a:r>
                        <a:rPr lang="zh-CN" altLang="en-US" sz="1600">
                          <a:solidFill>
                            <a:schemeClr val="tx1">
                              <a:lumMod val="75000"/>
                              <a:lumOff val="25000"/>
                            </a:schemeClr>
                          </a:solidFill>
                        </a:rPr>
                        <a:t>第三级</a:t>
                      </a:r>
                      <a:endParaRPr lang="zh-CN" altLang="en-US" sz="1600">
                        <a:solidFill>
                          <a:schemeClr val="tx1">
                            <a:lumMod val="75000"/>
                            <a:lumOff val="25000"/>
                          </a:schemeClr>
                        </a:solidFill>
                      </a:endParaRPr>
                    </a:p>
                  </a:txBody>
                  <a:tcPr anchor="ctr" anchorCtr="0"/>
                </a:tc>
                <a:tc>
                  <a:txBody>
                    <a:bodyPr/>
                    <a:p>
                      <a:pPr algn="l">
                        <a:buNone/>
                      </a:pPr>
                      <a:r>
                        <a:rPr lang="zh-CN" altLang="en-US" sz="1600">
                          <a:solidFill>
                            <a:schemeClr val="tx1">
                              <a:lumMod val="75000"/>
                              <a:lumOff val="25000"/>
                            </a:schemeClr>
                          </a:solidFill>
                        </a:rPr>
                        <a:t>每天一次的数据备份，利用通信网络将关键数据定时批量传送至备用场地。</a:t>
                      </a:r>
                      <a:endParaRPr lang="zh-CN" altLang="en-US" sz="1600">
                        <a:solidFill>
                          <a:schemeClr val="tx1">
                            <a:lumMod val="75000"/>
                            <a:lumOff val="25000"/>
                          </a:schemeClr>
                        </a:solidFill>
                      </a:endParaRPr>
                    </a:p>
                  </a:txBody>
                  <a:tcPr anchor="ctr" anchorCtr="0"/>
                </a:tc>
              </a:tr>
              <a:tr h="381000">
                <a:tc>
                  <a:txBody>
                    <a:bodyPr/>
                    <a:p>
                      <a:pPr algn="ctr">
                        <a:buNone/>
                      </a:pPr>
                      <a:r>
                        <a:rPr lang="zh-CN" altLang="en-US" sz="1600">
                          <a:solidFill>
                            <a:schemeClr val="tx1">
                              <a:lumMod val="75000"/>
                              <a:lumOff val="25000"/>
                            </a:schemeClr>
                          </a:solidFill>
                        </a:rPr>
                        <a:t>第四级</a:t>
                      </a:r>
                      <a:endParaRPr lang="zh-CN" altLang="en-US" sz="1600">
                        <a:solidFill>
                          <a:schemeClr val="tx1">
                            <a:lumMod val="75000"/>
                            <a:lumOff val="25000"/>
                          </a:schemeClr>
                        </a:solidFill>
                      </a:endParaRPr>
                    </a:p>
                  </a:txBody>
                  <a:tcPr anchor="ctr" anchorCtr="0"/>
                </a:tc>
                <a:tc>
                  <a:txBody>
                    <a:bodyPr/>
                    <a:p>
                      <a:pPr algn="l">
                        <a:buNone/>
                      </a:pPr>
                      <a:r>
                        <a:rPr lang="zh-CN" altLang="en-US" sz="1600">
                          <a:solidFill>
                            <a:schemeClr val="tx1">
                              <a:lumMod val="75000"/>
                              <a:lumOff val="25000"/>
                            </a:schemeClr>
                          </a:solidFill>
                        </a:rPr>
                        <a:t>每天一次的数据备份，利用通信网络将关键数据定时批量传送至备用场地，配备灾难恢复所需的全部数据处理设备，并处于就绪状态或运行状态。</a:t>
                      </a:r>
                      <a:endParaRPr lang="zh-CN" altLang="en-US" sz="1600">
                        <a:solidFill>
                          <a:schemeClr val="tx1">
                            <a:lumMod val="75000"/>
                            <a:lumOff val="25000"/>
                          </a:schemeClr>
                        </a:solidFill>
                      </a:endParaRPr>
                    </a:p>
                  </a:txBody>
                  <a:tcPr anchor="ctr" anchorCtr="0"/>
                </a:tc>
              </a:tr>
              <a:tr h="381000">
                <a:tc>
                  <a:txBody>
                    <a:bodyPr/>
                    <a:p>
                      <a:pPr algn="ctr">
                        <a:buNone/>
                      </a:pPr>
                      <a:r>
                        <a:rPr lang="zh-CN" altLang="en-US" sz="1600">
                          <a:solidFill>
                            <a:schemeClr val="tx1">
                              <a:lumMod val="75000"/>
                              <a:lumOff val="25000"/>
                            </a:schemeClr>
                          </a:solidFill>
                        </a:rPr>
                        <a:t>第五级</a:t>
                      </a:r>
                      <a:endParaRPr lang="zh-CN" altLang="en-US" sz="1600">
                        <a:solidFill>
                          <a:schemeClr val="tx1">
                            <a:lumMod val="75000"/>
                            <a:lumOff val="25000"/>
                          </a:schemeClr>
                        </a:solidFill>
                      </a:endParaRPr>
                    </a:p>
                  </a:txBody>
                  <a:tcPr anchor="ctr" anchorCtr="0"/>
                </a:tc>
                <a:tc>
                  <a:txBody>
                    <a:bodyPr/>
                    <a:p>
                      <a:pPr algn="l">
                        <a:buNone/>
                      </a:pPr>
                      <a:r>
                        <a:rPr lang="zh-CN" altLang="en-US" sz="1600">
                          <a:solidFill>
                            <a:schemeClr val="tx1">
                              <a:lumMod val="75000"/>
                              <a:lumOff val="25000"/>
                            </a:schemeClr>
                          </a:solidFill>
                        </a:rPr>
                        <a:t>采用远程数据复制技术，并利用通信网络将关键数据实时复制到备用场地，配备灾难恢复所需的全部数据处理设备，并处于就绪状态或运行状态。</a:t>
                      </a:r>
                      <a:endParaRPr lang="zh-CN" altLang="en-US" sz="1600">
                        <a:solidFill>
                          <a:schemeClr val="tx1">
                            <a:lumMod val="75000"/>
                            <a:lumOff val="25000"/>
                          </a:schemeClr>
                        </a:solidFill>
                      </a:endParaRPr>
                    </a:p>
                  </a:txBody>
                  <a:tcPr anchor="ctr" anchorCtr="0"/>
                </a:tc>
              </a:tr>
              <a:tr h="381000">
                <a:tc>
                  <a:txBody>
                    <a:bodyPr/>
                    <a:p>
                      <a:pPr algn="ctr">
                        <a:buNone/>
                      </a:pPr>
                      <a:r>
                        <a:rPr lang="zh-CN" altLang="en-US" sz="1600">
                          <a:solidFill>
                            <a:schemeClr val="tx1">
                              <a:lumMod val="75000"/>
                              <a:lumOff val="25000"/>
                            </a:schemeClr>
                          </a:solidFill>
                        </a:rPr>
                        <a:t>第六集</a:t>
                      </a:r>
                      <a:endParaRPr lang="zh-CN" altLang="en-US" sz="1600">
                        <a:solidFill>
                          <a:schemeClr val="tx1">
                            <a:lumMod val="75000"/>
                            <a:lumOff val="25000"/>
                          </a:schemeClr>
                        </a:solidFill>
                      </a:endParaRPr>
                    </a:p>
                  </a:txBody>
                  <a:tcPr anchor="ctr" anchorCtr="0"/>
                </a:tc>
                <a:tc>
                  <a:txBody>
                    <a:bodyPr/>
                    <a:p>
                      <a:pPr algn="l">
                        <a:buNone/>
                      </a:pPr>
                      <a:r>
                        <a:rPr lang="zh-CN" altLang="en-US" sz="1600">
                          <a:solidFill>
                            <a:schemeClr val="tx1">
                              <a:lumMod val="75000"/>
                              <a:lumOff val="25000"/>
                            </a:schemeClr>
                          </a:solidFill>
                        </a:rPr>
                        <a:t>远程实时备份，实现数据零丢失，具备远程集群系统的实时监控和自动切换能力。</a:t>
                      </a:r>
                      <a:endParaRPr lang="zh-CN" altLang="en-US" sz="1600">
                        <a:solidFill>
                          <a:schemeClr val="tx1">
                            <a:lumMod val="75000"/>
                            <a:lumOff val="25000"/>
                          </a:schemeClr>
                        </a:solidFill>
                      </a:endParaRPr>
                    </a:p>
                  </a:txBody>
                  <a:tcPr anchor="ctr" anchorCtr="0"/>
                </a:tc>
              </a:tr>
            </a:tbl>
          </a:graphicData>
        </a:graphic>
      </p:graphicFrame>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848610" cy="414020"/>
          </a:xfrm>
          <a:prstGeom prst="rect">
            <a:avLst/>
          </a:prstGeom>
          <a:noFill/>
        </p:spPr>
        <p:txBody>
          <a:bodyPr wrap="none" rtlCol="0">
            <a:spAutoFit/>
          </a:bodyPr>
          <a:lstStyle/>
          <a:p>
            <a:pPr algn="l"/>
            <a:r>
              <a:rPr lang="en-US" altLang="zh-CN" sz="2100" b="1" spc="225" dirty="0" smtClean="0">
                <a:solidFill>
                  <a:prstClr val="white"/>
                </a:solidFill>
                <a:sym typeface="+mn-ea"/>
              </a:rPr>
              <a:t>6.3 </a:t>
            </a:r>
            <a:r>
              <a:rPr lang="zh-CN" altLang="en-US" sz="2100" b="1" spc="225" dirty="0" smtClean="0">
                <a:solidFill>
                  <a:prstClr val="white"/>
                </a:solidFill>
                <a:sym typeface="+mn-ea"/>
              </a:rPr>
              <a:t>业务连续性管理</a:t>
            </a:r>
            <a:endParaRPr lang="zh-CN" altLang="en-US" sz="2100" b="1" spc="225" dirty="0" smtClean="0">
              <a:solidFill>
                <a:prstClr val="white"/>
              </a:solidFill>
              <a:sym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88160" cy="300355"/>
          </a:xfrm>
          <a:prstGeom prst="rect">
            <a:avLst/>
          </a:prstGeom>
          <a:noFill/>
        </p:spPr>
        <p:txBody>
          <a:bodyPr wrap="none" rtlCol="0">
            <a:spAutoFit/>
          </a:bodyPr>
          <a:p>
            <a:pPr algn="l"/>
            <a:r>
              <a:rPr lang="zh-CN" altLang="en-US" sz="1355" dirty="0" smtClean="0">
                <a:solidFill>
                  <a:prstClr val="white"/>
                </a:solidFill>
                <a:sym typeface="+mn-ea"/>
              </a:rPr>
              <a:t>第六章 高可用性管理</a:t>
            </a:r>
            <a:endParaRPr lang="zh-CN" altLang="en-US" sz="1355" dirty="0">
              <a:solidFill>
                <a:prstClr val="white"/>
              </a:solidFill>
            </a:endParaRPr>
          </a:p>
        </p:txBody>
      </p:sp>
      <p:sp>
        <p:nvSpPr>
          <p:cNvPr id="11" name="矩形 11"/>
          <p:cNvSpPr/>
          <p:nvPr/>
        </p:nvSpPr>
        <p:spPr>
          <a:xfrm>
            <a:off x="540004" y="900007"/>
            <a:ext cx="2011680" cy="368300"/>
          </a:xfrm>
          <a:prstGeom prst="rect">
            <a:avLst/>
          </a:prstGeom>
          <a:noFill/>
          <a:ln w="9525">
            <a:noFill/>
          </a:ln>
        </p:spPr>
        <p:txBody>
          <a:bodyPr wrap="none">
            <a:spAutoFit/>
          </a:bodyPr>
          <a:p>
            <a:r>
              <a:rPr lang="zh-CN" altLang="en-US" b="1" dirty="0">
                <a:solidFill>
                  <a:srgbClr val="3D89BC"/>
                </a:solidFill>
                <a:latin typeface="微软雅黑" panose="020B0503020204020204" pitchFamily="34" charset="-122"/>
                <a:ea typeface="微软雅黑" panose="020B0503020204020204" pitchFamily="34" charset="-122"/>
              </a:rPr>
              <a:t>灾备恢复能力要求</a:t>
            </a:r>
            <a:endParaRPr lang="zh-CN" altLang="en-US" b="1" dirty="0">
              <a:solidFill>
                <a:srgbClr val="3D89BC"/>
              </a:solidFill>
              <a:latin typeface="微软雅黑" panose="020B0503020204020204" pitchFamily="34" charset="-122"/>
              <a:ea typeface="微软雅黑" panose="020B0503020204020204" pitchFamily="34" charset="-122"/>
            </a:endParaRPr>
          </a:p>
        </p:txBody>
      </p:sp>
      <p:graphicFrame>
        <p:nvGraphicFramePr>
          <p:cNvPr id="10" name="表格 9"/>
          <p:cNvGraphicFramePr/>
          <p:nvPr/>
        </p:nvGraphicFramePr>
        <p:xfrm>
          <a:off x="452120" y="1268095"/>
          <a:ext cx="8275320" cy="4724400"/>
        </p:xfrm>
        <a:graphic>
          <a:graphicData uri="http://schemas.openxmlformats.org/drawingml/2006/table">
            <a:tbl>
              <a:tblPr firstRow="1" bandRow="1">
                <a:tableStyleId>{5C22544A-7EE6-4342-B048-85BDC9FD1C3A}</a:tableStyleId>
              </a:tblPr>
              <a:tblGrid>
                <a:gridCol w="1638935"/>
                <a:gridCol w="6636385"/>
              </a:tblGrid>
              <a:tr h="381000">
                <a:tc>
                  <a:txBody>
                    <a:bodyPr/>
                    <a:p>
                      <a:pPr algn="ctr">
                        <a:buNone/>
                      </a:pPr>
                      <a:r>
                        <a:rPr lang="zh-CN" altLang="en-US" sz="1600"/>
                        <a:t>要素</a:t>
                      </a:r>
                      <a:endParaRPr lang="zh-CN" altLang="en-US" sz="1600"/>
                    </a:p>
                  </a:txBody>
                  <a:tcPr anchor="ctr" anchorCtr="0"/>
                </a:tc>
                <a:tc>
                  <a:txBody>
                    <a:bodyPr/>
                    <a:p>
                      <a:pPr algn="ctr">
                        <a:buNone/>
                      </a:pPr>
                      <a:r>
                        <a:rPr lang="zh-CN" altLang="en-US" sz="1600"/>
                        <a:t>要求</a:t>
                      </a:r>
                      <a:endParaRPr lang="zh-CN" altLang="en-US" sz="1600"/>
                    </a:p>
                  </a:txBody>
                  <a:tcPr anchor="ctr" anchorCtr="0"/>
                </a:tc>
              </a:tr>
              <a:tr h="381000">
                <a:tc>
                  <a:txBody>
                    <a:bodyPr/>
                    <a:p>
                      <a:pPr algn="ctr">
                        <a:buNone/>
                      </a:pPr>
                      <a:r>
                        <a:rPr lang="zh-CN" altLang="en-US" sz="1400">
                          <a:solidFill>
                            <a:schemeClr val="tx1">
                              <a:lumMod val="75000"/>
                              <a:lumOff val="25000"/>
                            </a:schemeClr>
                          </a:solidFill>
                        </a:rPr>
                        <a:t>数据备份系统</a:t>
                      </a:r>
                      <a:endParaRPr lang="zh-CN" altLang="en-US" sz="1400">
                        <a:solidFill>
                          <a:schemeClr val="tx1">
                            <a:lumMod val="75000"/>
                            <a:lumOff val="25000"/>
                          </a:schemeClr>
                        </a:solidFill>
                      </a:endParaRPr>
                    </a:p>
                  </a:txBody>
                  <a:tcPr anchor="ctr" anchorCtr="0"/>
                </a:tc>
                <a:tc>
                  <a:txBody>
                    <a:bodyPr/>
                    <a:p>
                      <a:pPr algn="l">
                        <a:buNone/>
                      </a:pPr>
                      <a:r>
                        <a:rPr lang="zh-CN" altLang="en-US" sz="1400">
                          <a:solidFill>
                            <a:schemeClr val="tx1">
                              <a:lumMod val="75000"/>
                              <a:lumOff val="25000"/>
                            </a:schemeClr>
                          </a:solidFill>
                        </a:rPr>
                        <a:t>①完全数据备份至少每天一次；②备份介质场外存放； ③远程实时备份，实现数据零丢失。</a:t>
                      </a:r>
                      <a:endParaRPr lang="zh-CN" altLang="en-US" sz="1400">
                        <a:solidFill>
                          <a:schemeClr val="tx1">
                            <a:lumMod val="75000"/>
                            <a:lumOff val="25000"/>
                          </a:schemeClr>
                        </a:solidFill>
                      </a:endParaRPr>
                    </a:p>
                  </a:txBody>
                  <a:tcPr anchor="ctr" anchorCtr="0"/>
                </a:tc>
              </a:tr>
              <a:tr h="381000">
                <a:tc>
                  <a:txBody>
                    <a:bodyPr/>
                    <a:p>
                      <a:pPr algn="ctr">
                        <a:buNone/>
                      </a:pPr>
                      <a:r>
                        <a:rPr lang="zh-CN" altLang="en-US" sz="1400">
                          <a:solidFill>
                            <a:schemeClr val="tx1">
                              <a:lumMod val="75000"/>
                              <a:lumOff val="25000"/>
                            </a:schemeClr>
                          </a:solidFill>
                        </a:rPr>
                        <a:t>备用数据处理系统</a:t>
                      </a:r>
                      <a:endParaRPr lang="zh-CN" altLang="en-US" sz="1400">
                        <a:solidFill>
                          <a:schemeClr val="tx1">
                            <a:lumMod val="75000"/>
                            <a:lumOff val="25000"/>
                          </a:schemeClr>
                        </a:solidFill>
                      </a:endParaRPr>
                    </a:p>
                  </a:txBody>
                  <a:tcPr anchor="ctr" anchorCtr="0"/>
                </a:tc>
                <a:tc>
                  <a:txBody>
                    <a:bodyPr/>
                    <a:p>
                      <a:pPr algn="l">
                        <a:buNone/>
                      </a:pPr>
                      <a:r>
                        <a:rPr lang="zh-CN" altLang="en-US" sz="1400">
                          <a:solidFill>
                            <a:schemeClr val="tx1">
                              <a:lumMod val="75000"/>
                              <a:lumOff val="25000"/>
                            </a:schemeClr>
                          </a:solidFill>
                        </a:rPr>
                        <a:t>①备用数据处理系统具备与生产数据处理系统一致的处理能力并完全兼容；②、应用软件是“集群的”，可实时无缝切换；③具备远程集群系统的实时监控和自动切换能力。</a:t>
                      </a:r>
                      <a:endParaRPr lang="zh-CN" altLang="en-US" sz="1400">
                        <a:solidFill>
                          <a:schemeClr val="tx1">
                            <a:lumMod val="75000"/>
                            <a:lumOff val="25000"/>
                          </a:schemeClr>
                        </a:solidFill>
                      </a:endParaRPr>
                    </a:p>
                  </a:txBody>
                  <a:tcPr anchor="ctr" anchorCtr="0"/>
                </a:tc>
              </a:tr>
              <a:tr h="381000">
                <a:tc>
                  <a:txBody>
                    <a:bodyPr/>
                    <a:p>
                      <a:pPr algn="ctr">
                        <a:buNone/>
                      </a:pPr>
                      <a:r>
                        <a:rPr lang="zh-CN" altLang="en-US" sz="1400">
                          <a:solidFill>
                            <a:schemeClr val="tx1">
                              <a:lumMod val="75000"/>
                              <a:lumOff val="25000"/>
                            </a:schemeClr>
                          </a:solidFill>
                        </a:rPr>
                        <a:t>备用网络系统</a:t>
                      </a:r>
                      <a:endParaRPr lang="zh-CN" altLang="en-US" sz="1400">
                        <a:solidFill>
                          <a:schemeClr val="tx1">
                            <a:lumMod val="75000"/>
                            <a:lumOff val="25000"/>
                          </a:schemeClr>
                        </a:solidFill>
                      </a:endParaRPr>
                    </a:p>
                  </a:txBody>
                  <a:tcPr anchor="ctr" anchorCtr="0"/>
                </a:tc>
                <a:tc>
                  <a:txBody>
                    <a:bodyPr/>
                    <a:p>
                      <a:pPr algn="l">
                        <a:buNone/>
                      </a:pPr>
                      <a:r>
                        <a:rPr lang="zh-CN" altLang="en-US" sz="1400">
                          <a:solidFill>
                            <a:schemeClr val="tx1">
                              <a:lumMod val="75000"/>
                              <a:lumOff val="25000"/>
                            </a:schemeClr>
                          </a:solidFill>
                        </a:rPr>
                        <a:t>①配备与主系统相同等级的通信线路和网络设备；②备用网络处于运行状态；③最终用户可通过网络同时接入主、备中心。</a:t>
                      </a:r>
                      <a:endParaRPr lang="zh-CN" altLang="en-US" sz="1400">
                        <a:solidFill>
                          <a:schemeClr val="tx1">
                            <a:lumMod val="75000"/>
                            <a:lumOff val="25000"/>
                          </a:schemeClr>
                        </a:solidFill>
                      </a:endParaRPr>
                    </a:p>
                  </a:txBody>
                  <a:tcPr anchor="ctr" anchorCtr="0"/>
                </a:tc>
              </a:tr>
              <a:tr h="381000">
                <a:tc>
                  <a:txBody>
                    <a:bodyPr/>
                    <a:p>
                      <a:pPr algn="ctr">
                        <a:buNone/>
                      </a:pPr>
                      <a:r>
                        <a:rPr lang="zh-CN" altLang="en-US" sz="1400">
                          <a:solidFill>
                            <a:schemeClr val="tx1">
                              <a:lumMod val="75000"/>
                              <a:lumOff val="25000"/>
                            </a:schemeClr>
                          </a:solidFill>
                        </a:rPr>
                        <a:t>备用基础设施</a:t>
                      </a:r>
                      <a:endParaRPr lang="zh-CN" altLang="en-US" sz="1400">
                        <a:solidFill>
                          <a:schemeClr val="tx1">
                            <a:lumMod val="75000"/>
                            <a:lumOff val="25000"/>
                          </a:schemeClr>
                        </a:solidFill>
                      </a:endParaRPr>
                    </a:p>
                  </a:txBody>
                  <a:tcPr anchor="ctr" anchorCtr="0"/>
                </a:tc>
                <a:tc>
                  <a:txBody>
                    <a:bodyPr/>
                    <a:p>
                      <a:pPr algn="l">
                        <a:buNone/>
                      </a:pPr>
                      <a:r>
                        <a:rPr lang="zh-CN" altLang="en-US" sz="1400">
                          <a:solidFill>
                            <a:schemeClr val="tx1">
                              <a:lumMod val="75000"/>
                              <a:lumOff val="25000"/>
                            </a:schemeClr>
                          </a:solidFill>
                        </a:rPr>
                        <a:t>①有符合介质存放条件的场地；②有符合备用数据处理系统和备用网络设备运行要求的场地；③有满足关键业务功能恢复运作要求的场地；④以上场地应保持7x24小时运作。 </a:t>
                      </a:r>
                      <a:endParaRPr lang="zh-CN" altLang="en-US" sz="1400">
                        <a:solidFill>
                          <a:schemeClr val="tx1">
                            <a:lumMod val="75000"/>
                            <a:lumOff val="25000"/>
                          </a:schemeClr>
                        </a:solidFill>
                      </a:endParaRPr>
                    </a:p>
                  </a:txBody>
                  <a:tcPr anchor="ctr" anchorCtr="0"/>
                </a:tc>
              </a:tr>
              <a:tr h="381000">
                <a:tc>
                  <a:txBody>
                    <a:bodyPr/>
                    <a:p>
                      <a:pPr algn="ctr">
                        <a:buNone/>
                      </a:pPr>
                      <a:r>
                        <a:rPr lang="zh-CN" altLang="en-US" sz="1400">
                          <a:solidFill>
                            <a:schemeClr val="tx1">
                              <a:lumMod val="75000"/>
                              <a:lumOff val="25000"/>
                            </a:schemeClr>
                          </a:solidFill>
                        </a:rPr>
                        <a:t>专业技术支持能力</a:t>
                      </a:r>
                      <a:endParaRPr lang="zh-CN" altLang="en-US" sz="1400">
                        <a:solidFill>
                          <a:schemeClr val="tx1">
                            <a:lumMod val="75000"/>
                            <a:lumOff val="25000"/>
                          </a:schemeClr>
                        </a:solidFill>
                      </a:endParaRPr>
                    </a:p>
                  </a:txBody>
                  <a:tcPr anchor="ctr" anchorCtr="0"/>
                </a:tc>
                <a:tc>
                  <a:txBody>
                    <a:bodyPr/>
                    <a:p>
                      <a:pPr algn="l">
                        <a:buNone/>
                      </a:pPr>
                      <a:r>
                        <a:rPr lang="zh-CN" altLang="en-US" sz="1400">
                          <a:solidFill>
                            <a:schemeClr val="tx1">
                              <a:lumMod val="75000"/>
                              <a:lumOff val="25000"/>
                            </a:schemeClr>
                          </a:solidFill>
                        </a:rPr>
                        <a:t>在灾难备份中心7x24小时有专职的：① 计算机机房管理人员；②专职数据备份技术支持人员；③专职硬件、网络技术支持人员；④专职操作系统、数据库和应用软件技术支持人员。 </a:t>
                      </a:r>
                      <a:endParaRPr lang="zh-CN" altLang="en-US" sz="1400">
                        <a:solidFill>
                          <a:schemeClr val="tx1">
                            <a:lumMod val="75000"/>
                            <a:lumOff val="25000"/>
                          </a:schemeClr>
                        </a:solidFill>
                      </a:endParaRPr>
                    </a:p>
                  </a:txBody>
                  <a:tcPr anchor="ctr" anchorCtr="0"/>
                </a:tc>
              </a:tr>
              <a:tr h="381000">
                <a:tc>
                  <a:txBody>
                    <a:bodyPr/>
                    <a:p>
                      <a:pPr algn="ctr">
                        <a:buNone/>
                      </a:pPr>
                      <a:r>
                        <a:rPr lang="zh-CN" altLang="en-US" sz="1400">
                          <a:solidFill>
                            <a:schemeClr val="tx1">
                              <a:lumMod val="75000"/>
                              <a:lumOff val="25000"/>
                            </a:schemeClr>
                          </a:solidFill>
                        </a:rPr>
                        <a:t>运行维护管理能力</a:t>
                      </a:r>
                      <a:endParaRPr lang="zh-CN" altLang="en-US" sz="1400">
                        <a:solidFill>
                          <a:schemeClr val="tx1">
                            <a:lumMod val="75000"/>
                            <a:lumOff val="25000"/>
                          </a:schemeClr>
                        </a:solidFill>
                      </a:endParaRPr>
                    </a:p>
                  </a:txBody>
                  <a:tcPr anchor="ctr" anchorCtr="0"/>
                </a:tc>
                <a:tc>
                  <a:txBody>
                    <a:bodyPr/>
                    <a:p>
                      <a:pPr algn="l">
                        <a:buNone/>
                      </a:pPr>
                      <a:r>
                        <a:rPr lang="zh-CN" altLang="en-US" sz="1400">
                          <a:solidFill>
                            <a:schemeClr val="tx1">
                              <a:lumMod val="75000"/>
                              <a:lumOff val="25000"/>
                            </a:schemeClr>
                          </a:solidFill>
                        </a:rPr>
                        <a:t>①有介质存取、验证和转储管理制度；②按介质特性对备份数据进行定期的有效性验证；③有备用计算机机房运行管理制度；④有硬件和网络运行管理制度；⑤有实时数据备份系统运行管理制度；⑥有操作系统、数据库和应用软件运行管理制度。</a:t>
                      </a:r>
                      <a:endParaRPr lang="zh-CN" altLang="en-US" sz="1400">
                        <a:solidFill>
                          <a:schemeClr val="tx1">
                            <a:lumMod val="75000"/>
                            <a:lumOff val="25000"/>
                          </a:schemeClr>
                        </a:solidFill>
                      </a:endParaRPr>
                    </a:p>
                  </a:txBody>
                  <a:tcPr anchor="ctr" anchorCtr="0"/>
                </a:tc>
              </a:tr>
              <a:tr h="381000">
                <a:tc>
                  <a:txBody>
                    <a:bodyPr/>
                    <a:p>
                      <a:pPr algn="ctr">
                        <a:buNone/>
                      </a:pPr>
                      <a:r>
                        <a:rPr lang="zh-CN" altLang="en-US" sz="1400">
                          <a:solidFill>
                            <a:schemeClr val="tx1">
                              <a:lumMod val="75000"/>
                              <a:lumOff val="25000"/>
                            </a:schemeClr>
                          </a:solidFill>
                        </a:rPr>
                        <a:t>灾难恢复预案</a:t>
                      </a:r>
                      <a:endParaRPr lang="zh-CN" altLang="en-US" sz="1400">
                        <a:solidFill>
                          <a:schemeClr val="tx1">
                            <a:lumMod val="75000"/>
                            <a:lumOff val="25000"/>
                          </a:schemeClr>
                        </a:solidFill>
                      </a:endParaRPr>
                    </a:p>
                  </a:txBody>
                  <a:tcPr anchor="ctr" anchorCtr="0"/>
                </a:tc>
                <a:tc>
                  <a:txBody>
                    <a:bodyPr/>
                    <a:p>
                      <a:pPr algn="l">
                        <a:buNone/>
                      </a:pPr>
                      <a:r>
                        <a:rPr lang="zh-CN" altLang="en-US" sz="1400">
                          <a:solidFill>
                            <a:schemeClr val="tx1">
                              <a:lumMod val="75000"/>
                              <a:lumOff val="25000"/>
                            </a:schemeClr>
                          </a:solidFill>
                        </a:rPr>
                        <a:t>有相应的经过完整测试和演练的灾难恢复预案。</a:t>
                      </a:r>
                      <a:endParaRPr lang="zh-CN" altLang="en-US" sz="1400">
                        <a:solidFill>
                          <a:schemeClr val="tx1">
                            <a:lumMod val="75000"/>
                            <a:lumOff val="25000"/>
                          </a:schemeClr>
                        </a:solidFill>
                      </a:endParaRPr>
                    </a:p>
                  </a:txBody>
                  <a:tcPr anchor="ctr" anchorCtr="0"/>
                </a:tc>
              </a:tr>
            </a:tbl>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848610" cy="414020"/>
          </a:xfrm>
          <a:prstGeom prst="rect">
            <a:avLst/>
          </a:prstGeom>
          <a:noFill/>
        </p:spPr>
        <p:txBody>
          <a:bodyPr wrap="none" rtlCol="0">
            <a:spAutoFit/>
          </a:bodyPr>
          <a:lstStyle/>
          <a:p>
            <a:pPr algn="l"/>
            <a:r>
              <a:rPr lang="en-US" altLang="zh-CN" sz="2100" b="1" spc="225" dirty="0" smtClean="0">
                <a:solidFill>
                  <a:prstClr val="white"/>
                </a:solidFill>
                <a:sym typeface="+mn-ea"/>
              </a:rPr>
              <a:t>6.3 </a:t>
            </a:r>
            <a:r>
              <a:rPr lang="zh-CN" altLang="en-US" sz="2100" b="1" spc="225" dirty="0" smtClean="0">
                <a:solidFill>
                  <a:prstClr val="white"/>
                </a:solidFill>
                <a:sym typeface="+mn-ea"/>
              </a:rPr>
              <a:t>业务连续性管理</a:t>
            </a:r>
            <a:endParaRPr lang="zh-CN" altLang="en-US" sz="2100" b="1" spc="225" dirty="0" smtClean="0">
              <a:solidFill>
                <a:prstClr val="white"/>
              </a:solidFill>
              <a:sym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88160" cy="300355"/>
          </a:xfrm>
          <a:prstGeom prst="rect">
            <a:avLst/>
          </a:prstGeom>
          <a:noFill/>
        </p:spPr>
        <p:txBody>
          <a:bodyPr wrap="none" rtlCol="0">
            <a:spAutoFit/>
          </a:bodyPr>
          <a:p>
            <a:pPr algn="l"/>
            <a:r>
              <a:rPr lang="zh-CN" altLang="en-US" sz="1355" dirty="0" smtClean="0">
                <a:solidFill>
                  <a:prstClr val="white"/>
                </a:solidFill>
                <a:sym typeface="+mn-ea"/>
              </a:rPr>
              <a:t>第六章 高可用性管理</a:t>
            </a:r>
            <a:endParaRPr lang="zh-CN" altLang="en-US" sz="1355" dirty="0">
              <a:solidFill>
                <a:prstClr val="white"/>
              </a:solidFill>
            </a:endParaRPr>
          </a:p>
        </p:txBody>
      </p:sp>
      <p:sp>
        <p:nvSpPr>
          <p:cNvPr id="11" name="矩形 11"/>
          <p:cNvSpPr/>
          <p:nvPr/>
        </p:nvSpPr>
        <p:spPr>
          <a:xfrm>
            <a:off x="540004" y="1260009"/>
            <a:ext cx="1097280" cy="368300"/>
          </a:xfrm>
          <a:prstGeom prst="rect">
            <a:avLst/>
          </a:prstGeom>
          <a:noFill/>
          <a:ln w="9525">
            <a:noFill/>
          </a:ln>
        </p:spPr>
        <p:txBody>
          <a:bodyPr wrap="none">
            <a:spAutoFit/>
          </a:bodyPr>
          <a:p>
            <a:r>
              <a:rPr lang="zh-CN" altLang="en-US" b="1" dirty="0">
                <a:solidFill>
                  <a:srgbClr val="3D89BC"/>
                </a:solidFill>
                <a:latin typeface="微软雅黑" panose="020B0503020204020204" pitchFamily="34" charset="-122"/>
                <a:ea typeface="微软雅黑" panose="020B0503020204020204" pitchFamily="34" charset="-122"/>
              </a:rPr>
              <a:t>数据复制</a:t>
            </a:r>
            <a:endParaRPr lang="zh-CN" altLang="en-US" b="1" dirty="0">
              <a:solidFill>
                <a:srgbClr val="3D89BC"/>
              </a:solidFill>
              <a:latin typeface="微软雅黑" panose="020B0503020204020204" pitchFamily="34" charset="-122"/>
              <a:ea typeface="微软雅黑" panose="020B0503020204020204" pitchFamily="34" charset="-122"/>
            </a:endParaRPr>
          </a:p>
        </p:txBody>
      </p:sp>
      <p:grpSp>
        <p:nvGrpSpPr>
          <p:cNvPr id="30" name="组合 29"/>
          <p:cNvGrpSpPr/>
          <p:nvPr>
            <p:custDataLst>
              <p:tags r:id="rId1"/>
            </p:custDataLst>
          </p:nvPr>
        </p:nvGrpSpPr>
        <p:grpSpPr>
          <a:xfrm>
            <a:off x="1973947" y="1887544"/>
            <a:ext cx="5268686" cy="1040513"/>
            <a:chOff x="2162629" y="1089254"/>
            <a:chExt cx="5268686" cy="1040513"/>
          </a:xfrm>
        </p:grpSpPr>
        <p:sp>
          <p:nvSpPr>
            <p:cNvPr id="12" name="Freeform 5"/>
            <p:cNvSpPr>
              <a:spLocks noEditPoints="1"/>
            </p:cNvSpPr>
            <p:nvPr>
              <p:custDataLst>
                <p:tags r:id="rId2"/>
              </p:custDataLst>
            </p:nvPr>
          </p:nvSpPr>
          <p:spPr bwMode="auto">
            <a:xfrm>
              <a:off x="2162629" y="1346533"/>
              <a:ext cx="790362" cy="645900"/>
            </a:xfrm>
            <a:custGeom>
              <a:avLst/>
              <a:gdLst>
                <a:gd name="T0" fmla="*/ 174 w 208"/>
                <a:gd name="T1" fmla="*/ 31 h 169"/>
                <a:gd name="T2" fmla="*/ 27 w 208"/>
                <a:gd name="T3" fmla="*/ 14 h 169"/>
                <a:gd name="T4" fmla="*/ 167 w 208"/>
                <a:gd name="T5" fmla="*/ 18 h 169"/>
                <a:gd name="T6" fmla="*/ 181 w 208"/>
                <a:gd name="T7" fmla="*/ 22 h 169"/>
                <a:gd name="T8" fmla="*/ 32 w 208"/>
                <a:gd name="T9" fmla="*/ 9 h 169"/>
                <a:gd name="T10" fmla="*/ 19 w 208"/>
                <a:gd name="T11" fmla="*/ 27 h 169"/>
                <a:gd name="T12" fmla="*/ 169 w 208"/>
                <a:gd name="T13" fmla="*/ 22 h 169"/>
                <a:gd name="T14" fmla="*/ 78 w 208"/>
                <a:gd name="T15" fmla="*/ 102 h 169"/>
                <a:gd name="T16" fmla="*/ 173 w 208"/>
                <a:gd name="T17" fmla="*/ 90 h 169"/>
                <a:gd name="T18" fmla="*/ 107 w 208"/>
                <a:gd name="T19" fmla="*/ 120 h 169"/>
                <a:gd name="T20" fmla="*/ 21 w 208"/>
                <a:gd name="T21" fmla="*/ 24 h 169"/>
                <a:gd name="T22" fmla="*/ 80 w 208"/>
                <a:gd name="T23" fmla="*/ 97 h 169"/>
                <a:gd name="T24" fmla="*/ 63 w 208"/>
                <a:gd name="T25" fmla="*/ 86 h 169"/>
                <a:gd name="T26" fmla="*/ 175 w 208"/>
                <a:gd name="T27" fmla="*/ 31 h 169"/>
                <a:gd name="T28" fmla="*/ 91 w 208"/>
                <a:gd name="T29" fmla="*/ 103 h 169"/>
                <a:gd name="T30" fmla="*/ 135 w 208"/>
                <a:gd name="T31" fmla="*/ 21 h 169"/>
                <a:gd name="T32" fmla="*/ 113 w 208"/>
                <a:gd name="T33" fmla="*/ 100 h 169"/>
                <a:gd name="T34" fmla="*/ 109 w 208"/>
                <a:gd name="T35" fmla="*/ 135 h 169"/>
                <a:gd name="T36" fmla="*/ 99 w 208"/>
                <a:gd name="T37" fmla="*/ 116 h 169"/>
                <a:gd name="T38" fmla="*/ 86 w 208"/>
                <a:gd name="T39" fmla="*/ 106 h 169"/>
                <a:gd name="T40" fmla="*/ 16 w 208"/>
                <a:gd name="T41" fmla="*/ 59 h 169"/>
                <a:gd name="T42" fmla="*/ 44 w 208"/>
                <a:gd name="T43" fmla="*/ 79 h 169"/>
                <a:gd name="T44" fmla="*/ 199 w 208"/>
                <a:gd name="T45" fmla="*/ 42 h 169"/>
                <a:gd name="T46" fmla="*/ 196 w 208"/>
                <a:gd name="T47" fmla="*/ 39 h 169"/>
                <a:gd name="T48" fmla="*/ 40 w 208"/>
                <a:gd name="T49" fmla="*/ 17 h 169"/>
                <a:gd name="T50" fmla="*/ 12 w 208"/>
                <a:gd name="T51" fmla="*/ 41 h 169"/>
                <a:gd name="T52" fmla="*/ 35 w 208"/>
                <a:gd name="T53" fmla="*/ 79 h 169"/>
                <a:gd name="T54" fmla="*/ 31 w 208"/>
                <a:gd name="T55" fmla="*/ 77 h 169"/>
                <a:gd name="T56" fmla="*/ 53 w 208"/>
                <a:gd name="T57" fmla="*/ 51 h 169"/>
                <a:gd name="T58" fmla="*/ 35 w 208"/>
                <a:gd name="T59" fmla="*/ 74 h 169"/>
                <a:gd name="T60" fmla="*/ 199 w 208"/>
                <a:gd name="T61" fmla="*/ 58 h 169"/>
                <a:gd name="T62" fmla="*/ 193 w 208"/>
                <a:gd name="T63" fmla="*/ 59 h 169"/>
                <a:gd name="T64" fmla="*/ 176 w 208"/>
                <a:gd name="T65" fmla="*/ 54 h 169"/>
                <a:gd name="T66" fmla="*/ 174 w 208"/>
                <a:gd name="T67" fmla="*/ 49 h 169"/>
                <a:gd name="T68" fmla="*/ 185 w 208"/>
                <a:gd name="T69" fmla="*/ 37 h 169"/>
                <a:gd name="T70" fmla="*/ 166 w 208"/>
                <a:gd name="T71" fmla="*/ 40 h 169"/>
                <a:gd name="T72" fmla="*/ 162 w 208"/>
                <a:gd name="T73" fmla="*/ 31 h 169"/>
                <a:gd name="T74" fmla="*/ 170 w 208"/>
                <a:gd name="T75" fmla="*/ 20 h 169"/>
                <a:gd name="T76" fmla="*/ 149 w 208"/>
                <a:gd name="T77" fmla="*/ 25 h 169"/>
                <a:gd name="T78" fmla="*/ 102 w 208"/>
                <a:gd name="T79" fmla="*/ 43 h 169"/>
                <a:gd name="T80" fmla="*/ 49 w 208"/>
                <a:gd name="T81" fmla="*/ 11 h 169"/>
                <a:gd name="T82" fmla="*/ 47 w 208"/>
                <a:gd name="T83" fmla="*/ 26 h 169"/>
                <a:gd name="T84" fmla="*/ 15 w 208"/>
                <a:gd name="T85" fmla="*/ 57 h 169"/>
                <a:gd name="T86" fmla="*/ 59 w 208"/>
                <a:gd name="T87" fmla="*/ 48 h 169"/>
                <a:gd name="T88" fmla="*/ 69 w 208"/>
                <a:gd name="T89" fmla="*/ 56 h 169"/>
                <a:gd name="T90" fmla="*/ 61 w 208"/>
                <a:gd name="T91" fmla="*/ 83 h 169"/>
                <a:gd name="T92" fmla="*/ 92 w 208"/>
                <a:gd name="T93" fmla="*/ 77 h 169"/>
                <a:gd name="T94" fmla="*/ 78 w 208"/>
                <a:gd name="T95" fmla="*/ 95 h 169"/>
                <a:gd name="T96" fmla="*/ 99 w 208"/>
                <a:gd name="T97" fmla="*/ 98 h 169"/>
                <a:gd name="T98" fmla="*/ 100 w 208"/>
                <a:gd name="T99" fmla="*/ 110 h 169"/>
                <a:gd name="T100" fmla="*/ 117 w 208"/>
                <a:gd name="T101" fmla="*/ 117 h 169"/>
                <a:gd name="T102" fmla="*/ 185 w 208"/>
                <a:gd name="T103" fmla="*/ 80 h 169"/>
                <a:gd name="T104" fmla="*/ 185 w 208"/>
                <a:gd name="T105" fmla="*/ 66 h 169"/>
                <a:gd name="T106" fmla="*/ 193 w 208"/>
                <a:gd name="T107" fmla="*/ 59 h 169"/>
                <a:gd name="T108" fmla="*/ 14 w 208"/>
                <a:gd name="T109" fmla="*/ 70 h 169"/>
                <a:gd name="T110" fmla="*/ 52 w 208"/>
                <a:gd name="T111" fmla="*/ 1 h 169"/>
                <a:gd name="T112" fmla="*/ 198 w 208"/>
                <a:gd name="T113" fmla="*/ 7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 h="169">
                  <a:moveTo>
                    <a:pt x="169" y="22"/>
                  </a:moveTo>
                  <a:cubicBezTo>
                    <a:pt x="169" y="22"/>
                    <a:pt x="168" y="22"/>
                    <a:pt x="168" y="23"/>
                  </a:cubicBezTo>
                  <a:cubicBezTo>
                    <a:pt x="167" y="23"/>
                    <a:pt x="167" y="23"/>
                    <a:pt x="167" y="23"/>
                  </a:cubicBezTo>
                  <a:cubicBezTo>
                    <a:pt x="168" y="23"/>
                    <a:pt x="168" y="23"/>
                    <a:pt x="168" y="23"/>
                  </a:cubicBezTo>
                  <a:cubicBezTo>
                    <a:pt x="168" y="23"/>
                    <a:pt x="169" y="23"/>
                    <a:pt x="169" y="22"/>
                  </a:cubicBezTo>
                  <a:close/>
                  <a:moveTo>
                    <a:pt x="175" y="31"/>
                  </a:moveTo>
                  <a:cubicBezTo>
                    <a:pt x="174" y="31"/>
                    <a:pt x="174" y="31"/>
                    <a:pt x="174" y="31"/>
                  </a:cubicBezTo>
                  <a:cubicBezTo>
                    <a:pt x="174" y="31"/>
                    <a:pt x="174" y="31"/>
                    <a:pt x="174" y="31"/>
                  </a:cubicBezTo>
                  <a:cubicBezTo>
                    <a:pt x="174" y="31"/>
                    <a:pt x="173" y="31"/>
                    <a:pt x="173" y="32"/>
                  </a:cubicBezTo>
                  <a:cubicBezTo>
                    <a:pt x="173" y="32"/>
                    <a:pt x="174" y="32"/>
                    <a:pt x="174" y="31"/>
                  </a:cubicBezTo>
                  <a:cubicBezTo>
                    <a:pt x="174" y="31"/>
                    <a:pt x="174" y="31"/>
                    <a:pt x="174" y="31"/>
                  </a:cubicBezTo>
                  <a:lnTo>
                    <a:pt x="175" y="31"/>
                  </a:lnTo>
                  <a:close/>
                  <a:moveTo>
                    <a:pt x="28" y="13"/>
                  </a:moveTo>
                  <a:cubicBezTo>
                    <a:pt x="27" y="13"/>
                    <a:pt x="27" y="13"/>
                    <a:pt x="27" y="14"/>
                  </a:cubicBezTo>
                  <a:cubicBezTo>
                    <a:pt x="26" y="14"/>
                    <a:pt x="26" y="14"/>
                    <a:pt x="26" y="15"/>
                  </a:cubicBezTo>
                  <a:cubicBezTo>
                    <a:pt x="27" y="14"/>
                    <a:pt x="27" y="14"/>
                    <a:pt x="27" y="14"/>
                  </a:cubicBezTo>
                  <a:cubicBezTo>
                    <a:pt x="27" y="14"/>
                    <a:pt x="28" y="13"/>
                    <a:pt x="28" y="13"/>
                  </a:cubicBezTo>
                  <a:close/>
                  <a:moveTo>
                    <a:pt x="7" y="48"/>
                  </a:moveTo>
                  <a:cubicBezTo>
                    <a:pt x="7" y="47"/>
                    <a:pt x="7" y="46"/>
                    <a:pt x="7" y="45"/>
                  </a:cubicBezTo>
                  <a:cubicBezTo>
                    <a:pt x="6" y="46"/>
                    <a:pt x="7" y="47"/>
                    <a:pt x="7" y="48"/>
                  </a:cubicBezTo>
                  <a:cubicBezTo>
                    <a:pt x="7" y="49"/>
                    <a:pt x="8" y="49"/>
                    <a:pt x="7" y="48"/>
                  </a:cubicBezTo>
                  <a:close/>
                  <a:moveTo>
                    <a:pt x="164" y="20"/>
                  </a:moveTo>
                  <a:cubicBezTo>
                    <a:pt x="166" y="19"/>
                    <a:pt x="167" y="19"/>
                    <a:pt x="168" y="18"/>
                  </a:cubicBezTo>
                  <a:cubicBezTo>
                    <a:pt x="168" y="18"/>
                    <a:pt x="167" y="18"/>
                    <a:pt x="167" y="18"/>
                  </a:cubicBezTo>
                  <a:cubicBezTo>
                    <a:pt x="166" y="18"/>
                    <a:pt x="165" y="19"/>
                    <a:pt x="164" y="20"/>
                  </a:cubicBezTo>
                  <a:close/>
                  <a:moveTo>
                    <a:pt x="106" y="117"/>
                  </a:moveTo>
                  <a:cubicBezTo>
                    <a:pt x="107" y="116"/>
                    <a:pt x="108" y="116"/>
                    <a:pt x="108" y="115"/>
                  </a:cubicBezTo>
                  <a:cubicBezTo>
                    <a:pt x="107" y="116"/>
                    <a:pt x="106" y="116"/>
                    <a:pt x="105" y="117"/>
                  </a:cubicBezTo>
                  <a:cubicBezTo>
                    <a:pt x="105" y="117"/>
                    <a:pt x="106" y="118"/>
                    <a:pt x="106" y="117"/>
                  </a:cubicBezTo>
                  <a:close/>
                  <a:moveTo>
                    <a:pt x="175" y="24"/>
                  </a:moveTo>
                  <a:cubicBezTo>
                    <a:pt x="178" y="24"/>
                    <a:pt x="180" y="23"/>
                    <a:pt x="182" y="23"/>
                  </a:cubicBezTo>
                  <a:cubicBezTo>
                    <a:pt x="182" y="23"/>
                    <a:pt x="181" y="22"/>
                    <a:pt x="181" y="22"/>
                  </a:cubicBezTo>
                  <a:cubicBezTo>
                    <a:pt x="179" y="22"/>
                    <a:pt x="177" y="23"/>
                    <a:pt x="175" y="24"/>
                  </a:cubicBezTo>
                  <a:close/>
                  <a:moveTo>
                    <a:pt x="11" y="58"/>
                  </a:moveTo>
                  <a:cubicBezTo>
                    <a:pt x="9" y="53"/>
                    <a:pt x="9" y="53"/>
                    <a:pt x="9" y="53"/>
                  </a:cubicBezTo>
                  <a:cubicBezTo>
                    <a:pt x="9" y="52"/>
                    <a:pt x="8" y="51"/>
                    <a:pt x="7" y="51"/>
                  </a:cubicBezTo>
                  <a:cubicBezTo>
                    <a:pt x="8" y="53"/>
                    <a:pt x="9" y="56"/>
                    <a:pt x="11" y="58"/>
                  </a:cubicBezTo>
                  <a:close/>
                  <a:moveTo>
                    <a:pt x="28" y="13"/>
                  </a:moveTo>
                  <a:cubicBezTo>
                    <a:pt x="30" y="12"/>
                    <a:pt x="32" y="10"/>
                    <a:pt x="34" y="8"/>
                  </a:cubicBezTo>
                  <a:cubicBezTo>
                    <a:pt x="33" y="8"/>
                    <a:pt x="32" y="9"/>
                    <a:pt x="32" y="9"/>
                  </a:cubicBezTo>
                  <a:cubicBezTo>
                    <a:pt x="32" y="10"/>
                    <a:pt x="30" y="12"/>
                    <a:pt x="28" y="11"/>
                  </a:cubicBezTo>
                  <a:cubicBezTo>
                    <a:pt x="29" y="12"/>
                    <a:pt x="28" y="12"/>
                    <a:pt x="28" y="13"/>
                  </a:cubicBezTo>
                  <a:close/>
                  <a:moveTo>
                    <a:pt x="20" y="24"/>
                  </a:moveTo>
                  <a:cubicBezTo>
                    <a:pt x="19" y="25"/>
                    <a:pt x="17" y="27"/>
                    <a:pt x="15" y="28"/>
                  </a:cubicBezTo>
                  <a:cubicBezTo>
                    <a:pt x="15" y="28"/>
                    <a:pt x="15" y="29"/>
                    <a:pt x="15" y="29"/>
                  </a:cubicBezTo>
                  <a:cubicBezTo>
                    <a:pt x="15" y="29"/>
                    <a:pt x="15" y="29"/>
                    <a:pt x="15" y="29"/>
                  </a:cubicBezTo>
                  <a:cubicBezTo>
                    <a:pt x="15" y="29"/>
                    <a:pt x="15" y="29"/>
                    <a:pt x="15" y="29"/>
                  </a:cubicBezTo>
                  <a:cubicBezTo>
                    <a:pt x="16" y="28"/>
                    <a:pt x="18" y="27"/>
                    <a:pt x="19" y="27"/>
                  </a:cubicBezTo>
                  <a:cubicBezTo>
                    <a:pt x="18" y="26"/>
                    <a:pt x="18" y="26"/>
                    <a:pt x="19" y="26"/>
                  </a:cubicBezTo>
                  <a:cubicBezTo>
                    <a:pt x="19" y="26"/>
                    <a:pt x="20" y="26"/>
                    <a:pt x="20" y="25"/>
                  </a:cubicBezTo>
                  <a:cubicBezTo>
                    <a:pt x="20" y="25"/>
                    <a:pt x="20" y="24"/>
                    <a:pt x="20" y="24"/>
                  </a:cubicBezTo>
                  <a:close/>
                  <a:moveTo>
                    <a:pt x="169" y="22"/>
                  </a:moveTo>
                  <a:cubicBezTo>
                    <a:pt x="171" y="22"/>
                    <a:pt x="174" y="21"/>
                    <a:pt x="176" y="20"/>
                  </a:cubicBezTo>
                  <a:cubicBezTo>
                    <a:pt x="175" y="20"/>
                    <a:pt x="174" y="19"/>
                    <a:pt x="174" y="19"/>
                  </a:cubicBezTo>
                  <a:cubicBezTo>
                    <a:pt x="170" y="22"/>
                    <a:pt x="170" y="22"/>
                    <a:pt x="170" y="22"/>
                  </a:cubicBezTo>
                  <a:cubicBezTo>
                    <a:pt x="169" y="22"/>
                    <a:pt x="169" y="22"/>
                    <a:pt x="169" y="22"/>
                  </a:cubicBezTo>
                  <a:close/>
                  <a:moveTo>
                    <a:pt x="31" y="13"/>
                  </a:moveTo>
                  <a:cubicBezTo>
                    <a:pt x="34" y="11"/>
                    <a:pt x="37" y="9"/>
                    <a:pt x="40" y="7"/>
                  </a:cubicBezTo>
                  <a:cubicBezTo>
                    <a:pt x="37" y="8"/>
                    <a:pt x="34" y="11"/>
                    <a:pt x="31" y="13"/>
                  </a:cubicBezTo>
                  <a:close/>
                  <a:moveTo>
                    <a:pt x="78" y="102"/>
                  </a:moveTo>
                  <a:cubicBezTo>
                    <a:pt x="79" y="102"/>
                    <a:pt x="79" y="101"/>
                    <a:pt x="79" y="101"/>
                  </a:cubicBezTo>
                  <a:cubicBezTo>
                    <a:pt x="75" y="99"/>
                    <a:pt x="75" y="99"/>
                    <a:pt x="75" y="99"/>
                  </a:cubicBezTo>
                  <a:cubicBezTo>
                    <a:pt x="74" y="100"/>
                    <a:pt x="74" y="99"/>
                    <a:pt x="73" y="100"/>
                  </a:cubicBezTo>
                  <a:cubicBezTo>
                    <a:pt x="74" y="101"/>
                    <a:pt x="77" y="103"/>
                    <a:pt x="78" y="102"/>
                  </a:cubicBezTo>
                  <a:close/>
                  <a:moveTo>
                    <a:pt x="88" y="102"/>
                  </a:moveTo>
                  <a:cubicBezTo>
                    <a:pt x="91" y="100"/>
                    <a:pt x="95" y="98"/>
                    <a:pt x="98" y="96"/>
                  </a:cubicBezTo>
                  <a:cubicBezTo>
                    <a:pt x="94" y="98"/>
                    <a:pt x="91" y="99"/>
                    <a:pt x="88" y="101"/>
                  </a:cubicBezTo>
                  <a:cubicBezTo>
                    <a:pt x="86" y="101"/>
                    <a:pt x="88" y="102"/>
                    <a:pt x="88" y="102"/>
                  </a:cubicBezTo>
                  <a:close/>
                  <a:moveTo>
                    <a:pt x="172" y="90"/>
                  </a:moveTo>
                  <a:cubicBezTo>
                    <a:pt x="174" y="90"/>
                    <a:pt x="176" y="89"/>
                    <a:pt x="178" y="88"/>
                  </a:cubicBezTo>
                  <a:cubicBezTo>
                    <a:pt x="180" y="87"/>
                    <a:pt x="181" y="86"/>
                    <a:pt x="182" y="84"/>
                  </a:cubicBezTo>
                  <a:cubicBezTo>
                    <a:pt x="179" y="86"/>
                    <a:pt x="175" y="88"/>
                    <a:pt x="173" y="90"/>
                  </a:cubicBezTo>
                  <a:cubicBezTo>
                    <a:pt x="172" y="90"/>
                    <a:pt x="172" y="90"/>
                    <a:pt x="172" y="90"/>
                  </a:cubicBezTo>
                  <a:close/>
                  <a:moveTo>
                    <a:pt x="103" y="113"/>
                  </a:moveTo>
                  <a:cubicBezTo>
                    <a:pt x="105" y="112"/>
                    <a:pt x="108" y="110"/>
                    <a:pt x="110" y="108"/>
                  </a:cubicBezTo>
                  <a:cubicBezTo>
                    <a:pt x="107" y="109"/>
                    <a:pt x="104" y="111"/>
                    <a:pt x="101" y="112"/>
                  </a:cubicBezTo>
                  <a:cubicBezTo>
                    <a:pt x="101" y="113"/>
                    <a:pt x="102" y="113"/>
                    <a:pt x="103" y="113"/>
                  </a:cubicBezTo>
                  <a:close/>
                  <a:moveTo>
                    <a:pt x="111" y="121"/>
                  </a:moveTo>
                  <a:cubicBezTo>
                    <a:pt x="112" y="120"/>
                    <a:pt x="113" y="118"/>
                    <a:pt x="115" y="117"/>
                  </a:cubicBezTo>
                  <a:cubicBezTo>
                    <a:pt x="112" y="117"/>
                    <a:pt x="110" y="118"/>
                    <a:pt x="107" y="120"/>
                  </a:cubicBezTo>
                  <a:cubicBezTo>
                    <a:pt x="108" y="121"/>
                    <a:pt x="108" y="122"/>
                    <a:pt x="110" y="123"/>
                  </a:cubicBezTo>
                  <a:cubicBezTo>
                    <a:pt x="110" y="123"/>
                    <a:pt x="111" y="121"/>
                    <a:pt x="111" y="121"/>
                  </a:cubicBezTo>
                  <a:close/>
                  <a:moveTo>
                    <a:pt x="186" y="58"/>
                  </a:moveTo>
                  <a:cubicBezTo>
                    <a:pt x="190" y="57"/>
                    <a:pt x="195" y="56"/>
                    <a:pt x="199" y="56"/>
                  </a:cubicBezTo>
                  <a:cubicBezTo>
                    <a:pt x="199" y="55"/>
                    <a:pt x="200" y="53"/>
                    <a:pt x="200" y="52"/>
                  </a:cubicBezTo>
                  <a:cubicBezTo>
                    <a:pt x="195" y="54"/>
                    <a:pt x="191" y="56"/>
                    <a:pt x="186" y="58"/>
                  </a:cubicBezTo>
                  <a:close/>
                  <a:moveTo>
                    <a:pt x="20" y="24"/>
                  </a:moveTo>
                  <a:cubicBezTo>
                    <a:pt x="21" y="24"/>
                    <a:pt x="21" y="25"/>
                    <a:pt x="21" y="24"/>
                  </a:cubicBezTo>
                  <a:cubicBezTo>
                    <a:pt x="21" y="24"/>
                    <a:pt x="22" y="24"/>
                    <a:pt x="22" y="23"/>
                  </a:cubicBezTo>
                  <a:cubicBezTo>
                    <a:pt x="30" y="18"/>
                    <a:pt x="37" y="13"/>
                    <a:pt x="44" y="7"/>
                  </a:cubicBezTo>
                  <a:cubicBezTo>
                    <a:pt x="44" y="6"/>
                    <a:pt x="44" y="6"/>
                    <a:pt x="44" y="6"/>
                  </a:cubicBezTo>
                  <a:cubicBezTo>
                    <a:pt x="36" y="12"/>
                    <a:pt x="29" y="18"/>
                    <a:pt x="22" y="23"/>
                  </a:cubicBezTo>
                  <a:cubicBezTo>
                    <a:pt x="21" y="23"/>
                    <a:pt x="21" y="24"/>
                    <a:pt x="20" y="24"/>
                  </a:cubicBezTo>
                  <a:close/>
                  <a:moveTo>
                    <a:pt x="97" y="91"/>
                  </a:moveTo>
                  <a:cubicBezTo>
                    <a:pt x="97" y="91"/>
                    <a:pt x="97" y="91"/>
                    <a:pt x="96" y="91"/>
                  </a:cubicBezTo>
                  <a:cubicBezTo>
                    <a:pt x="80" y="97"/>
                    <a:pt x="80" y="97"/>
                    <a:pt x="80" y="97"/>
                  </a:cubicBezTo>
                  <a:cubicBezTo>
                    <a:pt x="81" y="97"/>
                    <a:pt x="82" y="99"/>
                    <a:pt x="83" y="99"/>
                  </a:cubicBezTo>
                  <a:lnTo>
                    <a:pt x="97" y="91"/>
                  </a:lnTo>
                  <a:close/>
                  <a:moveTo>
                    <a:pt x="186" y="51"/>
                  </a:moveTo>
                  <a:cubicBezTo>
                    <a:pt x="190" y="50"/>
                    <a:pt x="195" y="49"/>
                    <a:pt x="200" y="49"/>
                  </a:cubicBezTo>
                  <a:cubicBezTo>
                    <a:pt x="200" y="48"/>
                    <a:pt x="200" y="46"/>
                    <a:pt x="199" y="45"/>
                  </a:cubicBezTo>
                  <a:cubicBezTo>
                    <a:pt x="195" y="47"/>
                    <a:pt x="190" y="49"/>
                    <a:pt x="186" y="51"/>
                  </a:cubicBezTo>
                  <a:close/>
                  <a:moveTo>
                    <a:pt x="62" y="87"/>
                  </a:moveTo>
                  <a:cubicBezTo>
                    <a:pt x="63" y="87"/>
                    <a:pt x="63" y="86"/>
                    <a:pt x="63" y="86"/>
                  </a:cubicBezTo>
                  <a:cubicBezTo>
                    <a:pt x="68" y="83"/>
                    <a:pt x="73" y="81"/>
                    <a:pt x="78" y="78"/>
                  </a:cubicBezTo>
                  <a:cubicBezTo>
                    <a:pt x="72" y="80"/>
                    <a:pt x="65" y="83"/>
                    <a:pt x="59" y="85"/>
                  </a:cubicBezTo>
                  <a:cubicBezTo>
                    <a:pt x="60" y="86"/>
                    <a:pt x="61" y="86"/>
                    <a:pt x="62" y="87"/>
                  </a:cubicBezTo>
                  <a:close/>
                  <a:moveTo>
                    <a:pt x="175" y="31"/>
                  </a:moveTo>
                  <a:cubicBezTo>
                    <a:pt x="190" y="28"/>
                    <a:pt x="190" y="28"/>
                    <a:pt x="190" y="28"/>
                  </a:cubicBezTo>
                  <a:cubicBezTo>
                    <a:pt x="189" y="27"/>
                    <a:pt x="187" y="25"/>
                    <a:pt x="186" y="25"/>
                  </a:cubicBezTo>
                  <a:cubicBezTo>
                    <a:pt x="175" y="30"/>
                    <a:pt x="175" y="30"/>
                    <a:pt x="175" y="30"/>
                  </a:cubicBezTo>
                  <a:cubicBezTo>
                    <a:pt x="175" y="30"/>
                    <a:pt x="175" y="31"/>
                    <a:pt x="175" y="31"/>
                  </a:cubicBezTo>
                  <a:close/>
                  <a:moveTo>
                    <a:pt x="177" y="37"/>
                  </a:moveTo>
                  <a:cubicBezTo>
                    <a:pt x="194" y="32"/>
                    <a:pt x="194" y="32"/>
                    <a:pt x="194" y="32"/>
                  </a:cubicBezTo>
                  <a:cubicBezTo>
                    <a:pt x="194" y="32"/>
                    <a:pt x="193" y="31"/>
                    <a:pt x="192" y="30"/>
                  </a:cubicBezTo>
                  <a:cubicBezTo>
                    <a:pt x="192" y="29"/>
                    <a:pt x="191" y="30"/>
                    <a:pt x="191" y="31"/>
                  </a:cubicBezTo>
                  <a:lnTo>
                    <a:pt x="177" y="37"/>
                  </a:lnTo>
                  <a:close/>
                  <a:moveTo>
                    <a:pt x="93" y="105"/>
                  </a:moveTo>
                  <a:cubicBezTo>
                    <a:pt x="98" y="102"/>
                    <a:pt x="103" y="100"/>
                    <a:pt x="107" y="97"/>
                  </a:cubicBezTo>
                  <a:cubicBezTo>
                    <a:pt x="102" y="99"/>
                    <a:pt x="97" y="101"/>
                    <a:pt x="91" y="103"/>
                  </a:cubicBezTo>
                  <a:cubicBezTo>
                    <a:pt x="91" y="104"/>
                    <a:pt x="93" y="105"/>
                    <a:pt x="93" y="105"/>
                  </a:cubicBezTo>
                  <a:close/>
                  <a:moveTo>
                    <a:pt x="135" y="20"/>
                  </a:moveTo>
                  <a:cubicBezTo>
                    <a:pt x="135" y="21"/>
                    <a:pt x="135" y="21"/>
                    <a:pt x="135" y="21"/>
                  </a:cubicBezTo>
                  <a:cubicBezTo>
                    <a:pt x="135" y="21"/>
                    <a:pt x="134" y="21"/>
                    <a:pt x="134" y="21"/>
                  </a:cubicBezTo>
                  <a:cubicBezTo>
                    <a:pt x="127" y="25"/>
                    <a:pt x="119" y="32"/>
                    <a:pt x="113" y="40"/>
                  </a:cubicBezTo>
                  <a:cubicBezTo>
                    <a:pt x="110" y="44"/>
                    <a:pt x="110" y="44"/>
                    <a:pt x="110" y="44"/>
                  </a:cubicBezTo>
                  <a:cubicBezTo>
                    <a:pt x="110" y="44"/>
                    <a:pt x="110" y="45"/>
                    <a:pt x="110" y="45"/>
                  </a:cubicBezTo>
                  <a:cubicBezTo>
                    <a:pt x="118" y="35"/>
                    <a:pt x="126" y="26"/>
                    <a:pt x="135" y="21"/>
                  </a:cubicBezTo>
                  <a:lnTo>
                    <a:pt x="135" y="20"/>
                  </a:lnTo>
                  <a:close/>
                  <a:moveTo>
                    <a:pt x="76" y="95"/>
                  </a:moveTo>
                  <a:cubicBezTo>
                    <a:pt x="76" y="94"/>
                    <a:pt x="76" y="94"/>
                    <a:pt x="76" y="94"/>
                  </a:cubicBezTo>
                  <a:cubicBezTo>
                    <a:pt x="93" y="84"/>
                    <a:pt x="93" y="84"/>
                    <a:pt x="93" y="84"/>
                  </a:cubicBezTo>
                  <a:cubicBezTo>
                    <a:pt x="86" y="87"/>
                    <a:pt x="79" y="90"/>
                    <a:pt x="72" y="92"/>
                  </a:cubicBezTo>
                  <a:lnTo>
                    <a:pt x="76" y="95"/>
                  </a:lnTo>
                  <a:close/>
                  <a:moveTo>
                    <a:pt x="98" y="109"/>
                  </a:moveTo>
                  <a:cubicBezTo>
                    <a:pt x="103" y="106"/>
                    <a:pt x="108" y="103"/>
                    <a:pt x="113" y="100"/>
                  </a:cubicBezTo>
                  <a:cubicBezTo>
                    <a:pt x="107" y="102"/>
                    <a:pt x="101" y="104"/>
                    <a:pt x="95" y="107"/>
                  </a:cubicBezTo>
                  <a:cubicBezTo>
                    <a:pt x="96" y="107"/>
                    <a:pt x="98" y="109"/>
                    <a:pt x="98" y="109"/>
                  </a:cubicBezTo>
                  <a:close/>
                  <a:moveTo>
                    <a:pt x="109" y="136"/>
                  </a:moveTo>
                  <a:cubicBezTo>
                    <a:pt x="109" y="136"/>
                    <a:pt x="109" y="134"/>
                    <a:pt x="109" y="134"/>
                  </a:cubicBezTo>
                  <a:cubicBezTo>
                    <a:pt x="108" y="128"/>
                    <a:pt x="105" y="123"/>
                    <a:pt x="101" y="118"/>
                  </a:cubicBezTo>
                  <a:cubicBezTo>
                    <a:pt x="98" y="119"/>
                    <a:pt x="98" y="119"/>
                    <a:pt x="98" y="119"/>
                  </a:cubicBezTo>
                  <a:cubicBezTo>
                    <a:pt x="98" y="120"/>
                    <a:pt x="99" y="120"/>
                    <a:pt x="99" y="120"/>
                  </a:cubicBezTo>
                  <a:cubicBezTo>
                    <a:pt x="103" y="125"/>
                    <a:pt x="106" y="130"/>
                    <a:pt x="109" y="135"/>
                  </a:cubicBezTo>
                  <a:cubicBezTo>
                    <a:pt x="109" y="136"/>
                    <a:pt x="109" y="137"/>
                    <a:pt x="109" y="136"/>
                  </a:cubicBezTo>
                  <a:close/>
                  <a:moveTo>
                    <a:pt x="74" y="73"/>
                  </a:moveTo>
                  <a:cubicBezTo>
                    <a:pt x="74" y="72"/>
                    <a:pt x="73" y="72"/>
                    <a:pt x="73" y="72"/>
                  </a:cubicBezTo>
                  <a:cubicBezTo>
                    <a:pt x="66" y="75"/>
                    <a:pt x="59" y="79"/>
                    <a:pt x="51" y="82"/>
                  </a:cubicBezTo>
                  <a:cubicBezTo>
                    <a:pt x="53" y="83"/>
                    <a:pt x="55" y="84"/>
                    <a:pt x="55" y="84"/>
                  </a:cubicBezTo>
                  <a:lnTo>
                    <a:pt x="74" y="73"/>
                  </a:lnTo>
                  <a:close/>
                  <a:moveTo>
                    <a:pt x="97" y="118"/>
                  </a:moveTo>
                  <a:cubicBezTo>
                    <a:pt x="98" y="117"/>
                    <a:pt x="99" y="117"/>
                    <a:pt x="99" y="116"/>
                  </a:cubicBezTo>
                  <a:cubicBezTo>
                    <a:pt x="98" y="115"/>
                    <a:pt x="97" y="114"/>
                    <a:pt x="97" y="114"/>
                  </a:cubicBezTo>
                  <a:cubicBezTo>
                    <a:pt x="96" y="114"/>
                    <a:pt x="95" y="115"/>
                    <a:pt x="94" y="115"/>
                  </a:cubicBezTo>
                  <a:cubicBezTo>
                    <a:pt x="93" y="115"/>
                    <a:pt x="93" y="114"/>
                    <a:pt x="93" y="114"/>
                  </a:cubicBezTo>
                  <a:cubicBezTo>
                    <a:pt x="93" y="113"/>
                    <a:pt x="94" y="112"/>
                    <a:pt x="94" y="112"/>
                  </a:cubicBezTo>
                  <a:cubicBezTo>
                    <a:pt x="94" y="111"/>
                    <a:pt x="92" y="111"/>
                    <a:pt x="92" y="110"/>
                  </a:cubicBezTo>
                  <a:cubicBezTo>
                    <a:pt x="91" y="109"/>
                    <a:pt x="90" y="110"/>
                    <a:pt x="90" y="110"/>
                  </a:cubicBezTo>
                  <a:cubicBezTo>
                    <a:pt x="89" y="110"/>
                    <a:pt x="89" y="108"/>
                    <a:pt x="89" y="108"/>
                  </a:cubicBezTo>
                  <a:cubicBezTo>
                    <a:pt x="88" y="107"/>
                    <a:pt x="87" y="106"/>
                    <a:pt x="86" y="106"/>
                  </a:cubicBezTo>
                  <a:cubicBezTo>
                    <a:pt x="85" y="106"/>
                    <a:pt x="84" y="106"/>
                    <a:pt x="84" y="105"/>
                  </a:cubicBezTo>
                  <a:cubicBezTo>
                    <a:pt x="84" y="104"/>
                    <a:pt x="82" y="103"/>
                    <a:pt x="82" y="103"/>
                  </a:cubicBezTo>
                  <a:cubicBezTo>
                    <a:pt x="81" y="103"/>
                    <a:pt x="80" y="104"/>
                    <a:pt x="80" y="104"/>
                  </a:cubicBezTo>
                  <a:cubicBezTo>
                    <a:pt x="87" y="108"/>
                    <a:pt x="92" y="113"/>
                    <a:pt x="97" y="118"/>
                  </a:cubicBezTo>
                  <a:cubicBezTo>
                    <a:pt x="97" y="119"/>
                    <a:pt x="97" y="118"/>
                    <a:pt x="97" y="118"/>
                  </a:cubicBezTo>
                  <a:close/>
                  <a:moveTo>
                    <a:pt x="18" y="61"/>
                  </a:moveTo>
                  <a:cubicBezTo>
                    <a:pt x="26" y="55"/>
                    <a:pt x="35" y="50"/>
                    <a:pt x="43" y="43"/>
                  </a:cubicBezTo>
                  <a:cubicBezTo>
                    <a:pt x="34" y="48"/>
                    <a:pt x="25" y="53"/>
                    <a:pt x="16" y="59"/>
                  </a:cubicBezTo>
                  <a:cubicBezTo>
                    <a:pt x="16" y="60"/>
                    <a:pt x="17" y="60"/>
                    <a:pt x="18" y="61"/>
                  </a:cubicBezTo>
                  <a:close/>
                  <a:moveTo>
                    <a:pt x="33" y="73"/>
                  </a:moveTo>
                  <a:cubicBezTo>
                    <a:pt x="54" y="58"/>
                    <a:pt x="54" y="58"/>
                    <a:pt x="54" y="58"/>
                  </a:cubicBezTo>
                  <a:cubicBezTo>
                    <a:pt x="45" y="62"/>
                    <a:pt x="37" y="66"/>
                    <a:pt x="29" y="71"/>
                  </a:cubicBezTo>
                  <a:cubicBezTo>
                    <a:pt x="30" y="72"/>
                    <a:pt x="32" y="74"/>
                    <a:pt x="33" y="73"/>
                  </a:cubicBezTo>
                  <a:close/>
                  <a:moveTo>
                    <a:pt x="48" y="81"/>
                  </a:moveTo>
                  <a:cubicBezTo>
                    <a:pt x="68" y="68"/>
                    <a:pt x="68" y="68"/>
                    <a:pt x="68" y="68"/>
                  </a:cubicBezTo>
                  <a:cubicBezTo>
                    <a:pt x="60" y="72"/>
                    <a:pt x="52" y="75"/>
                    <a:pt x="44" y="79"/>
                  </a:cubicBezTo>
                  <a:lnTo>
                    <a:pt x="48" y="81"/>
                  </a:lnTo>
                  <a:close/>
                  <a:moveTo>
                    <a:pt x="69" y="91"/>
                  </a:moveTo>
                  <a:cubicBezTo>
                    <a:pt x="76" y="86"/>
                    <a:pt x="83" y="83"/>
                    <a:pt x="89" y="79"/>
                  </a:cubicBezTo>
                  <a:cubicBezTo>
                    <a:pt x="82" y="81"/>
                    <a:pt x="74" y="84"/>
                    <a:pt x="67" y="87"/>
                  </a:cubicBezTo>
                  <a:cubicBezTo>
                    <a:pt x="67" y="88"/>
                    <a:pt x="65" y="88"/>
                    <a:pt x="65" y="89"/>
                  </a:cubicBezTo>
                  <a:cubicBezTo>
                    <a:pt x="66" y="89"/>
                    <a:pt x="68" y="91"/>
                    <a:pt x="69" y="91"/>
                  </a:cubicBezTo>
                  <a:close/>
                  <a:moveTo>
                    <a:pt x="181" y="46"/>
                  </a:moveTo>
                  <a:cubicBezTo>
                    <a:pt x="187" y="44"/>
                    <a:pt x="193" y="43"/>
                    <a:pt x="199" y="42"/>
                  </a:cubicBezTo>
                  <a:cubicBezTo>
                    <a:pt x="198" y="39"/>
                    <a:pt x="197" y="37"/>
                    <a:pt x="195" y="34"/>
                  </a:cubicBezTo>
                  <a:cubicBezTo>
                    <a:pt x="195" y="34"/>
                    <a:pt x="194" y="35"/>
                    <a:pt x="193" y="35"/>
                  </a:cubicBezTo>
                  <a:cubicBezTo>
                    <a:pt x="190" y="37"/>
                    <a:pt x="188" y="38"/>
                    <a:pt x="185" y="39"/>
                  </a:cubicBezTo>
                  <a:cubicBezTo>
                    <a:pt x="184" y="39"/>
                    <a:pt x="184" y="39"/>
                    <a:pt x="184" y="40"/>
                  </a:cubicBezTo>
                  <a:cubicBezTo>
                    <a:pt x="184" y="40"/>
                    <a:pt x="184" y="40"/>
                    <a:pt x="184" y="40"/>
                  </a:cubicBezTo>
                  <a:cubicBezTo>
                    <a:pt x="184" y="40"/>
                    <a:pt x="184" y="40"/>
                    <a:pt x="184" y="40"/>
                  </a:cubicBezTo>
                  <a:cubicBezTo>
                    <a:pt x="187" y="39"/>
                    <a:pt x="190" y="38"/>
                    <a:pt x="193" y="38"/>
                  </a:cubicBezTo>
                  <a:cubicBezTo>
                    <a:pt x="194" y="38"/>
                    <a:pt x="197" y="38"/>
                    <a:pt x="196" y="39"/>
                  </a:cubicBezTo>
                  <a:cubicBezTo>
                    <a:pt x="191" y="41"/>
                    <a:pt x="186" y="44"/>
                    <a:pt x="181" y="46"/>
                  </a:cubicBezTo>
                  <a:close/>
                  <a:moveTo>
                    <a:pt x="40" y="17"/>
                  </a:moveTo>
                  <a:cubicBezTo>
                    <a:pt x="40" y="17"/>
                    <a:pt x="40" y="17"/>
                    <a:pt x="40" y="17"/>
                  </a:cubicBezTo>
                  <a:cubicBezTo>
                    <a:pt x="34" y="20"/>
                    <a:pt x="29" y="23"/>
                    <a:pt x="24" y="26"/>
                  </a:cubicBezTo>
                  <a:cubicBezTo>
                    <a:pt x="21" y="28"/>
                    <a:pt x="18" y="30"/>
                    <a:pt x="15" y="33"/>
                  </a:cubicBezTo>
                  <a:cubicBezTo>
                    <a:pt x="15" y="33"/>
                    <a:pt x="15" y="33"/>
                    <a:pt x="14" y="33"/>
                  </a:cubicBezTo>
                  <a:cubicBezTo>
                    <a:pt x="13" y="34"/>
                    <a:pt x="13" y="36"/>
                    <a:pt x="12" y="38"/>
                  </a:cubicBezTo>
                  <a:lnTo>
                    <a:pt x="40" y="17"/>
                  </a:lnTo>
                  <a:close/>
                  <a:moveTo>
                    <a:pt x="21" y="64"/>
                  </a:moveTo>
                  <a:cubicBezTo>
                    <a:pt x="48" y="45"/>
                    <a:pt x="48" y="45"/>
                    <a:pt x="48" y="45"/>
                  </a:cubicBezTo>
                  <a:cubicBezTo>
                    <a:pt x="38" y="50"/>
                    <a:pt x="28" y="55"/>
                    <a:pt x="19" y="63"/>
                  </a:cubicBezTo>
                  <a:cubicBezTo>
                    <a:pt x="19" y="63"/>
                    <a:pt x="20" y="64"/>
                    <a:pt x="20" y="65"/>
                  </a:cubicBezTo>
                  <a:cubicBezTo>
                    <a:pt x="21" y="65"/>
                    <a:pt x="21" y="64"/>
                    <a:pt x="21" y="64"/>
                  </a:cubicBezTo>
                  <a:close/>
                  <a:moveTo>
                    <a:pt x="13" y="44"/>
                  </a:moveTo>
                  <a:cubicBezTo>
                    <a:pt x="22" y="36"/>
                    <a:pt x="32" y="29"/>
                    <a:pt x="41" y="22"/>
                  </a:cubicBezTo>
                  <a:cubicBezTo>
                    <a:pt x="31" y="28"/>
                    <a:pt x="21" y="34"/>
                    <a:pt x="12" y="41"/>
                  </a:cubicBezTo>
                  <a:cubicBezTo>
                    <a:pt x="11" y="42"/>
                    <a:pt x="12" y="43"/>
                    <a:pt x="12" y="45"/>
                  </a:cubicBezTo>
                  <a:cubicBezTo>
                    <a:pt x="12" y="44"/>
                    <a:pt x="12" y="44"/>
                    <a:pt x="13" y="44"/>
                  </a:cubicBezTo>
                  <a:close/>
                  <a:moveTo>
                    <a:pt x="14" y="51"/>
                  </a:moveTo>
                  <a:cubicBezTo>
                    <a:pt x="23" y="43"/>
                    <a:pt x="32" y="37"/>
                    <a:pt x="41" y="30"/>
                  </a:cubicBezTo>
                  <a:cubicBezTo>
                    <a:pt x="37" y="31"/>
                    <a:pt x="34" y="33"/>
                    <a:pt x="31" y="35"/>
                  </a:cubicBezTo>
                  <a:cubicBezTo>
                    <a:pt x="25" y="39"/>
                    <a:pt x="18" y="43"/>
                    <a:pt x="12" y="48"/>
                  </a:cubicBezTo>
                  <a:cubicBezTo>
                    <a:pt x="12" y="49"/>
                    <a:pt x="12" y="52"/>
                    <a:pt x="14" y="51"/>
                  </a:cubicBezTo>
                  <a:close/>
                  <a:moveTo>
                    <a:pt x="35" y="79"/>
                  </a:moveTo>
                  <a:cubicBezTo>
                    <a:pt x="35" y="79"/>
                    <a:pt x="35" y="80"/>
                    <a:pt x="35" y="80"/>
                  </a:cubicBezTo>
                  <a:cubicBezTo>
                    <a:pt x="47" y="86"/>
                    <a:pt x="59" y="93"/>
                    <a:pt x="71" y="99"/>
                  </a:cubicBezTo>
                  <a:cubicBezTo>
                    <a:pt x="72" y="97"/>
                    <a:pt x="72" y="97"/>
                    <a:pt x="72" y="97"/>
                  </a:cubicBezTo>
                  <a:cubicBezTo>
                    <a:pt x="71" y="97"/>
                    <a:pt x="69" y="96"/>
                    <a:pt x="69" y="96"/>
                  </a:cubicBezTo>
                  <a:cubicBezTo>
                    <a:pt x="67" y="95"/>
                    <a:pt x="66" y="95"/>
                    <a:pt x="65" y="95"/>
                  </a:cubicBezTo>
                  <a:cubicBezTo>
                    <a:pt x="65" y="95"/>
                    <a:pt x="65" y="94"/>
                    <a:pt x="65" y="93"/>
                  </a:cubicBezTo>
                  <a:cubicBezTo>
                    <a:pt x="64" y="93"/>
                    <a:pt x="63" y="92"/>
                    <a:pt x="62" y="92"/>
                  </a:cubicBezTo>
                  <a:cubicBezTo>
                    <a:pt x="52" y="86"/>
                    <a:pt x="42" y="83"/>
                    <a:pt x="31" y="77"/>
                  </a:cubicBezTo>
                  <a:cubicBezTo>
                    <a:pt x="34" y="79"/>
                    <a:pt x="34" y="79"/>
                    <a:pt x="34" y="79"/>
                  </a:cubicBezTo>
                  <a:cubicBezTo>
                    <a:pt x="34" y="80"/>
                    <a:pt x="34" y="79"/>
                    <a:pt x="35" y="79"/>
                  </a:cubicBezTo>
                  <a:close/>
                  <a:moveTo>
                    <a:pt x="15" y="55"/>
                  </a:moveTo>
                  <a:cubicBezTo>
                    <a:pt x="24" y="48"/>
                    <a:pt x="33" y="42"/>
                    <a:pt x="42" y="35"/>
                  </a:cubicBezTo>
                  <a:cubicBezTo>
                    <a:pt x="32" y="40"/>
                    <a:pt x="22" y="45"/>
                    <a:pt x="13" y="54"/>
                  </a:cubicBezTo>
                  <a:cubicBezTo>
                    <a:pt x="14" y="54"/>
                    <a:pt x="14" y="55"/>
                    <a:pt x="15" y="55"/>
                  </a:cubicBezTo>
                  <a:close/>
                  <a:moveTo>
                    <a:pt x="27" y="70"/>
                  </a:moveTo>
                  <a:cubicBezTo>
                    <a:pt x="36" y="63"/>
                    <a:pt x="45" y="58"/>
                    <a:pt x="53" y="51"/>
                  </a:cubicBezTo>
                  <a:cubicBezTo>
                    <a:pt x="43" y="56"/>
                    <a:pt x="33" y="61"/>
                    <a:pt x="23" y="67"/>
                  </a:cubicBezTo>
                  <a:cubicBezTo>
                    <a:pt x="24" y="68"/>
                    <a:pt x="25" y="68"/>
                    <a:pt x="26" y="69"/>
                  </a:cubicBezTo>
                  <a:cubicBezTo>
                    <a:pt x="27" y="70"/>
                    <a:pt x="27" y="70"/>
                    <a:pt x="27" y="70"/>
                  </a:cubicBezTo>
                  <a:close/>
                  <a:moveTo>
                    <a:pt x="41" y="77"/>
                  </a:moveTo>
                  <a:cubicBezTo>
                    <a:pt x="41" y="77"/>
                    <a:pt x="41" y="77"/>
                    <a:pt x="42" y="77"/>
                  </a:cubicBezTo>
                  <a:cubicBezTo>
                    <a:pt x="50" y="70"/>
                    <a:pt x="58" y="65"/>
                    <a:pt x="66" y="59"/>
                  </a:cubicBezTo>
                  <a:cubicBezTo>
                    <a:pt x="65" y="59"/>
                    <a:pt x="65" y="59"/>
                    <a:pt x="64" y="59"/>
                  </a:cubicBezTo>
                  <a:cubicBezTo>
                    <a:pt x="54" y="64"/>
                    <a:pt x="45" y="69"/>
                    <a:pt x="35" y="74"/>
                  </a:cubicBezTo>
                  <a:cubicBezTo>
                    <a:pt x="37" y="76"/>
                    <a:pt x="39" y="77"/>
                    <a:pt x="41" y="77"/>
                  </a:cubicBezTo>
                  <a:close/>
                  <a:moveTo>
                    <a:pt x="178" y="71"/>
                  </a:moveTo>
                  <a:cubicBezTo>
                    <a:pt x="179" y="71"/>
                    <a:pt x="180" y="71"/>
                    <a:pt x="180" y="71"/>
                  </a:cubicBezTo>
                  <a:cubicBezTo>
                    <a:pt x="184" y="69"/>
                    <a:pt x="189" y="68"/>
                    <a:pt x="193" y="68"/>
                  </a:cubicBezTo>
                  <a:cubicBezTo>
                    <a:pt x="193" y="69"/>
                    <a:pt x="192" y="70"/>
                    <a:pt x="192" y="70"/>
                  </a:cubicBezTo>
                  <a:cubicBezTo>
                    <a:pt x="185" y="74"/>
                    <a:pt x="178" y="77"/>
                    <a:pt x="170" y="81"/>
                  </a:cubicBezTo>
                  <a:cubicBezTo>
                    <a:pt x="187" y="78"/>
                    <a:pt x="187" y="78"/>
                    <a:pt x="187" y="78"/>
                  </a:cubicBezTo>
                  <a:cubicBezTo>
                    <a:pt x="192" y="72"/>
                    <a:pt x="196" y="65"/>
                    <a:pt x="199" y="58"/>
                  </a:cubicBezTo>
                  <a:cubicBezTo>
                    <a:pt x="193" y="61"/>
                    <a:pt x="187" y="63"/>
                    <a:pt x="182" y="65"/>
                  </a:cubicBezTo>
                  <a:cubicBezTo>
                    <a:pt x="181" y="65"/>
                    <a:pt x="181" y="65"/>
                    <a:pt x="181" y="65"/>
                  </a:cubicBezTo>
                  <a:cubicBezTo>
                    <a:pt x="182" y="65"/>
                    <a:pt x="182" y="65"/>
                    <a:pt x="182" y="65"/>
                  </a:cubicBezTo>
                  <a:cubicBezTo>
                    <a:pt x="191" y="63"/>
                    <a:pt x="191" y="63"/>
                    <a:pt x="191" y="63"/>
                  </a:cubicBezTo>
                  <a:cubicBezTo>
                    <a:pt x="193" y="63"/>
                    <a:pt x="195" y="62"/>
                    <a:pt x="196" y="62"/>
                  </a:cubicBezTo>
                  <a:cubicBezTo>
                    <a:pt x="196" y="63"/>
                    <a:pt x="196" y="64"/>
                    <a:pt x="195" y="64"/>
                  </a:cubicBezTo>
                  <a:cubicBezTo>
                    <a:pt x="189" y="67"/>
                    <a:pt x="184" y="69"/>
                    <a:pt x="178" y="71"/>
                  </a:cubicBezTo>
                  <a:close/>
                  <a:moveTo>
                    <a:pt x="193" y="59"/>
                  </a:moveTo>
                  <a:cubicBezTo>
                    <a:pt x="193" y="58"/>
                    <a:pt x="193" y="58"/>
                    <a:pt x="193" y="58"/>
                  </a:cubicBezTo>
                  <a:cubicBezTo>
                    <a:pt x="187" y="59"/>
                    <a:pt x="181" y="61"/>
                    <a:pt x="176" y="63"/>
                  </a:cubicBezTo>
                  <a:cubicBezTo>
                    <a:pt x="175" y="63"/>
                    <a:pt x="175" y="63"/>
                    <a:pt x="174" y="62"/>
                  </a:cubicBezTo>
                  <a:cubicBezTo>
                    <a:pt x="174" y="62"/>
                    <a:pt x="174" y="61"/>
                    <a:pt x="174" y="61"/>
                  </a:cubicBezTo>
                  <a:cubicBezTo>
                    <a:pt x="182" y="57"/>
                    <a:pt x="190" y="54"/>
                    <a:pt x="198" y="51"/>
                  </a:cubicBezTo>
                  <a:cubicBezTo>
                    <a:pt x="198" y="51"/>
                    <a:pt x="200" y="50"/>
                    <a:pt x="198" y="51"/>
                  </a:cubicBezTo>
                  <a:cubicBezTo>
                    <a:pt x="191" y="52"/>
                    <a:pt x="185" y="53"/>
                    <a:pt x="178" y="55"/>
                  </a:cubicBezTo>
                  <a:cubicBezTo>
                    <a:pt x="178" y="55"/>
                    <a:pt x="176" y="55"/>
                    <a:pt x="176" y="54"/>
                  </a:cubicBezTo>
                  <a:cubicBezTo>
                    <a:pt x="176" y="53"/>
                    <a:pt x="177" y="53"/>
                    <a:pt x="177" y="52"/>
                  </a:cubicBezTo>
                  <a:cubicBezTo>
                    <a:pt x="183" y="50"/>
                    <a:pt x="189" y="47"/>
                    <a:pt x="195" y="45"/>
                  </a:cubicBezTo>
                  <a:cubicBezTo>
                    <a:pt x="196" y="45"/>
                    <a:pt x="196" y="45"/>
                    <a:pt x="196" y="45"/>
                  </a:cubicBezTo>
                  <a:cubicBezTo>
                    <a:pt x="197" y="44"/>
                    <a:pt x="197" y="44"/>
                    <a:pt x="197" y="44"/>
                  </a:cubicBezTo>
                  <a:cubicBezTo>
                    <a:pt x="196" y="45"/>
                    <a:pt x="196" y="45"/>
                    <a:pt x="196" y="45"/>
                  </a:cubicBezTo>
                  <a:cubicBezTo>
                    <a:pt x="196" y="45"/>
                    <a:pt x="195" y="45"/>
                    <a:pt x="195" y="45"/>
                  </a:cubicBezTo>
                  <a:cubicBezTo>
                    <a:pt x="195" y="45"/>
                    <a:pt x="195" y="45"/>
                    <a:pt x="195" y="45"/>
                  </a:cubicBezTo>
                  <a:cubicBezTo>
                    <a:pt x="188" y="46"/>
                    <a:pt x="181" y="48"/>
                    <a:pt x="174" y="49"/>
                  </a:cubicBezTo>
                  <a:cubicBezTo>
                    <a:pt x="172" y="50"/>
                    <a:pt x="170" y="51"/>
                    <a:pt x="168" y="51"/>
                  </a:cubicBezTo>
                  <a:cubicBezTo>
                    <a:pt x="168" y="50"/>
                    <a:pt x="168" y="49"/>
                    <a:pt x="168" y="49"/>
                  </a:cubicBezTo>
                  <a:cubicBezTo>
                    <a:pt x="175" y="46"/>
                    <a:pt x="182" y="43"/>
                    <a:pt x="189" y="41"/>
                  </a:cubicBezTo>
                  <a:cubicBezTo>
                    <a:pt x="186" y="41"/>
                    <a:pt x="184" y="41"/>
                    <a:pt x="182" y="42"/>
                  </a:cubicBezTo>
                  <a:cubicBezTo>
                    <a:pt x="177" y="43"/>
                    <a:pt x="172" y="44"/>
                    <a:pt x="168" y="46"/>
                  </a:cubicBezTo>
                  <a:cubicBezTo>
                    <a:pt x="168" y="47"/>
                    <a:pt x="167" y="45"/>
                    <a:pt x="167" y="45"/>
                  </a:cubicBezTo>
                  <a:cubicBezTo>
                    <a:pt x="173" y="42"/>
                    <a:pt x="179" y="40"/>
                    <a:pt x="184" y="37"/>
                  </a:cubicBezTo>
                  <a:cubicBezTo>
                    <a:pt x="185" y="37"/>
                    <a:pt x="185" y="37"/>
                    <a:pt x="185" y="37"/>
                  </a:cubicBezTo>
                  <a:cubicBezTo>
                    <a:pt x="185" y="37"/>
                    <a:pt x="185" y="37"/>
                    <a:pt x="185" y="37"/>
                  </a:cubicBezTo>
                  <a:cubicBezTo>
                    <a:pt x="186" y="36"/>
                    <a:pt x="186" y="36"/>
                    <a:pt x="186" y="36"/>
                  </a:cubicBezTo>
                  <a:cubicBezTo>
                    <a:pt x="185" y="37"/>
                    <a:pt x="185" y="37"/>
                    <a:pt x="185" y="37"/>
                  </a:cubicBezTo>
                  <a:cubicBezTo>
                    <a:pt x="185" y="37"/>
                    <a:pt x="185" y="37"/>
                    <a:pt x="185" y="37"/>
                  </a:cubicBezTo>
                  <a:cubicBezTo>
                    <a:pt x="184" y="37"/>
                    <a:pt x="184" y="37"/>
                    <a:pt x="184" y="37"/>
                  </a:cubicBezTo>
                  <a:cubicBezTo>
                    <a:pt x="184" y="37"/>
                    <a:pt x="184" y="37"/>
                    <a:pt x="184" y="37"/>
                  </a:cubicBezTo>
                  <a:cubicBezTo>
                    <a:pt x="178" y="39"/>
                    <a:pt x="172" y="40"/>
                    <a:pt x="167" y="42"/>
                  </a:cubicBezTo>
                  <a:cubicBezTo>
                    <a:pt x="166" y="42"/>
                    <a:pt x="166" y="40"/>
                    <a:pt x="166" y="40"/>
                  </a:cubicBezTo>
                  <a:cubicBezTo>
                    <a:pt x="174" y="36"/>
                    <a:pt x="181" y="33"/>
                    <a:pt x="188" y="30"/>
                  </a:cubicBezTo>
                  <a:cubicBezTo>
                    <a:pt x="188" y="30"/>
                    <a:pt x="189" y="30"/>
                    <a:pt x="188" y="30"/>
                  </a:cubicBezTo>
                  <a:cubicBezTo>
                    <a:pt x="180" y="31"/>
                    <a:pt x="172" y="33"/>
                    <a:pt x="164" y="37"/>
                  </a:cubicBezTo>
                  <a:cubicBezTo>
                    <a:pt x="164" y="37"/>
                    <a:pt x="163" y="37"/>
                    <a:pt x="162" y="36"/>
                  </a:cubicBezTo>
                  <a:cubicBezTo>
                    <a:pt x="162" y="36"/>
                    <a:pt x="163" y="35"/>
                    <a:pt x="164" y="34"/>
                  </a:cubicBezTo>
                  <a:cubicBezTo>
                    <a:pt x="170" y="31"/>
                    <a:pt x="177" y="28"/>
                    <a:pt x="184" y="24"/>
                  </a:cubicBezTo>
                  <a:cubicBezTo>
                    <a:pt x="185" y="24"/>
                    <a:pt x="184" y="24"/>
                    <a:pt x="184" y="24"/>
                  </a:cubicBezTo>
                  <a:cubicBezTo>
                    <a:pt x="176" y="26"/>
                    <a:pt x="169" y="27"/>
                    <a:pt x="162" y="31"/>
                  </a:cubicBezTo>
                  <a:cubicBezTo>
                    <a:pt x="161" y="31"/>
                    <a:pt x="162" y="29"/>
                    <a:pt x="163" y="29"/>
                  </a:cubicBezTo>
                  <a:cubicBezTo>
                    <a:pt x="167" y="26"/>
                    <a:pt x="171" y="25"/>
                    <a:pt x="175" y="23"/>
                  </a:cubicBezTo>
                  <a:cubicBezTo>
                    <a:pt x="175" y="22"/>
                    <a:pt x="175" y="22"/>
                    <a:pt x="175" y="22"/>
                  </a:cubicBezTo>
                  <a:cubicBezTo>
                    <a:pt x="175" y="23"/>
                    <a:pt x="175" y="23"/>
                    <a:pt x="175" y="23"/>
                  </a:cubicBezTo>
                  <a:cubicBezTo>
                    <a:pt x="175" y="22"/>
                    <a:pt x="175" y="22"/>
                    <a:pt x="175" y="22"/>
                  </a:cubicBezTo>
                  <a:cubicBezTo>
                    <a:pt x="168" y="24"/>
                    <a:pt x="162" y="26"/>
                    <a:pt x="156" y="29"/>
                  </a:cubicBezTo>
                  <a:cubicBezTo>
                    <a:pt x="156" y="29"/>
                    <a:pt x="155" y="28"/>
                    <a:pt x="155" y="28"/>
                  </a:cubicBezTo>
                  <a:cubicBezTo>
                    <a:pt x="160" y="25"/>
                    <a:pt x="165" y="22"/>
                    <a:pt x="170" y="20"/>
                  </a:cubicBezTo>
                  <a:cubicBezTo>
                    <a:pt x="170" y="19"/>
                    <a:pt x="170" y="19"/>
                    <a:pt x="170" y="19"/>
                  </a:cubicBezTo>
                  <a:cubicBezTo>
                    <a:pt x="164" y="22"/>
                    <a:pt x="159" y="23"/>
                    <a:pt x="154" y="26"/>
                  </a:cubicBezTo>
                  <a:cubicBezTo>
                    <a:pt x="154" y="26"/>
                    <a:pt x="153" y="26"/>
                    <a:pt x="152" y="26"/>
                  </a:cubicBezTo>
                  <a:cubicBezTo>
                    <a:pt x="152" y="25"/>
                    <a:pt x="152" y="25"/>
                    <a:pt x="153" y="24"/>
                  </a:cubicBezTo>
                  <a:cubicBezTo>
                    <a:pt x="156" y="22"/>
                    <a:pt x="160" y="20"/>
                    <a:pt x="164" y="17"/>
                  </a:cubicBezTo>
                  <a:cubicBezTo>
                    <a:pt x="159" y="17"/>
                    <a:pt x="155" y="20"/>
                    <a:pt x="152" y="23"/>
                  </a:cubicBezTo>
                  <a:cubicBezTo>
                    <a:pt x="152" y="23"/>
                    <a:pt x="153" y="22"/>
                    <a:pt x="152" y="23"/>
                  </a:cubicBezTo>
                  <a:cubicBezTo>
                    <a:pt x="151" y="24"/>
                    <a:pt x="150" y="25"/>
                    <a:pt x="149" y="25"/>
                  </a:cubicBezTo>
                  <a:cubicBezTo>
                    <a:pt x="148" y="25"/>
                    <a:pt x="148" y="24"/>
                    <a:pt x="148" y="23"/>
                  </a:cubicBezTo>
                  <a:cubicBezTo>
                    <a:pt x="150" y="21"/>
                    <a:pt x="154" y="20"/>
                    <a:pt x="157" y="18"/>
                  </a:cubicBezTo>
                  <a:cubicBezTo>
                    <a:pt x="155" y="18"/>
                    <a:pt x="154" y="18"/>
                    <a:pt x="154" y="18"/>
                  </a:cubicBezTo>
                  <a:cubicBezTo>
                    <a:pt x="139" y="21"/>
                    <a:pt x="126" y="31"/>
                    <a:pt x="114" y="48"/>
                  </a:cubicBezTo>
                  <a:cubicBezTo>
                    <a:pt x="115" y="51"/>
                    <a:pt x="112" y="51"/>
                    <a:pt x="111" y="51"/>
                  </a:cubicBezTo>
                  <a:cubicBezTo>
                    <a:pt x="110" y="51"/>
                    <a:pt x="109" y="51"/>
                    <a:pt x="108" y="51"/>
                  </a:cubicBezTo>
                  <a:cubicBezTo>
                    <a:pt x="108" y="49"/>
                    <a:pt x="105" y="48"/>
                    <a:pt x="104" y="48"/>
                  </a:cubicBezTo>
                  <a:cubicBezTo>
                    <a:pt x="103" y="46"/>
                    <a:pt x="103" y="44"/>
                    <a:pt x="102" y="43"/>
                  </a:cubicBezTo>
                  <a:cubicBezTo>
                    <a:pt x="99" y="37"/>
                    <a:pt x="94" y="32"/>
                    <a:pt x="89" y="27"/>
                  </a:cubicBezTo>
                  <a:cubicBezTo>
                    <a:pt x="77" y="18"/>
                    <a:pt x="60" y="10"/>
                    <a:pt x="47" y="6"/>
                  </a:cubicBezTo>
                  <a:cubicBezTo>
                    <a:pt x="41" y="12"/>
                    <a:pt x="35" y="16"/>
                    <a:pt x="28" y="21"/>
                  </a:cubicBezTo>
                  <a:cubicBezTo>
                    <a:pt x="28" y="22"/>
                    <a:pt x="28" y="22"/>
                    <a:pt x="28" y="22"/>
                  </a:cubicBezTo>
                  <a:cubicBezTo>
                    <a:pt x="28" y="21"/>
                    <a:pt x="28" y="21"/>
                    <a:pt x="28" y="21"/>
                  </a:cubicBezTo>
                  <a:cubicBezTo>
                    <a:pt x="28" y="21"/>
                    <a:pt x="29" y="21"/>
                    <a:pt x="29" y="21"/>
                  </a:cubicBezTo>
                  <a:cubicBezTo>
                    <a:pt x="35" y="17"/>
                    <a:pt x="42" y="14"/>
                    <a:pt x="49" y="10"/>
                  </a:cubicBezTo>
                  <a:cubicBezTo>
                    <a:pt x="49" y="10"/>
                    <a:pt x="50" y="11"/>
                    <a:pt x="49" y="11"/>
                  </a:cubicBezTo>
                  <a:cubicBezTo>
                    <a:pt x="42" y="17"/>
                    <a:pt x="34" y="23"/>
                    <a:pt x="27" y="29"/>
                  </a:cubicBezTo>
                  <a:cubicBezTo>
                    <a:pt x="27" y="29"/>
                    <a:pt x="27" y="29"/>
                    <a:pt x="27" y="29"/>
                  </a:cubicBezTo>
                  <a:cubicBezTo>
                    <a:pt x="27" y="29"/>
                    <a:pt x="27" y="29"/>
                    <a:pt x="27" y="29"/>
                  </a:cubicBezTo>
                  <a:cubicBezTo>
                    <a:pt x="34" y="24"/>
                    <a:pt x="42" y="20"/>
                    <a:pt x="49" y="16"/>
                  </a:cubicBezTo>
                  <a:cubicBezTo>
                    <a:pt x="50" y="16"/>
                    <a:pt x="50" y="17"/>
                    <a:pt x="50" y="18"/>
                  </a:cubicBezTo>
                  <a:cubicBezTo>
                    <a:pt x="20" y="40"/>
                    <a:pt x="20" y="40"/>
                    <a:pt x="20" y="40"/>
                  </a:cubicBezTo>
                  <a:cubicBezTo>
                    <a:pt x="29" y="34"/>
                    <a:pt x="38" y="29"/>
                    <a:pt x="46" y="25"/>
                  </a:cubicBezTo>
                  <a:cubicBezTo>
                    <a:pt x="47" y="24"/>
                    <a:pt x="48" y="26"/>
                    <a:pt x="47" y="26"/>
                  </a:cubicBezTo>
                  <a:cubicBezTo>
                    <a:pt x="44" y="30"/>
                    <a:pt x="40" y="32"/>
                    <a:pt x="37" y="35"/>
                  </a:cubicBezTo>
                  <a:cubicBezTo>
                    <a:pt x="36" y="36"/>
                    <a:pt x="36" y="36"/>
                    <a:pt x="36" y="36"/>
                  </a:cubicBezTo>
                  <a:cubicBezTo>
                    <a:pt x="37" y="35"/>
                    <a:pt x="37" y="35"/>
                    <a:pt x="37" y="35"/>
                  </a:cubicBezTo>
                  <a:cubicBezTo>
                    <a:pt x="40" y="34"/>
                    <a:pt x="43" y="32"/>
                    <a:pt x="45" y="31"/>
                  </a:cubicBezTo>
                  <a:cubicBezTo>
                    <a:pt x="46" y="31"/>
                    <a:pt x="47" y="32"/>
                    <a:pt x="46" y="32"/>
                  </a:cubicBezTo>
                  <a:cubicBezTo>
                    <a:pt x="44" y="35"/>
                    <a:pt x="42" y="37"/>
                    <a:pt x="39" y="39"/>
                  </a:cubicBezTo>
                  <a:cubicBezTo>
                    <a:pt x="39" y="39"/>
                    <a:pt x="38" y="40"/>
                    <a:pt x="38" y="40"/>
                  </a:cubicBezTo>
                  <a:cubicBezTo>
                    <a:pt x="30" y="46"/>
                    <a:pt x="23" y="51"/>
                    <a:pt x="15" y="57"/>
                  </a:cubicBezTo>
                  <a:cubicBezTo>
                    <a:pt x="26" y="51"/>
                    <a:pt x="37" y="44"/>
                    <a:pt x="48" y="39"/>
                  </a:cubicBezTo>
                  <a:cubicBezTo>
                    <a:pt x="49" y="39"/>
                    <a:pt x="49" y="40"/>
                    <a:pt x="49" y="40"/>
                  </a:cubicBezTo>
                  <a:cubicBezTo>
                    <a:pt x="48" y="42"/>
                    <a:pt x="47" y="43"/>
                    <a:pt x="46" y="44"/>
                  </a:cubicBezTo>
                  <a:cubicBezTo>
                    <a:pt x="48" y="42"/>
                    <a:pt x="51" y="41"/>
                    <a:pt x="53" y="40"/>
                  </a:cubicBezTo>
                  <a:cubicBezTo>
                    <a:pt x="54" y="42"/>
                    <a:pt x="52" y="43"/>
                    <a:pt x="52" y="43"/>
                  </a:cubicBezTo>
                  <a:cubicBezTo>
                    <a:pt x="22" y="66"/>
                    <a:pt x="22" y="66"/>
                    <a:pt x="22" y="66"/>
                  </a:cubicBezTo>
                  <a:cubicBezTo>
                    <a:pt x="34" y="59"/>
                    <a:pt x="46" y="52"/>
                    <a:pt x="58" y="47"/>
                  </a:cubicBezTo>
                  <a:cubicBezTo>
                    <a:pt x="58" y="47"/>
                    <a:pt x="59" y="48"/>
                    <a:pt x="59" y="48"/>
                  </a:cubicBezTo>
                  <a:cubicBezTo>
                    <a:pt x="54" y="53"/>
                    <a:pt x="48" y="57"/>
                    <a:pt x="43" y="61"/>
                  </a:cubicBezTo>
                  <a:cubicBezTo>
                    <a:pt x="54" y="56"/>
                    <a:pt x="54" y="56"/>
                    <a:pt x="54" y="56"/>
                  </a:cubicBezTo>
                  <a:cubicBezTo>
                    <a:pt x="56" y="54"/>
                    <a:pt x="58" y="53"/>
                    <a:pt x="61" y="53"/>
                  </a:cubicBezTo>
                  <a:cubicBezTo>
                    <a:pt x="61" y="54"/>
                    <a:pt x="60" y="55"/>
                    <a:pt x="60" y="55"/>
                  </a:cubicBezTo>
                  <a:cubicBezTo>
                    <a:pt x="54" y="59"/>
                    <a:pt x="49" y="64"/>
                    <a:pt x="43" y="68"/>
                  </a:cubicBezTo>
                  <a:cubicBezTo>
                    <a:pt x="43" y="67"/>
                    <a:pt x="43" y="68"/>
                    <a:pt x="43" y="68"/>
                  </a:cubicBezTo>
                  <a:cubicBezTo>
                    <a:pt x="43" y="68"/>
                    <a:pt x="43" y="68"/>
                    <a:pt x="43" y="68"/>
                  </a:cubicBezTo>
                  <a:cubicBezTo>
                    <a:pt x="52" y="63"/>
                    <a:pt x="60" y="59"/>
                    <a:pt x="69" y="56"/>
                  </a:cubicBezTo>
                  <a:cubicBezTo>
                    <a:pt x="70" y="56"/>
                    <a:pt x="71" y="57"/>
                    <a:pt x="70" y="58"/>
                  </a:cubicBezTo>
                  <a:cubicBezTo>
                    <a:pt x="62" y="65"/>
                    <a:pt x="53" y="70"/>
                    <a:pt x="45" y="76"/>
                  </a:cubicBezTo>
                  <a:cubicBezTo>
                    <a:pt x="55" y="72"/>
                    <a:pt x="65" y="68"/>
                    <a:pt x="74" y="64"/>
                  </a:cubicBezTo>
                  <a:cubicBezTo>
                    <a:pt x="75" y="64"/>
                    <a:pt x="76" y="65"/>
                    <a:pt x="75" y="65"/>
                  </a:cubicBezTo>
                  <a:cubicBezTo>
                    <a:pt x="69" y="70"/>
                    <a:pt x="62" y="74"/>
                    <a:pt x="56" y="78"/>
                  </a:cubicBezTo>
                  <a:cubicBezTo>
                    <a:pt x="64" y="75"/>
                    <a:pt x="71" y="71"/>
                    <a:pt x="79" y="69"/>
                  </a:cubicBezTo>
                  <a:cubicBezTo>
                    <a:pt x="80" y="69"/>
                    <a:pt x="81" y="70"/>
                    <a:pt x="80" y="70"/>
                  </a:cubicBezTo>
                  <a:cubicBezTo>
                    <a:pt x="74" y="75"/>
                    <a:pt x="67" y="79"/>
                    <a:pt x="61" y="83"/>
                  </a:cubicBezTo>
                  <a:cubicBezTo>
                    <a:pt x="60" y="83"/>
                    <a:pt x="60" y="83"/>
                    <a:pt x="60" y="83"/>
                  </a:cubicBezTo>
                  <a:cubicBezTo>
                    <a:pt x="61" y="83"/>
                    <a:pt x="61" y="83"/>
                    <a:pt x="61" y="83"/>
                  </a:cubicBezTo>
                  <a:cubicBezTo>
                    <a:pt x="68" y="80"/>
                    <a:pt x="76" y="76"/>
                    <a:pt x="84" y="74"/>
                  </a:cubicBezTo>
                  <a:cubicBezTo>
                    <a:pt x="84" y="74"/>
                    <a:pt x="84" y="75"/>
                    <a:pt x="84" y="76"/>
                  </a:cubicBezTo>
                  <a:cubicBezTo>
                    <a:pt x="80" y="79"/>
                    <a:pt x="76" y="81"/>
                    <a:pt x="73" y="83"/>
                  </a:cubicBezTo>
                  <a:cubicBezTo>
                    <a:pt x="72" y="83"/>
                    <a:pt x="72" y="83"/>
                    <a:pt x="72" y="83"/>
                  </a:cubicBezTo>
                  <a:cubicBezTo>
                    <a:pt x="73" y="83"/>
                    <a:pt x="73" y="83"/>
                    <a:pt x="73" y="83"/>
                  </a:cubicBezTo>
                  <a:cubicBezTo>
                    <a:pt x="79" y="81"/>
                    <a:pt x="86" y="78"/>
                    <a:pt x="92" y="77"/>
                  </a:cubicBezTo>
                  <a:cubicBezTo>
                    <a:pt x="94" y="76"/>
                    <a:pt x="94" y="77"/>
                    <a:pt x="94" y="78"/>
                  </a:cubicBezTo>
                  <a:cubicBezTo>
                    <a:pt x="92" y="79"/>
                    <a:pt x="90" y="80"/>
                    <a:pt x="88" y="82"/>
                  </a:cubicBezTo>
                  <a:cubicBezTo>
                    <a:pt x="87" y="83"/>
                    <a:pt x="85" y="83"/>
                    <a:pt x="84" y="84"/>
                  </a:cubicBezTo>
                  <a:cubicBezTo>
                    <a:pt x="81" y="86"/>
                    <a:pt x="78" y="87"/>
                    <a:pt x="75" y="89"/>
                  </a:cubicBezTo>
                  <a:cubicBezTo>
                    <a:pt x="74" y="90"/>
                    <a:pt x="75" y="89"/>
                    <a:pt x="75" y="89"/>
                  </a:cubicBezTo>
                  <a:cubicBezTo>
                    <a:pt x="83" y="86"/>
                    <a:pt x="91" y="83"/>
                    <a:pt x="99" y="81"/>
                  </a:cubicBezTo>
                  <a:cubicBezTo>
                    <a:pt x="99" y="81"/>
                    <a:pt x="100" y="82"/>
                    <a:pt x="99" y="83"/>
                  </a:cubicBezTo>
                  <a:cubicBezTo>
                    <a:pt x="93" y="87"/>
                    <a:pt x="85" y="91"/>
                    <a:pt x="78" y="95"/>
                  </a:cubicBezTo>
                  <a:cubicBezTo>
                    <a:pt x="78" y="95"/>
                    <a:pt x="77" y="96"/>
                    <a:pt x="78" y="96"/>
                  </a:cubicBezTo>
                  <a:cubicBezTo>
                    <a:pt x="81" y="94"/>
                    <a:pt x="84" y="94"/>
                    <a:pt x="87" y="93"/>
                  </a:cubicBezTo>
                  <a:cubicBezTo>
                    <a:pt x="93" y="90"/>
                    <a:pt x="100" y="88"/>
                    <a:pt x="106" y="86"/>
                  </a:cubicBezTo>
                  <a:cubicBezTo>
                    <a:pt x="106" y="86"/>
                    <a:pt x="106" y="88"/>
                    <a:pt x="106" y="88"/>
                  </a:cubicBezTo>
                  <a:cubicBezTo>
                    <a:pt x="99" y="92"/>
                    <a:pt x="93" y="96"/>
                    <a:pt x="86" y="99"/>
                  </a:cubicBezTo>
                  <a:cubicBezTo>
                    <a:pt x="92" y="97"/>
                    <a:pt x="99" y="94"/>
                    <a:pt x="106" y="92"/>
                  </a:cubicBezTo>
                  <a:cubicBezTo>
                    <a:pt x="106" y="92"/>
                    <a:pt x="107" y="92"/>
                    <a:pt x="106" y="93"/>
                  </a:cubicBezTo>
                  <a:cubicBezTo>
                    <a:pt x="104" y="95"/>
                    <a:pt x="101" y="97"/>
                    <a:pt x="99" y="98"/>
                  </a:cubicBezTo>
                  <a:cubicBezTo>
                    <a:pt x="98" y="98"/>
                    <a:pt x="97" y="98"/>
                    <a:pt x="97" y="99"/>
                  </a:cubicBezTo>
                  <a:cubicBezTo>
                    <a:pt x="98" y="99"/>
                    <a:pt x="98" y="99"/>
                    <a:pt x="99" y="98"/>
                  </a:cubicBezTo>
                  <a:cubicBezTo>
                    <a:pt x="103" y="97"/>
                    <a:pt x="108" y="95"/>
                    <a:pt x="113" y="94"/>
                  </a:cubicBezTo>
                  <a:cubicBezTo>
                    <a:pt x="114" y="94"/>
                    <a:pt x="114" y="95"/>
                    <a:pt x="114" y="95"/>
                  </a:cubicBezTo>
                  <a:cubicBezTo>
                    <a:pt x="112" y="97"/>
                    <a:pt x="109" y="98"/>
                    <a:pt x="107" y="100"/>
                  </a:cubicBezTo>
                  <a:cubicBezTo>
                    <a:pt x="111" y="99"/>
                    <a:pt x="114" y="97"/>
                    <a:pt x="117" y="97"/>
                  </a:cubicBezTo>
                  <a:cubicBezTo>
                    <a:pt x="118" y="96"/>
                    <a:pt x="118" y="98"/>
                    <a:pt x="118" y="98"/>
                  </a:cubicBezTo>
                  <a:cubicBezTo>
                    <a:pt x="112" y="103"/>
                    <a:pt x="106" y="106"/>
                    <a:pt x="100" y="110"/>
                  </a:cubicBezTo>
                  <a:cubicBezTo>
                    <a:pt x="105" y="108"/>
                    <a:pt x="111" y="107"/>
                    <a:pt x="116" y="105"/>
                  </a:cubicBezTo>
                  <a:cubicBezTo>
                    <a:pt x="116" y="105"/>
                    <a:pt x="117" y="106"/>
                    <a:pt x="117" y="106"/>
                  </a:cubicBezTo>
                  <a:cubicBezTo>
                    <a:pt x="104" y="115"/>
                    <a:pt x="104" y="115"/>
                    <a:pt x="104" y="115"/>
                  </a:cubicBezTo>
                  <a:cubicBezTo>
                    <a:pt x="107" y="114"/>
                    <a:pt x="110" y="113"/>
                    <a:pt x="113" y="113"/>
                  </a:cubicBezTo>
                  <a:cubicBezTo>
                    <a:pt x="113" y="112"/>
                    <a:pt x="113" y="113"/>
                    <a:pt x="113" y="114"/>
                  </a:cubicBezTo>
                  <a:cubicBezTo>
                    <a:pt x="107" y="118"/>
                    <a:pt x="107" y="118"/>
                    <a:pt x="107" y="118"/>
                  </a:cubicBezTo>
                  <a:cubicBezTo>
                    <a:pt x="110" y="117"/>
                    <a:pt x="113" y="115"/>
                    <a:pt x="116" y="115"/>
                  </a:cubicBezTo>
                  <a:cubicBezTo>
                    <a:pt x="116" y="115"/>
                    <a:pt x="117" y="116"/>
                    <a:pt x="117" y="117"/>
                  </a:cubicBezTo>
                  <a:cubicBezTo>
                    <a:pt x="115" y="119"/>
                    <a:pt x="112" y="122"/>
                    <a:pt x="110" y="124"/>
                  </a:cubicBezTo>
                  <a:cubicBezTo>
                    <a:pt x="114" y="132"/>
                    <a:pt x="114" y="141"/>
                    <a:pt x="115" y="150"/>
                  </a:cubicBezTo>
                  <a:cubicBezTo>
                    <a:pt x="118" y="145"/>
                    <a:pt x="122" y="140"/>
                    <a:pt x="126" y="136"/>
                  </a:cubicBezTo>
                  <a:cubicBezTo>
                    <a:pt x="141" y="118"/>
                    <a:pt x="158" y="105"/>
                    <a:pt x="176" y="90"/>
                  </a:cubicBezTo>
                  <a:cubicBezTo>
                    <a:pt x="173" y="91"/>
                    <a:pt x="171" y="92"/>
                    <a:pt x="169" y="92"/>
                  </a:cubicBezTo>
                  <a:cubicBezTo>
                    <a:pt x="169" y="91"/>
                    <a:pt x="169" y="90"/>
                    <a:pt x="169" y="90"/>
                  </a:cubicBezTo>
                  <a:cubicBezTo>
                    <a:pt x="173" y="87"/>
                    <a:pt x="178" y="84"/>
                    <a:pt x="182" y="82"/>
                  </a:cubicBezTo>
                  <a:cubicBezTo>
                    <a:pt x="183" y="81"/>
                    <a:pt x="185" y="81"/>
                    <a:pt x="185" y="80"/>
                  </a:cubicBezTo>
                  <a:cubicBezTo>
                    <a:pt x="179" y="80"/>
                    <a:pt x="174" y="82"/>
                    <a:pt x="168" y="83"/>
                  </a:cubicBezTo>
                  <a:cubicBezTo>
                    <a:pt x="167" y="83"/>
                    <a:pt x="167" y="82"/>
                    <a:pt x="167" y="81"/>
                  </a:cubicBezTo>
                  <a:cubicBezTo>
                    <a:pt x="167" y="81"/>
                    <a:pt x="168" y="80"/>
                    <a:pt x="168" y="80"/>
                  </a:cubicBezTo>
                  <a:cubicBezTo>
                    <a:pt x="174" y="76"/>
                    <a:pt x="180" y="74"/>
                    <a:pt x="186" y="71"/>
                  </a:cubicBezTo>
                  <a:cubicBezTo>
                    <a:pt x="168" y="75"/>
                    <a:pt x="168" y="75"/>
                    <a:pt x="168" y="75"/>
                  </a:cubicBezTo>
                  <a:cubicBezTo>
                    <a:pt x="167" y="75"/>
                    <a:pt x="167" y="74"/>
                    <a:pt x="168" y="74"/>
                  </a:cubicBezTo>
                  <a:cubicBezTo>
                    <a:pt x="173" y="71"/>
                    <a:pt x="178" y="69"/>
                    <a:pt x="183" y="67"/>
                  </a:cubicBezTo>
                  <a:cubicBezTo>
                    <a:pt x="184" y="67"/>
                    <a:pt x="184" y="67"/>
                    <a:pt x="185" y="66"/>
                  </a:cubicBezTo>
                  <a:cubicBezTo>
                    <a:pt x="185" y="66"/>
                    <a:pt x="186" y="66"/>
                    <a:pt x="186" y="66"/>
                  </a:cubicBezTo>
                  <a:cubicBezTo>
                    <a:pt x="186" y="66"/>
                    <a:pt x="185" y="66"/>
                    <a:pt x="185" y="66"/>
                  </a:cubicBezTo>
                  <a:cubicBezTo>
                    <a:pt x="184" y="66"/>
                    <a:pt x="184" y="66"/>
                    <a:pt x="183" y="67"/>
                  </a:cubicBezTo>
                  <a:cubicBezTo>
                    <a:pt x="183" y="67"/>
                    <a:pt x="183" y="67"/>
                    <a:pt x="183" y="67"/>
                  </a:cubicBezTo>
                  <a:cubicBezTo>
                    <a:pt x="178" y="67"/>
                    <a:pt x="174" y="69"/>
                    <a:pt x="170" y="70"/>
                  </a:cubicBezTo>
                  <a:cubicBezTo>
                    <a:pt x="169" y="70"/>
                    <a:pt x="169" y="70"/>
                    <a:pt x="169" y="69"/>
                  </a:cubicBezTo>
                  <a:cubicBezTo>
                    <a:pt x="169" y="68"/>
                    <a:pt x="170" y="68"/>
                    <a:pt x="171" y="68"/>
                  </a:cubicBezTo>
                  <a:cubicBezTo>
                    <a:pt x="178" y="64"/>
                    <a:pt x="186" y="62"/>
                    <a:pt x="193" y="59"/>
                  </a:cubicBezTo>
                  <a:close/>
                  <a:moveTo>
                    <a:pt x="107" y="169"/>
                  </a:moveTo>
                  <a:cubicBezTo>
                    <a:pt x="106" y="169"/>
                    <a:pt x="105" y="169"/>
                    <a:pt x="105" y="168"/>
                  </a:cubicBezTo>
                  <a:cubicBezTo>
                    <a:pt x="105" y="167"/>
                    <a:pt x="105" y="166"/>
                    <a:pt x="106" y="165"/>
                  </a:cubicBezTo>
                  <a:cubicBezTo>
                    <a:pt x="107" y="162"/>
                    <a:pt x="108" y="159"/>
                    <a:pt x="110" y="156"/>
                  </a:cubicBezTo>
                  <a:cubicBezTo>
                    <a:pt x="107" y="140"/>
                    <a:pt x="99" y="124"/>
                    <a:pt x="81" y="111"/>
                  </a:cubicBezTo>
                  <a:cubicBezTo>
                    <a:pt x="78" y="109"/>
                    <a:pt x="75" y="107"/>
                    <a:pt x="72" y="105"/>
                  </a:cubicBezTo>
                  <a:cubicBezTo>
                    <a:pt x="66" y="102"/>
                    <a:pt x="60" y="99"/>
                    <a:pt x="55" y="96"/>
                  </a:cubicBezTo>
                  <a:cubicBezTo>
                    <a:pt x="40" y="88"/>
                    <a:pt x="24" y="80"/>
                    <a:pt x="14" y="70"/>
                  </a:cubicBezTo>
                  <a:cubicBezTo>
                    <a:pt x="12" y="68"/>
                    <a:pt x="10" y="66"/>
                    <a:pt x="8" y="64"/>
                  </a:cubicBezTo>
                  <a:cubicBezTo>
                    <a:pt x="7" y="64"/>
                    <a:pt x="6" y="65"/>
                    <a:pt x="5" y="65"/>
                  </a:cubicBezTo>
                  <a:cubicBezTo>
                    <a:pt x="4" y="66"/>
                    <a:pt x="4" y="65"/>
                    <a:pt x="4" y="65"/>
                  </a:cubicBezTo>
                  <a:cubicBezTo>
                    <a:pt x="4" y="63"/>
                    <a:pt x="6" y="63"/>
                    <a:pt x="6" y="61"/>
                  </a:cubicBezTo>
                  <a:cubicBezTo>
                    <a:pt x="0" y="51"/>
                    <a:pt x="0" y="40"/>
                    <a:pt x="5" y="27"/>
                  </a:cubicBezTo>
                  <a:cubicBezTo>
                    <a:pt x="7" y="21"/>
                    <a:pt x="11" y="14"/>
                    <a:pt x="15" y="10"/>
                  </a:cubicBezTo>
                  <a:cubicBezTo>
                    <a:pt x="24" y="6"/>
                    <a:pt x="32" y="2"/>
                    <a:pt x="41" y="1"/>
                  </a:cubicBezTo>
                  <a:cubicBezTo>
                    <a:pt x="45" y="0"/>
                    <a:pt x="49" y="1"/>
                    <a:pt x="52" y="1"/>
                  </a:cubicBezTo>
                  <a:cubicBezTo>
                    <a:pt x="57" y="2"/>
                    <a:pt x="62" y="4"/>
                    <a:pt x="66" y="6"/>
                  </a:cubicBezTo>
                  <a:cubicBezTo>
                    <a:pt x="78" y="13"/>
                    <a:pt x="89" y="20"/>
                    <a:pt x="97" y="28"/>
                  </a:cubicBezTo>
                  <a:cubicBezTo>
                    <a:pt x="101" y="32"/>
                    <a:pt x="104" y="36"/>
                    <a:pt x="107" y="40"/>
                  </a:cubicBezTo>
                  <a:cubicBezTo>
                    <a:pt x="115" y="30"/>
                    <a:pt x="124" y="20"/>
                    <a:pt x="134" y="16"/>
                  </a:cubicBezTo>
                  <a:cubicBezTo>
                    <a:pt x="146" y="13"/>
                    <a:pt x="158" y="11"/>
                    <a:pt x="172" y="13"/>
                  </a:cubicBezTo>
                  <a:cubicBezTo>
                    <a:pt x="180" y="14"/>
                    <a:pt x="193" y="20"/>
                    <a:pt x="200" y="27"/>
                  </a:cubicBezTo>
                  <a:cubicBezTo>
                    <a:pt x="206" y="34"/>
                    <a:pt x="208" y="43"/>
                    <a:pt x="207" y="52"/>
                  </a:cubicBezTo>
                  <a:cubicBezTo>
                    <a:pt x="206" y="60"/>
                    <a:pt x="202" y="68"/>
                    <a:pt x="198" y="77"/>
                  </a:cubicBezTo>
                  <a:cubicBezTo>
                    <a:pt x="176" y="98"/>
                    <a:pt x="155" y="116"/>
                    <a:pt x="134" y="135"/>
                  </a:cubicBezTo>
                  <a:cubicBezTo>
                    <a:pt x="128" y="141"/>
                    <a:pt x="122" y="147"/>
                    <a:pt x="117" y="155"/>
                  </a:cubicBezTo>
                  <a:cubicBezTo>
                    <a:pt x="116" y="156"/>
                    <a:pt x="116" y="158"/>
                    <a:pt x="117" y="158"/>
                  </a:cubicBezTo>
                  <a:cubicBezTo>
                    <a:pt x="117" y="161"/>
                    <a:pt x="114" y="163"/>
                    <a:pt x="112" y="162"/>
                  </a:cubicBezTo>
                  <a:cubicBezTo>
                    <a:pt x="111" y="165"/>
                    <a:pt x="111" y="166"/>
                    <a:pt x="109" y="168"/>
                  </a:cubicBezTo>
                  <a:cubicBezTo>
                    <a:pt x="109" y="169"/>
                    <a:pt x="108" y="169"/>
                    <a:pt x="107" y="169"/>
                  </a:cubicBezTo>
                  <a:close/>
                </a:path>
              </a:pathLst>
            </a:custGeom>
            <a:solidFill>
              <a:schemeClr val="accent1"/>
            </a:solidFill>
            <a:ln>
              <a:noFill/>
            </a:ln>
            <a:effectLst>
              <a:reflection blurRad="6350" stA="52000" endA="300" endPos="35000" dir="5400000" sy="-100000" algn="bl" rotWithShape="0"/>
            </a:effectLst>
          </p:spPr>
          <p:txBody>
            <a:bodyPr vert="horz" wrap="square" lIns="91440" tIns="45720" rIns="91440" bIns="45720" numCol="1" anchor="t" anchorCtr="0" compatLnSpc="1"/>
            <a:p>
              <a:endParaRPr lang="zh-CN" altLang="en-US">
                <a:solidFill>
                  <a:schemeClr val="accent1"/>
                </a:solidFill>
              </a:endParaRPr>
            </a:p>
          </p:txBody>
        </p:sp>
        <p:sp>
          <p:nvSpPr>
            <p:cNvPr id="15" name="矩形 14"/>
            <p:cNvSpPr/>
            <p:nvPr>
              <p:custDataLst>
                <p:tags r:id="rId3"/>
              </p:custDataLst>
            </p:nvPr>
          </p:nvSpPr>
          <p:spPr>
            <a:xfrm>
              <a:off x="3261177" y="1089254"/>
              <a:ext cx="4170138" cy="1040513"/>
            </a:xfrm>
            <a:prstGeom prst="rect">
              <a:avLst/>
            </a:prstGeom>
          </p:spPr>
          <p:txBody>
            <a:bodyPr lIns="0" tIns="0" rIns="0" bIns="0" anchor="ctr" anchorCtr="0">
              <a:normAutofit/>
            </a:bodyPr>
            <a:p>
              <a:pPr>
                <a:lnSpc>
                  <a:spcPct val="120000"/>
                </a:lnSpc>
              </a:pPr>
              <a:r>
                <a:rPr lang="zh-CN" altLang="en-US" dirty="0">
                  <a:solidFill>
                    <a:schemeClr val="tx1">
                      <a:lumMod val="75000"/>
                      <a:lumOff val="25000"/>
                    </a:schemeClr>
                  </a:solidFill>
                </a:rPr>
                <a:t>基于数据库的复制</a:t>
              </a:r>
              <a:endParaRPr lang="zh-CN" altLang="en-US" dirty="0">
                <a:solidFill>
                  <a:schemeClr val="tx1">
                    <a:lumMod val="75000"/>
                    <a:lumOff val="25000"/>
                  </a:schemeClr>
                </a:solidFill>
              </a:endParaRPr>
            </a:p>
          </p:txBody>
        </p:sp>
      </p:grpSp>
      <p:grpSp>
        <p:nvGrpSpPr>
          <p:cNvPr id="31" name="组合 30"/>
          <p:cNvGrpSpPr/>
          <p:nvPr>
            <p:custDataLst>
              <p:tags r:id="rId4"/>
            </p:custDataLst>
          </p:nvPr>
        </p:nvGrpSpPr>
        <p:grpSpPr>
          <a:xfrm>
            <a:off x="2764309" y="3240010"/>
            <a:ext cx="5268686" cy="1040513"/>
            <a:chOff x="2162629" y="1089254"/>
            <a:chExt cx="5268686" cy="1040513"/>
          </a:xfrm>
        </p:grpSpPr>
        <p:sp>
          <p:nvSpPr>
            <p:cNvPr id="32" name="Freeform 5"/>
            <p:cNvSpPr>
              <a:spLocks noEditPoints="1"/>
            </p:cNvSpPr>
            <p:nvPr>
              <p:custDataLst>
                <p:tags r:id="rId5"/>
              </p:custDataLst>
            </p:nvPr>
          </p:nvSpPr>
          <p:spPr bwMode="auto">
            <a:xfrm>
              <a:off x="2162629" y="1346533"/>
              <a:ext cx="790362" cy="645900"/>
            </a:xfrm>
            <a:custGeom>
              <a:avLst/>
              <a:gdLst>
                <a:gd name="T0" fmla="*/ 174 w 208"/>
                <a:gd name="T1" fmla="*/ 31 h 169"/>
                <a:gd name="T2" fmla="*/ 27 w 208"/>
                <a:gd name="T3" fmla="*/ 14 h 169"/>
                <a:gd name="T4" fmla="*/ 167 w 208"/>
                <a:gd name="T5" fmla="*/ 18 h 169"/>
                <a:gd name="T6" fmla="*/ 181 w 208"/>
                <a:gd name="T7" fmla="*/ 22 h 169"/>
                <a:gd name="T8" fmla="*/ 32 w 208"/>
                <a:gd name="T9" fmla="*/ 9 h 169"/>
                <a:gd name="T10" fmla="*/ 19 w 208"/>
                <a:gd name="T11" fmla="*/ 27 h 169"/>
                <a:gd name="T12" fmla="*/ 169 w 208"/>
                <a:gd name="T13" fmla="*/ 22 h 169"/>
                <a:gd name="T14" fmla="*/ 78 w 208"/>
                <a:gd name="T15" fmla="*/ 102 h 169"/>
                <a:gd name="T16" fmla="*/ 173 w 208"/>
                <a:gd name="T17" fmla="*/ 90 h 169"/>
                <a:gd name="T18" fmla="*/ 107 w 208"/>
                <a:gd name="T19" fmla="*/ 120 h 169"/>
                <a:gd name="T20" fmla="*/ 21 w 208"/>
                <a:gd name="T21" fmla="*/ 24 h 169"/>
                <a:gd name="T22" fmla="*/ 80 w 208"/>
                <a:gd name="T23" fmla="*/ 97 h 169"/>
                <a:gd name="T24" fmla="*/ 63 w 208"/>
                <a:gd name="T25" fmla="*/ 86 h 169"/>
                <a:gd name="T26" fmla="*/ 175 w 208"/>
                <a:gd name="T27" fmla="*/ 31 h 169"/>
                <a:gd name="T28" fmla="*/ 91 w 208"/>
                <a:gd name="T29" fmla="*/ 103 h 169"/>
                <a:gd name="T30" fmla="*/ 135 w 208"/>
                <a:gd name="T31" fmla="*/ 21 h 169"/>
                <a:gd name="T32" fmla="*/ 113 w 208"/>
                <a:gd name="T33" fmla="*/ 100 h 169"/>
                <a:gd name="T34" fmla="*/ 109 w 208"/>
                <a:gd name="T35" fmla="*/ 135 h 169"/>
                <a:gd name="T36" fmla="*/ 99 w 208"/>
                <a:gd name="T37" fmla="*/ 116 h 169"/>
                <a:gd name="T38" fmla="*/ 86 w 208"/>
                <a:gd name="T39" fmla="*/ 106 h 169"/>
                <a:gd name="T40" fmla="*/ 16 w 208"/>
                <a:gd name="T41" fmla="*/ 59 h 169"/>
                <a:gd name="T42" fmla="*/ 44 w 208"/>
                <a:gd name="T43" fmla="*/ 79 h 169"/>
                <a:gd name="T44" fmla="*/ 199 w 208"/>
                <a:gd name="T45" fmla="*/ 42 h 169"/>
                <a:gd name="T46" fmla="*/ 196 w 208"/>
                <a:gd name="T47" fmla="*/ 39 h 169"/>
                <a:gd name="T48" fmla="*/ 40 w 208"/>
                <a:gd name="T49" fmla="*/ 17 h 169"/>
                <a:gd name="T50" fmla="*/ 12 w 208"/>
                <a:gd name="T51" fmla="*/ 41 h 169"/>
                <a:gd name="T52" fmla="*/ 35 w 208"/>
                <a:gd name="T53" fmla="*/ 79 h 169"/>
                <a:gd name="T54" fmla="*/ 31 w 208"/>
                <a:gd name="T55" fmla="*/ 77 h 169"/>
                <a:gd name="T56" fmla="*/ 53 w 208"/>
                <a:gd name="T57" fmla="*/ 51 h 169"/>
                <a:gd name="T58" fmla="*/ 35 w 208"/>
                <a:gd name="T59" fmla="*/ 74 h 169"/>
                <a:gd name="T60" fmla="*/ 199 w 208"/>
                <a:gd name="T61" fmla="*/ 58 h 169"/>
                <a:gd name="T62" fmla="*/ 193 w 208"/>
                <a:gd name="T63" fmla="*/ 59 h 169"/>
                <a:gd name="T64" fmla="*/ 176 w 208"/>
                <a:gd name="T65" fmla="*/ 54 h 169"/>
                <a:gd name="T66" fmla="*/ 174 w 208"/>
                <a:gd name="T67" fmla="*/ 49 h 169"/>
                <a:gd name="T68" fmla="*/ 185 w 208"/>
                <a:gd name="T69" fmla="*/ 37 h 169"/>
                <a:gd name="T70" fmla="*/ 166 w 208"/>
                <a:gd name="T71" fmla="*/ 40 h 169"/>
                <a:gd name="T72" fmla="*/ 162 w 208"/>
                <a:gd name="T73" fmla="*/ 31 h 169"/>
                <a:gd name="T74" fmla="*/ 170 w 208"/>
                <a:gd name="T75" fmla="*/ 20 h 169"/>
                <a:gd name="T76" fmla="*/ 149 w 208"/>
                <a:gd name="T77" fmla="*/ 25 h 169"/>
                <a:gd name="T78" fmla="*/ 102 w 208"/>
                <a:gd name="T79" fmla="*/ 43 h 169"/>
                <a:gd name="T80" fmla="*/ 49 w 208"/>
                <a:gd name="T81" fmla="*/ 11 h 169"/>
                <a:gd name="T82" fmla="*/ 47 w 208"/>
                <a:gd name="T83" fmla="*/ 26 h 169"/>
                <a:gd name="T84" fmla="*/ 15 w 208"/>
                <a:gd name="T85" fmla="*/ 57 h 169"/>
                <a:gd name="T86" fmla="*/ 59 w 208"/>
                <a:gd name="T87" fmla="*/ 48 h 169"/>
                <a:gd name="T88" fmla="*/ 69 w 208"/>
                <a:gd name="T89" fmla="*/ 56 h 169"/>
                <a:gd name="T90" fmla="*/ 61 w 208"/>
                <a:gd name="T91" fmla="*/ 83 h 169"/>
                <a:gd name="T92" fmla="*/ 92 w 208"/>
                <a:gd name="T93" fmla="*/ 77 h 169"/>
                <a:gd name="T94" fmla="*/ 78 w 208"/>
                <a:gd name="T95" fmla="*/ 95 h 169"/>
                <a:gd name="T96" fmla="*/ 99 w 208"/>
                <a:gd name="T97" fmla="*/ 98 h 169"/>
                <a:gd name="T98" fmla="*/ 100 w 208"/>
                <a:gd name="T99" fmla="*/ 110 h 169"/>
                <a:gd name="T100" fmla="*/ 117 w 208"/>
                <a:gd name="T101" fmla="*/ 117 h 169"/>
                <a:gd name="T102" fmla="*/ 185 w 208"/>
                <a:gd name="T103" fmla="*/ 80 h 169"/>
                <a:gd name="T104" fmla="*/ 185 w 208"/>
                <a:gd name="T105" fmla="*/ 66 h 169"/>
                <a:gd name="T106" fmla="*/ 193 w 208"/>
                <a:gd name="T107" fmla="*/ 59 h 169"/>
                <a:gd name="T108" fmla="*/ 14 w 208"/>
                <a:gd name="T109" fmla="*/ 70 h 169"/>
                <a:gd name="T110" fmla="*/ 52 w 208"/>
                <a:gd name="T111" fmla="*/ 1 h 169"/>
                <a:gd name="T112" fmla="*/ 198 w 208"/>
                <a:gd name="T113" fmla="*/ 7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 h="169">
                  <a:moveTo>
                    <a:pt x="169" y="22"/>
                  </a:moveTo>
                  <a:cubicBezTo>
                    <a:pt x="169" y="22"/>
                    <a:pt x="168" y="22"/>
                    <a:pt x="168" y="23"/>
                  </a:cubicBezTo>
                  <a:cubicBezTo>
                    <a:pt x="167" y="23"/>
                    <a:pt x="167" y="23"/>
                    <a:pt x="167" y="23"/>
                  </a:cubicBezTo>
                  <a:cubicBezTo>
                    <a:pt x="168" y="23"/>
                    <a:pt x="168" y="23"/>
                    <a:pt x="168" y="23"/>
                  </a:cubicBezTo>
                  <a:cubicBezTo>
                    <a:pt x="168" y="23"/>
                    <a:pt x="169" y="23"/>
                    <a:pt x="169" y="22"/>
                  </a:cubicBezTo>
                  <a:close/>
                  <a:moveTo>
                    <a:pt x="175" y="31"/>
                  </a:moveTo>
                  <a:cubicBezTo>
                    <a:pt x="174" y="31"/>
                    <a:pt x="174" y="31"/>
                    <a:pt x="174" y="31"/>
                  </a:cubicBezTo>
                  <a:cubicBezTo>
                    <a:pt x="174" y="31"/>
                    <a:pt x="174" y="31"/>
                    <a:pt x="174" y="31"/>
                  </a:cubicBezTo>
                  <a:cubicBezTo>
                    <a:pt x="174" y="31"/>
                    <a:pt x="173" y="31"/>
                    <a:pt x="173" y="32"/>
                  </a:cubicBezTo>
                  <a:cubicBezTo>
                    <a:pt x="173" y="32"/>
                    <a:pt x="174" y="32"/>
                    <a:pt x="174" y="31"/>
                  </a:cubicBezTo>
                  <a:cubicBezTo>
                    <a:pt x="174" y="31"/>
                    <a:pt x="174" y="31"/>
                    <a:pt x="174" y="31"/>
                  </a:cubicBezTo>
                  <a:lnTo>
                    <a:pt x="175" y="31"/>
                  </a:lnTo>
                  <a:close/>
                  <a:moveTo>
                    <a:pt x="28" y="13"/>
                  </a:moveTo>
                  <a:cubicBezTo>
                    <a:pt x="27" y="13"/>
                    <a:pt x="27" y="13"/>
                    <a:pt x="27" y="14"/>
                  </a:cubicBezTo>
                  <a:cubicBezTo>
                    <a:pt x="26" y="14"/>
                    <a:pt x="26" y="14"/>
                    <a:pt x="26" y="15"/>
                  </a:cubicBezTo>
                  <a:cubicBezTo>
                    <a:pt x="27" y="14"/>
                    <a:pt x="27" y="14"/>
                    <a:pt x="27" y="14"/>
                  </a:cubicBezTo>
                  <a:cubicBezTo>
                    <a:pt x="27" y="14"/>
                    <a:pt x="28" y="13"/>
                    <a:pt x="28" y="13"/>
                  </a:cubicBezTo>
                  <a:close/>
                  <a:moveTo>
                    <a:pt x="7" y="48"/>
                  </a:moveTo>
                  <a:cubicBezTo>
                    <a:pt x="7" y="47"/>
                    <a:pt x="7" y="46"/>
                    <a:pt x="7" y="45"/>
                  </a:cubicBezTo>
                  <a:cubicBezTo>
                    <a:pt x="6" y="46"/>
                    <a:pt x="7" y="47"/>
                    <a:pt x="7" y="48"/>
                  </a:cubicBezTo>
                  <a:cubicBezTo>
                    <a:pt x="7" y="49"/>
                    <a:pt x="8" y="49"/>
                    <a:pt x="7" y="48"/>
                  </a:cubicBezTo>
                  <a:close/>
                  <a:moveTo>
                    <a:pt x="164" y="20"/>
                  </a:moveTo>
                  <a:cubicBezTo>
                    <a:pt x="166" y="19"/>
                    <a:pt x="167" y="19"/>
                    <a:pt x="168" y="18"/>
                  </a:cubicBezTo>
                  <a:cubicBezTo>
                    <a:pt x="168" y="18"/>
                    <a:pt x="167" y="18"/>
                    <a:pt x="167" y="18"/>
                  </a:cubicBezTo>
                  <a:cubicBezTo>
                    <a:pt x="166" y="18"/>
                    <a:pt x="165" y="19"/>
                    <a:pt x="164" y="20"/>
                  </a:cubicBezTo>
                  <a:close/>
                  <a:moveTo>
                    <a:pt x="106" y="117"/>
                  </a:moveTo>
                  <a:cubicBezTo>
                    <a:pt x="107" y="116"/>
                    <a:pt x="108" y="116"/>
                    <a:pt x="108" y="115"/>
                  </a:cubicBezTo>
                  <a:cubicBezTo>
                    <a:pt x="107" y="116"/>
                    <a:pt x="106" y="116"/>
                    <a:pt x="105" y="117"/>
                  </a:cubicBezTo>
                  <a:cubicBezTo>
                    <a:pt x="105" y="117"/>
                    <a:pt x="106" y="118"/>
                    <a:pt x="106" y="117"/>
                  </a:cubicBezTo>
                  <a:close/>
                  <a:moveTo>
                    <a:pt x="175" y="24"/>
                  </a:moveTo>
                  <a:cubicBezTo>
                    <a:pt x="178" y="24"/>
                    <a:pt x="180" y="23"/>
                    <a:pt x="182" y="23"/>
                  </a:cubicBezTo>
                  <a:cubicBezTo>
                    <a:pt x="182" y="23"/>
                    <a:pt x="181" y="22"/>
                    <a:pt x="181" y="22"/>
                  </a:cubicBezTo>
                  <a:cubicBezTo>
                    <a:pt x="179" y="22"/>
                    <a:pt x="177" y="23"/>
                    <a:pt x="175" y="24"/>
                  </a:cubicBezTo>
                  <a:close/>
                  <a:moveTo>
                    <a:pt x="11" y="58"/>
                  </a:moveTo>
                  <a:cubicBezTo>
                    <a:pt x="9" y="53"/>
                    <a:pt x="9" y="53"/>
                    <a:pt x="9" y="53"/>
                  </a:cubicBezTo>
                  <a:cubicBezTo>
                    <a:pt x="9" y="52"/>
                    <a:pt x="8" y="51"/>
                    <a:pt x="7" y="51"/>
                  </a:cubicBezTo>
                  <a:cubicBezTo>
                    <a:pt x="8" y="53"/>
                    <a:pt x="9" y="56"/>
                    <a:pt x="11" y="58"/>
                  </a:cubicBezTo>
                  <a:close/>
                  <a:moveTo>
                    <a:pt x="28" y="13"/>
                  </a:moveTo>
                  <a:cubicBezTo>
                    <a:pt x="30" y="12"/>
                    <a:pt x="32" y="10"/>
                    <a:pt x="34" y="8"/>
                  </a:cubicBezTo>
                  <a:cubicBezTo>
                    <a:pt x="33" y="8"/>
                    <a:pt x="32" y="9"/>
                    <a:pt x="32" y="9"/>
                  </a:cubicBezTo>
                  <a:cubicBezTo>
                    <a:pt x="32" y="10"/>
                    <a:pt x="30" y="12"/>
                    <a:pt x="28" y="11"/>
                  </a:cubicBezTo>
                  <a:cubicBezTo>
                    <a:pt x="29" y="12"/>
                    <a:pt x="28" y="12"/>
                    <a:pt x="28" y="13"/>
                  </a:cubicBezTo>
                  <a:close/>
                  <a:moveTo>
                    <a:pt x="20" y="24"/>
                  </a:moveTo>
                  <a:cubicBezTo>
                    <a:pt x="19" y="25"/>
                    <a:pt x="17" y="27"/>
                    <a:pt x="15" y="28"/>
                  </a:cubicBezTo>
                  <a:cubicBezTo>
                    <a:pt x="15" y="28"/>
                    <a:pt x="15" y="29"/>
                    <a:pt x="15" y="29"/>
                  </a:cubicBezTo>
                  <a:cubicBezTo>
                    <a:pt x="15" y="29"/>
                    <a:pt x="15" y="29"/>
                    <a:pt x="15" y="29"/>
                  </a:cubicBezTo>
                  <a:cubicBezTo>
                    <a:pt x="15" y="29"/>
                    <a:pt x="15" y="29"/>
                    <a:pt x="15" y="29"/>
                  </a:cubicBezTo>
                  <a:cubicBezTo>
                    <a:pt x="16" y="28"/>
                    <a:pt x="18" y="27"/>
                    <a:pt x="19" y="27"/>
                  </a:cubicBezTo>
                  <a:cubicBezTo>
                    <a:pt x="18" y="26"/>
                    <a:pt x="18" y="26"/>
                    <a:pt x="19" y="26"/>
                  </a:cubicBezTo>
                  <a:cubicBezTo>
                    <a:pt x="19" y="26"/>
                    <a:pt x="20" y="26"/>
                    <a:pt x="20" y="25"/>
                  </a:cubicBezTo>
                  <a:cubicBezTo>
                    <a:pt x="20" y="25"/>
                    <a:pt x="20" y="24"/>
                    <a:pt x="20" y="24"/>
                  </a:cubicBezTo>
                  <a:close/>
                  <a:moveTo>
                    <a:pt x="169" y="22"/>
                  </a:moveTo>
                  <a:cubicBezTo>
                    <a:pt x="171" y="22"/>
                    <a:pt x="174" y="21"/>
                    <a:pt x="176" y="20"/>
                  </a:cubicBezTo>
                  <a:cubicBezTo>
                    <a:pt x="175" y="20"/>
                    <a:pt x="174" y="19"/>
                    <a:pt x="174" y="19"/>
                  </a:cubicBezTo>
                  <a:cubicBezTo>
                    <a:pt x="170" y="22"/>
                    <a:pt x="170" y="22"/>
                    <a:pt x="170" y="22"/>
                  </a:cubicBezTo>
                  <a:cubicBezTo>
                    <a:pt x="169" y="22"/>
                    <a:pt x="169" y="22"/>
                    <a:pt x="169" y="22"/>
                  </a:cubicBezTo>
                  <a:close/>
                  <a:moveTo>
                    <a:pt x="31" y="13"/>
                  </a:moveTo>
                  <a:cubicBezTo>
                    <a:pt x="34" y="11"/>
                    <a:pt x="37" y="9"/>
                    <a:pt x="40" y="7"/>
                  </a:cubicBezTo>
                  <a:cubicBezTo>
                    <a:pt x="37" y="8"/>
                    <a:pt x="34" y="11"/>
                    <a:pt x="31" y="13"/>
                  </a:cubicBezTo>
                  <a:close/>
                  <a:moveTo>
                    <a:pt x="78" y="102"/>
                  </a:moveTo>
                  <a:cubicBezTo>
                    <a:pt x="79" y="102"/>
                    <a:pt x="79" y="101"/>
                    <a:pt x="79" y="101"/>
                  </a:cubicBezTo>
                  <a:cubicBezTo>
                    <a:pt x="75" y="99"/>
                    <a:pt x="75" y="99"/>
                    <a:pt x="75" y="99"/>
                  </a:cubicBezTo>
                  <a:cubicBezTo>
                    <a:pt x="74" y="100"/>
                    <a:pt x="74" y="99"/>
                    <a:pt x="73" y="100"/>
                  </a:cubicBezTo>
                  <a:cubicBezTo>
                    <a:pt x="74" y="101"/>
                    <a:pt x="77" y="103"/>
                    <a:pt x="78" y="102"/>
                  </a:cubicBezTo>
                  <a:close/>
                  <a:moveTo>
                    <a:pt x="88" y="102"/>
                  </a:moveTo>
                  <a:cubicBezTo>
                    <a:pt x="91" y="100"/>
                    <a:pt x="95" y="98"/>
                    <a:pt x="98" y="96"/>
                  </a:cubicBezTo>
                  <a:cubicBezTo>
                    <a:pt x="94" y="98"/>
                    <a:pt x="91" y="99"/>
                    <a:pt x="88" y="101"/>
                  </a:cubicBezTo>
                  <a:cubicBezTo>
                    <a:pt x="86" y="101"/>
                    <a:pt x="88" y="102"/>
                    <a:pt x="88" y="102"/>
                  </a:cubicBezTo>
                  <a:close/>
                  <a:moveTo>
                    <a:pt x="172" y="90"/>
                  </a:moveTo>
                  <a:cubicBezTo>
                    <a:pt x="174" y="90"/>
                    <a:pt x="176" y="89"/>
                    <a:pt x="178" y="88"/>
                  </a:cubicBezTo>
                  <a:cubicBezTo>
                    <a:pt x="180" y="87"/>
                    <a:pt x="181" y="86"/>
                    <a:pt x="182" y="84"/>
                  </a:cubicBezTo>
                  <a:cubicBezTo>
                    <a:pt x="179" y="86"/>
                    <a:pt x="175" y="88"/>
                    <a:pt x="173" y="90"/>
                  </a:cubicBezTo>
                  <a:cubicBezTo>
                    <a:pt x="172" y="90"/>
                    <a:pt x="172" y="90"/>
                    <a:pt x="172" y="90"/>
                  </a:cubicBezTo>
                  <a:close/>
                  <a:moveTo>
                    <a:pt x="103" y="113"/>
                  </a:moveTo>
                  <a:cubicBezTo>
                    <a:pt x="105" y="112"/>
                    <a:pt x="108" y="110"/>
                    <a:pt x="110" y="108"/>
                  </a:cubicBezTo>
                  <a:cubicBezTo>
                    <a:pt x="107" y="109"/>
                    <a:pt x="104" y="111"/>
                    <a:pt x="101" y="112"/>
                  </a:cubicBezTo>
                  <a:cubicBezTo>
                    <a:pt x="101" y="113"/>
                    <a:pt x="102" y="113"/>
                    <a:pt x="103" y="113"/>
                  </a:cubicBezTo>
                  <a:close/>
                  <a:moveTo>
                    <a:pt x="111" y="121"/>
                  </a:moveTo>
                  <a:cubicBezTo>
                    <a:pt x="112" y="120"/>
                    <a:pt x="113" y="118"/>
                    <a:pt x="115" y="117"/>
                  </a:cubicBezTo>
                  <a:cubicBezTo>
                    <a:pt x="112" y="117"/>
                    <a:pt x="110" y="118"/>
                    <a:pt x="107" y="120"/>
                  </a:cubicBezTo>
                  <a:cubicBezTo>
                    <a:pt x="108" y="121"/>
                    <a:pt x="108" y="122"/>
                    <a:pt x="110" y="123"/>
                  </a:cubicBezTo>
                  <a:cubicBezTo>
                    <a:pt x="110" y="123"/>
                    <a:pt x="111" y="121"/>
                    <a:pt x="111" y="121"/>
                  </a:cubicBezTo>
                  <a:close/>
                  <a:moveTo>
                    <a:pt x="186" y="58"/>
                  </a:moveTo>
                  <a:cubicBezTo>
                    <a:pt x="190" y="57"/>
                    <a:pt x="195" y="56"/>
                    <a:pt x="199" y="56"/>
                  </a:cubicBezTo>
                  <a:cubicBezTo>
                    <a:pt x="199" y="55"/>
                    <a:pt x="200" y="53"/>
                    <a:pt x="200" y="52"/>
                  </a:cubicBezTo>
                  <a:cubicBezTo>
                    <a:pt x="195" y="54"/>
                    <a:pt x="191" y="56"/>
                    <a:pt x="186" y="58"/>
                  </a:cubicBezTo>
                  <a:close/>
                  <a:moveTo>
                    <a:pt x="20" y="24"/>
                  </a:moveTo>
                  <a:cubicBezTo>
                    <a:pt x="21" y="24"/>
                    <a:pt x="21" y="25"/>
                    <a:pt x="21" y="24"/>
                  </a:cubicBezTo>
                  <a:cubicBezTo>
                    <a:pt x="21" y="24"/>
                    <a:pt x="22" y="24"/>
                    <a:pt x="22" y="23"/>
                  </a:cubicBezTo>
                  <a:cubicBezTo>
                    <a:pt x="30" y="18"/>
                    <a:pt x="37" y="13"/>
                    <a:pt x="44" y="7"/>
                  </a:cubicBezTo>
                  <a:cubicBezTo>
                    <a:pt x="44" y="6"/>
                    <a:pt x="44" y="6"/>
                    <a:pt x="44" y="6"/>
                  </a:cubicBezTo>
                  <a:cubicBezTo>
                    <a:pt x="36" y="12"/>
                    <a:pt x="29" y="18"/>
                    <a:pt x="22" y="23"/>
                  </a:cubicBezTo>
                  <a:cubicBezTo>
                    <a:pt x="21" y="23"/>
                    <a:pt x="21" y="24"/>
                    <a:pt x="20" y="24"/>
                  </a:cubicBezTo>
                  <a:close/>
                  <a:moveTo>
                    <a:pt x="97" y="91"/>
                  </a:moveTo>
                  <a:cubicBezTo>
                    <a:pt x="97" y="91"/>
                    <a:pt x="97" y="91"/>
                    <a:pt x="96" y="91"/>
                  </a:cubicBezTo>
                  <a:cubicBezTo>
                    <a:pt x="80" y="97"/>
                    <a:pt x="80" y="97"/>
                    <a:pt x="80" y="97"/>
                  </a:cubicBezTo>
                  <a:cubicBezTo>
                    <a:pt x="81" y="97"/>
                    <a:pt x="82" y="99"/>
                    <a:pt x="83" y="99"/>
                  </a:cubicBezTo>
                  <a:lnTo>
                    <a:pt x="97" y="91"/>
                  </a:lnTo>
                  <a:close/>
                  <a:moveTo>
                    <a:pt x="186" y="51"/>
                  </a:moveTo>
                  <a:cubicBezTo>
                    <a:pt x="190" y="50"/>
                    <a:pt x="195" y="49"/>
                    <a:pt x="200" y="49"/>
                  </a:cubicBezTo>
                  <a:cubicBezTo>
                    <a:pt x="200" y="48"/>
                    <a:pt x="200" y="46"/>
                    <a:pt x="199" y="45"/>
                  </a:cubicBezTo>
                  <a:cubicBezTo>
                    <a:pt x="195" y="47"/>
                    <a:pt x="190" y="49"/>
                    <a:pt x="186" y="51"/>
                  </a:cubicBezTo>
                  <a:close/>
                  <a:moveTo>
                    <a:pt x="62" y="87"/>
                  </a:moveTo>
                  <a:cubicBezTo>
                    <a:pt x="63" y="87"/>
                    <a:pt x="63" y="86"/>
                    <a:pt x="63" y="86"/>
                  </a:cubicBezTo>
                  <a:cubicBezTo>
                    <a:pt x="68" y="83"/>
                    <a:pt x="73" y="81"/>
                    <a:pt x="78" y="78"/>
                  </a:cubicBezTo>
                  <a:cubicBezTo>
                    <a:pt x="72" y="80"/>
                    <a:pt x="65" y="83"/>
                    <a:pt x="59" y="85"/>
                  </a:cubicBezTo>
                  <a:cubicBezTo>
                    <a:pt x="60" y="86"/>
                    <a:pt x="61" y="86"/>
                    <a:pt x="62" y="87"/>
                  </a:cubicBezTo>
                  <a:close/>
                  <a:moveTo>
                    <a:pt x="175" y="31"/>
                  </a:moveTo>
                  <a:cubicBezTo>
                    <a:pt x="190" y="28"/>
                    <a:pt x="190" y="28"/>
                    <a:pt x="190" y="28"/>
                  </a:cubicBezTo>
                  <a:cubicBezTo>
                    <a:pt x="189" y="27"/>
                    <a:pt x="187" y="25"/>
                    <a:pt x="186" y="25"/>
                  </a:cubicBezTo>
                  <a:cubicBezTo>
                    <a:pt x="175" y="30"/>
                    <a:pt x="175" y="30"/>
                    <a:pt x="175" y="30"/>
                  </a:cubicBezTo>
                  <a:cubicBezTo>
                    <a:pt x="175" y="30"/>
                    <a:pt x="175" y="31"/>
                    <a:pt x="175" y="31"/>
                  </a:cubicBezTo>
                  <a:close/>
                  <a:moveTo>
                    <a:pt x="177" y="37"/>
                  </a:moveTo>
                  <a:cubicBezTo>
                    <a:pt x="194" y="32"/>
                    <a:pt x="194" y="32"/>
                    <a:pt x="194" y="32"/>
                  </a:cubicBezTo>
                  <a:cubicBezTo>
                    <a:pt x="194" y="32"/>
                    <a:pt x="193" y="31"/>
                    <a:pt x="192" y="30"/>
                  </a:cubicBezTo>
                  <a:cubicBezTo>
                    <a:pt x="192" y="29"/>
                    <a:pt x="191" y="30"/>
                    <a:pt x="191" y="31"/>
                  </a:cubicBezTo>
                  <a:lnTo>
                    <a:pt x="177" y="37"/>
                  </a:lnTo>
                  <a:close/>
                  <a:moveTo>
                    <a:pt x="93" y="105"/>
                  </a:moveTo>
                  <a:cubicBezTo>
                    <a:pt x="98" y="102"/>
                    <a:pt x="103" y="100"/>
                    <a:pt x="107" y="97"/>
                  </a:cubicBezTo>
                  <a:cubicBezTo>
                    <a:pt x="102" y="99"/>
                    <a:pt x="97" y="101"/>
                    <a:pt x="91" y="103"/>
                  </a:cubicBezTo>
                  <a:cubicBezTo>
                    <a:pt x="91" y="104"/>
                    <a:pt x="93" y="105"/>
                    <a:pt x="93" y="105"/>
                  </a:cubicBezTo>
                  <a:close/>
                  <a:moveTo>
                    <a:pt x="135" y="20"/>
                  </a:moveTo>
                  <a:cubicBezTo>
                    <a:pt x="135" y="21"/>
                    <a:pt x="135" y="21"/>
                    <a:pt x="135" y="21"/>
                  </a:cubicBezTo>
                  <a:cubicBezTo>
                    <a:pt x="135" y="21"/>
                    <a:pt x="134" y="21"/>
                    <a:pt x="134" y="21"/>
                  </a:cubicBezTo>
                  <a:cubicBezTo>
                    <a:pt x="127" y="25"/>
                    <a:pt x="119" y="32"/>
                    <a:pt x="113" y="40"/>
                  </a:cubicBezTo>
                  <a:cubicBezTo>
                    <a:pt x="110" y="44"/>
                    <a:pt x="110" y="44"/>
                    <a:pt x="110" y="44"/>
                  </a:cubicBezTo>
                  <a:cubicBezTo>
                    <a:pt x="110" y="44"/>
                    <a:pt x="110" y="45"/>
                    <a:pt x="110" y="45"/>
                  </a:cubicBezTo>
                  <a:cubicBezTo>
                    <a:pt x="118" y="35"/>
                    <a:pt x="126" y="26"/>
                    <a:pt x="135" y="21"/>
                  </a:cubicBezTo>
                  <a:lnTo>
                    <a:pt x="135" y="20"/>
                  </a:lnTo>
                  <a:close/>
                  <a:moveTo>
                    <a:pt x="76" y="95"/>
                  </a:moveTo>
                  <a:cubicBezTo>
                    <a:pt x="76" y="94"/>
                    <a:pt x="76" y="94"/>
                    <a:pt x="76" y="94"/>
                  </a:cubicBezTo>
                  <a:cubicBezTo>
                    <a:pt x="93" y="84"/>
                    <a:pt x="93" y="84"/>
                    <a:pt x="93" y="84"/>
                  </a:cubicBezTo>
                  <a:cubicBezTo>
                    <a:pt x="86" y="87"/>
                    <a:pt x="79" y="90"/>
                    <a:pt x="72" y="92"/>
                  </a:cubicBezTo>
                  <a:lnTo>
                    <a:pt x="76" y="95"/>
                  </a:lnTo>
                  <a:close/>
                  <a:moveTo>
                    <a:pt x="98" y="109"/>
                  </a:moveTo>
                  <a:cubicBezTo>
                    <a:pt x="103" y="106"/>
                    <a:pt x="108" y="103"/>
                    <a:pt x="113" y="100"/>
                  </a:cubicBezTo>
                  <a:cubicBezTo>
                    <a:pt x="107" y="102"/>
                    <a:pt x="101" y="104"/>
                    <a:pt x="95" y="107"/>
                  </a:cubicBezTo>
                  <a:cubicBezTo>
                    <a:pt x="96" y="107"/>
                    <a:pt x="98" y="109"/>
                    <a:pt x="98" y="109"/>
                  </a:cubicBezTo>
                  <a:close/>
                  <a:moveTo>
                    <a:pt x="109" y="136"/>
                  </a:moveTo>
                  <a:cubicBezTo>
                    <a:pt x="109" y="136"/>
                    <a:pt x="109" y="134"/>
                    <a:pt x="109" y="134"/>
                  </a:cubicBezTo>
                  <a:cubicBezTo>
                    <a:pt x="108" y="128"/>
                    <a:pt x="105" y="123"/>
                    <a:pt x="101" y="118"/>
                  </a:cubicBezTo>
                  <a:cubicBezTo>
                    <a:pt x="98" y="119"/>
                    <a:pt x="98" y="119"/>
                    <a:pt x="98" y="119"/>
                  </a:cubicBezTo>
                  <a:cubicBezTo>
                    <a:pt x="98" y="120"/>
                    <a:pt x="99" y="120"/>
                    <a:pt x="99" y="120"/>
                  </a:cubicBezTo>
                  <a:cubicBezTo>
                    <a:pt x="103" y="125"/>
                    <a:pt x="106" y="130"/>
                    <a:pt x="109" y="135"/>
                  </a:cubicBezTo>
                  <a:cubicBezTo>
                    <a:pt x="109" y="136"/>
                    <a:pt x="109" y="137"/>
                    <a:pt x="109" y="136"/>
                  </a:cubicBezTo>
                  <a:close/>
                  <a:moveTo>
                    <a:pt x="74" y="73"/>
                  </a:moveTo>
                  <a:cubicBezTo>
                    <a:pt x="74" y="72"/>
                    <a:pt x="73" y="72"/>
                    <a:pt x="73" y="72"/>
                  </a:cubicBezTo>
                  <a:cubicBezTo>
                    <a:pt x="66" y="75"/>
                    <a:pt x="59" y="79"/>
                    <a:pt x="51" y="82"/>
                  </a:cubicBezTo>
                  <a:cubicBezTo>
                    <a:pt x="53" y="83"/>
                    <a:pt x="55" y="84"/>
                    <a:pt x="55" y="84"/>
                  </a:cubicBezTo>
                  <a:lnTo>
                    <a:pt x="74" y="73"/>
                  </a:lnTo>
                  <a:close/>
                  <a:moveTo>
                    <a:pt x="97" y="118"/>
                  </a:moveTo>
                  <a:cubicBezTo>
                    <a:pt x="98" y="117"/>
                    <a:pt x="99" y="117"/>
                    <a:pt x="99" y="116"/>
                  </a:cubicBezTo>
                  <a:cubicBezTo>
                    <a:pt x="98" y="115"/>
                    <a:pt x="97" y="114"/>
                    <a:pt x="97" y="114"/>
                  </a:cubicBezTo>
                  <a:cubicBezTo>
                    <a:pt x="96" y="114"/>
                    <a:pt x="95" y="115"/>
                    <a:pt x="94" y="115"/>
                  </a:cubicBezTo>
                  <a:cubicBezTo>
                    <a:pt x="93" y="115"/>
                    <a:pt x="93" y="114"/>
                    <a:pt x="93" y="114"/>
                  </a:cubicBezTo>
                  <a:cubicBezTo>
                    <a:pt x="93" y="113"/>
                    <a:pt x="94" y="112"/>
                    <a:pt x="94" y="112"/>
                  </a:cubicBezTo>
                  <a:cubicBezTo>
                    <a:pt x="94" y="111"/>
                    <a:pt x="92" y="111"/>
                    <a:pt x="92" y="110"/>
                  </a:cubicBezTo>
                  <a:cubicBezTo>
                    <a:pt x="91" y="109"/>
                    <a:pt x="90" y="110"/>
                    <a:pt x="90" y="110"/>
                  </a:cubicBezTo>
                  <a:cubicBezTo>
                    <a:pt x="89" y="110"/>
                    <a:pt x="89" y="108"/>
                    <a:pt x="89" y="108"/>
                  </a:cubicBezTo>
                  <a:cubicBezTo>
                    <a:pt x="88" y="107"/>
                    <a:pt x="87" y="106"/>
                    <a:pt x="86" y="106"/>
                  </a:cubicBezTo>
                  <a:cubicBezTo>
                    <a:pt x="85" y="106"/>
                    <a:pt x="84" y="106"/>
                    <a:pt x="84" y="105"/>
                  </a:cubicBezTo>
                  <a:cubicBezTo>
                    <a:pt x="84" y="104"/>
                    <a:pt x="82" y="103"/>
                    <a:pt x="82" y="103"/>
                  </a:cubicBezTo>
                  <a:cubicBezTo>
                    <a:pt x="81" y="103"/>
                    <a:pt x="80" y="104"/>
                    <a:pt x="80" y="104"/>
                  </a:cubicBezTo>
                  <a:cubicBezTo>
                    <a:pt x="87" y="108"/>
                    <a:pt x="92" y="113"/>
                    <a:pt x="97" y="118"/>
                  </a:cubicBezTo>
                  <a:cubicBezTo>
                    <a:pt x="97" y="119"/>
                    <a:pt x="97" y="118"/>
                    <a:pt x="97" y="118"/>
                  </a:cubicBezTo>
                  <a:close/>
                  <a:moveTo>
                    <a:pt x="18" y="61"/>
                  </a:moveTo>
                  <a:cubicBezTo>
                    <a:pt x="26" y="55"/>
                    <a:pt x="35" y="50"/>
                    <a:pt x="43" y="43"/>
                  </a:cubicBezTo>
                  <a:cubicBezTo>
                    <a:pt x="34" y="48"/>
                    <a:pt x="25" y="53"/>
                    <a:pt x="16" y="59"/>
                  </a:cubicBezTo>
                  <a:cubicBezTo>
                    <a:pt x="16" y="60"/>
                    <a:pt x="17" y="60"/>
                    <a:pt x="18" y="61"/>
                  </a:cubicBezTo>
                  <a:close/>
                  <a:moveTo>
                    <a:pt x="33" y="73"/>
                  </a:moveTo>
                  <a:cubicBezTo>
                    <a:pt x="54" y="58"/>
                    <a:pt x="54" y="58"/>
                    <a:pt x="54" y="58"/>
                  </a:cubicBezTo>
                  <a:cubicBezTo>
                    <a:pt x="45" y="62"/>
                    <a:pt x="37" y="66"/>
                    <a:pt x="29" y="71"/>
                  </a:cubicBezTo>
                  <a:cubicBezTo>
                    <a:pt x="30" y="72"/>
                    <a:pt x="32" y="74"/>
                    <a:pt x="33" y="73"/>
                  </a:cubicBezTo>
                  <a:close/>
                  <a:moveTo>
                    <a:pt x="48" y="81"/>
                  </a:moveTo>
                  <a:cubicBezTo>
                    <a:pt x="68" y="68"/>
                    <a:pt x="68" y="68"/>
                    <a:pt x="68" y="68"/>
                  </a:cubicBezTo>
                  <a:cubicBezTo>
                    <a:pt x="60" y="72"/>
                    <a:pt x="52" y="75"/>
                    <a:pt x="44" y="79"/>
                  </a:cubicBezTo>
                  <a:lnTo>
                    <a:pt x="48" y="81"/>
                  </a:lnTo>
                  <a:close/>
                  <a:moveTo>
                    <a:pt x="69" y="91"/>
                  </a:moveTo>
                  <a:cubicBezTo>
                    <a:pt x="76" y="86"/>
                    <a:pt x="83" y="83"/>
                    <a:pt x="89" y="79"/>
                  </a:cubicBezTo>
                  <a:cubicBezTo>
                    <a:pt x="82" y="81"/>
                    <a:pt x="74" y="84"/>
                    <a:pt x="67" y="87"/>
                  </a:cubicBezTo>
                  <a:cubicBezTo>
                    <a:pt x="67" y="88"/>
                    <a:pt x="65" y="88"/>
                    <a:pt x="65" y="89"/>
                  </a:cubicBezTo>
                  <a:cubicBezTo>
                    <a:pt x="66" y="89"/>
                    <a:pt x="68" y="91"/>
                    <a:pt x="69" y="91"/>
                  </a:cubicBezTo>
                  <a:close/>
                  <a:moveTo>
                    <a:pt x="181" y="46"/>
                  </a:moveTo>
                  <a:cubicBezTo>
                    <a:pt x="187" y="44"/>
                    <a:pt x="193" y="43"/>
                    <a:pt x="199" y="42"/>
                  </a:cubicBezTo>
                  <a:cubicBezTo>
                    <a:pt x="198" y="39"/>
                    <a:pt x="197" y="37"/>
                    <a:pt x="195" y="34"/>
                  </a:cubicBezTo>
                  <a:cubicBezTo>
                    <a:pt x="195" y="34"/>
                    <a:pt x="194" y="35"/>
                    <a:pt x="193" y="35"/>
                  </a:cubicBezTo>
                  <a:cubicBezTo>
                    <a:pt x="190" y="37"/>
                    <a:pt x="188" y="38"/>
                    <a:pt x="185" y="39"/>
                  </a:cubicBezTo>
                  <a:cubicBezTo>
                    <a:pt x="184" y="39"/>
                    <a:pt x="184" y="39"/>
                    <a:pt x="184" y="40"/>
                  </a:cubicBezTo>
                  <a:cubicBezTo>
                    <a:pt x="184" y="40"/>
                    <a:pt x="184" y="40"/>
                    <a:pt x="184" y="40"/>
                  </a:cubicBezTo>
                  <a:cubicBezTo>
                    <a:pt x="184" y="40"/>
                    <a:pt x="184" y="40"/>
                    <a:pt x="184" y="40"/>
                  </a:cubicBezTo>
                  <a:cubicBezTo>
                    <a:pt x="187" y="39"/>
                    <a:pt x="190" y="38"/>
                    <a:pt x="193" y="38"/>
                  </a:cubicBezTo>
                  <a:cubicBezTo>
                    <a:pt x="194" y="38"/>
                    <a:pt x="197" y="38"/>
                    <a:pt x="196" y="39"/>
                  </a:cubicBezTo>
                  <a:cubicBezTo>
                    <a:pt x="191" y="41"/>
                    <a:pt x="186" y="44"/>
                    <a:pt x="181" y="46"/>
                  </a:cubicBezTo>
                  <a:close/>
                  <a:moveTo>
                    <a:pt x="40" y="17"/>
                  </a:moveTo>
                  <a:cubicBezTo>
                    <a:pt x="40" y="17"/>
                    <a:pt x="40" y="17"/>
                    <a:pt x="40" y="17"/>
                  </a:cubicBezTo>
                  <a:cubicBezTo>
                    <a:pt x="34" y="20"/>
                    <a:pt x="29" y="23"/>
                    <a:pt x="24" y="26"/>
                  </a:cubicBezTo>
                  <a:cubicBezTo>
                    <a:pt x="21" y="28"/>
                    <a:pt x="18" y="30"/>
                    <a:pt x="15" y="33"/>
                  </a:cubicBezTo>
                  <a:cubicBezTo>
                    <a:pt x="15" y="33"/>
                    <a:pt x="15" y="33"/>
                    <a:pt x="14" y="33"/>
                  </a:cubicBezTo>
                  <a:cubicBezTo>
                    <a:pt x="13" y="34"/>
                    <a:pt x="13" y="36"/>
                    <a:pt x="12" y="38"/>
                  </a:cubicBezTo>
                  <a:lnTo>
                    <a:pt x="40" y="17"/>
                  </a:lnTo>
                  <a:close/>
                  <a:moveTo>
                    <a:pt x="21" y="64"/>
                  </a:moveTo>
                  <a:cubicBezTo>
                    <a:pt x="48" y="45"/>
                    <a:pt x="48" y="45"/>
                    <a:pt x="48" y="45"/>
                  </a:cubicBezTo>
                  <a:cubicBezTo>
                    <a:pt x="38" y="50"/>
                    <a:pt x="28" y="55"/>
                    <a:pt x="19" y="63"/>
                  </a:cubicBezTo>
                  <a:cubicBezTo>
                    <a:pt x="19" y="63"/>
                    <a:pt x="20" y="64"/>
                    <a:pt x="20" y="65"/>
                  </a:cubicBezTo>
                  <a:cubicBezTo>
                    <a:pt x="21" y="65"/>
                    <a:pt x="21" y="64"/>
                    <a:pt x="21" y="64"/>
                  </a:cubicBezTo>
                  <a:close/>
                  <a:moveTo>
                    <a:pt x="13" y="44"/>
                  </a:moveTo>
                  <a:cubicBezTo>
                    <a:pt x="22" y="36"/>
                    <a:pt x="32" y="29"/>
                    <a:pt x="41" y="22"/>
                  </a:cubicBezTo>
                  <a:cubicBezTo>
                    <a:pt x="31" y="28"/>
                    <a:pt x="21" y="34"/>
                    <a:pt x="12" y="41"/>
                  </a:cubicBezTo>
                  <a:cubicBezTo>
                    <a:pt x="11" y="42"/>
                    <a:pt x="12" y="43"/>
                    <a:pt x="12" y="45"/>
                  </a:cubicBezTo>
                  <a:cubicBezTo>
                    <a:pt x="12" y="44"/>
                    <a:pt x="12" y="44"/>
                    <a:pt x="13" y="44"/>
                  </a:cubicBezTo>
                  <a:close/>
                  <a:moveTo>
                    <a:pt x="14" y="51"/>
                  </a:moveTo>
                  <a:cubicBezTo>
                    <a:pt x="23" y="43"/>
                    <a:pt x="32" y="37"/>
                    <a:pt x="41" y="30"/>
                  </a:cubicBezTo>
                  <a:cubicBezTo>
                    <a:pt x="37" y="31"/>
                    <a:pt x="34" y="33"/>
                    <a:pt x="31" y="35"/>
                  </a:cubicBezTo>
                  <a:cubicBezTo>
                    <a:pt x="25" y="39"/>
                    <a:pt x="18" y="43"/>
                    <a:pt x="12" y="48"/>
                  </a:cubicBezTo>
                  <a:cubicBezTo>
                    <a:pt x="12" y="49"/>
                    <a:pt x="12" y="52"/>
                    <a:pt x="14" y="51"/>
                  </a:cubicBezTo>
                  <a:close/>
                  <a:moveTo>
                    <a:pt x="35" y="79"/>
                  </a:moveTo>
                  <a:cubicBezTo>
                    <a:pt x="35" y="79"/>
                    <a:pt x="35" y="80"/>
                    <a:pt x="35" y="80"/>
                  </a:cubicBezTo>
                  <a:cubicBezTo>
                    <a:pt x="47" y="86"/>
                    <a:pt x="59" y="93"/>
                    <a:pt x="71" y="99"/>
                  </a:cubicBezTo>
                  <a:cubicBezTo>
                    <a:pt x="72" y="97"/>
                    <a:pt x="72" y="97"/>
                    <a:pt x="72" y="97"/>
                  </a:cubicBezTo>
                  <a:cubicBezTo>
                    <a:pt x="71" y="97"/>
                    <a:pt x="69" y="96"/>
                    <a:pt x="69" y="96"/>
                  </a:cubicBezTo>
                  <a:cubicBezTo>
                    <a:pt x="67" y="95"/>
                    <a:pt x="66" y="95"/>
                    <a:pt x="65" y="95"/>
                  </a:cubicBezTo>
                  <a:cubicBezTo>
                    <a:pt x="65" y="95"/>
                    <a:pt x="65" y="94"/>
                    <a:pt x="65" y="93"/>
                  </a:cubicBezTo>
                  <a:cubicBezTo>
                    <a:pt x="64" y="93"/>
                    <a:pt x="63" y="92"/>
                    <a:pt x="62" y="92"/>
                  </a:cubicBezTo>
                  <a:cubicBezTo>
                    <a:pt x="52" y="86"/>
                    <a:pt x="42" y="83"/>
                    <a:pt x="31" y="77"/>
                  </a:cubicBezTo>
                  <a:cubicBezTo>
                    <a:pt x="34" y="79"/>
                    <a:pt x="34" y="79"/>
                    <a:pt x="34" y="79"/>
                  </a:cubicBezTo>
                  <a:cubicBezTo>
                    <a:pt x="34" y="80"/>
                    <a:pt x="34" y="79"/>
                    <a:pt x="35" y="79"/>
                  </a:cubicBezTo>
                  <a:close/>
                  <a:moveTo>
                    <a:pt x="15" y="55"/>
                  </a:moveTo>
                  <a:cubicBezTo>
                    <a:pt x="24" y="48"/>
                    <a:pt x="33" y="42"/>
                    <a:pt x="42" y="35"/>
                  </a:cubicBezTo>
                  <a:cubicBezTo>
                    <a:pt x="32" y="40"/>
                    <a:pt x="22" y="45"/>
                    <a:pt x="13" y="54"/>
                  </a:cubicBezTo>
                  <a:cubicBezTo>
                    <a:pt x="14" y="54"/>
                    <a:pt x="14" y="55"/>
                    <a:pt x="15" y="55"/>
                  </a:cubicBezTo>
                  <a:close/>
                  <a:moveTo>
                    <a:pt x="27" y="70"/>
                  </a:moveTo>
                  <a:cubicBezTo>
                    <a:pt x="36" y="63"/>
                    <a:pt x="45" y="58"/>
                    <a:pt x="53" y="51"/>
                  </a:cubicBezTo>
                  <a:cubicBezTo>
                    <a:pt x="43" y="56"/>
                    <a:pt x="33" y="61"/>
                    <a:pt x="23" y="67"/>
                  </a:cubicBezTo>
                  <a:cubicBezTo>
                    <a:pt x="24" y="68"/>
                    <a:pt x="25" y="68"/>
                    <a:pt x="26" y="69"/>
                  </a:cubicBezTo>
                  <a:cubicBezTo>
                    <a:pt x="27" y="70"/>
                    <a:pt x="27" y="70"/>
                    <a:pt x="27" y="70"/>
                  </a:cubicBezTo>
                  <a:close/>
                  <a:moveTo>
                    <a:pt x="41" y="77"/>
                  </a:moveTo>
                  <a:cubicBezTo>
                    <a:pt x="41" y="77"/>
                    <a:pt x="41" y="77"/>
                    <a:pt x="42" y="77"/>
                  </a:cubicBezTo>
                  <a:cubicBezTo>
                    <a:pt x="50" y="70"/>
                    <a:pt x="58" y="65"/>
                    <a:pt x="66" y="59"/>
                  </a:cubicBezTo>
                  <a:cubicBezTo>
                    <a:pt x="65" y="59"/>
                    <a:pt x="65" y="59"/>
                    <a:pt x="64" y="59"/>
                  </a:cubicBezTo>
                  <a:cubicBezTo>
                    <a:pt x="54" y="64"/>
                    <a:pt x="45" y="69"/>
                    <a:pt x="35" y="74"/>
                  </a:cubicBezTo>
                  <a:cubicBezTo>
                    <a:pt x="37" y="76"/>
                    <a:pt x="39" y="77"/>
                    <a:pt x="41" y="77"/>
                  </a:cubicBezTo>
                  <a:close/>
                  <a:moveTo>
                    <a:pt x="178" y="71"/>
                  </a:moveTo>
                  <a:cubicBezTo>
                    <a:pt x="179" y="71"/>
                    <a:pt x="180" y="71"/>
                    <a:pt x="180" y="71"/>
                  </a:cubicBezTo>
                  <a:cubicBezTo>
                    <a:pt x="184" y="69"/>
                    <a:pt x="189" y="68"/>
                    <a:pt x="193" y="68"/>
                  </a:cubicBezTo>
                  <a:cubicBezTo>
                    <a:pt x="193" y="69"/>
                    <a:pt x="192" y="70"/>
                    <a:pt x="192" y="70"/>
                  </a:cubicBezTo>
                  <a:cubicBezTo>
                    <a:pt x="185" y="74"/>
                    <a:pt x="178" y="77"/>
                    <a:pt x="170" y="81"/>
                  </a:cubicBezTo>
                  <a:cubicBezTo>
                    <a:pt x="187" y="78"/>
                    <a:pt x="187" y="78"/>
                    <a:pt x="187" y="78"/>
                  </a:cubicBezTo>
                  <a:cubicBezTo>
                    <a:pt x="192" y="72"/>
                    <a:pt x="196" y="65"/>
                    <a:pt x="199" y="58"/>
                  </a:cubicBezTo>
                  <a:cubicBezTo>
                    <a:pt x="193" y="61"/>
                    <a:pt x="187" y="63"/>
                    <a:pt x="182" y="65"/>
                  </a:cubicBezTo>
                  <a:cubicBezTo>
                    <a:pt x="181" y="65"/>
                    <a:pt x="181" y="65"/>
                    <a:pt x="181" y="65"/>
                  </a:cubicBezTo>
                  <a:cubicBezTo>
                    <a:pt x="182" y="65"/>
                    <a:pt x="182" y="65"/>
                    <a:pt x="182" y="65"/>
                  </a:cubicBezTo>
                  <a:cubicBezTo>
                    <a:pt x="191" y="63"/>
                    <a:pt x="191" y="63"/>
                    <a:pt x="191" y="63"/>
                  </a:cubicBezTo>
                  <a:cubicBezTo>
                    <a:pt x="193" y="63"/>
                    <a:pt x="195" y="62"/>
                    <a:pt x="196" y="62"/>
                  </a:cubicBezTo>
                  <a:cubicBezTo>
                    <a:pt x="196" y="63"/>
                    <a:pt x="196" y="64"/>
                    <a:pt x="195" y="64"/>
                  </a:cubicBezTo>
                  <a:cubicBezTo>
                    <a:pt x="189" y="67"/>
                    <a:pt x="184" y="69"/>
                    <a:pt x="178" y="71"/>
                  </a:cubicBezTo>
                  <a:close/>
                  <a:moveTo>
                    <a:pt x="193" y="59"/>
                  </a:moveTo>
                  <a:cubicBezTo>
                    <a:pt x="193" y="58"/>
                    <a:pt x="193" y="58"/>
                    <a:pt x="193" y="58"/>
                  </a:cubicBezTo>
                  <a:cubicBezTo>
                    <a:pt x="187" y="59"/>
                    <a:pt x="181" y="61"/>
                    <a:pt x="176" y="63"/>
                  </a:cubicBezTo>
                  <a:cubicBezTo>
                    <a:pt x="175" y="63"/>
                    <a:pt x="175" y="63"/>
                    <a:pt x="174" y="62"/>
                  </a:cubicBezTo>
                  <a:cubicBezTo>
                    <a:pt x="174" y="62"/>
                    <a:pt x="174" y="61"/>
                    <a:pt x="174" y="61"/>
                  </a:cubicBezTo>
                  <a:cubicBezTo>
                    <a:pt x="182" y="57"/>
                    <a:pt x="190" y="54"/>
                    <a:pt x="198" y="51"/>
                  </a:cubicBezTo>
                  <a:cubicBezTo>
                    <a:pt x="198" y="51"/>
                    <a:pt x="200" y="50"/>
                    <a:pt x="198" y="51"/>
                  </a:cubicBezTo>
                  <a:cubicBezTo>
                    <a:pt x="191" y="52"/>
                    <a:pt x="185" y="53"/>
                    <a:pt x="178" y="55"/>
                  </a:cubicBezTo>
                  <a:cubicBezTo>
                    <a:pt x="178" y="55"/>
                    <a:pt x="176" y="55"/>
                    <a:pt x="176" y="54"/>
                  </a:cubicBezTo>
                  <a:cubicBezTo>
                    <a:pt x="176" y="53"/>
                    <a:pt x="177" y="53"/>
                    <a:pt x="177" y="52"/>
                  </a:cubicBezTo>
                  <a:cubicBezTo>
                    <a:pt x="183" y="50"/>
                    <a:pt x="189" y="47"/>
                    <a:pt x="195" y="45"/>
                  </a:cubicBezTo>
                  <a:cubicBezTo>
                    <a:pt x="196" y="45"/>
                    <a:pt x="196" y="45"/>
                    <a:pt x="196" y="45"/>
                  </a:cubicBezTo>
                  <a:cubicBezTo>
                    <a:pt x="197" y="44"/>
                    <a:pt x="197" y="44"/>
                    <a:pt x="197" y="44"/>
                  </a:cubicBezTo>
                  <a:cubicBezTo>
                    <a:pt x="196" y="45"/>
                    <a:pt x="196" y="45"/>
                    <a:pt x="196" y="45"/>
                  </a:cubicBezTo>
                  <a:cubicBezTo>
                    <a:pt x="196" y="45"/>
                    <a:pt x="195" y="45"/>
                    <a:pt x="195" y="45"/>
                  </a:cubicBezTo>
                  <a:cubicBezTo>
                    <a:pt x="195" y="45"/>
                    <a:pt x="195" y="45"/>
                    <a:pt x="195" y="45"/>
                  </a:cubicBezTo>
                  <a:cubicBezTo>
                    <a:pt x="188" y="46"/>
                    <a:pt x="181" y="48"/>
                    <a:pt x="174" y="49"/>
                  </a:cubicBezTo>
                  <a:cubicBezTo>
                    <a:pt x="172" y="50"/>
                    <a:pt x="170" y="51"/>
                    <a:pt x="168" y="51"/>
                  </a:cubicBezTo>
                  <a:cubicBezTo>
                    <a:pt x="168" y="50"/>
                    <a:pt x="168" y="49"/>
                    <a:pt x="168" y="49"/>
                  </a:cubicBezTo>
                  <a:cubicBezTo>
                    <a:pt x="175" y="46"/>
                    <a:pt x="182" y="43"/>
                    <a:pt x="189" y="41"/>
                  </a:cubicBezTo>
                  <a:cubicBezTo>
                    <a:pt x="186" y="41"/>
                    <a:pt x="184" y="41"/>
                    <a:pt x="182" y="42"/>
                  </a:cubicBezTo>
                  <a:cubicBezTo>
                    <a:pt x="177" y="43"/>
                    <a:pt x="172" y="44"/>
                    <a:pt x="168" y="46"/>
                  </a:cubicBezTo>
                  <a:cubicBezTo>
                    <a:pt x="168" y="47"/>
                    <a:pt x="167" y="45"/>
                    <a:pt x="167" y="45"/>
                  </a:cubicBezTo>
                  <a:cubicBezTo>
                    <a:pt x="173" y="42"/>
                    <a:pt x="179" y="40"/>
                    <a:pt x="184" y="37"/>
                  </a:cubicBezTo>
                  <a:cubicBezTo>
                    <a:pt x="185" y="37"/>
                    <a:pt x="185" y="37"/>
                    <a:pt x="185" y="37"/>
                  </a:cubicBezTo>
                  <a:cubicBezTo>
                    <a:pt x="185" y="37"/>
                    <a:pt x="185" y="37"/>
                    <a:pt x="185" y="37"/>
                  </a:cubicBezTo>
                  <a:cubicBezTo>
                    <a:pt x="186" y="36"/>
                    <a:pt x="186" y="36"/>
                    <a:pt x="186" y="36"/>
                  </a:cubicBezTo>
                  <a:cubicBezTo>
                    <a:pt x="185" y="37"/>
                    <a:pt x="185" y="37"/>
                    <a:pt x="185" y="37"/>
                  </a:cubicBezTo>
                  <a:cubicBezTo>
                    <a:pt x="185" y="37"/>
                    <a:pt x="185" y="37"/>
                    <a:pt x="185" y="37"/>
                  </a:cubicBezTo>
                  <a:cubicBezTo>
                    <a:pt x="184" y="37"/>
                    <a:pt x="184" y="37"/>
                    <a:pt x="184" y="37"/>
                  </a:cubicBezTo>
                  <a:cubicBezTo>
                    <a:pt x="184" y="37"/>
                    <a:pt x="184" y="37"/>
                    <a:pt x="184" y="37"/>
                  </a:cubicBezTo>
                  <a:cubicBezTo>
                    <a:pt x="178" y="39"/>
                    <a:pt x="172" y="40"/>
                    <a:pt x="167" y="42"/>
                  </a:cubicBezTo>
                  <a:cubicBezTo>
                    <a:pt x="166" y="42"/>
                    <a:pt x="166" y="40"/>
                    <a:pt x="166" y="40"/>
                  </a:cubicBezTo>
                  <a:cubicBezTo>
                    <a:pt x="174" y="36"/>
                    <a:pt x="181" y="33"/>
                    <a:pt x="188" y="30"/>
                  </a:cubicBezTo>
                  <a:cubicBezTo>
                    <a:pt x="188" y="30"/>
                    <a:pt x="189" y="30"/>
                    <a:pt x="188" y="30"/>
                  </a:cubicBezTo>
                  <a:cubicBezTo>
                    <a:pt x="180" y="31"/>
                    <a:pt x="172" y="33"/>
                    <a:pt x="164" y="37"/>
                  </a:cubicBezTo>
                  <a:cubicBezTo>
                    <a:pt x="164" y="37"/>
                    <a:pt x="163" y="37"/>
                    <a:pt x="162" y="36"/>
                  </a:cubicBezTo>
                  <a:cubicBezTo>
                    <a:pt x="162" y="36"/>
                    <a:pt x="163" y="35"/>
                    <a:pt x="164" y="34"/>
                  </a:cubicBezTo>
                  <a:cubicBezTo>
                    <a:pt x="170" y="31"/>
                    <a:pt x="177" y="28"/>
                    <a:pt x="184" y="24"/>
                  </a:cubicBezTo>
                  <a:cubicBezTo>
                    <a:pt x="185" y="24"/>
                    <a:pt x="184" y="24"/>
                    <a:pt x="184" y="24"/>
                  </a:cubicBezTo>
                  <a:cubicBezTo>
                    <a:pt x="176" y="26"/>
                    <a:pt x="169" y="27"/>
                    <a:pt x="162" y="31"/>
                  </a:cubicBezTo>
                  <a:cubicBezTo>
                    <a:pt x="161" y="31"/>
                    <a:pt x="162" y="29"/>
                    <a:pt x="163" y="29"/>
                  </a:cubicBezTo>
                  <a:cubicBezTo>
                    <a:pt x="167" y="26"/>
                    <a:pt x="171" y="25"/>
                    <a:pt x="175" y="23"/>
                  </a:cubicBezTo>
                  <a:cubicBezTo>
                    <a:pt x="175" y="22"/>
                    <a:pt x="175" y="22"/>
                    <a:pt x="175" y="22"/>
                  </a:cubicBezTo>
                  <a:cubicBezTo>
                    <a:pt x="175" y="23"/>
                    <a:pt x="175" y="23"/>
                    <a:pt x="175" y="23"/>
                  </a:cubicBezTo>
                  <a:cubicBezTo>
                    <a:pt x="175" y="22"/>
                    <a:pt x="175" y="22"/>
                    <a:pt x="175" y="22"/>
                  </a:cubicBezTo>
                  <a:cubicBezTo>
                    <a:pt x="168" y="24"/>
                    <a:pt x="162" y="26"/>
                    <a:pt x="156" y="29"/>
                  </a:cubicBezTo>
                  <a:cubicBezTo>
                    <a:pt x="156" y="29"/>
                    <a:pt x="155" y="28"/>
                    <a:pt x="155" y="28"/>
                  </a:cubicBezTo>
                  <a:cubicBezTo>
                    <a:pt x="160" y="25"/>
                    <a:pt x="165" y="22"/>
                    <a:pt x="170" y="20"/>
                  </a:cubicBezTo>
                  <a:cubicBezTo>
                    <a:pt x="170" y="19"/>
                    <a:pt x="170" y="19"/>
                    <a:pt x="170" y="19"/>
                  </a:cubicBezTo>
                  <a:cubicBezTo>
                    <a:pt x="164" y="22"/>
                    <a:pt x="159" y="23"/>
                    <a:pt x="154" y="26"/>
                  </a:cubicBezTo>
                  <a:cubicBezTo>
                    <a:pt x="154" y="26"/>
                    <a:pt x="153" y="26"/>
                    <a:pt x="152" y="26"/>
                  </a:cubicBezTo>
                  <a:cubicBezTo>
                    <a:pt x="152" y="25"/>
                    <a:pt x="152" y="25"/>
                    <a:pt x="153" y="24"/>
                  </a:cubicBezTo>
                  <a:cubicBezTo>
                    <a:pt x="156" y="22"/>
                    <a:pt x="160" y="20"/>
                    <a:pt x="164" y="17"/>
                  </a:cubicBezTo>
                  <a:cubicBezTo>
                    <a:pt x="159" y="17"/>
                    <a:pt x="155" y="20"/>
                    <a:pt x="152" y="23"/>
                  </a:cubicBezTo>
                  <a:cubicBezTo>
                    <a:pt x="152" y="23"/>
                    <a:pt x="153" y="22"/>
                    <a:pt x="152" y="23"/>
                  </a:cubicBezTo>
                  <a:cubicBezTo>
                    <a:pt x="151" y="24"/>
                    <a:pt x="150" y="25"/>
                    <a:pt x="149" y="25"/>
                  </a:cubicBezTo>
                  <a:cubicBezTo>
                    <a:pt x="148" y="25"/>
                    <a:pt x="148" y="24"/>
                    <a:pt x="148" y="23"/>
                  </a:cubicBezTo>
                  <a:cubicBezTo>
                    <a:pt x="150" y="21"/>
                    <a:pt x="154" y="20"/>
                    <a:pt x="157" y="18"/>
                  </a:cubicBezTo>
                  <a:cubicBezTo>
                    <a:pt x="155" y="18"/>
                    <a:pt x="154" y="18"/>
                    <a:pt x="154" y="18"/>
                  </a:cubicBezTo>
                  <a:cubicBezTo>
                    <a:pt x="139" y="21"/>
                    <a:pt x="126" y="31"/>
                    <a:pt x="114" y="48"/>
                  </a:cubicBezTo>
                  <a:cubicBezTo>
                    <a:pt x="115" y="51"/>
                    <a:pt x="112" y="51"/>
                    <a:pt x="111" y="51"/>
                  </a:cubicBezTo>
                  <a:cubicBezTo>
                    <a:pt x="110" y="51"/>
                    <a:pt x="109" y="51"/>
                    <a:pt x="108" y="51"/>
                  </a:cubicBezTo>
                  <a:cubicBezTo>
                    <a:pt x="108" y="49"/>
                    <a:pt x="105" y="48"/>
                    <a:pt x="104" y="48"/>
                  </a:cubicBezTo>
                  <a:cubicBezTo>
                    <a:pt x="103" y="46"/>
                    <a:pt x="103" y="44"/>
                    <a:pt x="102" y="43"/>
                  </a:cubicBezTo>
                  <a:cubicBezTo>
                    <a:pt x="99" y="37"/>
                    <a:pt x="94" y="32"/>
                    <a:pt x="89" y="27"/>
                  </a:cubicBezTo>
                  <a:cubicBezTo>
                    <a:pt x="77" y="18"/>
                    <a:pt x="60" y="10"/>
                    <a:pt x="47" y="6"/>
                  </a:cubicBezTo>
                  <a:cubicBezTo>
                    <a:pt x="41" y="12"/>
                    <a:pt x="35" y="16"/>
                    <a:pt x="28" y="21"/>
                  </a:cubicBezTo>
                  <a:cubicBezTo>
                    <a:pt x="28" y="22"/>
                    <a:pt x="28" y="22"/>
                    <a:pt x="28" y="22"/>
                  </a:cubicBezTo>
                  <a:cubicBezTo>
                    <a:pt x="28" y="21"/>
                    <a:pt x="28" y="21"/>
                    <a:pt x="28" y="21"/>
                  </a:cubicBezTo>
                  <a:cubicBezTo>
                    <a:pt x="28" y="21"/>
                    <a:pt x="29" y="21"/>
                    <a:pt x="29" y="21"/>
                  </a:cubicBezTo>
                  <a:cubicBezTo>
                    <a:pt x="35" y="17"/>
                    <a:pt x="42" y="14"/>
                    <a:pt x="49" y="10"/>
                  </a:cubicBezTo>
                  <a:cubicBezTo>
                    <a:pt x="49" y="10"/>
                    <a:pt x="50" y="11"/>
                    <a:pt x="49" y="11"/>
                  </a:cubicBezTo>
                  <a:cubicBezTo>
                    <a:pt x="42" y="17"/>
                    <a:pt x="34" y="23"/>
                    <a:pt x="27" y="29"/>
                  </a:cubicBezTo>
                  <a:cubicBezTo>
                    <a:pt x="27" y="29"/>
                    <a:pt x="27" y="29"/>
                    <a:pt x="27" y="29"/>
                  </a:cubicBezTo>
                  <a:cubicBezTo>
                    <a:pt x="27" y="29"/>
                    <a:pt x="27" y="29"/>
                    <a:pt x="27" y="29"/>
                  </a:cubicBezTo>
                  <a:cubicBezTo>
                    <a:pt x="34" y="24"/>
                    <a:pt x="42" y="20"/>
                    <a:pt x="49" y="16"/>
                  </a:cubicBezTo>
                  <a:cubicBezTo>
                    <a:pt x="50" y="16"/>
                    <a:pt x="50" y="17"/>
                    <a:pt x="50" y="18"/>
                  </a:cubicBezTo>
                  <a:cubicBezTo>
                    <a:pt x="20" y="40"/>
                    <a:pt x="20" y="40"/>
                    <a:pt x="20" y="40"/>
                  </a:cubicBezTo>
                  <a:cubicBezTo>
                    <a:pt x="29" y="34"/>
                    <a:pt x="38" y="29"/>
                    <a:pt x="46" y="25"/>
                  </a:cubicBezTo>
                  <a:cubicBezTo>
                    <a:pt x="47" y="24"/>
                    <a:pt x="48" y="26"/>
                    <a:pt x="47" y="26"/>
                  </a:cubicBezTo>
                  <a:cubicBezTo>
                    <a:pt x="44" y="30"/>
                    <a:pt x="40" y="32"/>
                    <a:pt x="37" y="35"/>
                  </a:cubicBezTo>
                  <a:cubicBezTo>
                    <a:pt x="36" y="36"/>
                    <a:pt x="36" y="36"/>
                    <a:pt x="36" y="36"/>
                  </a:cubicBezTo>
                  <a:cubicBezTo>
                    <a:pt x="37" y="35"/>
                    <a:pt x="37" y="35"/>
                    <a:pt x="37" y="35"/>
                  </a:cubicBezTo>
                  <a:cubicBezTo>
                    <a:pt x="40" y="34"/>
                    <a:pt x="43" y="32"/>
                    <a:pt x="45" y="31"/>
                  </a:cubicBezTo>
                  <a:cubicBezTo>
                    <a:pt x="46" y="31"/>
                    <a:pt x="47" y="32"/>
                    <a:pt x="46" y="32"/>
                  </a:cubicBezTo>
                  <a:cubicBezTo>
                    <a:pt x="44" y="35"/>
                    <a:pt x="42" y="37"/>
                    <a:pt x="39" y="39"/>
                  </a:cubicBezTo>
                  <a:cubicBezTo>
                    <a:pt x="39" y="39"/>
                    <a:pt x="38" y="40"/>
                    <a:pt x="38" y="40"/>
                  </a:cubicBezTo>
                  <a:cubicBezTo>
                    <a:pt x="30" y="46"/>
                    <a:pt x="23" y="51"/>
                    <a:pt x="15" y="57"/>
                  </a:cubicBezTo>
                  <a:cubicBezTo>
                    <a:pt x="26" y="51"/>
                    <a:pt x="37" y="44"/>
                    <a:pt x="48" y="39"/>
                  </a:cubicBezTo>
                  <a:cubicBezTo>
                    <a:pt x="49" y="39"/>
                    <a:pt x="49" y="40"/>
                    <a:pt x="49" y="40"/>
                  </a:cubicBezTo>
                  <a:cubicBezTo>
                    <a:pt x="48" y="42"/>
                    <a:pt x="47" y="43"/>
                    <a:pt x="46" y="44"/>
                  </a:cubicBezTo>
                  <a:cubicBezTo>
                    <a:pt x="48" y="42"/>
                    <a:pt x="51" y="41"/>
                    <a:pt x="53" y="40"/>
                  </a:cubicBezTo>
                  <a:cubicBezTo>
                    <a:pt x="54" y="42"/>
                    <a:pt x="52" y="43"/>
                    <a:pt x="52" y="43"/>
                  </a:cubicBezTo>
                  <a:cubicBezTo>
                    <a:pt x="22" y="66"/>
                    <a:pt x="22" y="66"/>
                    <a:pt x="22" y="66"/>
                  </a:cubicBezTo>
                  <a:cubicBezTo>
                    <a:pt x="34" y="59"/>
                    <a:pt x="46" y="52"/>
                    <a:pt x="58" y="47"/>
                  </a:cubicBezTo>
                  <a:cubicBezTo>
                    <a:pt x="58" y="47"/>
                    <a:pt x="59" y="48"/>
                    <a:pt x="59" y="48"/>
                  </a:cubicBezTo>
                  <a:cubicBezTo>
                    <a:pt x="54" y="53"/>
                    <a:pt x="48" y="57"/>
                    <a:pt x="43" y="61"/>
                  </a:cubicBezTo>
                  <a:cubicBezTo>
                    <a:pt x="54" y="56"/>
                    <a:pt x="54" y="56"/>
                    <a:pt x="54" y="56"/>
                  </a:cubicBezTo>
                  <a:cubicBezTo>
                    <a:pt x="56" y="54"/>
                    <a:pt x="58" y="53"/>
                    <a:pt x="61" y="53"/>
                  </a:cubicBezTo>
                  <a:cubicBezTo>
                    <a:pt x="61" y="54"/>
                    <a:pt x="60" y="55"/>
                    <a:pt x="60" y="55"/>
                  </a:cubicBezTo>
                  <a:cubicBezTo>
                    <a:pt x="54" y="59"/>
                    <a:pt x="49" y="64"/>
                    <a:pt x="43" y="68"/>
                  </a:cubicBezTo>
                  <a:cubicBezTo>
                    <a:pt x="43" y="67"/>
                    <a:pt x="43" y="68"/>
                    <a:pt x="43" y="68"/>
                  </a:cubicBezTo>
                  <a:cubicBezTo>
                    <a:pt x="43" y="68"/>
                    <a:pt x="43" y="68"/>
                    <a:pt x="43" y="68"/>
                  </a:cubicBezTo>
                  <a:cubicBezTo>
                    <a:pt x="52" y="63"/>
                    <a:pt x="60" y="59"/>
                    <a:pt x="69" y="56"/>
                  </a:cubicBezTo>
                  <a:cubicBezTo>
                    <a:pt x="70" y="56"/>
                    <a:pt x="71" y="57"/>
                    <a:pt x="70" y="58"/>
                  </a:cubicBezTo>
                  <a:cubicBezTo>
                    <a:pt x="62" y="65"/>
                    <a:pt x="53" y="70"/>
                    <a:pt x="45" y="76"/>
                  </a:cubicBezTo>
                  <a:cubicBezTo>
                    <a:pt x="55" y="72"/>
                    <a:pt x="65" y="68"/>
                    <a:pt x="74" y="64"/>
                  </a:cubicBezTo>
                  <a:cubicBezTo>
                    <a:pt x="75" y="64"/>
                    <a:pt x="76" y="65"/>
                    <a:pt x="75" y="65"/>
                  </a:cubicBezTo>
                  <a:cubicBezTo>
                    <a:pt x="69" y="70"/>
                    <a:pt x="62" y="74"/>
                    <a:pt x="56" y="78"/>
                  </a:cubicBezTo>
                  <a:cubicBezTo>
                    <a:pt x="64" y="75"/>
                    <a:pt x="71" y="71"/>
                    <a:pt x="79" y="69"/>
                  </a:cubicBezTo>
                  <a:cubicBezTo>
                    <a:pt x="80" y="69"/>
                    <a:pt x="81" y="70"/>
                    <a:pt x="80" y="70"/>
                  </a:cubicBezTo>
                  <a:cubicBezTo>
                    <a:pt x="74" y="75"/>
                    <a:pt x="67" y="79"/>
                    <a:pt x="61" y="83"/>
                  </a:cubicBezTo>
                  <a:cubicBezTo>
                    <a:pt x="60" y="83"/>
                    <a:pt x="60" y="83"/>
                    <a:pt x="60" y="83"/>
                  </a:cubicBezTo>
                  <a:cubicBezTo>
                    <a:pt x="61" y="83"/>
                    <a:pt x="61" y="83"/>
                    <a:pt x="61" y="83"/>
                  </a:cubicBezTo>
                  <a:cubicBezTo>
                    <a:pt x="68" y="80"/>
                    <a:pt x="76" y="76"/>
                    <a:pt x="84" y="74"/>
                  </a:cubicBezTo>
                  <a:cubicBezTo>
                    <a:pt x="84" y="74"/>
                    <a:pt x="84" y="75"/>
                    <a:pt x="84" y="76"/>
                  </a:cubicBezTo>
                  <a:cubicBezTo>
                    <a:pt x="80" y="79"/>
                    <a:pt x="76" y="81"/>
                    <a:pt x="73" y="83"/>
                  </a:cubicBezTo>
                  <a:cubicBezTo>
                    <a:pt x="72" y="83"/>
                    <a:pt x="72" y="83"/>
                    <a:pt x="72" y="83"/>
                  </a:cubicBezTo>
                  <a:cubicBezTo>
                    <a:pt x="73" y="83"/>
                    <a:pt x="73" y="83"/>
                    <a:pt x="73" y="83"/>
                  </a:cubicBezTo>
                  <a:cubicBezTo>
                    <a:pt x="79" y="81"/>
                    <a:pt x="86" y="78"/>
                    <a:pt x="92" y="77"/>
                  </a:cubicBezTo>
                  <a:cubicBezTo>
                    <a:pt x="94" y="76"/>
                    <a:pt x="94" y="77"/>
                    <a:pt x="94" y="78"/>
                  </a:cubicBezTo>
                  <a:cubicBezTo>
                    <a:pt x="92" y="79"/>
                    <a:pt x="90" y="80"/>
                    <a:pt x="88" y="82"/>
                  </a:cubicBezTo>
                  <a:cubicBezTo>
                    <a:pt x="87" y="83"/>
                    <a:pt x="85" y="83"/>
                    <a:pt x="84" y="84"/>
                  </a:cubicBezTo>
                  <a:cubicBezTo>
                    <a:pt x="81" y="86"/>
                    <a:pt x="78" y="87"/>
                    <a:pt x="75" y="89"/>
                  </a:cubicBezTo>
                  <a:cubicBezTo>
                    <a:pt x="74" y="90"/>
                    <a:pt x="75" y="89"/>
                    <a:pt x="75" y="89"/>
                  </a:cubicBezTo>
                  <a:cubicBezTo>
                    <a:pt x="83" y="86"/>
                    <a:pt x="91" y="83"/>
                    <a:pt x="99" y="81"/>
                  </a:cubicBezTo>
                  <a:cubicBezTo>
                    <a:pt x="99" y="81"/>
                    <a:pt x="100" y="82"/>
                    <a:pt x="99" y="83"/>
                  </a:cubicBezTo>
                  <a:cubicBezTo>
                    <a:pt x="93" y="87"/>
                    <a:pt x="85" y="91"/>
                    <a:pt x="78" y="95"/>
                  </a:cubicBezTo>
                  <a:cubicBezTo>
                    <a:pt x="78" y="95"/>
                    <a:pt x="77" y="96"/>
                    <a:pt x="78" y="96"/>
                  </a:cubicBezTo>
                  <a:cubicBezTo>
                    <a:pt x="81" y="94"/>
                    <a:pt x="84" y="94"/>
                    <a:pt x="87" y="93"/>
                  </a:cubicBezTo>
                  <a:cubicBezTo>
                    <a:pt x="93" y="90"/>
                    <a:pt x="100" y="88"/>
                    <a:pt x="106" y="86"/>
                  </a:cubicBezTo>
                  <a:cubicBezTo>
                    <a:pt x="106" y="86"/>
                    <a:pt x="106" y="88"/>
                    <a:pt x="106" y="88"/>
                  </a:cubicBezTo>
                  <a:cubicBezTo>
                    <a:pt x="99" y="92"/>
                    <a:pt x="93" y="96"/>
                    <a:pt x="86" y="99"/>
                  </a:cubicBezTo>
                  <a:cubicBezTo>
                    <a:pt x="92" y="97"/>
                    <a:pt x="99" y="94"/>
                    <a:pt x="106" y="92"/>
                  </a:cubicBezTo>
                  <a:cubicBezTo>
                    <a:pt x="106" y="92"/>
                    <a:pt x="107" y="92"/>
                    <a:pt x="106" y="93"/>
                  </a:cubicBezTo>
                  <a:cubicBezTo>
                    <a:pt x="104" y="95"/>
                    <a:pt x="101" y="97"/>
                    <a:pt x="99" y="98"/>
                  </a:cubicBezTo>
                  <a:cubicBezTo>
                    <a:pt x="98" y="98"/>
                    <a:pt x="97" y="98"/>
                    <a:pt x="97" y="99"/>
                  </a:cubicBezTo>
                  <a:cubicBezTo>
                    <a:pt x="98" y="99"/>
                    <a:pt x="98" y="99"/>
                    <a:pt x="99" y="98"/>
                  </a:cubicBezTo>
                  <a:cubicBezTo>
                    <a:pt x="103" y="97"/>
                    <a:pt x="108" y="95"/>
                    <a:pt x="113" y="94"/>
                  </a:cubicBezTo>
                  <a:cubicBezTo>
                    <a:pt x="114" y="94"/>
                    <a:pt x="114" y="95"/>
                    <a:pt x="114" y="95"/>
                  </a:cubicBezTo>
                  <a:cubicBezTo>
                    <a:pt x="112" y="97"/>
                    <a:pt x="109" y="98"/>
                    <a:pt x="107" y="100"/>
                  </a:cubicBezTo>
                  <a:cubicBezTo>
                    <a:pt x="111" y="99"/>
                    <a:pt x="114" y="97"/>
                    <a:pt x="117" y="97"/>
                  </a:cubicBezTo>
                  <a:cubicBezTo>
                    <a:pt x="118" y="96"/>
                    <a:pt x="118" y="98"/>
                    <a:pt x="118" y="98"/>
                  </a:cubicBezTo>
                  <a:cubicBezTo>
                    <a:pt x="112" y="103"/>
                    <a:pt x="106" y="106"/>
                    <a:pt x="100" y="110"/>
                  </a:cubicBezTo>
                  <a:cubicBezTo>
                    <a:pt x="105" y="108"/>
                    <a:pt x="111" y="107"/>
                    <a:pt x="116" y="105"/>
                  </a:cubicBezTo>
                  <a:cubicBezTo>
                    <a:pt x="116" y="105"/>
                    <a:pt x="117" y="106"/>
                    <a:pt x="117" y="106"/>
                  </a:cubicBezTo>
                  <a:cubicBezTo>
                    <a:pt x="104" y="115"/>
                    <a:pt x="104" y="115"/>
                    <a:pt x="104" y="115"/>
                  </a:cubicBezTo>
                  <a:cubicBezTo>
                    <a:pt x="107" y="114"/>
                    <a:pt x="110" y="113"/>
                    <a:pt x="113" y="113"/>
                  </a:cubicBezTo>
                  <a:cubicBezTo>
                    <a:pt x="113" y="112"/>
                    <a:pt x="113" y="113"/>
                    <a:pt x="113" y="114"/>
                  </a:cubicBezTo>
                  <a:cubicBezTo>
                    <a:pt x="107" y="118"/>
                    <a:pt x="107" y="118"/>
                    <a:pt x="107" y="118"/>
                  </a:cubicBezTo>
                  <a:cubicBezTo>
                    <a:pt x="110" y="117"/>
                    <a:pt x="113" y="115"/>
                    <a:pt x="116" y="115"/>
                  </a:cubicBezTo>
                  <a:cubicBezTo>
                    <a:pt x="116" y="115"/>
                    <a:pt x="117" y="116"/>
                    <a:pt x="117" y="117"/>
                  </a:cubicBezTo>
                  <a:cubicBezTo>
                    <a:pt x="115" y="119"/>
                    <a:pt x="112" y="122"/>
                    <a:pt x="110" y="124"/>
                  </a:cubicBezTo>
                  <a:cubicBezTo>
                    <a:pt x="114" y="132"/>
                    <a:pt x="114" y="141"/>
                    <a:pt x="115" y="150"/>
                  </a:cubicBezTo>
                  <a:cubicBezTo>
                    <a:pt x="118" y="145"/>
                    <a:pt x="122" y="140"/>
                    <a:pt x="126" y="136"/>
                  </a:cubicBezTo>
                  <a:cubicBezTo>
                    <a:pt x="141" y="118"/>
                    <a:pt x="158" y="105"/>
                    <a:pt x="176" y="90"/>
                  </a:cubicBezTo>
                  <a:cubicBezTo>
                    <a:pt x="173" y="91"/>
                    <a:pt x="171" y="92"/>
                    <a:pt x="169" y="92"/>
                  </a:cubicBezTo>
                  <a:cubicBezTo>
                    <a:pt x="169" y="91"/>
                    <a:pt x="169" y="90"/>
                    <a:pt x="169" y="90"/>
                  </a:cubicBezTo>
                  <a:cubicBezTo>
                    <a:pt x="173" y="87"/>
                    <a:pt x="178" y="84"/>
                    <a:pt x="182" y="82"/>
                  </a:cubicBezTo>
                  <a:cubicBezTo>
                    <a:pt x="183" y="81"/>
                    <a:pt x="185" y="81"/>
                    <a:pt x="185" y="80"/>
                  </a:cubicBezTo>
                  <a:cubicBezTo>
                    <a:pt x="179" y="80"/>
                    <a:pt x="174" y="82"/>
                    <a:pt x="168" y="83"/>
                  </a:cubicBezTo>
                  <a:cubicBezTo>
                    <a:pt x="167" y="83"/>
                    <a:pt x="167" y="82"/>
                    <a:pt x="167" y="81"/>
                  </a:cubicBezTo>
                  <a:cubicBezTo>
                    <a:pt x="167" y="81"/>
                    <a:pt x="168" y="80"/>
                    <a:pt x="168" y="80"/>
                  </a:cubicBezTo>
                  <a:cubicBezTo>
                    <a:pt x="174" y="76"/>
                    <a:pt x="180" y="74"/>
                    <a:pt x="186" y="71"/>
                  </a:cubicBezTo>
                  <a:cubicBezTo>
                    <a:pt x="168" y="75"/>
                    <a:pt x="168" y="75"/>
                    <a:pt x="168" y="75"/>
                  </a:cubicBezTo>
                  <a:cubicBezTo>
                    <a:pt x="167" y="75"/>
                    <a:pt x="167" y="74"/>
                    <a:pt x="168" y="74"/>
                  </a:cubicBezTo>
                  <a:cubicBezTo>
                    <a:pt x="173" y="71"/>
                    <a:pt x="178" y="69"/>
                    <a:pt x="183" y="67"/>
                  </a:cubicBezTo>
                  <a:cubicBezTo>
                    <a:pt x="184" y="67"/>
                    <a:pt x="184" y="67"/>
                    <a:pt x="185" y="66"/>
                  </a:cubicBezTo>
                  <a:cubicBezTo>
                    <a:pt x="185" y="66"/>
                    <a:pt x="186" y="66"/>
                    <a:pt x="186" y="66"/>
                  </a:cubicBezTo>
                  <a:cubicBezTo>
                    <a:pt x="186" y="66"/>
                    <a:pt x="185" y="66"/>
                    <a:pt x="185" y="66"/>
                  </a:cubicBezTo>
                  <a:cubicBezTo>
                    <a:pt x="184" y="66"/>
                    <a:pt x="184" y="66"/>
                    <a:pt x="183" y="67"/>
                  </a:cubicBezTo>
                  <a:cubicBezTo>
                    <a:pt x="183" y="67"/>
                    <a:pt x="183" y="67"/>
                    <a:pt x="183" y="67"/>
                  </a:cubicBezTo>
                  <a:cubicBezTo>
                    <a:pt x="178" y="67"/>
                    <a:pt x="174" y="69"/>
                    <a:pt x="170" y="70"/>
                  </a:cubicBezTo>
                  <a:cubicBezTo>
                    <a:pt x="169" y="70"/>
                    <a:pt x="169" y="70"/>
                    <a:pt x="169" y="69"/>
                  </a:cubicBezTo>
                  <a:cubicBezTo>
                    <a:pt x="169" y="68"/>
                    <a:pt x="170" y="68"/>
                    <a:pt x="171" y="68"/>
                  </a:cubicBezTo>
                  <a:cubicBezTo>
                    <a:pt x="178" y="64"/>
                    <a:pt x="186" y="62"/>
                    <a:pt x="193" y="59"/>
                  </a:cubicBezTo>
                  <a:close/>
                  <a:moveTo>
                    <a:pt x="107" y="169"/>
                  </a:moveTo>
                  <a:cubicBezTo>
                    <a:pt x="106" y="169"/>
                    <a:pt x="105" y="169"/>
                    <a:pt x="105" y="168"/>
                  </a:cubicBezTo>
                  <a:cubicBezTo>
                    <a:pt x="105" y="167"/>
                    <a:pt x="105" y="166"/>
                    <a:pt x="106" y="165"/>
                  </a:cubicBezTo>
                  <a:cubicBezTo>
                    <a:pt x="107" y="162"/>
                    <a:pt x="108" y="159"/>
                    <a:pt x="110" y="156"/>
                  </a:cubicBezTo>
                  <a:cubicBezTo>
                    <a:pt x="107" y="140"/>
                    <a:pt x="99" y="124"/>
                    <a:pt x="81" y="111"/>
                  </a:cubicBezTo>
                  <a:cubicBezTo>
                    <a:pt x="78" y="109"/>
                    <a:pt x="75" y="107"/>
                    <a:pt x="72" y="105"/>
                  </a:cubicBezTo>
                  <a:cubicBezTo>
                    <a:pt x="66" y="102"/>
                    <a:pt x="60" y="99"/>
                    <a:pt x="55" y="96"/>
                  </a:cubicBezTo>
                  <a:cubicBezTo>
                    <a:pt x="40" y="88"/>
                    <a:pt x="24" y="80"/>
                    <a:pt x="14" y="70"/>
                  </a:cubicBezTo>
                  <a:cubicBezTo>
                    <a:pt x="12" y="68"/>
                    <a:pt x="10" y="66"/>
                    <a:pt x="8" y="64"/>
                  </a:cubicBezTo>
                  <a:cubicBezTo>
                    <a:pt x="7" y="64"/>
                    <a:pt x="6" y="65"/>
                    <a:pt x="5" y="65"/>
                  </a:cubicBezTo>
                  <a:cubicBezTo>
                    <a:pt x="4" y="66"/>
                    <a:pt x="4" y="65"/>
                    <a:pt x="4" y="65"/>
                  </a:cubicBezTo>
                  <a:cubicBezTo>
                    <a:pt x="4" y="63"/>
                    <a:pt x="6" y="63"/>
                    <a:pt x="6" y="61"/>
                  </a:cubicBezTo>
                  <a:cubicBezTo>
                    <a:pt x="0" y="51"/>
                    <a:pt x="0" y="40"/>
                    <a:pt x="5" y="27"/>
                  </a:cubicBezTo>
                  <a:cubicBezTo>
                    <a:pt x="7" y="21"/>
                    <a:pt x="11" y="14"/>
                    <a:pt x="15" y="10"/>
                  </a:cubicBezTo>
                  <a:cubicBezTo>
                    <a:pt x="24" y="6"/>
                    <a:pt x="32" y="2"/>
                    <a:pt x="41" y="1"/>
                  </a:cubicBezTo>
                  <a:cubicBezTo>
                    <a:pt x="45" y="0"/>
                    <a:pt x="49" y="1"/>
                    <a:pt x="52" y="1"/>
                  </a:cubicBezTo>
                  <a:cubicBezTo>
                    <a:pt x="57" y="2"/>
                    <a:pt x="62" y="4"/>
                    <a:pt x="66" y="6"/>
                  </a:cubicBezTo>
                  <a:cubicBezTo>
                    <a:pt x="78" y="13"/>
                    <a:pt x="89" y="20"/>
                    <a:pt x="97" y="28"/>
                  </a:cubicBezTo>
                  <a:cubicBezTo>
                    <a:pt x="101" y="32"/>
                    <a:pt x="104" y="36"/>
                    <a:pt x="107" y="40"/>
                  </a:cubicBezTo>
                  <a:cubicBezTo>
                    <a:pt x="115" y="30"/>
                    <a:pt x="124" y="20"/>
                    <a:pt x="134" y="16"/>
                  </a:cubicBezTo>
                  <a:cubicBezTo>
                    <a:pt x="146" y="13"/>
                    <a:pt x="158" y="11"/>
                    <a:pt x="172" y="13"/>
                  </a:cubicBezTo>
                  <a:cubicBezTo>
                    <a:pt x="180" y="14"/>
                    <a:pt x="193" y="20"/>
                    <a:pt x="200" y="27"/>
                  </a:cubicBezTo>
                  <a:cubicBezTo>
                    <a:pt x="206" y="34"/>
                    <a:pt x="208" y="43"/>
                    <a:pt x="207" y="52"/>
                  </a:cubicBezTo>
                  <a:cubicBezTo>
                    <a:pt x="206" y="60"/>
                    <a:pt x="202" y="68"/>
                    <a:pt x="198" y="77"/>
                  </a:cubicBezTo>
                  <a:cubicBezTo>
                    <a:pt x="176" y="98"/>
                    <a:pt x="155" y="116"/>
                    <a:pt x="134" y="135"/>
                  </a:cubicBezTo>
                  <a:cubicBezTo>
                    <a:pt x="128" y="141"/>
                    <a:pt x="122" y="147"/>
                    <a:pt x="117" y="155"/>
                  </a:cubicBezTo>
                  <a:cubicBezTo>
                    <a:pt x="116" y="156"/>
                    <a:pt x="116" y="158"/>
                    <a:pt x="117" y="158"/>
                  </a:cubicBezTo>
                  <a:cubicBezTo>
                    <a:pt x="117" y="161"/>
                    <a:pt x="114" y="163"/>
                    <a:pt x="112" y="162"/>
                  </a:cubicBezTo>
                  <a:cubicBezTo>
                    <a:pt x="111" y="165"/>
                    <a:pt x="111" y="166"/>
                    <a:pt x="109" y="168"/>
                  </a:cubicBezTo>
                  <a:cubicBezTo>
                    <a:pt x="109" y="169"/>
                    <a:pt x="108" y="169"/>
                    <a:pt x="107" y="169"/>
                  </a:cubicBezTo>
                  <a:close/>
                </a:path>
              </a:pathLst>
            </a:custGeom>
            <a:solidFill>
              <a:schemeClr val="accent2"/>
            </a:solidFill>
            <a:ln>
              <a:noFill/>
            </a:ln>
            <a:effectLst>
              <a:reflection blurRad="6350" stA="52000" endA="300" endPos="35000" dir="5400000" sy="-100000" algn="bl" rotWithShape="0"/>
            </a:effectLst>
          </p:spPr>
          <p:txBody>
            <a:bodyPr vert="horz" wrap="square" lIns="91440" tIns="45720" rIns="91440" bIns="45720" numCol="1" anchor="t" anchorCtr="0" compatLnSpc="1"/>
            <a:p>
              <a:endParaRPr lang="zh-CN" altLang="en-US">
                <a:solidFill>
                  <a:schemeClr val="accent2"/>
                </a:solidFill>
              </a:endParaRPr>
            </a:p>
          </p:txBody>
        </p:sp>
        <p:sp>
          <p:nvSpPr>
            <p:cNvPr id="13" name="矩形 12"/>
            <p:cNvSpPr/>
            <p:nvPr>
              <p:custDataLst>
                <p:tags r:id="rId6"/>
              </p:custDataLst>
            </p:nvPr>
          </p:nvSpPr>
          <p:spPr>
            <a:xfrm>
              <a:off x="3261177" y="1089254"/>
              <a:ext cx="4170138" cy="1040513"/>
            </a:xfrm>
            <a:prstGeom prst="rect">
              <a:avLst/>
            </a:prstGeom>
          </p:spPr>
          <p:txBody>
            <a:bodyPr lIns="0" tIns="0" rIns="0" bIns="0" anchor="ctr" anchorCtr="0">
              <a:normAutofit/>
            </a:bodyPr>
            <a:p>
              <a:pPr>
                <a:lnSpc>
                  <a:spcPct val="120000"/>
                </a:lnSpc>
              </a:pPr>
              <a:r>
                <a:rPr lang="zh-CN" altLang="en-US" dirty="0">
                  <a:solidFill>
                    <a:schemeClr val="tx1">
                      <a:lumMod val="75000"/>
                      <a:lumOff val="25000"/>
                    </a:schemeClr>
                  </a:solidFill>
                </a:rPr>
                <a:t>基于应用的复制</a:t>
              </a:r>
              <a:endParaRPr lang="zh-CN" altLang="en-US" dirty="0">
                <a:solidFill>
                  <a:schemeClr val="tx1">
                    <a:lumMod val="75000"/>
                    <a:lumOff val="25000"/>
                  </a:schemeClr>
                </a:solidFill>
              </a:endParaRPr>
            </a:p>
          </p:txBody>
        </p:sp>
      </p:grpSp>
      <p:grpSp>
        <p:nvGrpSpPr>
          <p:cNvPr id="46" name="组合 45"/>
          <p:cNvGrpSpPr/>
          <p:nvPr>
            <p:custDataLst>
              <p:tags r:id="rId7"/>
            </p:custDataLst>
          </p:nvPr>
        </p:nvGrpSpPr>
        <p:grpSpPr>
          <a:xfrm>
            <a:off x="1973947" y="4592475"/>
            <a:ext cx="5268686" cy="1040513"/>
            <a:chOff x="2162629" y="1089254"/>
            <a:chExt cx="5268686" cy="1040513"/>
          </a:xfrm>
        </p:grpSpPr>
        <p:sp>
          <p:nvSpPr>
            <p:cNvPr id="47" name="Freeform 5"/>
            <p:cNvSpPr>
              <a:spLocks noEditPoints="1"/>
            </p:cNvSpPr>
            <p:nvPr>
              <p:custDataLst>
                <p:tags r:id="rId8"/>
              </p:custDataLst>
            </p:nvPr>
          </p:nvSpPr>
          <p:spPr bwMode="auto">
            <a:xfrm>
              <a:off x="2162629" y="1346533"/>
              <a:ext cx="790362" cy="645900"/>
            </a:xfrm>
            <a:custGeom>
              <a:avLst/>
              <a:gdLst>
                <a:gd name="T0" fmla="*/ 174 w 208"/>
                <a:gd name="T1" fmla="*/ 31 h 169"/>
                <a:gd name="T2" fmla="*/ 27 w 208"/>
                <a:gd name="T3" fmla="*/ 14 h 169"/>
                <a:gd name="T4" fmla="*/ 167 w 208"/>
                <a:gd name="T5" fmla="*/ 18 h 169"/>
                <a:gd name="T6" fmla="*/ 181 w 208"/>
                <a:gd name="T7" fmla="*/ 22 h 169"/>
                <a:gd name="T8" fmla="*/ 32 w 208"/>
                <a:gd name="T9" fmla="*/ 9 h 169"/>
                <a:gd name="T10" fmla="*/ 19 w 208"/>
                <a:gd name="T11" fmla="*/ 27 h 169"/>
                <a:gd name="T12" fmla="*/ 169 w 208"/>
                <a:gd name="T13" fmla="*/ 22 h 169"/>
                <a:gd name="T14" fmla="*/ 78 w 208"/>
                <a:gd name="T15" fmla="*/ 102 h 169"/>
                <a:gd name="T16" fmla="*/ 173 w 208"/>
                <a:gd name="T17" fmla="*/ 90 h 169"/>
                <a:gd name="T18" fmla="*/ 107 w 208"/>
                <a:gd name="T19" fmla="*/ 120 h 169"/>
                <a:gd name="T20" fmla="*/ 21 w 208"/>
                <a:gd name="T21" fmla="*/ 24 h 169"/>
                <a:gd name="T22" fmla="*/ 80 w 208"/>
                <a:gd name="T23" fmla="*/ 97 h 169"/>
                <a:gd name="T24" fmla="*/ 63 w 208"/>
                <a:gd name="T25" fmla="*/ 86 h 169"/>
                <a:gd name="T26" fmla="*/ 175 w 208"/>
                <a:gd name="T27" fmla="*/ 31 h 169"/>
                <a:gd name="T28" fmla="*/ 91 w 208"/>
                <a:gd name="T29" fmla="*/ 103 h 169"/>
                <a:gd name="T30" fmla="*/ 135 w 208"/>
                <a:gd name="T31" fmla="*/ 21 h 169"/>
                <a:gd name="T32" fmla="*/ 113 w 208"/>
                <a:gd name="T33" fmla="*/ 100 h 169"/>
                <a:gd name="T34" fmla="*/ 109 w 208"/>
                <a:gd name="T35" fmla="*/ 135 h 169"/>
                <a:gd name="T36" fmla="*/ 99 w 208"/>
                <a:gd name="T37" fmla="*/ 116 h 169"/>
                <a:gd name="T38" fmla="*/ 86 w 208"/>
                <a:gd name="T39" fmla="*/ 106 h 169"/>
                <a:gd name="T40" fmla="*/ 16 w 208"/>
                <a:gd name="T41" fmla="*/ 59 h 169"/>
                <a:gd name="T42" fmla="*/ 44 w 208"/>
                <a:gd name="T43" fmla="*/ 79 h 169"/>
                <a:gd name="T44" fmla="*/ 199 w 208"/>
                <a:gd name="T45" fmla="*/ 42 h 169"/>
                <a:gd name="T46" fmla="*/ 196 w 208"/>
                <a:gd name="T47" fmla="*/ 39 h 169"/>
                <a:gd name="T48" fmla="*/ 40 w 208"/>
                <a:gd name="T49" fmla="*/ 17 h 169"/>
                <a:gd name="T50" fmla="*/ 12 w 208"/>
                <a:gd name="T51" fmla="*/ 41 h 169"/>
                <a:gd name="T52" fmla="*/ 35 w 208"/>
                <a:gd name="T53" fmla="*/ 79 h 169"/>
                <a:gd name="T54" fmla="*/ 31 w 208"/>
                <a:gd name="T55" fmla="*/ 77 h 169"/>
                <a:gd name="T56" fmla="*/ 53 w 208"/>
                <a:gd name="T57" fmla="*/ 51 h 169"/>
                <a:gd name="T58" fmla="*/ 35 w 208"/>
                <a:gd name="T59" fmla="*/ 74 h 169"/>
                <a:gd name="T60" fmla="*/ 199 w 208"/>
                <a:gd name="T61" fmla="*/ 58 h 169"/>
                <a:gd name="T62" fmla="*/ 193 w 208"/>
                <a:gd name="T63" fmla="*/ 59 h 169"/>
                <a:gd name="T64" fmla="*/ 176 w 208"/>
                <a:gd name="T65" fmla="*/ 54 h 169"/>
                <a:gd name="T66" fmla="*/ 174 w 208"/>
                <a:gd name="T67" fmla="*/ 49 h 169"/>
                <a:gd name="T68" fmla="*/ 185 w 208"/>
                <a:gd name="T69" fmla="*/ 37 h 169"/>
                <a:gd name="T70" fmla="*/ 166 w 208"/>
                <a:gd name="T71" fmla="*/ 40 h 169"/>
                <a:gd name="T72" fmla="*/ 162 w 208"/>
                <a:gd name="T73" fmla="*/ 31 h 169"/>
                <a:gd name="T74" fmla="*/ 170 w 208"/>
                <a:gd name="T75" fmla="*/ 20 h 169"/>
                <a:gd name="T76" fmla="*/ 149 w 208"/>
                <a:gd name="T77" fmla="*/ 25 h 169"/>
                <a:gd name="T78" fmla="*/ 102 w 208"/>
                <a:gd name="T79" fmla="*/ 43 h 169"/>
                <a:gd name="T80" fmla="*/ 49 w 208"/>
                <a:gd name="T81" fmla="*/ 11 h 169"/>
                <a:gd name="T82" fmla="*/ 47 w 208"/>
                <a:gd name="T83" fmla="*/ 26 h 169"/>
                <a:gd name="T84" fmla="*/ 15 w 208"/>
                <a:gd name="T85" fmla="*/ 57 h 169"/>
                <a:gd name="T86" fmla="*/ 59 w 208"/>
                <a:gd name="T87" fmla="*/ 48 h 169"/>
                <a:gd name="T88" fmla="*/ 69 w 208"/>
                <a:gd name="T89" fmla="*/ 56 h 169"/>
                <a:gd name="T90" fmla="*/ 61 w 208"/>
                <a:gd name="T91" fmla="*/ 83 h 169"/>
                <a:gd name="T92" fmla="*/ 92 w 208"/>
                <a:gd name="T93" fmla="*/ 77 h 169"/>
                <a:gd name="T94" fmla="*/ 78 w 208"/>
                <a:gd name="T95" fmla="*/ 95 h 169"/>
                <a:gd name="T96" fmla="*/ 99 w 208"/>
                <a:gd name="T97" fmla="*/ 98 h 169"/>
                <a:gd name="T98" fmla="*/ 100 w 208"/>
                <a:gd name="T99" fmla="*/ 110 h 169"/>
                <a:gd name="T100" fmla="*/ 117 w 208"/>
                <a:gd name="T101" fmla="*/ 117 h 169"/>
                <a:gd name="T102" fmla="*/ 185 w 208"/>
                <a:gd name="T103" fmla="*/ 80 h 169"/>
                <a:gd name="T104" fmla="*/ 185 w 208"/>
                <a:gd name="T105" fmla="*/ 66 h 169"/>
                <a:gd name="T106" fmla="*/ 193 w 208"/>
                <a:gd name="T107" fmla="*/ 59 h 169"/>
                <a:gd name="T108" fmla="*/ 14 w 208"/>
                <a:gd name="T109" fmla="*/ 70 h 169"/>
                <a:gd name="T110" fmla="*/ 52 w 208"/>
                <a:gd name="T111" fmla="*/ 1 h 169"/>
                <a:gd name="T112" fmla="*/ 198 w 208"/>
                <a:gd name="T113" fmla="*/ 7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8" h="169">
                  <a:moveTo>
                    <a:pt x="169" y="22"/>
                  </a:moveTo>
                  <a:cubicBezTo>
                    <a:pt x="169" y="22"/>
                    <a:pt x="168" y="22"/>
                    <a:pt x="168" y="23"/>
                  </a:cubicBezTo>
                  <a:cubicBezTo>
                    <a:pt x="167" y="23"/>
                    <a:pt x="167" y="23"/>
                    <a:pt x="167" y="23"/>
                  </a:cubicBezTo>
                  <a:cubicBezTo>
                    <a:pt x="168" y="23"/>
                    <a:pt x="168" y="23"/>
                    <a:pt x="168" y="23"/>
                  </a:cubicBezTo>
                  <a:cubicBezTo>
                    <a:pt x="168" y="23"/>
                    <a:pt x="169" y="23"/>
                    <a:pt x="169" y="22"/>
                  </a:cubicBezTo>
                  <a:close/>
                  <a:moveTo>
                    <a:pt x="175" y="31"/>
                  </a:moveTo>
                  <a:cubicBezTo>
                    <a:pt x="174" y="31"/>
                    <a:pt x="174" y="31"/>
                    <a:pt x="174" y="31"/>
                  </a:cubicBezTo>
                  <a:cubicBezTo>
                    <a:pt x="174" y="31"/>
                    <a:pt x="174" y="31"/>
                    <a:pt x="174" y="31"/>
                  </a:cubicBezTo>
                  <a:cubicBezTo>
                    <a:pt x="174" y="31"/>
                    <a:pt x="173" y="31"/>
                    <a:pt x="173" y="32"/>
                  </a:cubicBezTo>
                  <a:cubicBezTo>
                    <a:pt x="173" y="32"/>
                    <a:pt x="174" y="32"/>
                    <a:pt x="174" y="31"/>
                  </a:cubicBezTo>
                  <a:cubicBezTo>
                    <a:pt x="174" y="31"/>
                    <a:pt x="174" y="31"/>
                    <a:pt x="174" y="31"/>
                  </a:cubicBezTo>
                  <a:lnTo>
                    <a:pt x="175" y="31"/>
                  </a:lnTo>
                  <a:close/>
                  <a:moveTo>
                    <a:pt x="28" y="13"/>
                  </a:moveTo>
                  <a:cubicBezTo>
                    <a:pt x="27" y="13"/>
                    <a:pt x="27" y="13"/>
                    <a:pt x="27" y="14"/>
                  </a:cubicBezTo>
                  <a:cubicBezTo>
                    <a:pt x="26" y="14"/>
                    <a:pt x="26" y="14"/>
                    <a:pt x="26" y="15"/>
                  </a:cubicBezTo>
                  <a:cubicBezTo>
                    <a:pt x="27" y="14"/>
                    <a:pt x="27" y="14"/>
                    <a:pt x="27" y="14"/>
                  </a:cubicBezTo>
                  <a:cubicBezTo>
                    <a:pt x="27" y="14"/>
                    <a:pt x="28" y="13"/>
                    <a:pt x="28" y="13"/>
                  </a:cubicBezTo>
                  <a:close/>
                  <a:moveTo>
                    <a:pt x="7" y="48"/>
                  </a:moveTo>
                  <a:cubicBezTo>
                    <a:pt x="7" y="47"/>
                    <a:pt x="7" y="46"/>
                    <a:pt x="7" y="45"/>
                  </a:cubicBezTo>
                  <a:cubicBezTo>
                    <a:pt x="6" y="46"/>
                    <a:pt x="7" y="47"/>
                    <a:pt x="7" y="48"/>
                  </a:cubicBezTo>
                  <a:cubicBezTo>
                    <a:pt x="7" y="49"/>
                    <a:pt x="8" y="49"/>
                    <a:pt x="7" y="48"/>
                  </a:cubicBezTo>
                  <a:close/>
                  <a:moveTo>
                    <a:pt x="164" y="20"/>
                  </a:moveTo>
                  <a:cubicBezTo>
                    <a:pt x="166" y="19"/>
                    <a:pt x="167" y="19"/>
                    <a:pt x="168" y="18"/>
                  </a:cubicBezTo>
                  <a:cubicBezTo>
                    <a:pt x="168" y="18"/>
                    <a:pt x="167" y="18"/>
                    <a:pt x="167" y="18"/>
                  </a:cubicBezTo>
                  <a:cubicBezTo>
                    <a:pt x="166" y="18"/>
                    <a:pt x="165" y="19"/>
                    <a:pt x="164" y="20"/>
                  </a:cubicBezTo>
                  <a:close/>
                  <a:moveTo>
                    <a:pt x="106" y="117"/>
                  </a:moveTo>
                  <a:cubicBezTo>
                    <a:pt x="107" y="116"/>
                    <a:pt x="108" y="116"/>
                    <a:pt x="108" y="115"/>
                  </a:cubicBezTo>
                  <a:cubicBezTo>
                    <a:pt x="107" y="116"/>
                    <a:pt x="106" y="116"/>
                    <a:pt x="105" y="117"/>
                  </a:cubicBezTo>
                  <a:cubicBezTo>
                    <a:pt x="105" y="117"/>
                    <a:pt x="106" y="118"/>
                    <a:pt x="106" y="117"/>
                  </a:cubicBezTo>
                  <a:close/>
                  <a:moveTo>
                    <a:pt x="175" y="24"/>
                  </a:moveTo>
                  <a:cubicBezTo>
                    <a:pt x="178" y="24"/>
                    <a:pt x="180" y="23"/>
                    <a:pt x="182" y="23"/>
                  </a:cubicBezTo>
                  <a:cubicBezTo>
                    <a:pt x="182" y="23"/>
                    <a:pt x="181" y="22"/>
                    <a:pt x="181" y="22"/>
                  </a:cubicBezTo>
                  <a:cubicBezTo>
                    <a:pt x="179" y="22"/>
                    <a:pt x="177" y="23"/>
                    <a:pt x="175" y="24"/>
                  </a:cubicBezTo>
                  <a:close/>
                  <a:moveTo>
                    <a:pt x="11" y="58"/>
                  </a:moveTo>
                  <a:cubicBezTo>
                    <a:pt x="9" y="53"/>
                    <a:pt x="9" y="53"/>
                    <a:pt x="9" y="53"/>
                  </a:cubicBezTo>
                  <a:cubicBezTo>
                    <a:pt x="9" y="52"/>
                    <a:pt x="8" y="51"/>
                    <a:pt x="7" y="51"/>
                  </a:cubicBezTo>
                  <a:cubicBezTo>
                    <a:pt x="8" y="53"/>
                    <a:pt x="9" y="56"/>
                    <a:pt x="11" y="58"/>
                  </a:cubicBezTo>
                  <a:close/>
                  <a:moveTo>
                    <a:pt x="28" y="13"/>
                  </a:moveTo>
                  <a:cubicBezTo>
                    <a:pt x="30" y="12"/>
                    <a:pt x="32" y="10"/>
                    <a:pt x="34" y="8"/>
                  </a:cubicBezTo>
                  <a:cubicBezTo>
                    <a:pt x="33" y="8"/>
                    <a:pt x="32" y="9"/>
                    <a:pt x="32" y="9"/>
                  </a:cubicBezTo>
                  <a:cubicBezTo>
                    <a:pt x="32" y="10"/>
                    <a:pt x="30" y="12"/>
                    <a:pt x="28" y="11"/>
                  </a:cubicBezTo>
                  <a:cubicBezTo>
                    <a:pt x="29" y="12"/>
                    <a:pt x="28" y="12"/>
                    <a:pt x="28" y="13"/>
                  </a:cubicBezTo>
                  <a:close/>
                  <a:moveTo>
                    <a:pt x="20" y="24"/>
                  </a:moveTo>
                  <a:cubicBezTo>
                    <a:pt x="19" y="25"/>
                    <a:pt x="17" y="27"/>
                    <a:pt x="15" y="28"/>
                  </a:cubicBezTo>
                  <a:cubicBezTo>
                    <a:pt x="15" y="28"/>
                    <a:pt x="15" y="29"/>
                    <a:pt x="15" y="29"/>
                  </a:cubicBezTo>
                  <a:cubicBezTo>
                    <a:pt x="15" y="29"/>
                    <a:pt x="15" y="29"/>
                    <a:pt x="15" y="29"/>
                  </a:cubicBezTo>
                  <a:cubicBezTo>
                    <a:pt x="15" y="29"/>
                    <a:pt x="15" y="29"/>
                    <a:pt x="15" y="29"/>
                  </a:cubicBezTo>
                  <a:cubicBezTo>
                    <a:pt x="16" y="28"/>
                    <a:pt x="18" y="27"/>
                    <a:pt x="19" y="27"/>
                  </a:cubicBezTo>
                  <a:cubicBezTo>
                    <a:pt x="18" y="26"/>
                    <a:pt x="18" y="26"/>
                    <a:pt x="19" y="26"/>
                  </a:cubicBezTo>
                  <a:cubicBezTo>
                    <a:pt x="19" y="26"/>
                    <a:pt x="20" y="26"/>
                    <a:pt x="20" y="25"/>
                  </a:cubicBezTo>
                  <a:cubicBezTo>
                    <a:pt x="20" y="25"/>
                    <a:pt x="20" y="24"/>
                    <a:pt x="20" y="24"/>
                  </a:cubicBezTo>
                  <a:close/>
                  <a:moveTo>
                    <a:pt x="169" y="22"/>
                  </a:moveTo>
                  <a:cubicBezTo>
                    <a:pt x="171" y="22"/>
                    <a:pt x="174" y="21"/>
                    <a:pt x="176" y="20"/>
                  </a:cubicBezTo>
                  <a:cubicBezTo>
                    <a:pt x="175" y="20"/>
                    <a:pt x="174" y="19"/>
                    <a:pt x="174" y="19"/>
                  </a:cubicBezTo>
                  <a:cubicBezTo>
                    <a:pt x="170" y="22"/>
                    <a:pt x="170" y="22"/>
                    <a:pt x="170" y="22"/>
                  </a:cubicBezTo>
                  <a:cubicBezTo>
                    <a:pt x="169" y="22"/>
                    <a:pt x="169" y="22"/>
                    <a:pt x="169" y="22"/>
                  </a:cubicBezTo>
                  <a:close/>
                  <a:moveTo>
                    <a:pt x="31" y="13"/>
                  </a:moveTo>
                  <a:cubicBezTo>
                    <a:pt x="34" y="11"/>
                    <a:pt x="37" y="9"/>
                    <a:pt x="40" y="7"/>
                  </a:cubicBezTo>
                  <a:cubicBezTo>
                    <a:pt x="37" y="8"/>
                    <a:pt x="34" y="11"/>
                    <a:pt x="31" y="13"/>
                  </a:cubicBezTo>
                  <a:close/>
                  <a:moveTo>
                    <a:pt x="78" y="102"/>
                  </a:moveTo>
                  <a:cubicBezTo>
                    <a:pt x="79" y="102"/>
                    <a:pt x="79" y="101"/>
                    <a:pt x="79" y="101"/>
                  </a:cubicBezTo>
                  <a:cubicBezTo>
                    <a:pt x="75" y="99"/>
                    <a:pt x="75" y="99"/>
                    <a:pt x="75" y="99"/>
                  </a:cubicBezTo>
                  <a:cubicBezTo>
                    <a:pt x="74" y="100"/>
                    <a:pt x="74" y="99"/>
                    <a:pt x="73" y="100"/>
                  </a:cubicBezTo>
                  <a:cubicBezTo>
                    <a:pt x="74" y="101"/>
                    <a:pt x="77" y="103"/>
                    <a:pt x="78" y="102"/>
                  </a:cubicBezTo>
                  <a:close/>
                  <a:moveTo>
                    <a:pt x="88" y="102"/>
                  </a:moveTo>
                  <a:cubicBezTo>
                    <a:pt x="91" y="100"/>
                    <a:pt x="95" y="98"/>
                    <a:pt x="98" y="96"/>
                  </a:cubicBezTo>
                  <a:cubicBezTo>
                    <a:pt x="94" y="98"/>
                    <a:pt x="91" y="99"/>
                    <a:pt x="88" y="101"/>
                  </a:cubicBezTo>
                  <a:cubicBezTo>
                    <a:pt x="86" y="101"/>
                    <a:pt x="88" y="102"/>
                    <a:pt x="88" y="102"/>
                  </a:cubicBezTo>
                  <a:close/>
                  <a:moveTo>
                    <a:pt x="172" y="90"/>
                  </a:moveTo>
                  <a:cubicBezTo>
                    <a:pt x="174" y="90"/>
                    <a:pt x="176" y="89"/>
                    <a:pt x="178" y="88"/>
                  </a:cubicBezTo>
                  <a:cubicBezTo>
                    <a:pt x="180" y="87"/>
                    <a:pt x="181" y="86"/>
                    <a:pt x="182" y="84"/>
                  </a:cubicBezTo>
                  <a:cubicBezTo>
                    <a:pt x="179" y="86"/>
                    <a:pt x="175" y="88"/>
                    <a:pt x="173" y="90"/>
                  </a:cubicBezTo>
                  <a:cubicBezTo>
                    <a:pt x="172" y="90"/>
                    <a:pt x="172" y="90"/>
                    <a:pt x="172" y="90"/>
                  </a:cubicBezTo>
                  <a:close/>
                  <a:moveTo>
                    <a:pt x="103" y="113"/>
                  </a:moveTo>
                  <a:cubicBezTo>
                    <a:pt x="105" y="112"/>
                    <a:pt x="108" y="110"/>
                    <a:pt x="110" y="108"/>
                  </a:cubicBezTo>
                  <a:cubicBezTo>
                    <a:pt x="107" y="109"/>
                    <a:pt x="104" y="111"/>
                    <a:pt x="101" y="112"/>
                  </a:cubicBezTo>
                  <a:cubicBezTo>
                    <a:pt x="101" y="113"/>
                    <a:pt x="102" y="113"/>
                    <a:pt x="103" y="113"/>
                  </a:cubicBezTo>
                  <a:close/>
                  <a:moveTo>
                    <a:pt x="111" y="121"/>
                  </a:moveTo>
                  <a:cubicBezTo>
                    <a:pt x="112" y="120"/>
                    <a:pt x="113" y="118"/>
                    <a:pt x="115" y="117"/>
                  </a:cubicBezTo>
                  <a:cubicBezTo>
                    <a:pt x="112" y="117"/>
                    <a:pt x="110" y="118"/>
                    <a:pt x="107" y="120"/>
                  </a:cubicBezTo>
                  <a:cubicBezTo>
                    <a:pt x="108" y="121"/>
                    <a:pt x="108" y="122"/>
                    <a:pt x="110" y="123"/>
                  </a:cubicBezTo>
                  <a:cubicBezTo>
                    <a:pt x="110" y="123"/>
                    <a:pt x="111" y="121"/>
                    <a:pt x="111" y="121"/>
                  </a:cubicBezTo>
                  <a:close/>
                  <a:moveTo>
                    <a:pt x="186" y="58"/>
                  </a:moveTo>
                  <a:cubicBezTo>
                    <a:pt x="190" y="57"/>
                    <a:pt x="195" y="56"/>
                    <a:pt x="199" y="56"/>
                  </a:cubicBezTo>
                  <a:cubicBezTo>
                    <a:pt x="199" y="55"/>
                    <a:pt x="200" y="53"/>
                    <a:pt x="200" y="52"/>
                  </a:cubicBezTo>
                  <a:cubicBezTo>
                    <a:pt x="195" y="54"/>
                    <a:pt x="191" y="56"/>
                    <a:pt x="186" y="58"/>
                  </a:cubicBezTo>
                  <a:close/>
                  <a:moveTo>
                    <a:pt x="20" y="24"/>
                  </a:moveTo>
                  <a:cubicBezTo>
                    <a:pt x="21" y="24"/>
                    <a:pt x="21" y="25"/>
                    <a:pt x="21" y="24"/>
                  </a:cubicBezTo>
                  <a:cubicBezTo>
                    <a:pt x="21" y="24"/>
                    <a:pt x="22" y="24"/>
                    <a:pt x="22" y="23"/>
                  </a:cubicBezTo>
                  <a:cubicBezTo>
                    <a:pt x="30" y="18"/>
                    <a:pt x="37" y="13"/>
                    <a:pt x="44" y="7"/>
                  </a:cubicBezTo>
                  <a:cubicBezTo>
                    <a:pt x="44" y="6"/>
                    <a:pt x="44" y="6"/>
                    <a:pt x="44" y="6"/>
                  </a:cubicBezTo>
                  <a:cubicBezTo>
                    <a:pt x="36" y="12"/>
                    <a:pt x="29" y="18"/>
                    <a:pt x="22" y="23"/>
                  </a:cubicBezTo>
                  <a:cubicBezTo>
                    <a:pt x="21" y="23"/>
                    <a:pt x="21" y="24"/>
                    <a:pt x="20" y="24"/>
                  </a:cubicBezTo>
                  <a:close/>
                  <a:moveTo>
                    <a:pt x="97" y="91"/>
                  </a:moveTo>
                  <a:cubicBezTo>
                    <a:pt x="97" y="91"/>
                    <a:pt x="97" y="91"/>
                    <a:pt x="96" y="91"/>
                  </a:cubicBezTo>
                  <a:cubicBezTo>
                    <a:pt x="80" y="97"/>
                    <a:pt x="80" y="97"/>
                    <a:pt x="80" y="97"/>
                  </a:cubicBezTo>
                  <a:cubicBezTo>
                    <a:pt x="81" y="97"/>
                    <a:pt x="82" y="99"/>
                    <a:pt x="83" y="99"/>
                  </a:cubicBezTo>
                  <a:lnTo>
                    <a:pt x="97" y="91"/>
                  </a:lnTo>
                  <a:close/>
                  <a:moveTo>
                    <a:pt x="186" y="51"/>
                  </a:moveTo>
                  <a:cubicBezTo>
                    <a:pt x="190" y="50"/>
                    <a:pt x="195" y="49"/>
                    <a:pt x="200" y="49"/>
                  </a:cubicBezTo>
                  <a:cubicBezTo>
                    <a:pt x="200" y="48"/>
                    <a:pt x="200" y="46"/>
                    <a:pt x="199" y="45"/>
                  </a:cubicBezTo>
                  <a:cubicBezTo>
                    <a:pt x="195" y="47"/>
                    <a:pt x="190" y="49"/>
                    <a:pt x="186" y="51"/>
                  </a:cubicBezTo>
                  <a:close/>
                  <a:moveTo>
                    <a:pt x="62" y="87"/>
                  </a:moveTo>
                  <a:cubicBezTo>
                    <a:pt x="63" y="87"/>
                    <a:pt x="63" y="86"/>
                    <a:pt x="63" y="86"/>
                  </a:cubicBezTo>
                  <a:cubicBezTo>
                    <a:pt x="68" y="83"/>
                    <a:pt x="73" y="81"/>
                    <a:pt x="78" y="78"/>
                  </a:cubicBezTo>
                  <a:cubicBezTo>
                    <a:pt x="72" y="80"/>
                    <a:pt x="65" y="83"/>
                    <a:pt x="59" y="85"/>
                  </a:cubicBezTo>
                  <a:cubicBezTo>
                    <a:pt x="60" y="86"/>
                    <a:pt x="61" y="86"/>
                    <a:pt x="62" y="87"/>
                  </a:cubicBezTo>
                  <a:close/>
                  <a:moveTo>
                    <a:pt x="175" y="31"/>
                  </a:moveTo>
                  <a:cubicBezTo>
                    <a:pt x="190" y="28"/>
                    <a:pt x="190" y="28"/>
                    <a:pt x="190" y="28"/>
                  </a:cubicBezTo>
                  <a:cubicBezTo>
                    <a:pt x="189" y="27"/>
                    <a:pt x="187" y="25"/>
                    <a:pt x="186" y="25"/>
                  </a:cubicBezTo>
                  <a:cubicBezTo>
                    <a:pt x="175" y="30"/>
                    <a:pt x="175" y="30"/>
                    <a:pt x="175" y="30"/>
                  </a:cubicBezTo>
                  <a:cubicBezTo>
                    <a:pt x="175" y="30"/>
                    <a:pt x="175" y="31"/>
                    <a:pt x="175" y="31"/>
                  </a:cubicBezTo>
                  <a:close/>
                  <a:moveTo>
                    <a:pt x="177" y="37"/>
                  </a:moveTo>
                  <a:cubicBezTo>
                    <a:pt x="194" y="32"/>
                    <a:pt x="194" y="32"/>
                    <a:pt x="194" y="32"/>
                  </a:cubicBezTo>
                  <a:cubicBezTo>
                    <a:pt x="194" y="32"/>
                    <a:pt x="193" y="31"/>
                    <a:pt x="192" y="30"/>
                  </a:cubicBezTo>
                  <a:cubicBezTo>
                    <a:pt x="192" y="29"/>
                    <a:pt x="191" y="30"/>
                    <a:pt x="191" y="31"/>
                  </a:cubicBezTo>
                  <a:lnTo>
                    <a:pt x="177" y="37"/>
                  </a:lnTo>
                  <a:close/>
                  <a:moveTo>
                    <a:pt x="93" y="105"/>
                  </a:moveTo>
                  <a:cubicBezTo>
                    <a:pt x="98" y="102"/>
                    <a:pt x="103" y="100"/>
                    <a:pt x="107" y="97"/>
                  </a:cubicBezTo>
                  <a:cubicBezTo>
                    <a:pt x="102" y="99"/>
                    <a:pt x="97" y="101"/>
                    <a:pt x="91" y="103"/>
                  </a:cubicBezTo>
                  <a:cubicBezTo>
                    <a:pt x="91" y="104"/>
                    <a:pt x="93" y="105"/>
                    <a:pt x="93" y="105"/>
                  </a:cubicBezTo>
                  <a:close/>
                  <a:moveTo>
                    <a:pt x="135" y="20"/>
                  </a:moveTo>
                  <a:cubicBezTo>
                    <a:pt x="135" y="21"/>
                    <a:pt x="135" y="21"/>
                    <a:pt x="135" y="21"/>
                  </a:cubicBezTo>
                  <a:cubicBezTo>
                    <a:pt x="135" y="21"/>
                    <a:pt x="134" y="21"/>
                    <a:pt x="134" y="21"/>
                  </a:cubicBezTo>
                  <a:cubicBezTo>
                    <a:pt x="127" y="25"/>
                    <a:pt x="119" y="32"/>
                    <a:pt x="113" y="40"/>
                  </a:cubicBezTo>
                  <a:cubicBezTo>
                    <a:pt x="110" y="44"/>
                    <a:pt x="110" y="44"/>
                    <a:pt x="110" y="44"/>
                  </a:cubicBezTo>
                  <a:cubicBezTo>
                    <a:pt x="110" y="44"/>
                    <a:pt x="110" y="45"/>
                    <a:pt x="110" y="45"/>
                  </a:cubicBezTo>
                  <a:cubicBezTo>
                    <a:pt x="118" y="35"/>
                    <a:pt x="126" y="26"/>
                    <a:pt x="135" y="21"/>
                  </a:cubicBezTo>
                  <a:lnTo>
                    <a:pt x="135" y="20"/>
                  </a:lnTo>
                  <a:close/>
                  <a:moveTo>
                    <a:pt x="76" y="95"/>
                  </a:moveTo>
                  <a:cubicBezTo>
                    <a:pt x="76" y="94"/>
                    <a:pt x="76" y="94"/>
                    <a:pt x="76" y="94"/>
                  </a:cubicBezTo>
                  <a:cubicBezTo>
                    <a:pt x="93" y="84"/>
                    <a:pt x="93" y="84"/>
                    <a:pt x="93" y="84"/>
                  </a:cubicBezTo>
                  <a:cubicBezTo>
                    <a:pt x="86" y="87"/>
                    <a:pt x="79" y="90"/>
                    <a:pt x="72" y="92"/>
                  </a:cubicBezTo>
                  <a:lnTo>
                    <a:pt x="76" y="95"/>
                  </a:lnTo>
                  <a:close/>
                  <a:moveTo>
                    <a:pt x="98" y="109"/>
                  </a:moveTo>
                  <a:cubicBezTo>
                    <a:pt x="103" y="106"/>
                    <a:pt x="108" y="103"/>
                    <a:pt x="113" y="100"/>
                  </a:cubicBezTo>
                  <a:cubicBezTo>
                    <a:pt x="107" y="102"/>
                    <a:pt x="101" y="104"/>
                    <a:pt x="95" y="107"/>
                  </a:cubicBezTo>
                  <a:cubicBezTo>
                    <a:pt x="96" y="107"/>
                    <a:pt x="98" y="109"/>
                    <a:pt x="98" y="109"/>
                  </a:cubicBezTo>
                  <a:close/>
                  <a:moveTo>
                    <a:pt x="109" y="136"/>
                  </a:moveTo>
                  <a:cubicBezTo>
                    <a:pt x="109" y="136"/>
                    <a:pt x="109" y="134"/>
                    <a:pt x="109" y="134"/>
                  </a:cubicBezTo>
                  <a:cubicBezTo>
                    <a:pt x="108" y="128"/>
                    <a:pt x="105" y="123"/>
                    <a:pt x="101" y="118"/>
                  </a:cubicBezTo>
                  <a:cubicBezTo>
                    <a:pt x="98" y="119"/>
                    <a:pt x="98" y="119"/>
                    <a:pt x="98" y="119"/>
                  </a:cubicBezTo>
                  <a:cubicBezTo>
                    <a:pt x="98" y="120"/>
                    <a:pt x="99" y="120"/>
                    <a:pt x="99" y="120"/>
                  </a:cubicBezTo>
                  <a:cubicBezTo>
                    <a:pt x="103" y="125"/>
                    <a:pt x="106" y="130"/>
                    <a:pt x="109" y="135"/>
                  </a:cubicBezTo>
                  <a:cubicBezTo>
                    <a:pt x="109" y="136"/>
                    <a:pt x="109" y="137"/>
                    <a:pt x="109" y="136"/>
                  </a:cubicBezTo>
                  <a:close/>
                  <a:moveTo>
                    <a:pt x="74" y="73"/>
                  </a:moveTo>
                  <a:cubicBezTo>
                    <a:pt x="74" y="72"/>
                    <a:pt x="73" y="72"/>
                    <a:pt x="73" y="72"/>
                  </a:cubicBezTo>
                  <a:cubicBezTo>
                    <a:pt x="66" y="75"/>
                    <a:pt x="59" y="79"/>
                    <a:pt x="51" y="82"/>
                  </a:cubicBezTo>
                  <a:cubicBezTo>
                    <a:pt x="53" y="83"/>
                    <a:pt x="55" y="84"/>
                    <a:pt x="55" y="84"/>
                  </a:cubicBezTo>
                  <a:lnTo>
                    <a:pt x="74" y="73"/>
                  </a:lnTo>
                  <a:close/>
                  <a:moveTo>
                    <a:pt x="97" y="118"/>
                  </a:moveTo>
                  <a:cubicBezTo>
                    <a:pt x="98" y="117"/>
                    <a:pt x="99" y="117"/>
                    <a:pt x="99" y="116"/>
                  </a:cubicBezTo>
                  <a:cubicBezTo>
                    <a:pt x="98" y="115"/>
                    <a:pt x="97" y="114"/>
                    <a:pt x="97" y="114"/>
                  </a:cubicBezTo>
                  <a:cubicBezTo>
                    <a:pt x="96" y="114"/>
                    <a:pt x="95" y="115"/>
                    <a:pt x="94" y="115"/>
                  </a:cubicBezTo>
                  <a:cubicBezTo>
                    <a:pt x="93" y="115"/>
                    <a:pt x="93" y="114"/>
                    <a:pt x="93" y="114"/>
                  </a:cubicBezTo>
                  <a:cubicBezTo>
                    <a:pt x="93" y="113"/>
                    <a:pt x="94" y="112"/>
                    <a:pt x="94" y="112"/>
                  </a:cubicBezTo>
                  <a:cubicBezTo>
                    <a:pt x="94" y="111"/>
                    <a:pt x="92" y="111"/>
                    <a:pt x="92" y="110"/>
                  </a:cubicBezTo>
                  <a:cubicBezTo>
                    <a:pt x="91" y="109"/>
                    <a:pt x="90" y="110"/>
                    <a:pt x="90" y="110"/>
                  </a:cubicBezTo>
                  <a:cubicBezTo>
                    <a:pt x="89" y="110"/>
                    <a:pt x="89" y="108"/>
                    <a:pt x="89" y="108"/>
                  </a:cubicBezTo>
                  <a:cubicBezTo>
                    <a:pt x="88" y="107"/>
                    <a:pt x="87" y="106"/>
                    <a:pt x="86" y="106"/>
                  </a:cubicBezTo>
                  <a:cubicBezTo>
                    <a:pt x="85" y="106"/>
                    <a:pt x="84" y="106"/>
                    <a:pt x="84" y="105"/>
                  </a:cubicBezTo>
                  <a:cubicBezTo>
                    <a:pt x="84" y="104"/>
                    <a:pt x="82" y="103"/>
                    <a:pt x="82" y="103"/>
                  </a:cubicBezTo>
                  <a:cubicBezTo>
                    <a:pt x="81" y="103"/>
                    <a:pt x="80" y="104"/>
                    <a:pt x="80" y="104"/>
                  </a:cubicBezTo>
                  <a:cubicBezTo>
                    <a:pt x="87" y="108"/>
                    <a:pt x="92" y="113"/>
                    <a:pt x="97" y="118"/>
                  </a:cubicBezTo>
                  <a:cubicBezTo>
                    <a:pt x="97" y="119"/>
                    <a:pt x="97" y="118"/>
                    <a:pt x="97" y="118"/>
                  </a:cubicBezTo>
                  <a:close/>
                  <a:moveTo>
                    <a:pt x="18" y="61"/>
                  </a:moveTo>
                  <a:cubicBezTo>
                    <a:pt x="26" y="55"/>
                    <a:pt x="35" y="50"/>
                    <a:pt x="43" y="43"/>
                  </a:cubicBezTo>
                  <a:cubicBezTo>
                    <a:pt x="34" y="48"/>
                    <a:pt x="25" y="53"/>
                    <a:pt x="16" y="59"/>
                  </a:cubicBezTo>
                  <a:cubicBezTo>
                    <a:pt x="16" y="60"/>
                    <a:pt x="17" y="60"/>
                    <a:pt x="18" y="61"/>
                  </a:cubicBezTo>
                  <a:close/>
                  <a:moveTo>
                    <a:pt x="33" y="73"/>
                  </a:moveTo>
                  <a:cubicBezTo>
                    <a:pt x="54" y="58"/>
                    <a:pt x="54" y="58"/>
                    <a:pt x="54" y="58"/>
                  </a:cubicBezTo>
                  <a:cubicBezTo>
                    <a:pt x="45" y="62"/>
                    <a:pt x="37" y="66"/>
                    <a:pt x="29" y="71"/>
                  </a:cubicBezTo>
                  <a:cubicBezTo>
                    <a:pt x="30" y="72"/>
                    <a:pt x="32" y="74"/>
                    <a:pt x="33" y="73"/>
                  </a:cubicBezTo>
                  <a:close/>
                  <a:moveTo>
                    <a:pt x="48" y="81"/>
                  </a:moveTo>
                  <a:cubicBezTo>
                    <a:pt x="68" y="68"/>
                    <a:pt x="68" y="68"/>
                    <a:pt x="68" y="68"/>
                  </a:cubicBezTo>
                  <a:cubicBezTo>
                    <a:pt x="60" y="72"/>
                    <a:pt x="52" y="75"/>
                    <a:pt x="44" y="79"/>
                  </a:cubicBezTo>
                  <a:lnTo>
                    <a:pt x="48" y="81"/>
                  </a:lnTo>
                  <a:close/>
                  <a:moveTo>
                    <a:pt x="69" y="91"/>
                  </a:moveTo>
                  <a:cubicBezTo>
                    <a:pt x="76" y="86"/>
                    <a:pt x="83" y="83"/>
                    <a:pt x="89" y="79"/>
                  </a:cubicBezTo>
                  <a:cubicBezTo>
                    <a:pt x="82" y="81"/>
                    <a:pt x="74" y="84"/>
                    <a:pt x="67" y="87"/>
                  </a:cubicBezTo>
                  <a:cubicBezTo>
                    <a:pt x="67" y="88"/>
                    <a:pt x="65" y="88"/>
                    <a:pt x="65" y="89"/>
                  </a:cubicBezTo>
                  <a:cubicBezTo>
                    <a:pt x="66" y="89"/>
                    <a:pt x="68" y="91"/>
                    <a:pt x="69" y="91"/>
                  </a:cubicBezTo>
                  <a:close/>
                  <a:moveTo>
                    <a:pt x="181" y="46"/>
                  </a:moveTo>
                  <a:cubicBezTo>
                    <a:pt x="187" y="44"/>
                    <a:pt x="193" y="43"/>
                    <a:pt x="199" y="42"/>
                  </a:cubicBezTo>
                  <a:cubicBezTo>
                    <a:pt x="198" y="39"/>
                    <a:pt x="197" y="37"/>
                    <a:pt x="195" y="34"/>
                  </a:cubicBezTo>
                  <a:cubicBezTo>
                    <a:pt x="195" y="34"/>
                    <a:pt x="194" y="35"/>
                    <a:pt x="193" y="35"/>
                  </a:cubicBezTo>
                  <a:cubicBezTo>
                    <a:pt x="190" y="37"/>
                    <a:pt x="188" y="38"/>
                    <a:pt x="185" y="39"/>
                  </a:cubicBezTo>
                  <a:cubicBezTo>
                    <a:pt x="184" y="39"/>
                    <a:pt x="184" y="39"/>
                    <a:pt x="184" y="40"/>
                  </a:cubicBezTo>
                  <a:cubicBezTo>
                    <a:pt x="184" y="40"/>
                    <a:pt x="184" y="40"/>
                    <a:pt x="184" y="40"/>
                  </a:cubicBezTo>
                  <a:cubicBezTo>
                    <a:pt x="184" y="40"/>
                    <a:pt x="184" y="40"/>
                    <a:pt x="184" y="40"/>
                  </a:cubicBezTo>
                  <a:cubicBezTo>
                    <a:pt x="187" y="39"/>
                    <a:pt x="190" y="38"/>
                    <a:pt x="193" y="38"/>
                  </a:cubicBezTo>
                  <a:cubicBezTo>
                    <a:pt x="194" y="38"/>
                    <a:pt x="197" y="38"/>
                    <a:pt x="196" y="39"/>
                  </a:cubicBezTo>
                  <a:cubicBezTo>
                    <a:pt x="191" y="41"/>
                    <a:pt x="186" y="44"/>
                    <a:pt x="181" y="46"/>
                  </a:cubicBezTo>
                  <a:close/>
                  <a:moveTo>
                    <a:pt x="40" y="17"/>
                  </a:moveTo>
                  <a:cubicBezTo>
                    <a:pt x="40" y="17"/>
                    <a:pt x="40" y="17"/>
                    <a:pt x="40" y="17"/>
                  </a:cubicBezTo>
                  <a:cubicBezTo>
                    <a:pt x="34" y="20"/>
                    <a:pt x="29" y="23"/>
                    <a:pt x="24" y="26"/>
                  </a:cubicBezTo>
                  <a:cubicBezTo>
                    <a:pt x="21" y="28"/>
                    <a:pt x="18" y="30"/>
                    <a:pt x="15" y="33"/>
                  </a:cubicBezTo>
                  <a:cubicBezTo>
                    <a:pt x="15" y="33"/>
                    <a:pt x="15" y="33"/>
                    <a:pt x="14" y="33"/>
                  </a:cubicBezTo>
                  <a:cubicBezTo>
                    <a:pt x="13" y="34"/>
                    <a:pt x="13" y="36"/>
                    <a:pt x="12" y="38"/>
                  </a:cubicBezTo>
                  <a:lnTo>
                    <a:pt x="40" y="17"/>
                  </a:lnTo>
                  <a:close/>
                  <a:moveTo>
                    <a:pt x="21" y="64"/>
                  </a:moveTo>
                  <a:cubicBezTo>
                    <a:pt x="48" y="45"/>
                    <a:pt x="48" y="45"/>
                    <a:pt x="48" y="45"/>
                  </a:cubicBezTo>
                  <a:cubicBezTo>
                    <a:pt x="38" y="50"/>
                    <a:pt x="28" y="55"/>
                    <a:pt x="19" y="63"/>
                  </a:cubicBezTo>
                  <a:cubicBezTo>
                    <a:pt x="19" y="63"/>
                    <a:pt x="20" y="64"/>
                    <a:pt x="20" y="65"/>
                  </a:cubicBezTo>
                  <a:cubicBezTo>
                    <a:pt x="21" y="65"/>
                    <a:pt x="21" y="64"/>
                    <a:pt x="21" y="64"/>
                  </a:cubicBezTo>
                  <a:close/>
                  <a:moveTo>
                    <a:pt x="13" y="44"/>
                  </a:moveTo>
                  <a:cubicBezTo>
                    <a:pt x="22" y="36"/>
                    <a:pt x="32" y="29"/>
                    <a:pt x="41" y="22"/>
                  </a:cubicBezTo>
                  <a:cubicBezTo>
                    <a:pt x="31" y="28"/>
                    <a:pt x="21" y="34"/>
                    <a:pt x="12" y="41"/>
                  </a:cubicBezTo>
                  <a:cubicBezTo>
                    <a:pt x="11" y="42"/>
                    <a:pt x="12" y="43"/>
                    <a:pt x="12" y="45"/>
                  </a:cubicBezTo>
                  <a:cubicBezTo>
                    <a:pt x="12" y="44"/>
                    <a:pt x="12" y="44"/>
                    <a:pt x="13" y="44"/>
                  </a:cubicBezTo>
                  <a:close/>
                  <a:moveTo>
                    <a:pt x="14" y="51"/>
                  </a:moveTo>
                  <a:cubicBezTo>
                    <a:pt x="23" y="43"/>
                    <a:pt x="32" y="37"/>
                    <a:pt x="41" y="30"/>
                  </a:cubicBezTo>
                  <a:cubicBezTo>
                    <a:pt x="37" y="31"/>
                    <a:pt x="34" y="33"/>
                    <a:pt x="31" y="35"/>
                  </a:cubicBezTo>
                  <a:cubicBezTo>
                    <a:pt x="25" y="39"/>
                    <a:pt x="18" y="43"/>
                    <a:pt x="12" y="48"/>
                  </a:cubicBezTo>
                  <a:cubicBezTo>
                    <a:pt x="12" y="49"/>
                    <a:pt x="12" y="52"/>
                    <a:pt x="14" y="51"/>
                  </a:cubicBezTo>
                  <a:close/>
                  <a:moveTo>
                    <a:pt x="35" y="79"/>
                  </a:moveTo>
                  <a:cubicBezTo>
                    <a:pt x="35" y="79"/>
                    <a:pt x="35" y="80"/>
                    <a:pt x="35" y="80"/>
                  </a:cubicBezTo>
                  <a:cubicBezTo>
                    <a:pt x="47" y="86"/>
                    <a:pt x="59" y="93"/>
                    <a:pt x="71" y="99"/>
                  </a:cubicBezTo>
                  <a:cubicBezTo>
                    <a:pt x="72" y="97"/>
                    <a:pt x="72" y="97"/>
                    <a:pt x="72" y="97"/>
                  </a:cubicBezTo>
                  <a:cubicBezTo>
                    <a:pt x="71" y="97"/>
                    <a:pt x="69" y="96"/>
                    <a:pt x="69" y="96"/>
                  </a:cubicBezTo>
                  <a:cubicBezTo>
                    <a:pt x="67" y="95"/>
                    <a:pt x="66" y="95"/>
                    <a:pt x="65" y="95"/>
                  </a:cubicBezTo>
                  <a:cubicBezTo>
                    <a:pt x="65" y="95"/>
                    <a:pt x="65" y="94"/>
                    <a:pt x="65" y="93"/>
                  </a:cubicBezTo>
                  <a:cubicBezTo>
                    <a:pt x="64" y="93"/>
                    <a:pt x="63" y="92"/>
                    <a:pt x="62" y="92"/>
                  </a:cubicBezTo>
                  <a:cubicBezTo>
                    <a:pt x="52" y="86"/>
                    <a:pt x="42" y="83"/>
                    <a:pt x="31" y="77"/>
                  </a:cubicBezTo>
                  <a:cubicBezTo>
                    <a:pt x="34" y="79"/>
                    <a:pt x="34" y="79"/>
                    <a:pt x="34" y="79"/>
                  </a:cubicBezTo>
                  <a:cubicBezTo>
                    <a:pt x="34" y="80"/>
                    <a:pt x="34" y="79"/>
                    <a:pt x="35" y="79"/>
                  </a:cubicBezTo>
                  <a:close/>
                  <a:moveTo>
                    <a:pt x="15" y="55"/>
                  </a:moveTo>
                  <a:cubicBezTo>
                    <a:pt x="24" y="48"/>
                    <a:pt x="33" y="42"/>
                    <a:pt x="42" y="35"/>
                  </a:cubicBezTo>
                  <a:cubicBezTo>
                    <a:pt x="32" y="40"/>
                    <a:pt x="22" y="45"/>
                    <a:pt x="13" y="54"/>
                  </a:cubicBezTo>
                  <a:cubicBezTo>
                    <a:pt x="14" y="54"/>
                    <a:pt x="14" y="55"/>
                    <a:pt x="15" y="55"/>
                  </a:cubicBezTo>
                  <a:close/>
                  <a:moveTo>
                    <a:pt x="27" y="70"/>
                  </a:moveTo>
                  <a:cubicBezTo>
                    <a:pt x="36" y="63"/>
                    <a:pt x="45" y="58"/>
                    <a:pt x="53" y="51"/>
                  </a:cubicBezTo>
                  <a:cubicBezTo>
                    <a:pt x="43" y="56"/>
                    <a:pt x="33" y="61"/>
                    <a:pt x="23" y="67"/>
                  </a:cubicBezTo>
                  <a:cubicBezTo>
                    <a:pt x="24" y="68"/>
                    <a:pt x="25" y="68"/>
                    <a:pt x="26" y="69"/>
                  </a:cubicBezTo>
                  <a:cubicBezTo>
                    <a:pt x="27" y="70"/>
                    <a:pt x="27" y="70"/>
                    <a:pt x="27" y="70"/>
                  </a:cubicBezTo>
                  <a:close/>
                  <a:moveTo>
                    <a:pt x="41" y="77"/>
                  </a:moveTo>
                  <a:cubicBezTo>
                    <a:pt x="41" y="77"/>
                    <a:pt x="41" y="77"/>
                    <a:pt x="42" y="77"/>
                  </a:cubicBezTo>
                  <a:cubicBezTo>
                    <a:pt x="50" y="70"/>
                    <a:pt x="58" y="65"/>
                    <a:pt x="66" y="59"/>
                  </a:cubicBezTo>
                  <a:cubicBezTo>
                    <a:pt x="65" y="59"/>
                    <a:pt x="65" y="59"/>
                    <a:pt x="64" y="59"/>
                  </a:cubicBezTo>
                  <a:cubicBezTo>
                    <a:pt x="54" y="64"/>
                    <a:pt x="45" y="69"/>
                    <a:pt x="35" y="74"/>
                  </a:cubicBezTo>
                  <a:cubicBezTo>
                    <a:pt x="37" y="76"/>
                    <a:pt x="39" y="77"/>
                    <a:pt x="41" y="77"/>
                  </a:cubicBezTo>
                  <a:close/>
                  <a:moveTo>
                    <a:pt x="178" y="71"/>
                  </a:moveTo>
                  <a:cubicBezTo>
                    <a:pt x="179" y="71"/>
                    <a:pt x="180" y="71"/>
                    <a:pt x="180" y="71"/>
                  </a:cubicBezTo>
                  <a:cubicBezTo>
                    <a:pt x="184" y="69"/>
                    <a:pt x="189" y="68"/>
                    <a:pt x="193" y="68"/>
                  </a:cubicBezTo>
                  <a:cubicBezTo>
                    <a:pt x="193" y="69"/>
                    <a:pt x="192" y="70"/>
                    <a:pt x="192" y="70"/>
                  </a:cubicBezTo>
                  <a:cubicBezTo>
                    <a:pt x="185" y="74"/>
                    <a:pt x="178" y="77"/>
                    <a:pt x="170" y="81"/>
                  </a:cubicBezTo>
                  <a:cubicBezTo>
                    <a:pt x="187" y="78"/>
                    <a:pt x="187" y="78"/>
                    <a:pt x="187" y="78"/>
                  </a:cubicBezTo>
                  <a:cubicBezTo>
                    <a:pt x="192" y="72"/>
                    <a:pt x="196" y="65"/>
                    <a:pt x="199" y="58"/>
                  </a:cubicBezTo>
                  <a:cubicBezTo>
                    <a:pt x="193" y="61"/>
                    <a:pt x="187" y="63"/>
                    <a:pt x="182" y="65"/>
                  </a:cubicBezTo>
                  <a:cubicBezTo>
                    <a:pt x="181" y="65"/>
                    <a:pt x="181" y="65"/>
                    <a:pt x="181" y="65"/>
                  </a:cubicBezTo>
                  <a:cubicBezTo>
                    <a:pt x="182" y="65"/>
                    <a:pt x="182" y="65"/>
                    <a:pt x="182" y="65"/>
                  </a:cubicBezTo>
                  <a:cubicBezTo>
                    <a:pt x="191" y="63"/>
                    <a:pt x="191" y="63"/>
                    <a:pt x="191" y="63"/>
                  </a:cubicBezTo>
                  <a:cubicBezTo>
                    <a:pt x="193" y="63"/>
                    <a:pt x="195" y="62"/>
                    <a:pt x="196" y="62"/>
                  </a:cubicBezTo>
                  <a:cubicBezTo>
                    <a:pt x="196" y="63"/>
                    <a:pt x="196" y="64"/>
                    <a:pt x="195" y="64"/>
                  </a:cubicBezTo>
                  <a:cubicBezTo>
                    <a:pt x="189" y="67"/>
                    <a:pt x="184" y="69"/>
                    <a:pt x="178" y="71"/>
                  </a:cubicBezTo>
                  <a:close/>
                  <a:moveTo>
                    <a:pt x="193" y="59"/>
                  </a:moveTo>
                  <a:cubicBezTo>
                    <a:pt x="193" y="58"/>
                    <a:pt x="193" y="58"/>
                    <a:pt x="193" y="58"/>
                  </a:cubicBezTo>
                  <a:cubicBezTo>
                    <a:pt x="187" y="59"/>
                    <a:pt x="181" y="61"/>
                    <a:pt x="176" y="63"/>
                  </a:cubicBezTo>
                  <a:cubicBezTo>
                    <a:pt x="175" y="63"/>
                    <a:pt x="175" y="63"/>
                    <a:pt x="174" y="62"/>
                  </a:cubicBezTo>
                  <a:cubicBezTo>
                    <a:pt x="174" y="62"/>
                    <a:pt x="174" y="61"/>
                    <a:pt x="174" y="61"/>
                  </a:cubicBezTo>
                  <a:cubicBezTo>
                    <a:pt x="182" y="57"/>
                    <a:pt x="190" y="54"/>
                    <a:pt x="198" y="51"/>
                  </a:cubicBezTo>
                  <a:cubicBezTo>
                    <a:pt x="198" y="51"/>
                    <a:pt x="200" y="50"/>
                    <a:pt x="198" y="51"/>
                  </a:cubicBezTo>
                  <a:cubicBezTo>
                    <a:pt x="191" y="52"/>
                    <a:pt x="185" y="53"/>
                    <a:pt x="178" y="55"/>
                  </a:cubicBezTo>
                  <a:cubicBezTo>
                    <a:pt x="178" y="55"/>
                    <a:pt x="176" y="55"/>
                    <a:pt x="176" y="54"/>
                  </a:cubicBezTo>
                  <a:cubicBezTo>
                    <a:pt x="176" y="53"/>
                    <a:pt x="177" y="53"/>
                    <a:pt x="177" y="52"/>
                  </a:cubicBezTo>
                  <a:cubicBezTo>
                    <a:pt x="183" y="50"/>
                    <a:pt x="189" y="47"/>
                    <a:pt x="195" y="45"/>
                  </a:cubicBezTo>
                  <a:cubicBezTo>
                    <a:pt x="196" y="45"/>
                    <a:pt x="196" y="45"/>
                    <a:pt x="196" y="45"/>
                  </a:cubicBezTo>
                  <a:cubicBezTo>
                    <a:pt x="197" y="44"/>
                    <a:pt x="197" y="44"/>
                    <a:pt x="197" y="44"/>
                  </a:cubicBezTo>
                  <a:cubicBezTo>
                    <a:pt x="196" y="45"/>
                    <a:pt x="196" y="45"/>
                    <a:pt x="196" y="45"/>
                  </a:cubicBezTo>
                  <a:cubicBezTo>
                    <a:pt x="196" y="45"/>
                    <a:pt x="195" y="45"/>
                    <a:pt x="195" y="45"/>
                  </a:cubicBezTo>
                  <a:cubicBezTo>
                    <a:pt x="195" y="45"/>
                    <a:pt x="195" y="45"/>
                    <a:pt x="195" y="45"/>
                  </a:cubicBezTo>
                  <a:cubicBezTo>
                    <a:pt x="188" y="46"/>
                    <a:pt x="181" y="48"/>
                    <a:pt x="174" y="49"/>
                  </a:cubicBezTo>
                  <a:cubicBezTo>
                    <a:pt x="172" y="50"/>
                    <a:pt x="170" y="51"/>
                    <a:pt x="168" y="51"/>
                  </a:cubicBezTo>
                  <a:cubicBezTo>
                    <a:pt x="168" y="50"/>
                    <a:pt x="168" y="49"/>
                    <a:pt x="168" y="49"/>
                  </a:cubicBezTo>
                  <a:cubicBezTo>
                    <a:pt x="175" y="46"/>
                    <a:pt x="182" y="43"/>
                    <a:pt x="189" y="41"/>
                  </a:cubicBezTo>
                  <a:cubicBezTo>
                    <a:pt x="186" y="41"/>
                    <a:pt x="184" y="41"/>
                    <a:pt x="182" y="42"/>
                  </a:cubicBezTo>
                  <a:cubicBezTo>
                    <a:pt x="177" y="43"/>
                    <a:pt x="172" y="44"/>
                    <a:pt x="168" y="46"/>
                  </a:cubicBezTo>
                  <a:cubicBezTo>
                    <a:pt x="168" y="47"/>
                    <a:pt x="167" y="45"/>
                    <a:pt x="167" y="45"/>
                  </a:cubicBezTo>
                  <a:cubicBezTo>
                    <a:pt x="173" y="42"/>
                    <a:pt x="179" y="40"/>
                    <a:pt x="184" y="37"/>
                  </a:cubicBezTo>
                  <a:cubicBezTo>
                    <a:pt x="185" y="37"/>
                    <a:pt x="185" y="37"/>
                    <a:pt x="185" y="37"/>
                  </a:cubicBezTo>
                  <a:cubicBezTo>
                    <a:pt x="185" y="37"/>
                    <a:pt x="185" y="37"/>
                    <a:pt x="185" y="37"/>
                  </a:cubicBezTo>
                  <a:cubicBezTo>
                    <a:pt x="186" y="36"/>
                    <a:pt x="186" y="36"/>
                    <a:pt x="186" y="36"/>
                  </a:cubicBezTo>
                  <a:cubicBezTo>
                    <a:pt x="185" y="37"/>
                    <a:pt x="185" y="37"/>
                    <a:pt x="185" y="37"/>
                  </a:cubicBezTo>
                  <a:cubicBezTo>
                    <a:pt x="185" y="37"/>
                    <a:pt x="185" y="37"/>
                    <a:pt x="185" y="37"/>
                  </a:cubicBezTo>
                  <a:cubicBezTo>
                    <a:pt x="184" y="37"/>
                    <a:pt x="184" y="37"/>
                    <a:pt x="184" y="37"/>
                  </a:cubicBezTo>
                  <a:cubicBezTo>
                    <a:pt x="184" y="37"/>
                    <a:pt x="184" y="37"/>
                    <a:pt x="184" y="37"/>
                  </a:cubicBezTo>
                  <a:cubicBezTo>
                    <a:pt x="178" y="39"/>
                    <a:pt x="172" y="40"/>
                    <a:pt x="167" y="42"/>
                  </a:cubicBezTo>
                  <a:cubicBezTo>
                    <a:pt x="166" y="42"/>
                    <a:pt x="166" y="40"/>
                    <a:pt x="166" y="40"/>
                  </a:cubicBezTo>
                  <a:cubicBezTo>
                    <a:pt x="174" y="36"/>
                    <a:pt x="181" y="33"/>
                    <a:pt x="188" y="30"/>
                  </a:cubicBezTo>
                  <a:cubicBezTo>
                    <a:pt x="188" y="30"/>
                    <a:pt x="189" y="30"/>
                    <a:pt x="188" y="30"/>
                  </a:cubicBezTo>
                  <a:cubicBezTo>
                    <a:pt x="180" y="31"/>
                    <a:pt x="172" y="33"/>
                    <a:pt x="164" y="37"/>
                  </a:cubicBezTo>
                  <a:cubicBezTo>
                    <a:pt x="164" y="37"/>
                    <a:pt x="163" y="37"/>
                    <a:pt x="162" y="36"/>
                  </a:cubicBezTo>
                  <a:cubicBezTo>
                    <a:pt x="162" y="36"/>
                    <a:pt x="163" y="35"/>
                    <a:pt x="164" y="34"/>
                  </a:cubicBezTo>
                  <a:cubicBezTo>
                    <a:pt x="170" y="31"/>
                    <a:pt x="177" y="28"/>
                    <a:pt x="184" y="24"/>
                  </a:cubicBezTo>
                  <a:cubicBezTo>
                    <a:pt x="185" y="24"/>
                    <a:pt x="184" y="24"/>
                    <a:pt x="184" y="24"/>
                  </a:cubicBezTo>
                  <a:cubicBezTo>
                    <a:pt x="176" y="26"/>
                    <a:pt x="169" y="27"/>
                    <a:pt x="162" y="31"/>
                  </a:cubicBezTo>
                  <a:cubicBezTo>
                    <a:pt x="161" y="31"/>
                    <a:pt x="162" y="29"/>
                    <a:pt x="163" y="29"/>
                  </a:cubicBezTo>
                  <a:cubicBezTo>
                    <a:pt x="167" y="26"/>
                    <a:pt x="171" y="25"/>
                    <a:pt x="175" y="23"/>
                  </a:cubicBezTo>
                  <a:cubicBezTo>
                    <a:pt x="175" y="22"/>
                    <a:pt x="175" y="22"/>
                    <a:pt x="175" y="22"/>
                  </a:cubicBezTo>
                  <a:cubicBezTo>
                    <a:pt x="175" y="23"/>
                    <a:pt x="175" y="23"/>
                    <a:pt x="175" y="23"/>
                  </a:cubicBezTo>
                  <a:cubicBezTo>
                    <a:pt x="175" y="22"/>
                    <a:pt x="175" y="22"/>
                    <a:pt x="175" y="22"/>
                  </a:cubicBezTo>
                  <a:cubicBezTo>
                    <a:pt x="168" y="24"/>
                    <a:pt x="162" y="26"/>
                    <a:pt x="156" y="29"/>
                  </a:cubicBezTo>
                  <a:cubicBezTo>
                    <a:pt x="156" y="29"/>
                    <a:pt x="155" y="28"/>
                    <a:pt x="155" y="28"/>
                  </a:cubicBezTo>
                  <a:cubicBezTo>
                    <a:pt x="160" y="25"/>
                    <a:pt x="165" y="22"/>
                    <a:pt x="170" y="20"/>
                  </a:cubicBezTo>
                  <a:cubicBezTo>
                    <a:pt x="170" y="19"/>
                    <a:pt x="170" y="19"/>
                    <a:pt x="170" y="19"/>
                  </a:cubicBezTo>
                  <a:cubicBezTo>
                    <a:pt x="164" y="22"/>
                    <a:pt x="159" y="23"/>
                    <a:pt x="154" y="26"/>
                  </a:cubicBezTo>
                  <a:cubicBezTo>
                    <a:pt x="154" y="26"/>
                    <a:pt x="153" y="26"/>
                    <a:pt x="152" y="26"/>
                  </a:cubicBezTo>
                  <a:cubicBezTo>
                    <a:pt x="152" y="25"/>
                    <a:pt x="152" y="25"/>
                    <a:pt x="153" y="24"/>
                  </a:cubicBezTo>
                  <a:cubicBezTo>
                    <a:pt x="156" y="22"/>
                    <a:pt x="160" y="20"/>
                    <a:pt x="164" y="17"/>
                  </a:cubicBezTo>
                  <a:cubicBezTo>
                    <a:pt x="159" y="17"/>
                    <a:pt x="155" y="20"/>
                    <a:pt x="152" y="23"/>
                  </a:cubicBezTo>
                  <a:cubicBezTo>
                    <a:pt x="152" y="23"/>
                    <a:pt x="153" y="22"/>
                    <a:pt x="152" y="23"/>
                  </a:cubicBezTo>
                  <a:cubicBezTo>
                    <a:pt x="151" y="24"/>
                    <a:pt x="150" y="25"/>
                    <a:pt x="149" y="25"/>
                  </a:cubicBezTo>
                  <a:cubicBezTo>
                    <a:pt x="148" y="25"/>
                    <a:pt x="148" y="24"/>
                    <a:pt x="148" y="23"/>
                  </a:cubicBezTo>
                  <a:cubicBezTo>
                    <a:pt x="150" y="21"/>
                    <a:pt x="154" y="20"/>
                    <a:pt x="157" y="18"/>
                  </a:cubicBezTo>
                  <a:cubicBezTo>
                    <a:pt x="155" y="18"/>
                    <a:pt x="154" y="18"/>
                    <a:pt x="154" y="18"/>
                  </a:cubicBezTo>
                  <a:cubicBezTo>
                    <a:pt x="139" y="21"/>
                    <a:pt x="126" y="31"/>
                    <a:pt x="114" y="48"/>
                  </a:cubicBezTo>
                  <a:cubicBezTo>
                    <a:pt x="115" y="51"/>
                    <a:pt x="112" y="51"/>
                    <a:pt x="111" y="51"/>
                  </a:cubicBezTo>
                  <a:cubicBezTo>
                    <a:pt x="110" y="51"/>
                    <a:pt x="109" y="51"/>
                    <a:pt x="108" y="51"/>
                  </a:cubicBezTo>
                  <a:cubicBezTo>
                    <a:pt x="108" y="49"/>
                    <a:pt x="105" y="48"/>
                    <a:pt x="104" y="48"/>
                  </a:cubicBezTo>
                  <a:cubicBezTo>
                    <a:pt x="103" y="46"/>
                    <a:pt x="103" y="44"/>
                    <a:pt x="102" y="43"/>
                  </a:cubicBezTo>
                  <a:cubicBezTo>
                    <a:pt x="99" y="37"/>
                    <a:pt x="94" y="32"/>
                    <a:pt x="89" y="27"/>
                  </a:cubicBezTo>
                  <a:cubicBezTo>
                    <a:pt x="77" y="18"/>
                    <a:pt x="60" y="10"/>
                    <a:pt x="47" y="6"/>
                  </a:cubicBezTo>
                  <a:cubicBezTo>
                    <a:pt x="41" y="12"/>
                    <a:pt x="35" y="16"/>
                    <a:pt x="28" y="21"/>
                  </a:cubicBezTo>
                  <a:cubicBezTo>
                    <a:pt x="28" y="22"/>
                    <a:pt x="28" y="22"/>
                    <a:pt x="28" y="22"/>
                  </a:cubicBezTo>
                  <a:cubicBezTo>
                    <a:pt x="28" y="21"/>
                    <a:pt x="28" y="21"/>
                    <a:pt x="28" y="21"/>
                  </a:cubicBezTo>
                  <a:cubicBezTo>
                    <a:pt x="28" y="21"/>
                    <a:pt x="29" y="21"/>
                    <a:pt x="29" y="21"/>
                  </a:cubicBezTo>
                  <a:cubicBezTo>
                    <a:pt x="35" y="17"/>
                    <a:pt x="42" y="14"/>
                    <a:pt x="49" y="10"/>
                  </a:cubicBezTo>
                  <a:cubicBezTo>
                    <a:pt x="49" y="10"/>
                    <a:pt x="50" y="11"/>
                    <a:pt x="49" y="11"/>
                  </a:cubicBezTo>
                  <a:cubicBezTo>
                    <a:pt x="42" y="17"/>
                    <a:pt x="34" y="23"/>
                    <a:pt x="27" y="29"/>
                  </a:cubicBezTo>
                  <a:cubicBezTo>
                    <a:pt x="27" y="29"/>
                    <a:pt x="27" y="29"/>
                    <a:pt x="27" y="29"/>
                  </a:cubicBezTo>
                  <a:cubicBezTo>
                    <a:pt x="27" y="29"/>
                    <a:pt x="27" y="29"/>
                    <a:pt x="27" y="29"/>
                  </a:cubicBezTo>
                  <a:cubicBezTo>
                    <a:pt x="34" y="24"/>
                    <a:pt x="42" y="20"/>
                    <a:pt x="49" y="16"/>
                  </a:cubicBezTo>
                  <a:cubicBezTo>
                    <a:pt x="50" y="16"/>
                    <a:pt x="50" y="17"/>
                    <a:pt x="50" y="18"/>
                  </a:cubicBezTo>
                  <a:cubicBezTo>
                    <a:pt x="20" y="40"/>
                    <a:pt x="20" y="40"/>
                    <a:pt x="20" y="40"/>
                  </a:cubicBezTo>
                  <a:cubicBezTo>
                    <a:pt x="29" y="34"/>
                    <a:pt x="38" y="29"/>
                    <a:pt x="46" y="25"/>
                  </a:cubicBezTo>
                  <a:cubicBezTo>
                    <a:pt x="47" y="24"/>
                    <a:pt x="48" y="26"/>
                    <a:pt x="47" y="26"/>
                  </a:cubicBezTo>
                  <a:cubicBezTo>
                    <a:pt x="44" y="30"/>
                    <a:pt x="40" y="32"/>
                    <a:pt x="37" y="35"/>
                  </a:cubicBezTo>
                  <a:cubicBezTo>
                    <a:pt x="36" y="36"/>
                    <a:pt x="36" y="36"/>
                    <a:pt x="36" y="36"/>
                  </a:cubicBezTo>
                  <a:cubicBezTo>
                    <a:pt x="37" y="35"/>
                    <a:pt x="37" y="35"/>
                    <a:pt x="37" y="35"/>
                  </a:cubicBezTo>
                  <a:cubicBezTo>
                    <a:pt x="40" y="34"/>
                    <a:pt x="43" y="32"/>
                    <a:pt x="45" y="31"/>
                  </a:cubicBezTo>
                  <a:cubicBezTo>
                    <a:pt x="46" y="31"/>
                    <a:pt x="47" y="32"/>
                    <a:pt x="46" y="32"/>
                  </a:cubicBezTo>
                  <a:cubicBezTo>
                    <a:pt x="44" y="35"/>
                    <a:pt x="42" y="37"/>
                    <a:pt x="39" y="39"/>
                  </a:cubicBezTo>
                  <a:cubicBezTo>
                    <a:pt x="39" y="39"/>
                    <a:pt x="38" y="40"/>
                    <a:pt x="38" y="40"/>
                  </a:cubicBezTo>
                  <a:cubicBezTo>
                    <a:pt x="30" y="46"/>
                    <a:pt x="23" y="51"/>
                    <a:pt x="15" y="57"/>
                  </a:cubicBezTo>
                  <a:cubicBezTo>
                    <a:pt x="26" y="51"/>
                    <a:pt x="37" y="44"/>
                    <a:pt x="48" y="39"/>
                  </a:cubicBezTo>
                  <a:cubicBezTo>
                    <a:pt x="49" y="39"/>
                    <a:pt x="49" y="40"/>
                    <a:pt x="49" y="40"/>
                  </a:cubicBezTo>
                  <a:cubicBezTo>
                    <a:pt x="48" y="42"/>
                    <a:pt x="47" y="43"/>
                    <a:pt x="46" y="44"/>
                  </a:cubicBezTo>
                  <a:cubicBezTo>
                    <a:pt x="48" y="42"/>
                    <a:pt x="51" y="41"/>
                    <a:pt x="53" y="40"/>
                  </a:cubicBezTo>
                  <a:cubicBezTo>
                    <a:pt x="54" y="42"/>
                    <a:pt x="52" y="43"/>
                    <a:pt x="52" y="43"/>
                  </a:cubicBezTo>
                  <a:cubicBezTo>
                    <a:pt x="22" y="66"/>
                    <a:pt x="22" y="66"/>
                    <a:pt x="22" y="66"/>
                  </a:cubicBezTo>
                  <a:cubicBezTo>
                    <a:pt x="34" y="59"/>
                    <a:pt x="46" y="52"/>
                    <a:pt x="58" y="47"/>
                  </a:cubicBezTo>
                  <a:cubicBezTo>
                    <a:pt x="58" y="47"/>
                    <a:pt x="59" y="48"/>
                    <a:pt x="59" y="48"/>
                  </a:cubicBezTo>
                  <a:cubicBezTo>
                    <a:pt x="54" y="53"/>
                    <a:pt x="48" y="57"/>
                    <a:pt x="43" y="61"/>
                  </a:cubicBezTo>
                  <a:cubicBezTo>
                    <a:pt x="54" y="56"/>
                    <a:pt x="54" y="56"/>
                    <a:pt x="54" y="56"/>
                  </a:cubicBezTo>
                  <a:cubicBezTo>
                    <a:pt x="56" y="54"/>
                    <a:pt x="58" y="53"/>
                    <a:pt x="61" y="53"/>
                  </a:cubicBezTo>
                  <a:cubicBezTo>
                    <a:pt x="61" y="54"/>
                    <a:pt x="60" y="55"/>
                    <a:pt x="60" y="55"/>
                  </a:cubicBezTo>
                  <a:cubicBezTo>
                    <a:pt x="54" y="59"/>
                    <a:pt x="49" y="64"/>
                    <a:pt x="43" y="68"/>
                  </a:cubicBezTo>
                  <a:cubicBezTo>
                    <a:pt x="43" y="67"/>
                    <a:pt x="43" y="68"/>
                    <a:pt x="43" y="68"/>
                  </a:cubicBezTo>
                  <a:cubicBezTo>
                    <a:pt x="43" y="68"/>
                    <a:pt x="43" y="68"/>
                    <a:pt x="43" y="68"/>
                  </a:cubicBezTo>
                  <a:cubicBezTo>
                    <a:pt x="52" y="63"/>
                    <a:pt x="60" y="59"/>
                    <a:pt x="69" y="56"/>
                  </a:cubicBezTo>
                  <a:cubicBezTo>
                    <a:pt x="70" y="56"/>
                    <a:pt x="71" y="57"/>
                    <a:pt x="70" y="58"/>
                  </a:cubicBezTo>
                  <a:cubicBezTo>
                    <a:pt x="62" y="65"/>
                    <a:pt x="53" y="70"/>
                    <a:pt x="45" y="76"/>
                  </a:cubicBezTo>
                  <a:cubicBezTo>
                    <a:pt x="55" y="72"/>
                    <a:pt x="65" y="68"/>
                    <a:pt x="74" y="64"/>
                  </a:cubicBezTo>
                  <a:cubicBezTo>
                    <a:pt x="75" y="64"/>
                    <a:pt x="76" y="65"/>
                    <a:pt x="75" y="65"/>
                  </a:cubicBezTo>
                  <a:cubicBezTo>
                    <a:pt x="69" y="70"/>
                    <a:pt x="62" y="74"/>
                    <a:pt x="56" y="78"/>
                  </a:cubicBezTo>
                  <a:cubicBezTo>
                    <a:pt x="64" y="75"/>
                    <a:pt x="71" y="71"/>
                    <a:pt x="79" y="69"/>
                  </a:cubicBezTo>
                  <a:cubicBezTo>
                    <a:pt x="80" y="69"/>
                    <a:pt x="81" y="70"/>
                    <a:pt x="80" y="70"/>
                  </a:cubicBezTo>
                  <a:cubicBezTo>
                    <a:pt x="74" y="75"/>
                    <a:pt x="67" y="79"/>
                    <a:pt x="61" y="83"/>
                  </a:cubicBezTo>
                  <a:cubicBezTo>
                    <a:pt x="60" y="83"/>
                    <a:pt x="60" y="83"/>
                    <a:pt x="60" y="83"/>
                  </a:cubicBezTo>
                  <a:cubicBezTo>
                    <a:pt x="61" y="83"/>
                    <a:pt x="61" y="83"/>
                    <a:pt x="61" y="83"/>
                  </a:cubicBezTo>
                  <a:cubicBezTo>
                    <a:pt x="68" y="80"/>
                    <a:pt x="76" y="76"/>
                    <a:pt x="84" y="74"/>
                  </a:cubicBezTo>
                  <a:cubicBezTo>
                    <a:pt x="84" y="74"/>
                    <a:pt x="84" y="75"/>
                    <a:pt x="84" y="76"/>
                  </a:cubicBezTo>
                  <a:cubicBezTo>
                    <a:pt x="80" y="79"/>
                    <a:pt x="76" y="81"/>
                    <a:pt x="73" y="83"/>
                  </a:cubicBezTo>
                  <a:cubicBezTo>
                    <a:pt x="72" y="83"/>
                    <a:pt x="72" y="83"/>
                    <a:pt x="72" y="83"/>
                  </a:cubicBezTo>
                  <a:cubicBezTo>
                    <a:pt x="73" y="83"/>
                    <a:pt x="73" y="83"/>
                    <a:pt x="73" y="83"/>
                  </a:cubicBezTo>
                  <a:cubicBezTo>
                    <a:pt x="79" y="81"/>
                    <a:pt x="86" y="78"/>
                    <a:pt x="92" y="77"/>
                  </a:cubicBezTo>
                  <a:cubicBezTo>
                    <a:pt x="94" y="76"/>
                    <a:pt x="94" y="77"/>
                    <a:pt x="94" y="78"/>
                  </a:cubicBezTo>
                  <a:cubicBezTo>
                    <a:pt x="92" y="79"/>
                    <a:pt x="90" y="80"/>
                    <a:pt x="88" y="82"/>
                  </a:cubicBezTo>
                  <a:cubicBezTo>
                    <a:pt x="87" y="83"/>
                    <a:pt x="85" y="83"/>
                    <a:pt x="84" y="84"/>
                  </a:cubicBezTo>
                  <a:cubicBezTo>
                    <a:pt x="81" y="86"/>
                    <a:pt x="78" y="87"/>
                    <a:pt x="75" y="89"/>
                  </a:cubicBezTo>
                  <a:cubicBezTo>
                    <a:pt x="74" y="90"/>
                    <a:pt x="75" y="89"/>
                    <a:pt x="75" y="89"/>
                  </a:cubicBezTo>
                  <a:cubicBezTo>
                    <a:pt x="83" y="86"/>
                    <a:pt x="91" y="83"/>
                    <a:pt x="99" y="81"/>
                  </a:cubicBezTo>
                  <a:cubicBezTo>
                    <a:pt x="99" y="81"/>
                    <a:pt x="100" y="82"/>
                    <a:pt x="99" y="83"/>
                  </a:cubicBezTo>
                  <a:cubicBezTo>
                    <a:pt x="93" y="87"/>
                    <a:pt x="85" y="91"/>
                    <a:pt x="78" y="95"/>
                  </a:cubicBezTo>
                  <a:cubicBezTo>
                    <a:pt x="78" y="95"/>
                    <a:pt x="77" y="96"/>
                    <a:pt x="78" y="96"/>
                  </a:cubicBezTo>
                  <a:cubicBezTo>
                    <a:pt x="81" y="94"/>
                    <a:pt x="84" y="94"/>
                    <a:pt x="87" y="93"/>
                  </a:cubicBezTo>
                  <a:cubicBezTo>
                    <a:pt x="93" y="90"/>
                    <a:pt x="100" y="88"/>
                    <a:pt x="106" y="86"/>
                  </a:cubicBezTo>
                  <a:cubicBezTo>
                    <a:pt x="106" y="86"/>
                    <a:pt x="106" y="88"/>
                    <a:pt x="106" y="88"/>
                  </a:cubicBezTo>
                  <a:cubicBezTo>
                    <a:pt x="99" y="92"/>
                    <a:pt x="93" y="96"/>
                    <a:pt x="86" y="99"/>
                  </a:cubicBezTo>
                  <a:cubicBezTo>
                    <a:pt x="92" y="97"/>
                    <a:pt x="99" y="94"/>
                    <a:pt x="106" y="92"/>
                  </a:cubicBezTo>
                  <a:cubicBezTo>
                    <a:pt x="106" y="92"/>
                    <a:pt x="107" y="92"/>
                    <a:pt x="106" y="93"/>
                  </a:cubicBezTo>
                  <a:cubicBezTo>
                    <a:pt x="104" y="95"/>
                    <a:pt x="101" y="97"/>
                    <a:pt x="99" y="98"/>
                  </a:cubicBezTo>
                  <a:cubicBezTo>
                    <a:pt x="98" y="98"/>
                    <a:pt x="97" y="98"/>
                    <a:pt x="97" y="99"/>
                  </a:cubicBezTo>
                  <a:cubicBezTo>
                    <a:pt x="98" y="99"/>
                    <a:pt x="98" y="99"/>
                    <a:pt x="99" y="98"/>
                  </a:cubicBezTo>
                  <a:cubicBezTo>
                    <a:pt x="103" y="97"/>
                    <a:pt x="108" y="95"/>
                    <a:pt x="113" y="94"/>
                  </a:cubicBezTo>
                  <a:cubicBezTo>
                    <a:pt x="114" y="94"/>
                    <a:pt x="114" y="95"/>
                    <a:pt x="114" y="95"/>
                  </a:cubicBezTo>
                  <a:cubicBezTo>
                    <a:pt x="112" y="97"/>
                    <a:pt x="109" y="98"/>
                    <a:pt x="107" y="100"/>
                  </a:cubicBezTo>
                  <a:cubicBezTo>
                    <a:pt x="111" y="99"/>
                    <a:pt x="114" y="97"/>
                    <a:pt x="117" y="97"/>
                  </a:cubicBezTo>
                  <a:cubicBezTo>
                    <a:pt x="118" y="96"/>
                    <a:pt x="118" y="98"/>
                    <a:pt x="118" y="98"/>
                  </a:cubicBezTo>
                  <a:cubicBezTo>
                    <a:pt x="112" y="103"/>
                    <a:pt x="106" y="106"/>
                    <a:pt x="100" y="110"/>
                  </a:cubicBezTo>
                  <a:cubicBezTo>
                    <a:pt x="105" y="108"/>
                    <a:pt x="111" y="107"/>
                    <a:pt x="116" y="105"/>
                  </a:cubicBezTo>
                  <a:cubicBezTo>
                    <a:pt x="116" y="105"/>
                    <a:pt x="117" y="106"/>
                    <a:pt x="117" y="106"/>
                  </a:cubicBezTo>
                  <a:cubicBezTo>
                    <a:pt x="104" y="115"/>
                    <a:pt x="104" y="115"/>
                    <a:pt x="104" y="115"/>
                  </a:cubicBezTo>
                  <a:cubicBezTo>
                    <a:pt x="107" y="114"/>
                    <a:pt x="110" y="113"/>
                    <a:pt x="113" y="113"/>
                  </a:cubicBezTo>
                  <a:cubicBezTo>
                    <a:pt x="113" y="112"/>
                    <a:pt x="113" y="113"/>
                    <a:pt x="113" y="114"/>
                  </a:cubicBezTo>
                  <a:cubicBezTo>
                    <a:pt x="107" y="118"/>
                    <a:pt x="107" y="118"/>
                    <a:pt x="107" y="118"/>
                  </a:cubicBezTo>
                  <a:cubicBezTo>
                    <a:pt x="110" y="117"/>
                    <a:pt x="113" y="115"/>
                    <a:pt x="116" y="115"/>
                  </a:cubicBezTo>
                  <a:cubicBezTo>
                    <a:pt x="116" y="115"/>
                    <a:pt x="117" y="116"/>
                    <a:pt x="117" y="117"/>
                  </a:cubicBezTo>
                  <a:cubicBezTo>
                    <a:pt x="115" y="119"/>
                    <a:pt x="112" y="122"/>
                    <a:pt x="110" y="124"/>
                  </a:cubicBezTo>
                  <a:cubicBezTo>
                    <a:pt x="114" y="132"/>
                    <a:pt x="114" y="141"/>
                    <a:pt x="115" y="150"/>
                  </a:cubicBezTo>
                  <a:cubicBezTo>
                    <a:pt x="118" y="145"/>
                    <a:pt x="122" y="140"/>
                    <a:pt x="126" y="136"/>
                  </a:cubicBezTo>
                  <a:cubicBezTo>
                    <a:pt x="141" y="118"/>
                    <a:pt x="158" y="105"/>
                    <a:pt x="176" y="90"/>
                  </a:cubicBezTo>
                  <a:cubicBezTo>
                    <a:pt x="173" y="91"/>
                    <a:pt x="171" y="92"/>
                    <a:pt x="169" y="92"/>
                  </a:cubicBezTo>
                  <a:cubicBezTo>
                    <a:pt x="169" y="91"/>
                    <a:pt x="169" y="90"/>
                    <a:pt x="169" y="90"/>
                  </a:cubicBezTo>
                  <a:cubicBezTo>
                    <a:pt x="173" y="87"/>
                    <a:pt x="178" y="84"/>
                    <a:pt x="182" y="82"/>
                  </a:cubicBezTo>
                  <a:cubicBezTo>
                    <a:pt x="183" y="81"/>
                    <a:pt x="185" y="81"/>
                    <a:pt x="185" y="80"/>
                  </a:cubicBezTo>
                  <a:cubicBezTo>
                    <a:pt x="179" y="80"/>
                    <a:pt x="174" y="82"/>
                    <a:pt x="168" y="83"/>
                  </a:cubicBezTo>
                  <a:cubicBezTo>
                    <a:pt x="167" y="83"/>
                    <a:pt x="167" y="82"/>
                    <a:pt x="167" y="81"/>
                  </a:cubicBezTo>
                  <a:cubicBezTo>
                    <a:pt x="167" y="81"/>
                    <a:pt x="168" y="80"/>
                    <a:pt x="168" y="80"/>
                  </a:cubicBezTo>
                  <a:cubicBezTo>
                    <a:pt x="174" y="76"/>
                    <a:pt x="180" y="74"/>
                    <a:pt x="186" y="71"/>
                  </a:cubicBezTo>
                  <a:cubicBezTo>
                    <a:pt x="168" y="75"/>
                    <a:pt x="168" y="75"/>
                    <a:pt x="168" y="75"/>
                  </a:cubicBezTo>
                  <a:cubicBezTo>
                    <a:pt x="167" y="75"/>
                    <a:pt x="167" y="74"/>
                    <a:pt x="168" y="74"/>
                  </a:cubicBezTo>
                  <a:cubicBezTo>
                    <a:pt x="173" y="71"/>
                    <a:pt x="178" y="69"/>
                    <a:pt x="183" y="67"/>
                  </a:cubicBezTo>
                  <a:cubicBezTo>
                    <a:pt x="184" y="67"/>
                    <a:pt x="184" y="67"/>
                    <a:pt x="185" y="66"/>
                  </a:cubicBezTo>
                  <a:cubicBezTo>
                    <a:pt x="185" y="66"/>
                    <a:pt x="186" y="66"/>
                    <a:pt x="186" y="66"/>
                  </a:cubicBezTo>
                  <a:cubicBezTo>
                    <a:pt x="186" y="66"/>
                    <a:pt x="185" y="66"/>
                    <a:pt x="185" y="66"/>
                  </a:cubicBezTo>
                  <a:cubicBezTo>
                    <a:pt x="184" y="66"/>
                    <a:pt x="184" y="66"/>
                    <a:pt x="183" y="67"/>
                  </a:cubicBezTo>
                  <a:cubicBezTo>
                    <a:pt x="183" y="67"/>
                    <a:pt x="183" y="67"/>
                    <a:pt x="183" y="67"/>
                  </a:cubicBezTo>
                  <a:cubicBezTo>
                    <a:pt x="178" y="67"/>
                    <a:pt x="174" y="69"/>
                    <a:pt x="170" y="70"/>
                  </a:cubicBezTo>
                  <a:cubicBezTo>
                    <a:pt x="169" y="70"/>
                    <a:pt x="169" y="70"/>
                    <a:pt x="169" y="69"/>
                  </a:cubicBezTo>
                  <a:cubicBezTo>
                    <a:pt x="169" y="68"/>
                    <a:pt x="170" y="68"/>
                    <a:pt x="171" y="68"/>
                  </a:cubicBezTo>
                  <a:cubicBezTo>
                    <a:pt x="178" y="64"/>
                    <a:pt x="186" y="62"/>
                    <a:pt x="193" y="59"/>
                  </a:cubicBezTo>
                  <a:close/>
                  <a:moveTo>
                    <a:pt x="107" y="169"/>
                  </a:moveTo>
                  <a:cubicBezTo>
                    <a:pt x="106" y="169"/>
                    <a:pt x="105" y="169"/>
                    <a:pt x="105" y="168"/>
                  </a:cubicBezTo>
                  <a:cubicBezTo>
                    <a:pt x="105" y="167"/>
                    <a:pt x="105" y="166"/>
                    <a:pt x="106" y="165"/>
                  </a:cubicBezTo>
                  <a:cubicBezTo>
                    <a:pt x="107" y="162"/>
                    <a:pt x="108" y="159"/>
                    <a:pt x="110" y="156"/>
                  </a:cubicBezTo>
                  <a:cubicBezTo>
                    <a:pt x="107" y="140"/>
                    <a:pt x="99" y="124"/>
                    <a:pt x="81" y="111"/>
                  </a:cubicBezTo>
                  <a:cubicBezTo>
                    <a:pt x="78" y="109"/>
                    <a:pt x="75" y="107"/>
                    <a:pt x="72" y="105"/>
                  </a:cubicBezTo>
                  <a:cubicBezTo>
                    <a:pt x="66" y="102"/>
                    <a:pt x="60" y="99"/>
                    <a:pt x="55" y="96"/>
                  </a:cubicBezTo>
                  <a:cubicBezTo>
                    <a:pt x="40" y="88"/>
                    <a:pt x="24" y="80"/>
                    <a:pt x="14" y="70"/>
                  </a:cubicBezTo>
                  <a:cubicBezTo>
                    <a:pt x="12" y="68"/>
                    <a:pt x="10" y="66"/>
                    <a:pt x="8" y="64"/>
                  </a:cubicBezTo>
                  <a:cubicBezTo>
                    <a:pt x="7" y="64"/>
                    <a:pt x="6" y="65"/>
                    <a:pt x="5" y="65"/>
                  </a:cubicBezTo>
                  <a:cubicBezTo>
                    <a:pt x="4" y="66"/>
                    <a:pt x="4" y="65"/>
                    <a:pt x="4" y="65"/>
                  </a:cubicBezTo>
                  <a:cubicBezTo>
                    <a:pt x="4" y="63"/>
                    <a:pt x="6" y="63"/>
                    <a:pt x="6" y="61"/>
                  </a:cubicBezTo>
                  <a:cubicBezTo>
                    <a:pt x="0" y="51"/>
                    <a:pt x="0" y="40"/>
                    <a:pt x="5" y="27"/>
                  </a:cubicBezTo>
                  <a:cubicBezTo>
                    <a:pt x="7" y="21"/>
                    <a:pt x="11" y="14"/>
                    <a:pt x="15" y="10"/>
                  </a:cubicBezTo>
                  <a:cubicBezTo>
                    <a:pt x="24" y="6"/>
                    <a:pt x="32" y="2"/>
                    <a:pt x="41" y="1"/>
                  </a:cubicBezTo>
                  <a:cubicBezTo>
                    <a:pt x="45" y="0"/>
                    <a:pt x="49" y="1"/>
                    <a:pt x="52" y="1"/>
                  </a:cubicBezTo>
                  <a:cubicBezTo>
                    <a:pt x="57" y="2"/>
                    <a:pt x="62" y="4"/>
                    <a:pt x="66" y="6"/>
                  </a:cubicBezTo>
                  <a:cubicBezTo>
                    <a:pt x="78" y="13"/>
                    <a:pt x="89" y="20"/>
                    <a:pt x="97" y="28"/>
                  </a:cubicBezTo>
                  <a:cubicBezTo>
                    <a:pt x="101" y="32"/>
                    <a:pt x="104" y="36"/>
                    <a:pt x="107" y="40"/>
                  </a:cubicBezTo>
                  <a:cubicBezTo>
                    <a:pt x="115" y="30"/>
                    <a:pt x="124" y="20"/>
                    <a:pt x="134" y="16"/>
                  </a:cubicBezTo>
                  <a:cubicBezTo>
                    <a:pt x="146" y="13"/>
                    <a:pt x="158" y="11"/>
                    <a:pt x="172" y="13"/>
                  </a:cubicBezTo>
                  <a:cubicBezTo>
                    <a:pt x="180" y="14"/>
                    <a:pt x="193" y="20"/>
                    <a:pt x="200" y="27"/>
                  </a:cubicBezTo>
                  <a:cubicBezTo>
                    <a:pt x="206" y="34"/>
                    <a:pt x="208" y="43"/>
                    <a:pt x="207" y="52"/>
                  </a:cubicBezTo>
                  <a:cubicBezTo>
                    <a:pt x="206" y="60"/>
                    <a:pt x="202" y="68"/>
                    <a:pt x="198" y="77"/>
                  </a:cubicBezTo>
                  <a:cubicBezTo>
                    <a:pt x="176" y="98"/>
                    <a:pt x="155" y="116"/>
                    <a:pt x="134" y="135"/>
                  </a:cubicBezTo>
                  <a:cubicBezTo>
                    <a:pt x="128" y="141"/>
                    <a:pt x="122" y="147"/>
                    <a:pt x="117" y="155"/>
                  </a:cubicBezTo>
                  <a:cubicBezTo>
                    <a:pt x="116" y="156"/>
                    <a:pt x="116" y="158"/>
                    <a:pt x="117" y="158"/>
                  </a:cubicBezTo>
                  <a:cubicBezTo>
                    <a:pt x="117" y="161"/>
                    <a:pt x="114" y="163"/>
                    <a:pt x="112" y="162"/>
                  </a:cubicBezTo>
                  <a:cubicBezTo>
                    <a:pt x="111" y="165"/>
                    <a:pt x="111" y="166"/>
                    <a:pt x="109" y="168"/>
                  </a:cubicBezTo>
                  <a:cubicBezTo>
                    <a:pt x="109" y="169"/>
                    <a:pt x="108" y="169"/>
                    <a:pt x="107" y="169"/>
                  </a:cubicBezTo>
                  <a:close/>
                </a:path>
              </a:pathLst>
            </a:custGeom>
            <a:solidFill>
              <a:schemeClr val="accent1"/>
            </a:solidFill>
            <a:ln>
              <a:noFill/>
            </a:ln>
            <a:effectLst>
              <a:reflection blurRad="6350" stA="52000" endA="300" endPos="35000" dir="5400000" sy="-100000" algn="bl" rotWithShape="0"/>
            </a:effectLst>
          </p:spPr>
          <p:txBody>
            <a:bodyPr vert="horz" wrap="square" lIns="91440" tIns="45720" rIns="91440" bIns="45720" numCol="1" anchor="t" anchorCtr="0" compatLnSpc="1"/>
            <a:p>
              <a:endParaRPr lang="zh-CN" altLang="en-US">
                <a:solidFill>
                  <a:schemeClr val="accent1"/>
                </a:solidFill>
              </a:endParaRPr>
            </a:p>
          </p:txBody>
        </p:sp>
        <p:sp>
          <p:nvSpPr>
            <p:cNvPr id="48" name="矩形 47"/>
            <p:cNvSpPr/>
            <p:nvPr>
              <p:custDataLst>
                <p:tags r:id="rId9"/>
              </p:custDataLst>
            </p:nvPr>
          </p:nvSpPr>
          <p:spPr>
            <a:xfrm>
              <a:off x="3261177" y="1089254"/>
              <a:ext cx="4170138" cy="1040513"/>
            </a:xfrm>
            <a:prstGeom prst="rect">
              <a:avLst/>
            </a:prstGeom>
          </p:spPr>
          <p:txBody>
            <a:bodyPr lIns="0" tIns="0" rIns="0" bIns="0" anchor="ctr" anchorCtr="0">
              <a:normAutofit/>
            </a:bodyPr>
            <a:p>
              <a:pPr>
                <a:lnSpc>
                  <a:spcPct val="120000"/>
                </a:lnSpc>
              </a:pPr>
              <a:r>
                <a:rPr lang="zh-CN" altLang="en-US" dirty="0">
                  <a:solidFill>
                    <a:schemeClr val="tx1">
                      <a:lumMod val="75000"/>
                      <a:lumOff val="25000"/>
                    </a:schemeClr>
                  </a:solidFill>
                </a:rPr>
                <a:t>基于存储的数据复制</a:t>
              </a:r>
              <a:endParaRPr lang="zh-CN" altLang="en-US" dirty="0">
                <a:solidFill>
                  <a:schemeClr val="tx1">
                    <a:lumMod val="75000"/>
                    <a:lumOff val="25000"/>
                  </a:schemeClr>
                </a:solidFill>
              </a:endParaRPr>
            </a:p>
          </p:txBody>
        </p:sp>
      </p:gr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848610" cy="414020"/>
          </a:xfrm>
          <a:prstGeom prst="rect">
            <a:avLst/>
          </a:prstGeom>
          <a:noFill/>
        </p:spPr>
        <p:txBody>
          <a:bodyPr wrap="none" rtlCol="0">
            <a:spAutoFit/>
          </a:bodyPr>
          <a:lstStyle/>
          <a:p>
            <a:pPr algn="l"/>
            <a:r>
              <a:rPr lang="en-US" altLang="zh-CN" sz="2100" b="1" spc="225" dirty="0" smtClean="0">
                <a:solidFill>
                  <a:prstClr val="white"/>
                </a:solidFill>
                <a:sym typeface="+mn-ea"/>
              </a:rPr>
              <a:t>6.3 </a:t>
            </a:r>
            <a:r>
              <a:rPr lang="zh-CN" altLang="en-US" sz="2100" b="1" spc="225" dirty="0" smtClean="0">
                <a:solidFill>
                  <a:prstClr val="white"/>
                </a:solidFill>
                <a:sym typeface="+mn-ea"/>
              </a:rPr>
              <a:t>业务连续性管理</a:t>
            </a:r>
            <a:endParaRPr lang="zh-CN" altLang="en-US" sz="2100" b="1" spc="225" dirty="0" smtClean="0">
              <a:solidFill>
                <a:prstClr val="white"/>
              </a:solidFill>
              <a:sym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88160" cy="300355"/>
          </a:xfrm>
          <a:prstGeom prst="rect">
            <a:avLst/>
          </a:prstGeom>
          <a:noFill/>
        </p:spPr>
        <p:txBody>
          <a:bodyPr wrap="none" rtlCol="0">
            <a:spAutoFit/>
          </a:bodyPr>
          <a:p>
            <a:pPr algn="l"/>
            <a:r>
              <a:rPr lang="zh-CN" altLang="en-US" sz="1355" dirty="0" smtClean="0">
                <a:solidFill>
                  <a:prstClr val="white"/>
                </a:solidFill>
                <a:sym typeface="+mn-ea"/>
              </a:rPr>
              <a:t>第六章 高可用性管理</a:t>
            </a:r>
            <a:endParaRPr lang="zh-CN" altLang="en-US" sz="1355" dirty="0">
              <a:solidFill>
                <a:prstClr val="white"/>
              </a:solidFill>
            </a:endParaRPr>
          </a:p>
        </p:txBody>
      </p:sp>
      <p:sp>
        <p:nvSpPr>
          <p:cNvPr id="11" name="矩形 11"/>
          <p:cNvSpPr/>
          <p:nvPr/>
        </p:nvSpPr>
        <p:spPr>
          <a:xfrm>
            <a:off x="540004" y="1440011"/>
            <a:ext cx="1097280" cy="368300"/>
          </a:xfrm>
          <a:prstGeom prst="rect">
            <a:avLst/>
          </a:prstGeom>
          <a:noFill/>
          <a:ln w="9525">
            <a:noFill/>
          </a:ln>
        </p:spPr>
        <p:txBody>
          <a:bodyPr wrap="none">
            <a:spAutoFit/>
          </a:bodyPr>
          <a:p>
            <a:r>
              <a:rPr lang="zh-CN" altLang="en-US" b="1" dirty="0">
                <a:solidFill>
                  <a:srgbClr val="3D89BC"/>
                </a:solidFill>
                <a:latin typeface="微软雅黑" panose="020B0503020204020204" pitchFamily="34" charset="-122"/>
                <a:ea typeface="微软雅黑" panose="020B0503020204020204" pitchFamily="34" charset="-122"/>
              </a:rPr>
              <a:t>灾备切换</a:t>
            </a:r>
            <a:endParaRPr lang="zh-CN" altLang="en-US" b="1" dirty="0">
              <a:solidFill>
                <a:srgbClr val="3D89BC"/>
              </a:solidFill>
              <a:latin typeface="微软雅黑" panose="020B0503020204020204" pitchFamily="34" charset="-122"/>
              <a:ea typeface="微软雅黑" panose="020B0503020204020204" pitchFamily="34" charset="-122"/>
            </a:endParaRPr>
          </a:p>
        </p:txBody>
      </p:sp>
      <p:sp>
        <p:nvSpPr>
          <p:cNvPr id="13" name="矩形 12"/>
          <p:cNvSpPr/>
          <p:nvPr/>
        </p:nvSpPr>
        <p:spPr>
          <a:xfrm rot="5400000">
            <a:off x="3672462" y="-720005"/>
            <a:ext cx="1800013" cy="792005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a:p>
            <a:pPr algn="ctr"/>
            <a:endParaRPr lang="zh-CN" altLang="en-US"/>
          </a:p>
        </p:txBody>
      </p:sp>
      <p:sp>
        <p:nvSpPr>
          <p:cNvPr id="15" name="文本框 14"/>
          <p:cNvSpPr txBox="1"/>
          <p:nvPr/>
        </p:nvSpPr>
        <p:spPr>
          <a:xfrm>
            <a:off x="613410" y="2604135"/>
            <a:ext cx="7919085" cy="1271270"/>
          </a:xfrm>
          <a:prstGeom prst="rect">
            <a:avLst/>
          </a:prstGeom>
          <a:noFill/>
        </p:spPr>
        <p:txBody>
          <a:bodyPr wrap="square" rtlCol="0">
            <a:spAutoFit/>
          </a:bodyPr>
          <a:p>
            <a:pPr indent="0">
              <a:lnSpc>
                <a:spcPct val="120000"/>
              </a:lnSpc>
              <a:spcBef>
                <a:spcPts val="0"/>
              </a:spcBef>
              <a:spcAft>
                <a:spcPts val="0"/>
              </a:spcAft>
              <a:buFont typeface="Wingdings" panose="05000000000000000000" charset="0"/>
              <a:buNone/>
            </a:pPr>
            <a:r>
              <a:rPr lang="zh-CN" sz="1600" dirty="0">
                <a:solidFill>
                  <a:schemeClr val="bg1"/>
                </a:solidFill>
                <a:latin typeface="微软雅黑" panose="020B0503020204020204" pitchFamily="34" charset="-122"/>
                <a:ea typeface="微软雅黑" panose="020B0503020204020204" pitchFamily="34" charset="-122"/>
              </a:rPr>
              <a:t>灾备切换是一系列操作的组合，不是单一的技术动作，服务的启动顺序也有严格的要求。比如数据库必须先启动，之后才能启动应用程序；应用服务器接管完成，才能进行网络的切换。如果应用程序先于数据库启动，会出现报错。最好通过操作手册和切换脚本对切换的步骤进行固化，并安排一定频率的灾备演练。</a:t>
            </a:r>
            <a:endParaRPr lang="zh-CN"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848610" cy="414020"/>
          </a:xfrm>
          <a:prstGeom prst="rect">
            <a:avLst/>
          </a:prstGeom>
          <a:noFill/>
        </p:spPr>
        <p:txBody>
          <a:bodyPr wrap="none" rtlCol="0">
            <a:spAutoFit/>
          </a:bodyPr>
          <a:lstStyle/>
          <a:p>
            <a:pPr algn="l"/>
            <a:r>
              <a:rPr lang="en-US" altLang="zh-CN" sz="2100" b="1" spc="225" dirty="0" smtClean="0">
                <a:solidFill>
                  <a:prstClr val="white"/>
                </a:solidFill>
                <a:sym typeface="+mn-ea"/>
              </a:rPr>
              <a:t>6.3 </a:t>
            </a:r>
            <a:r>
              <a:rPr lang="zh-CN" altLang="en-US" sz="2100" b="1" spc="225" dirty="0" smtClean="0">
                <a:solidFill>
                  <a:prstClr val="white"/>
                </a:solidFill>
                <a:sym typeface="+mn-ea"/>
              </a:rPr>
              <a:t>业务连续性管理</a:t>
            </a:r>
            <a:endParaRPr lang="zh-CN" altLang="en-US" sz="2100" b="1" spc="225" dirty="0" smtClean="0">
              <a:solidFill>
                <a:prstClr val="white"/>
              </a:solidFill>
              <a:sym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88160" cy="300355"/>
          </a:xfrm>
          <a:prstGeom prst="rect">
            <a:avLst/>
          </a:prstGeom>
          <a:noFill/>
        </p:spPr>
        <p:txBody>
          <a:bodyPr wrap="none" rtlCol="0">
            <a:spAutoFit/>
          </a:bodyPr>
          <a:p>
            <a:pPr algn="l"/>
            <a:r>
              <a:rPr lang="zh-CN" altLang="en-US" sz="1355" dirty="0" smtClean="0">
                <a:solidFill>
                  <a:prstClr val="white"/>
                </a:solidFill>
                <a:sym typeface="+mn-ea"/>
              </a:rPr>
              <a:t>第六章 高可用性管理</a:t>
            </a:r>
            <a:endParaRPr lang="zh-CN" altLang="en-US" sz="1355" dirty="0">
              <a:solidFill>
                <a:prstClr val="white"/>
              </a:solidFill>
            </a:endParaRPr>
          </a:p>
        </p:txBody>
      </p:sp>
      <p:sp>
        <p:nvSpPr>
          <p:cNvPr id="11" name="矩形 11"/>
          <p:cNvSpPr/>
          <p:nvPr/>
        </p:nvSpPr>
        <p:spPr>
          <a:xfrm>
            <a:off x="540004" y="1440011"/>
            <a:ext cx="1097280" cy="368300"/>
          </a:xfrm>
          <a:prstGeom prst="rect">
            <a:avLst/>
          </a:prstGeom>
          <a:noFill/>
          <a:ln w="9525">
            <a:noFill/>
          </a:ln>
        </p:spPr>
        <p:txBody>
          <a:bodyPr wrap="none">
            <a:spAutoFit/>
          </a:bodyPr>
          <a:p>
            <a:r>
              <a:rPr lang="zh-CN" altLang="en-US" b="1" dirty="0">
                <a:solidFill>
                  <a:srgbClr val="3D89BC"/>
                </a:solidFill>
                <a:latin typeface="微软雅黑" panose="020B0503020204020204" pitchFamily="34" charset="-122"/>
                <a:ea typeface="微软雅黑" panose="020B0503020204020204" pitchFamily="34" charset="-122"/>
              </a:rPr>
              <a:t>应急预案</a:t>
            </a:r>
            <a:endParaRPr lang="zh-CN" altLang="en-US" b="1" dirty="0">
              <a:solidFill>
                <a:srgbClr val="3D89BC"/>
              </a:solidFill>
              <a:latin typeface="微软雅黑" panose="020B0503020204020204" pitchFamily="34" charset="-122"/>
              <a:ea typeface="微软雅黑" panose="020B0503020204020204" pitchFamily="34" charset="-122"/>
            </a:endParaRPr>
          </a:p>
        </p:txBody>
      </p:sp>
      <p:sp>
        <p:nvSpPr>
          <p:cNvPr id="13" name="矩形 12"/>
          <p:cNvSpPr/>
          <p:nvPr/>
        </p:nvSpPr>
        <p:spPr>
          <a:xfrm rot="5400000">
            <a:off x="3672462" y="-720005"/>
            <a:ext cx="1800013" cy="792005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a:p>
            <a:pPr algn="ctr"/>
            <a:endParaRPr lang="zh-CN" altLang="en-US"/>
          </a:p>
        </p:txBody>
      </p:sp>
      <p:sp>
        <p:nvSpPr>
          <p:cNvPr id="15" name="文本框 14"/>
          <p:cNvSpPr txBox="1"/>
          <p:nvPr/>
        </p:nvSpPr>
        <p:spPr>
          <a:xfrm>
            <a:off x="613410" y="2604135"/>
            <a:ext cx="7919085" cy="1271270"/>
          </a:xfrm>
          <a:prstGeom prst="rect">
            <a:avLst/>
          </a:prstGeom>
          <a:noFill/>
        </p:spPr>
        <p:txBody>
          <a:bodyPr wrap="square" rtlCol="0">
            <a:spAutoFit/>
          </a:bodyPr>
          <a:p>
            <a:pPr indent="0">
              <a:lnSpc>
                <a:spcPct val="120000"/>
              </a:lnSpc>
              <a:spcBef>
                <a:spcPts val="0"/>
              </a:spcBef>
              <a:spcAft>
                <a:spcPts val="0"/>
              </a:spcAft>
              <a:buFont typeface="Wingdings" panose="05000000000000000000" charset="0"/>
              <a:buNone/>
            </a:pPr>
            <a:r>
              <a:rPr lang="zh-CN" sz="1600" dirty="0">
                <a:solidFill>
                  <a:schemeClr val="bg1"/>
                </a:solidFill>
                <a:latin typeface="微软雅黑" panose="020B0503020204020204" pitchFamily="34" charset="-122"/>
                <a:ea typeface="微软雅黑" panose="020B0503020204020204" pitchFamily="34" charset="-122"/>
              </a:rPr>
              <a:t>需要对系统可能出现的故障做出预案，以便发生故障时能够快速处理以恢复服务。应急预案中需要明确适用的故障场景，启动预案的触发条件，相关人员的职责，以及应急的操作步骤。其中，应急的操作步骤包括可能的技术操作步骤如重启进程，业务操作步骤如发出通知。</a:t>
            </a:r>
            <a:endParaRPr lang="zh-CN"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848610" cy="414020"/>
          </a:xfrm>
          <a:prstGeom prst="rect">
            <a:avLst/>
          </a:prstGeom>
          <a:noFill/>
        </p:spPr>
        <p:txBody>
          <a:bodyPr wrap="none" rtlCol="0">
            <a:spAutoFit/>
          </a:bodyPr>
          <a:lstStyle/>
          <a:p>
            <a:pPr algn="l"/>
            <a:r>
              <a:rPr lang="en-US" altLang="zh-CN" sz="2100" b="1" spc="225" dirty="0" smtClean="0">
                <a:solidFill>
                  <a:prstClr val="white"/>
                </a:solidFill>
                <a:sym typeface="+mn-ea"/>
              </a:rPr>
              <a:t>6.3 </a:t>
            </a:r>
            <a:r>
              <a:rPr lang="zh-CN" altLang="en-US" sz="2100" b="1" spc="225" dirty="0" smtClean="0">
                <a:solidFill>
                  <a:prstClr val="white"/>
                </a:solidFill>
                <a:sym typeface="+mn-ea"/>
              </a:rPr>
              <a:t>业务连续性管理</a:t>
            </a:r>
            <a:endParaRPr lang="zh-CN" altLang="en-US" sz="2100" b="1" spc="225" dirty="0" smtClean="0">
              <a:solidFill>
                <a:prstClr val="white"/>
              </a:solidFill>
              <a:sym typeface="+mn-ea"/>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88160" cy="300355"/>
          </a:xfrm>
          <a:prstGeom prst="rect">
            <a:avLst/>
          </a:prstGeom>
          <a:noFill/>
        </p:spPr>
        <p:txBody>
          <a:bodyPr wrap="none" rtlCol="0">
            <a:spAutoFit/>
          </a:bodyPr>
          <a:p>
            <a:pPr algn="l"/>
            <a:r>
              <a:rPr lang="zh-CN" altLang="en-US" sz="1355" dirty="0" smtClean="0">
                <a:solidFill>
                  <a:prstClr val="white"/>
                </a:solidFill>
                <a:sym typeface="+mn-ea"/>
              </a:rPr>
              <a:t>第六章 高可用性管理</a:t>
            </a:r>
            <a:endParaRPr lang="zh-CN" altLang="en-US" sz="1355" dirty="0">
              <a:solidFill>
                <a:prstClr val="white"/>
              </a:solidFill>
            </a:endParaRPr>
          </a:p>
        </p:txBody>
      </p:sp>
      <p:sp>
        <p:nvSpPr>
          <p:cNvPr id="11" name="矩形 11"/>
          <p:cNvSpPr/>
          <p:nvPr/>
        </p:nvSpPr>
        <p:spPr>
          <a:xfrm>
            <a:off x="540004" y="1080008"/>
            <a:ext cx="1097280" cy="368300"/>
          </a:xfrm>
          <a:prstGeom prst="rect">
            <a:avLst/>
          </a:prstGeom>
          <a:noFill/>
          <a:ln w="9525">
            <a:noFill/>
          </a:ln>
        </p:spPr>
        <p:txBody>
          <a:bodyPr wrap="none">
            <a:spAutoFit/>
          </a:bodyPr>
          <a:p>
            <a:r>
              <a:rPr lang="zh-CN" altLang="en-US" b="1" dirty="0">
                <a:solidFill>
                  <a:srgbClr val="3D89BC"/>
                </a:solidFill>
                <a:latin typeface="微软雅黑" panose="020B0503020204020204" pitchFamily="34" charset="-122"/>
                <a:ea typeface="微软雅黑" panose="020B0503020204020204" pitchFamily="34" charset="-122"/>
              </a:rPr>
              <a:t>日常演练</a:t>
            </a:r>
            <a:endParaRPr lang="zh-CN" altLang="en-US" b="1" dirty="0">
              <a:solidFill>
                <a:srgbClr val="3D89BC"/>
              </a:solidFill>
              <a:latin typeface="微软雅黑" panose="020B0503020204020204" pitchFamily="34" charset="-122"/>
              <a:ea typeface="微软雅黑" panose="020B0503020204020204" pitchFamily="34" charset="-122"/>
            </a:endParaRPr>
          </a:p>
        </p:txBody>
      </p:sp>
      <p:grpSp>
        <p:nvGrpSpPr>
          <p:cNvPr id="10" name="组合 9"/>
          <p:cNvGrpSpPr/>
          <p:nvPr>
            <p:custDataLst>
              <p:tags r:id="rId1"/>
            </p:custDataLst>
          </p:nvPr>
        </p:nvGrpSpPr>
        <p:grpSpPr>
          <a:xfrm>
            <a:off x="2527665" y="1771767"/>
            <a:ext cx="912221" cy="912221"/>
            <a:chOff x="2188031" y="2474524"/>
            <a:chExt cx="912221" cy="912221"/>
          </a:xfrm>
        </p:grpSpPr>
        <p:sp>
          <p:nvSpPr>
            <p:cNvPr id="12" name="椭圆 11"/>
            <p:cNvSpPr/>
            <p:nvPr>
              <p:custDataLst>
                <p:tags r:id="rId2"/>
              </p:custDataLst>
            </p:nvPr>
          </p:nvSpPr>
          <p:spPr>
            <a:xfrm>
              <a:off x="2243547" y="2530040"/>
              <a:ext cx="801189" cy="801189"/>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en-US" altLang="zh-CN" sz="2400" b="1">
                  <a:solidFill>
                    <a:schemeClr val="accent1"/>
                  </a:solidFill>
                  <a:latin typeface="+mj-lt"/>
                  <a:ea typeface="+mj-ea"/>
                  <a:cs typeface="+mj-cs"/>
                  <a:sym typeface="Arial" panose="020B0604020202020204" pitchFamily="34" charset="0"/>
                </a:rPr>
                <a:t>01</a:t>
              </a:r>
              <a:endParaRPr lang="en-US" altLang="zh-CN" sz="2400" b="1">
                <a:solidFill>
                  <a:schemeClr val="accent1"/>
                </a:solidFill>
                <a:latin typeface="+mj-lt"/>
                <a:ea typeface="+mj-ea"/>
                <a:cs typeface="+mj-cs"/>
                <a:sym typeface="Arial" panose="020B0604020202020204" pitchFamily="34" charset="0"/>
              </a:endParaRPr>
            </a:p>
          </p:txBody>
        </p:sp>
        <p:sp>
          <p:nvSpPr>
            <p:cNvPr id="13" name="椭圆 12"/>
            <p:cNvSpPr/>
            <p:nvPr>
              <p:custDataLst>
                <p:tags r:id="rId3"/>
              </p:custDataLst>
            </p:nvPr>
          </p:nvSpPr>
          <p:spPr>
            <a:xfrm>
              <a:off x="2188031" y="2474524"/>
              <a:ext cx="912221" cy="912221"/>
            </a:xfrm>
            <a:prstGeom prst="ellips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sym typeface="Arial" panose="020B0604020202020204" pitchFamily="34" charset="0"/>
              </a:endParaRPr>
            </a:p>
          </p:txBody>
        </p:sp>
      </p:grpSp>
      <p:sp>
        <p:nvSpPr>
          <p:cNvPr id="21" name="标题 1"/>
          <p:cNvSpPr txBox="1"/>
          <p:nvPr>
            <p:custDataLst>
              <p:tags r:id="rId4"/>
            </p:custDataLst>
          </p:nvPr>
        </p:nvSpPr>
        <p:spPr>
          <a:xfrm>
            <a:off x="3731629" y="1846551"/>
            <a:ext cx="3714200" cy="775084"/>
          </a:xfrm>
          <a:prstGeom prst="rect">
            <a:avLst/>
          </a:prstGeom>
          <a:noFill/>
        </p:spPr>
        <p:txBody>
          <a:bodyPr wrap="square" rtlCol="0">
            <a:normAutofit/>
          </a:bodyPr>
          <a:lstStyle>
            <a:defPPr>
              <a:defRPr lang="zh-CN"/>
            </a:defPPr>
            <a:lvl1pPr>
              <a:lnSpc>
                <a:spcPct val="130000"/>
              </a:lnSpc>
              <a:defRPr sz="1200"/>
            </a:lvl1pPr>
          </a:lstStyle>
          <a:p>
            <a:r>
              <a:rPr lang="zh-CN" altLang="en-US" sz="1800">
                <a:solidFill>
                  <a:schemeClr val="tx1">
                    <a:lumMod val="75000"/>
                    <a:lumOff val="25000"/>
                  </a:schemeClr>
                </a:solidFill>
                <a:sym typeface="Arial" panose="020B0604020202020204" pitchFamily="34" charset="0"/>
              </a:rPr>
              <a:t>沙盘推演</a:t>
            </a:r>
            <a:endParaRPr lang="zh-CN" altLang="en-US" sz="1800">
              <a:solidFill>
                <a:schemeClr val="tx1">
                  <a:lumMod val="75000"/>
                  <a:lumOff val="25000"/>
                </a:schemeClr>
              </a:solidFill>
              <a:sym typeface="Arial" panose="020B0604020202020204" pitchFamily="34" charset="0"/>
            </a:endParaRPr>
          </a:p>
        </p:txBody>
      </p:sp>
      <p:grpSp>
        <p:nvGrpSpPr>
          <p:cNvPr id="15" name="组合 14"/>
          <p:cNvGrpSpPr/>
          <p:nvPr>
            <p:custDataLst>
              <p:tags r:id="rId5"/>
            </p:custDataLst>
          </p:nvPr>
        </p:nvGrpSpPr>
        <p:grpSpPr>
          <a:xfrm>
            <a:off x="2527665" y="3338020"/>
            <a:ext cx="912221" cy="912221"/>
            <a:chOff x="2188031" y="2474524"/>
            <a:chExt cx="912221" cy="912221"/>
          </a:xfrm>
        </p:grpSpPr>
        <p:sp>
          <p:nvSpPr>
            <p:cNvPr id="16" name="椭圆 15"/>
            <p:cNvSpPr/>
            <p:nvPr>
              <p:custDataLst>
                <p:tags r:id="rId6"/>
              </p:custDataLst>
            </p:nvPr>
          </p:nvSpPr>
          <p:spPr>
            <a:xfrm>
              <a:off x="2243547" y="2530040"/>
              <a:ext cx="801189" cy="801189"/>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en-US" altLang="zh-CN" sz="2400" b="1">
                  <a:solidFill>
                    <a:schemeClr val="accent2"/>
                  </a:solidFill>
                  <a:latin typeface="+mj-lt"/>
                  <a:ea typeface="+mj-ea"/>
                  <a:cs typeface="+mj-cs"/>
                  <a:sym typeface="Arial" panose="020B0604020202020204" pitchFamily="34" charset="0"/>
                </a:rPr>
                <a:t>02</a:t>
              </a:r>
              <a:endParaRPr lang="en-US" altLang="zh-CN" sz="2400" b="1">
                <a:solidFill>
                  <a:schemeClr val="accent2"/>
                </a:solidFill>
                <a:latin typeface="+mj-lt"/>
                <a:ea typeface="+mj-ea"/>
                <a:cs typeface="+mj-cs"/>
                <a:sym typeface="Arial" panose="020B0604020202020204" pitchFamily="34" charset="0"/>
              </a:endParaRPr>
            </a:p>
          </p:txBody>
        </p:sp>
        <p:sp>
          <p:nvSpPr>
            <p:cNvPr id="17" name="椭圆 16"/>
            <p:cNvSpPr/>
            <p:nvPr>
              <p:custDataLst>
                <p:tags r:id="rId7"/>
              </p:custDataLst>
            </p:nvPr>
          </p:nvSpPr>
          <p:spPr>
            <a:xfrm>
              <a:off x="2188031" y="2474524"/>
              <a:ext cx="912221" cy="912221"/>
            </a:xfrm>
            <a:prstGeom prst="ellips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sym typeface="Arial" panose="020B0604020202020204" pitchFamily="34" charset="0"/>
              </a:endParaRPr>
            </a:p>
          </p:txBody>
        </p:sp>
      </p:grpSp>
      <p:grpSp>
        <p:nvGrpSpPr>
          <p:cNvPr id="18" name="组合 17"/>
          <p:cNvGrpSpPr/>
          <p:nvPr>
            <p:custDataLst>
              <p:tags r:id="rId8"/>
            </p:custDataLst>
          </p:nvPr>
        </p:nvGrpSpPr>
        <p:grpSpPr>
          <a:xfrm>
            <a:off x="2527665" y="4928169"/>
            <a:ext cx="912221" cy="912221"/>
            <a:chOff x="2188031" y="2474524"/>
            <a:chExt cx="912221" cy="912221"/>
          </a:xfrm>
        </p:grpSpPr>
        <p:sp>
          <p:nvSpPr>
            <p:cNvPr id="19" name="椭圆 18"/>
            <p:cNvSpPr/>
            <p:nvPr>
              <p:custDataLst>
                <p:tags r:id="rId9"/>
              </p:custDataLst>
            </p:nvPr>
          </p:nvSpPr>
          <p:spPr>
            <a:xfrm>
              <a:off x="2243547" y="2530040"/>
              <a:ext cx="801189" cy="801189"/>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r>
                <a:rPr lang="en-US" altLang="zh-CN" sz="2400" b="1">
                  <a:solidFill>
                    <a:schemeClr val="accent1"/>
                  </a:solidFill>
                  <a:latin typeface="+mj-lt"/>
                  <a:ea typeface="+mj-ea"/>
                  <a:cs typeface="+mj-cs"/>
                  <a:sym typeface="Arial" panose="020B0604020202020204" pitchFamily="34" charset="0"/>
                </a:rPr>
                <a:t>03</a:t>
              </a:r>
              <a:endParaRPr lang="en-US" altLang="zh-CN" sz="2400" b="1">
                <a:solidFill>
                  <a:schemeClr val="accent1"/>
                </a:solidFill>
                <a:latin typeface="+mj-lt"/>
                <a:ea typeface="+mj-ea"/>
                <a:cs typeface="+mj-cs"/>
                <a:sym typeface="Arial" panose="020B0604020202020204" pitchFamily="34" charset="0"/>
              </a:endParaRPr>
            </a:p>
          </p:txBody>
        </p:sp>
        <p:sp>
          <p:nvSpPr>
            <p:cNvPr id="20" name="椭圆 19"/>
            <p:cNvSpPr/>
            <p:nvPr>
              <p:custDataLst>
                <p:tags r:id="rId10"/>
              </p:custDataLst>
            </p:nvPr>
          </p:nvSpPr>
          <p:spPr>
            <a:xfrm>
              <a:off x="2188031" y="2474524"/>
              <a:ext cx="912221" cy="912221"/>
            </a:xfrm>
            <a:prstGeom prst="ellips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sym typeface="Arial" panose="020B0604020202020204" pitchFamily="34" charset="0"/>
              </a:endParaRPr>
            </a:p>
          </p:txBody>
        </p:sp>
      </p:grpSp>
      <p:sp>
        <p:nvSpPr>
          <p:cNvPr id="22" name="标题 1"/>
          <p:cNvSpPr txBox="1"/>
          <p:nvPr>
            <p:custDataLst>
              <p:tags r:id="rId11"/>
            </p:custDataLst>
          </p:nvPr>
        </p:nvSpPr>
        <p:spPr>
          <a:xfrm>
            <a:off x="3731629" y="3396069"/>
            <a:ext cx="3714200" cy="775084"/>
          </a:xfrm>
          <a:prstGeom prst="rect">
            <a:avLst/>
          </a:prstGeom>
          <a:noFill/>
        </p:spPr>
        <p:txBody>
          <a:bodyPr wrap="square" rtlCol="0">
            <a:normAutofit lnSpcReduction="10000"/>
          </a:bodyPr>
          <a:lstStyle>
            <a:defPPr>
              <a:defRPr lang="zh-CN"/>
            </a:defPPr>
            <a:lvl1pPr>
              <a:lnSpc>
                <a:spcPct val="130000"/>
              </a:lnSpc>
              <a:defRPr sz="1200"/>
            </a:lvl1pPr>
          </a:lstStyle>
          <a:p>
            <a:r>
              <a:rPr lang="zh-CN" altLang="en-US" sz="1800">
                <a:solidFill>
                  <a:schemeClr val="tx1">
                    <a:lumMod val="75000"/>
                    <a:lumOff val="25000"/>
                  </a:schemeClr>
                </a:solidFill>
                <a:sym typeface="Arial" panose="020B0604020202020204" pitchFamily="34" charset="0"/>
              </a:rPr>
              <a:t>模拟演练</a:t>
            </a:r>
            <a:endParaRPr lang="zh-CN" altLang="en-US" sz="1800">
              <a:solidFill>
                <a:schemeClr val="tx1">
                  <a:lumMod val="75000"/>
                  <a:lumOff val="25000"/>
                </a:schemeClr>
              </a:solidFill>
              <a:sym typeface="Arial" panose="020B0604020202020204" pitchFamily="34" charset="0"/>
            </a:endParaRPr>
          </a:p>
        </p:txBody>
      </p:sp>
      <p:sp>
        <p:nvSpPr>
          <p:cNvPr id="23" name="标题 1"/>
          <p:cNvSpPr txBox="1"/>
          <p:nvPr>
            <p:custDataLst>
              <p:tags r:id="rId12"/>
            </p:custDataLst>
          </p:nvPr>
        </p:nvSpPr>
        <p:spPr>
          <a:xfrm>
            <a:off x="3731629" y="4986218"/>
            <a:ext cx="3714200" cy="775084"/>
          </a:xfrm>
          <a:prstGeom prst="rect">
            <a:avLst/>
          </a:prstGeom>
          <a:noFill/>
        </p:spPr>
        <p:txBody>
          <a:bodyPr wrap="square" rtlCol="0">
            <a:normAutofit lnSpcReduction="10000"/>
          </a:bodyPr>
          <a:lstStyle>
            <a:defPPr>
              <a:defRPr lang="zh-CN"/>
            </a:defPPr>
            <a:lvl1pPr>
              <a:lnSpc>
                <a:spcPct val="130000"/>
              </a:lnSpc>
              <a:defRPr sz="1200"/>
            </a:lvl1pPr>
          </a:lstStyle>
          <a:p>
            <a:r>
              <a:rPr lang="zh-CN" altLang="en-US" sz="1800">
                <a:solidFill>
                  <a:schemeClr val="tx1">
                    <a:lumMod val="75000"/>
                    <a:lumOff val="25000"/>
                  </a:schemeClr>
                </a:solidFill>
                <a:sym typeface="Arial" panose="020B0604020202020204" pitchFamily="34" charset="0"/>
              </a:rPr>
              <a:t>真实切换</a:t>
            </a:r>
            <a:endParaRPr lang="zh-CN" altLang="en-US" sz="1800">
              <a:solidFill>
                <a:schemeClr val="tx1">
                  <a:lumMod val="75000"/>
                  <a:lumOff val="25000"/>
                </a:schemeClr>
              </a:solidFill>
              <a:sym typeface="Arial" panose="020B0604020202020204" pitchFamily="34" charset="0"/>
            </a:endParaRPr>
          </a:p>
        </p:txBody>
      </p:sp>
      <p:cxnSp>
        <p:nvCxnSpPr>
          <p:cNvPr id="24" name="直接连接符 23"/>
          <p:cNvCxnSpPr/>
          <p:nvPr>
            <p:custDataLst>
              <p:tags r:id="rId13"/>
            </p:custDataLst>
          </p:nvPr>
        </p:nvCxnSpPr>
        <p:spPr>
          <a:xfrm>
            <a:off x="2983776" y="2683988"/>
            <a:ext cx="0" cy="654032"/>
          </a:xfrm>
          <a:prstGeom prst="lin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25" name="直接连接符 24"/>
          <p:cNvCxnSpPr/>
          <p:nvPr>
            <p:custDataLst>
              <p:tags r:id="rId14"/>
            </p:custDataLst>
          </p:nvPr>
        </p:nvCxnSpPr>
        <p:spPr>
          <a:xfrm>
            <a:off x="2984411" y="4274137"/>
            <a:ext cx="0" cy="654032"/>
          </a:xfrm>
          <a:prstGeom prst="line">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1"/>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850955" y="1169836"/>
              <a:ext cx="1442090" cy="521969"/>
            </a:xfrm>
            <a:prstGeom prst="rect">
              <a:avLst/>
            </a:prstGeom>
            <a:noFill/>
          </p:spPr>
          <p:txBody>
            <a:bodyPr wrap="none" rtlCol="0">
              <a:spAutoFit/>
            </a:bodyPr>
            <a:lstStyle/>
            <a:p>
              <a:pPr algn="ctr"/>
              <a:r>
                <a:rPr lang="zh-CN" altLang="en-US" sz="2800" dirty="0">
                  <a:solidFill>
                    <a:schemeClr val="accent4"/>
                  </a:solidFill>
                </a:rPr>
                <a:t>第四</a:t>
              </a:r>
              <a:r>
                <a:rPr lang="zh-CN" altLang="en-US" sz="2800" dirty="0" smtClean="0">
                  <a:solidFill>
                    <a:schemeClr val="accent4"/>
                  </a:solidFill>
                </a:rPr>
                <a:t>章　性能管理</a:t>
              </a:r>
              <a:endParaRPr lang="zh-CN" altLang="en-US" sz="2800" dirty="0">
                <a:solidFill>
                  <a:schemeClr val="accent4"/>
                </a:solidFill>
              </a:endParaRPr>
            </a:p>
          </p:txBody>
        </p:sp>
      </p:grpSp>
      <p:grpSp>
        <p:nvGrpSpPr>
          <p:cNvPr id="67" name="组合 66"/>
          <p:cNvGrpSpPr/>
          <p:nvPr/>
        </p:nvGrpSpPr>
        <p:grpSpPr>
          <a:xfrm>
            <a:off x="1765330" y="2340017"/>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bg2"/>
                </a:solidFill>
              </a:endParaRPr>
            </a:p>
          </p:txBody>
        </p:sp>
        <p:sp>
          <p:nvSpPr>
            <p:cNvPr id="48" name="矩形 47"/>
            <p:cNvSpPr/>
            <p:nvPr/>
          </p:nvSpPr>
          <p:spPr>
            <a:xfrm>
              <a:off x="1883286" y="2462595"/>
              <a:ext cx="2712085" cy="414020"/>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高可用性概</a:t>
              </a:r>
              <a:r>
                <a:rPr lang="zh-CN" altLang="en-US" sz="2100" spc="225" dirty="0">
                  <a:solidFill>
                    <a:schemeClr val="bg2"/>
                  </a:solidFill>
                  <a:latin typeface="微软雅黑" panose="020B0503020204020204" pitchFamily="34" charset="-122"/>
                  <a:ea typeface="微软雅黑" panose="020B0503020204020204" pitchFamily="34" charset="-122"/>
                </a:rPr>
                <a:t>述</a:t>
              </a:r>
              <a:endParaRPr lang="zh-CN" altLang="en-US" sz="2100" spc="225" dirty="0">
                <a:solidFill>
                  <a:schemeClr val="bg2"/>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5" y="3060023"/>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81814" y="2945869"/>
              <a:ext cx="271208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高可用性技术</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5" y="3780028"/>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2" name="矩形 51"/>
            <p:cNvSpPr/>
            <p:nvPr/>
          </p:nvSpPr>
          <p:spPr>
            <a:xfrm>
              <a:off x="1881814" y="3411473"/>
              <a:ext cx="3007360"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业务连续性管理</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54572" y="4500033"/>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bg1"/>
                </a:solidFill>
              </a:rPr>
              <a:t>习题</a:t>
            </a:r>
            <a:endParaRPr lang="zh-CN" altLang="en-US" sz="2100" dirty="0">
              <a:solidFill>
                <a:schemeClr val="bg1"/>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355">
                <a:solidFill>
                  <a:prstClr val="white"/>
                </a:solidFill>
              </a:rPr>
              <a:t>大数据应用人才培养系列教材</a:t>
            </a:r>
            <a:endParaRPr lang="zh-CN" altLang="en-US" sz="1355">
              <a:solidFill>
                <a:prstClr val="white"/>
              </a:solidFill>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38100" y="-22225"/>
            <a:ext cx="9201150" cy="6829426"/>
          </a:xfrm>
          <a:prstGeom prst="rect">
            <a:avLst/>
          </a:prstGeom>
        </p:spPr>
      </p:pic>
      <p:sp>
        <p:nvSpPr>
          <p:cNvPr id="5" name="矩形 4"/>
          <p:cNvSpPr/>
          <p:nvPr/>
        </p:nvSpPr>
        <p:spPr>
          <a:xfrm>
            <a:off x="591378" y="2134703"/>
            <a:ext cx="7961879" cy="1565910"/>
          </a:xfrm>
          <a:prstGeom prst="rect">
            <a:avLst/>
          </a:prstGeom>
        </p:spPr>
        <p:txBody>
          <a:bodyPr wrap="square">
            <a:spAutoFit/>
          </a:bodyPr>
          <a:lstStyle/>
          <a:p>
            <a:pPr>
              <a:lnSpc>
                <a:spcPct val="120000"/>
              </a:lnSpc>
              <a:spcBef>
                <a:spcPts val="0"/>
              </a:spcBef>
              <a:spcAft>
                <a:spcPts val="0"/>
              </a:spcAft>
            </a:pPr>
            <a:r>
              <a:rPr altLang="zh-CN" sz="1600" spc="225" dirty="0">
                <a:solidFill>
                  <a:prstClr val="white"/>
                </a:solidFill>
              </a:rPr>
              <a:t>1.一个系统24*365小时对外服务，2017年度中断服务20小时，该系统的可用性为多少？</a:t>
            </a:r>
            <a:endParaRPr altLang="zh-CN" sz="1600" spc="225" dirty="0">
              <a:solidFill>
                <a:prstClr val="white"/>
              </a:solidFill>
            </a:endParaRPr>
          </a:p>
          <a:p>
            <a:pPr>
              <a:lnSpc>
                <a:spcPct val="120000"/>
              </a:lnSpc>
              <a:spcBef>
                <a:spcPts val="0"/>
              </a:spcBef>
              <a:spcAft>
                <a:spcPts val="0"/>
              </a:spcAft>
            </a:pPr>
            <a:r>
              <a:rPr altLang="zh-CN" sz="1600" spc="225" dirty="0">
                <a:solidFill>
                  <a:prstClr val="white"/>
                </a:solidFill>
              </a:rPr>
              <a:t>2.简述脑裂现象是如何产生的，怎么避免？</a:t>
            </a:r>
            <a:endParaRPr altLang="zh-CN" sz="1600" spc="225" dirty="0">
              <a:solidFill>
                <a:prstClr val="white"/>
              </a:solidFill>
            </a:endParaRPr>
          </a:p>
          <a:p>
            <a:pPr>
              <a:lnSpc>
                <a:spcPct val="120000"/>
              </a:lnSpc>
              <a:spcBef>
                <a:spcPts val="0"/>
              </a:spcBef>
              <a:spcAft>
                <a:spcPts val="0"/>
              </a:spcAft>
            </a:pPr>
            <a:r>
              <a:rPr altLang="zh-CN" sz="1600" spc="225" dirty="0">
                <a:solidFill>
                  <a:prstClr val="white"/>
                </a:solidFill>
              </a:rPr>
              <a:t>3.请列出三种数据复制技术。</a:t>
            </a:r>
            <a:endParaRPr altLang="zh-CN" sz="1600" spc="225" dirty="0">
              <a:solidFill>
                <a:prstClr val="white"/>
              </a:solidFill>
            </a:endParaRPr>
          </a:p>
          <a:p>
            <a:pPr>
              <a:lnSpc>
                <a:spcPct val="120000"/>
              </a:lnSpc>
              <a:spcBef>
                <a:spcPts val="0"/>
              </a:spcBef>
              <a:spcAft>
                <a:spcPts val="0"/>
              </a:spcAft>
            </a:pPr>
            <a:r>
              <a:rPr altLang="zh-CN" sz="1600" spc="225" dirty="0">
                <a:solidFill>
                  <a:prstClr val="white"/>
                </a:solidFill>
              </a:rPr>
              <a:t>4.请列出三种常见的监控指标项。</a:t>
            </a:r>
            <a:endParaRPr altLang="zh-CN" sz="1600" spc="225" dirty="0">
              <a:solidFill>
                <a:prstClr val="white"/>
              </a:solidFill>
            </a:endParaRPr>
          </a:p>
        </p:txBody>
      </p:sp>
      <p:sp>
        <p:nvSpPr>
          <p:cNvPr id="3" name="矩形 2"/>
          <p:cNvSpPr/>
          <p:nvPr/>
        </p:nvSpPr>
        <p:spPr>
          <a:xfrm>
            <a:off x="564072" y="1012685"/>
            <a:ext cx="1569660" cy="646331"/>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4073" y="1697007"/>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454792" cy="646331"/>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zh-CN" altLang="zh-CN" dirty="0">
                <a:solidFill>
                  <a:schemeClr val="tx1">
                    <a:lumMod val="50000"/>
                    <a:lumOff val="50000"/>
                  </a:schemeClr>
                </a:solidFill>
              </a:rPr>
              <a:t>——一站式的人工智能实验平台</a:t>
            </a:r>
            <a:endParaRPr lang="zh-CN" altLang="zh-CN" dirty="0">
              <a:solidFill>
                <a:schemeClr val="tx1">
                  <a:lumMod val="50000"/>
                  <a:lumOff val="50000"/>
                </a:schemeClr>
              </a:solidFill>
            </a:endParaRP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5"/>
          </p:cNvPr>
          <p:cNvPicPr>
            <a:picLocks noChangeAspect="1"/>
          </p:cNvPicPr>
          <p:nvPr/>
        </p:nvPicPr>
        <p:blipFill>
          <a:blip r:embed="rId6"/>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endParaRPr lang="zh-CN" altLang="en-US" dirty="0">
                <a:solidFill>
                  <a:prstClr val="black">
                    <a:lumMod val="75000"/>
                    <a:lumOff val="25000"/>
                  </a:prstClr>
                </a:solidFill>
              </a:endParaRP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endParaRPr lang="zh-CN" altLang="en-US" dirty="0">
                <a:solidFill>
                  <a:prstClr val="black">
                    <a:lumMod val="75000"/>
                    <a:lumOff val="25000"/>
                  </a:prstClr>
                </a:solidFill>
              </a:endParaRP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1"/>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850955" y="1169836"/>
              <a:ext cx="1442090" cy="521969"/>
            </a:xfrm>
            <a:prstGeom prst="rect">
              <a:avLst/>
            </a:prstGeom>
            <a:noFill/>
          </p:spPr>
          <p:txBody>
            <a:bodyPr wrap="none" rtlCol="0">
              <a:spAutoFit/>
            </a:bodyPr>
            <a:lstStyle/>
            <a:p>
              <a:pPr algn="ctr"/>
              <a:r>
                <a:rPr lang="zh-CN" altLang="en-US" sz="2800" dirty="0">
                  <a:solidFill>
                    <a:schemeClr val="accent4"/>
                  </a:solidFill>
                </a:rPr>
                <a:t>第四</a:t>
              </a:r>
              <a:r>
                <a:rPr lang="zh-CN" altLang="en-US" sz="2800" dirty="0" smtClean="0">
                  <a:solidFill>
                    <a:schemeClr val="accent4"/>
                  </a:solidFill>
                </a:rPr>
                <a:t>章　性能管理</a:t>
              </a:r>
              <a:endParaRPr lang="zh-CN" altLang="en-US" sz="2800" dirty="0">
                <a:solidFill>
                  <a:schemeClr val="accent4"/>
                </a:solidFill>
              </a:endParaRPr>
            </a:p>
          </p:txBody>
        </p:sp>
      </p:grpSp>
      <p:grpSp>
        <p:nvGrpSpPr>
          <p:cNvPr id="67" name="组合 66"/>
          <p:cNvGrpSpPr/>
          <p:nvPr/>
        </p:nvGrpSpPr>
        <p:grpSpPr>
          <a:xfrm>
            <a:off x="1765330" y="2340017"/>
            <a:ext cx="5693399" cy="414020"/>
            <a:chOff x="1807265" y="2462595"/>
            <a:chExt cx="5693399" cy="414020"/>
          </a:xfrm>
        </p:grpSpPr>
        <p:sp>
          <p:nvSpPr>
            <p:cNvPr id="47" name="圆角矩形 46"/>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8" name="矩形 47"/>
            <p:cNvSpPr/>
            <p:nvPr/>
          </p:nvSpPr>
          <p:spPr>
            <a:xfrm>
              <a:off x="1883286" y="2462595"/>
              <a:ext cx="2712085" cy="414020"/>
            </a:xfrm>
            <a:prstGeom prst="rect">
              <a:avLst/>
            </a:prstGeom>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6.1</a:t>
              </a:r>
              <a:r>
                <a:rPr lang="zh-CN" altLang="en-US" sz="2100" spc="225" dirty="0">
                  <a:solidFill>
                    <a:schemeClr val="bg1"/>
                  </a:solidFill>
                  <a:latin typeface="微软雅黑" panose="020B0503020204020204" pitchFamily="34" charset="-122"/>
                  <a:ea typeface="微软雅黑" panose="020B0503020204020204" pitchFamily="34" charset="-122"/>
                </a:rPr>
                <a:t>　高可用性概述</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5" y="3060023"/>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81814" y="2945869"/>
              <a:ext cx="271208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高可用性技术</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5" y="3780028"/>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2" name="矩形 51"/>
            <p:cNvSpPr/>
            <p:nvPr/>
          </p:nvSpPr>
          <p:spPr>
            <a:xfrm>
              <a:off x="1881814" y="3411473"/>
              <a:ext cx="3007360"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业务连续性管理</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54572" y="450003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355">
                <a:solidFill>
                  <a:prstClr val="white"/>
                </a:solidFill>
              </a:rPr>
              <a:t>大数据应用人才培养系列教材</a:t>
            </a:r>
            <a:endParaRPr lang="zh-CN" altLang="en-US" sz="1355">
              <a:solidFill>
                <a:prstClr val="white"/>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手机</a:t>
            </a:r>
            <a:r>
              <a:rPr lang="en-US" altLang="zh-CN"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endParaRPr lang="en-US" altLang="zh-CN" sz="1600" b="1" dirty="0" smtClean="0">
                <a:solidFill>
                  <a:schemeClr val="tx1">
                    <a:lumMod val="85000"/>
                    <a:lumOff val="15000"/>
                  </a:schemeClr>
                </a:solidFill>
              </a:endParaRP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endParaRPr lang="zh-CN" altLang="en-US" sz="1600" b="1" dirty="0">
                <a:solidFill>
                  <a:schemeClr val="tx1">
                    <a:lumMod val="85000"/>
                    <a:lumOff val="15000"/>
                  </a:schemeClr>
                </a:solidFill>
              </a:endParaRP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endParaRPr lang="zh-CN" altLang="en-US" sz="1600" b="1" dirty="0">
                <a:solidFill>
                  <a:schemeClr val="tx1">
                    <a:lumMod val="85000"/>
                    <a:lumOff val="15000"/>
                  </a:schemeClr>
                </a:solidFill>
              </a:endParaRP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endParaRPr lang="zh-CN" altLang="en-US" sz="1600" dirty="0">
                <a:solidFill>
                  <a:schemeClr val="tx1">
                    <a:lumMod val="65000"/>
                    <a:lumOff val="35000"/>
                  </a:schemeClr>
                </a:solidFill>
              </a:endParaRP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endParaRPr lang="zh-CN" altLang="en-US" sz="1600" b="1" dirty="0">
                <a:solidFill>
                  <a:schemeClr val="tx1">
                    <a:lumMod val="85000"/>
                    <a:lumOff val="15000"/>
                  </a:schemeClr>
                </a:solidFill>
              </a:endParaRP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1"/>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1"/>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endParaRPr lang="zh-CN" altLang="en-US" dirty="0">
                <a:solidFill>
                  <a:schemeClr val="tx1">
                    <a:lumMod val="65000"/>
                    <a:lumOff val="35000"/>
                  </a:schemeClr>
                </a:solidFill>
                <a:latin typeface="+mj-ea"/>
                <a:ea typeface="+mj-ea"/>
              </a:endParaRPr>
            </a:p>
          </p:txBody>
        </p:sp>
        <p:pic>
          <p:nvPicPr>
            <p:cNvPr id="1048" name="Picture 24" descr="F:\大数据挖掘平台\物联网大数据平台\logo_bate_homeaaa.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1"/>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4"/>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4"/>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4"/>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smtClean="0">
                <a:solidFill>
                  <a:prstClr val="white"/>
                </a:solidFill>
                <a:sym typeface="+mn-ea"/>
              </a:rPr>
              <a:t>6.1 </a:t>
            </a:r>
            <a:r>
              <a:rPr lang="zh-CN" altLang="en-US" sz="2100" b="1" spc="225" dirty="0" smtClean="0">
                <a:solidFill>
                  <a:prstClr val="white"/>
                </a:solidFill>
                <a:sym typeface="+mn-ea"/>
              </a:rPr>
              <a:t>高可用性概述</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88160" cy="300355"/>
          </a:xfrm>
          <a:prstGeom prst="rect">
            <a:avLst/>
          </a:prstGeom>
          <a:noFill/>
        </p:spPr>
        <p:txBody>
          <a:bodyPr wrap="none" rtlCol="0">
            <a:spAutoFit/>
          </a:bodyPr>
          <a:p>
            <a:pPr algn="l"/>
            <a:r>
              <a:rPr lang="zh-CN" altLang="en-US" sz="1355" dirty="0" smtClean="0">
                <a:solidFill>
                  <a:prstClr val="white"/>
                </a:solidFill>
                <a:sym typeface="+mn-ea"/>
              </a:rPr>
              <a:t>第六章 高可用性管理</a:t>
            </a:r>
            <a:endParaRPr lang="zh-CN" altLang="en-US" sz="1355" dirty="0">
              <a:solidFill>
                <a:prstClr val="white"/>
              </a:solidFill>
            </a:endParaRPr>
          </a:p>
        </p:txBody>
      </p:sp>
      <p:sp>
        <p:nvSpPr>
          <p:cNvPr id="10" name="矩形 9"/>
          <p:cNvSpPr/>
          <p:nvPr/>
        </p:nvSpPr>
        <p:spPr>
          <a:xfrm rot="5400000">
            <a:off x="2951822" y="-597655"/>
            <a:ext cx="3240024" cy="792005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a:p>
            <a:pPr algn="ctr"/>
            <a:endParaRPr lang="zh-CN" altLang="en-US"/>
          </a:p>
        </p:txBody>
      </p:sp>
      <p:sp>
        <p:nvSpPr>
          <p:cNvPr id="12" name="文本框 11"/>
          <p:cNvSpPr txBox="1"/>
          <p:nvPr/>
        </p:nvSpPr>
        <p:spPr>
          <a:xfrm>
            <a:off x="611505" y="1989455"/>
            <a:ext cx="7919085" cy="2745740"/>
          </a:xfrm>
          <a:prstGeom prst="rect">
            <a:avLst/>
          </a:prstGeom>
          <a:noFill/>
        </p:spPr>
        <p:txBody>
          <a:bodyPr wrap="square" rtlCol="0">
            <a:spAutoFit/>
          </a:bodyPr>
          <a:p>
            <a:pPr marL="285750" indent="-285750">
              <a:lnSpc>
                <a:spcPct val="120000"/>
              </a:lnSpc>
              <a:spcBef>
                <a:spcPts val="0"/>
              </a:spcBef>
              <a:spcAft>
                <a:spcPts val="0"/>
              </a:spcAft>
              <a:buFont typeface="Wingdings" panose="05000000000000000000" charset="0"/>
              <a:buChar char="u"/>
            </a:pPr>
            <a:r>
              <a:rPr sz="1600" dirty="0">
                <a:solidFill>
                  <a:schemeClr val="bg1"/>
                </a:solidFill>
                <a:latin typeface="微软雅黑" panose="020B0503020204020204" pitchFamily="34" charset="-122"/>
                <a:ea typeface="微软雅黑" panose="020B0503020204020204" pitchFamily="34" charset="-122"/>
              </a:rPr>
              <a:t>衡量系统运行稳定性的关键指标是系统的可用性，可用性（availability）指的是系统的无故障运行时间的百分比，计算公式为：无故障运行时间/计划对外服务时间*100%。</a:t>
            </a:r>
            <a:endParaRPr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lang="zh-CN" altLang="en-US" sz="1600" dirty="0">
                <a:solidFill>
                  <a:schemeClr val="bg1"/>
                </a:solidFill>
                <a:latin typeface="微软雅黑" panose="020B0503020204020204" pitchFamily="34" charset="-122"/>
                <a:ea typeface="微软雅黑" panose="020B0503020204020204" pitchFamily="34" charset="-122"/>
              </a:rPr>
              <a:t>为了保证系统有较高的可用性，会采取一些高可用（High Availability，简称HA）技术来减少故障中断时间。高可用技术的核心思想是冗余，即关键部件要不止一个，在原部件故障或者维修的的时候，备用的零部件要能顶替原有部件的作用。</a:t>
            </a:r>
            <a:endParaRPr lang="zh-CN" altLang="en-US"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lang="zh-CN" altLang="en-US" sz="1600" dirty="0">
                <a:solidFill>
                  <a:schemeClr val="bg1"/>
                </a:solidFill>
                <a:latin typeface="微软雅黑" panose="020B0503020204020204" pitchFamily="34" charset="-122"/>
                <a:ea typeface="微软雅黑" panose="020B0503020204020204" pitchFamily="34" charset="-122"/>
              </a:rPr>
              <a:t>当发生大规模故障时，如机房整体电力故障，对外网络被物理切断，在一定区域内的部件冗余也失效，此时就需要考虑容灾相关的方案。通过在其他物理区域的数据中心建立备份系统，</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1"/>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850955" y="1169836"/>
              <a:ext cx="1442090" cy="521969"/>
            </a:xfrm>
            <a:prstGeom prst="rect">
              <a:avLst/>
            </a:prstGeom>
            <a:noFill/>
          </p:spPr>
          <p:txBody>
            <a:bodyPr wrap="none" rtlCol="0">
              <a:spAutoFit/>
            </a:bodyPr>
            <a:lstStyle/>
            <a:p>
              <a:pPr algn="ctr"/>
              <a:r>
                <a:rPr lang="zh-CN" altLang="en-US" sz="2800" dirty="0">
                  <a:solidFill>
                    <a:schemeClr val="accent4"/>
                  </a:solidFill>
                </a:rPr>
                <a:t>第四</a:t>
              </a:r>
              <a:r>
                <a:rPr lang="zh-CN" altLang="en-US" sz="2800" dirty="0" smtClean="0">
                  <a:solidFill>
                    <a:schemeClr val="accent4"/>
                  </a:solidFill>
                </a:rPr>
                <a:t>章　性能管理</a:t>
              </a:r>
              <a:endParaRPr lang="zh-CN" altLang="en-US" sz="2800" dirty="0">
                <a:solidFill>
                  <a:schemeClr val="accent4"/>
                </a:solidFill>
              </a:endParaRPr>
            </a:p>
          </p:txBody>
        </p:sp>
      </p:grpSp>
      <p:grpSp>
        <p:nvGrpSpPr>
          <p:cNvPr id="67" name="组合 66"/>
          <p:cNvGrpSpPr/>
          <p:nvPr/>
        </p:nvGrpSpPr>
        <p:grpSpPr>
          <a:xfrm>
            <a:off x="1765330" y="2340017"/>
            <a:ext cx="5693399" cy="414020"/>
            <a:chOff x="1807265" y="2462595"/>
            <a:chExt cx="5693399" cy="414020"/>
          </a:xfrm>
          <a:solidFill>
            <a:schemeClr val="bg2"/>
          </a:solidFill>
        </p:grpSpPr>
        <p:sp>
          <p:nvSpPr>
            <p:cNvPr id="47"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8" name="矩形 47"/>
            <p:cNvSpPr/>
            <p:nvPr/>
          </p:nvSpPr>
          <p:spPr>
            <a:xfrm>
              <a:off x="1883286" y="2462595"/>
              <a:ext cx="2712085" cy="414020"/>
            </a:xfrm>
            <a:prstGeom prst="rect">
              <a:avLst/>
            </a:prstGeom>
            <a:grp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高可用性概述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5" y="3060023"/>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81814" y="2945869"/>
              <a:ext cx="2712085" cy="414020"/>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6.2</a:t>
              </a:r>
              <a:r>
                <a:rPr lang="zh-CN" altLang="en-US" sz="2100" spc="225" dirty="0" smtClean="0">
                  <a:solidFill>
                    <a:schemeClr val="bg1"/>
                  </a:solidFill>
                  <a:latin typeface="微软雅黑" panose="020B0503020204020204" pitchFamily="34" charset="-122"/>
                  <a:ea typeface="微软雅黑" panose="020B0503020204020204" pitchFamily="34" charset="-122"/>
                </a:rPr>
                <a:t>　高可用性技术</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5" y="3780028"/>
            <a:ext cx="5693399" cy="424800"/>
            <a:chOff x="1807265" y="3400693"/>
            <a:chExt cx="5693399" cy="424800"/>
          </a:xfrm>
        </p:grpSpPr>
        <p:sp>
          <p:nvSpPr>
            <p:cNvPr id="51" name="圆角矩形 5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2" name="矩形 51"/>
            <p:cNvSpPr/>
            <p:nvPr/>
          </p:nvSpPr>
          <p:spPr>
            <a:xfrm>
              <a:off x="1881814" y="3411473"/>
              <a:ext cx="3007360"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业务连续性管理</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54572" y="450003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355">
                <a:solidFill>
                  <a:prstClr val="white"/>
                </a:solidFill>
              </a:rPr>
              <a:t>大数据应用人才培养系列教材</a:t>
            </a:r>
            <a:endParaRPr lang="zh-CN" altLang="en-US" sz="1355">
              <a:solidFill>
                <a:prstClr val="white"/>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smtClean="0">
                <a:solidFill>
                  <a:prstClr val="white"/>
                </a:solidFill>
                <a:sym typeface="+mn-ea"/>
              </a:rPr>
              <a:t>6.2 </a:t>
            </a:r>
            <a:r>
              <a:rPr lang="zh-CN" altLang="en-US" sz="2100" b="1" spc="225" dirty="0" smtClean="0">
                <a:solidFill>
                  <a:prstClr val="white"/>
                </a:solidFill>
                <a:sym typeface="+mn-ea"/>
              </a:rPr>
              <a:t>高可用性技术</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88160" cy="300355"/>
          </a:xfrm>
          <a:prstGeom prst="rect">
            <a:avLst/>
          </a:prstGeom>
          <a:noFill/>
        </p:spPr>
        <p:txBody>
          <a:bodyPr wrap="none" rtlCol="0">
            <a:spAutoFit/>
          </a:bodyPr>
          <a:p>
            <a:pPr algn="l"/>
            <a:r>
              <a:rPr lang="zh-CN" altLang="en-US" sz="1355" dirty="0" smtClean="0">
                <a:solidFill>
                  <a:prstClr val="white"/>
                </a:solidFill>
                <a:sym typeface="+mn-ea"/>
              </a:rPr>
              <a:t>第六章 高可用性管理</a:t>
            </a:r>
            <a:endParaRPr lang="zh-CN" altLang="en-US" sz="1355" dirty="0">
              <a:solidFill>
                <a:prstClr val="white"/>
              </a:solidFill>
            </a:endParaRPr>
          </a:p>
        </p:txBody>
      </p:sp>
      <p:sp>
        <p:nvSpPr>
          <p:cNvPr id="11" name="矩形 11"/>
          <p:cNvSpPr/>
          <p:nvPr/>
        </p:nvSpPr>
        <p:spPr>
          <a:xfrm>
            <a:off x="540004" y="1080008"/>
            <a:ext cx="1097280" cy="368300"/>
          </a:xfrm>
          <a:prstGeom prst="rect">
            <a:avLst/>
          </a:prstGeom>
          <a:noFill/>
          <a:ln w="9525">
            <a:noFill/>
          </a:ln>
        </p:spPr>
        <p:txBody>
          <a:bodyPr wrap="none">
            <a:spAutoFit/>
          </a:bodyPr>
          <a:p>
            <a:r>
              <a:rPr lang="zh-CN" altLang="en-US" b="1" dirty="0">
                <a:solidFill>
                  <a:srgbClr val="3D89BC"/>
                </a:solidFill>
                <a:latin typeface="微软雅黑" panose="020B0503020204020204" pitchFamily="34" charset="-122"/>
                <a:ea typeface="微软雅黑" panose="020B0503020204020204" pitchFamily="34" charset="-122"/>
              </a:rPr>
              <a:t>系统架构</a:t>
            </a:r>
            <a:endParaRPr lang="zh-CN" altLang="en-US" b="1" dirty="0">
              <a:solidFill>
                <a:srgbClr val="3D89BC"/>
              </a:solidFill>
              <a:latin typeface="微软雅黑" panose="020B0503020204020204" pitchFamily="34" charset="-122"/>
              <a:ea typeface="微软雅黑" panose="020B0503020204020204" pitchFamily="34" charset="-122"/>
            </a:endParaRPr>
          </a:p>
        </p:txBody>
      </p:sp>
      <p:grpSp>
        <p:nvGrpSpPr>
          <p:cNvPr id="10" name="组合 9"/>
          <p:cNvGrpSpPr/>
          <p:nvPr>
            <p:custDataLst>
              <p:tags r:id="rId1"/>
            </p:custDataLst>
          </p:nvPr>
        </p:nvGrpSpPr>
        <p:grpSpPr>
          <a:xfrm>
            <a:off x="2564681" y="1299455"/>
            <a:ext cx="5821348" cy="821441"/>
            <a:chOff x="2756594" y="1299455"/>
            <a:chExt cx="5821348" cy="821441"/>
          </a:xfrm>
        </p:grpSpPr>
        <p:sp>
          <p:nvSpPr>
            <p:cNvPr id="12" name="Rectangle 19"/>
            <p:cNvSpPr>
              <a:spLocks noChangeArrowheads="1"/>
            </p:cNvSpPr>
            <p:nvPr>
              <p:custDataLst>
                <p:tags r:id="rId2"/>
              </p:custDataLst>
            </p:nvPr>
          </p:nvSpPr>
          <p:spPr bwMode="auto">
            <a:xfrm>
              <a:off x="3182686" y="1299455"/>
              <a:ext cx="3125753" cy="348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normAutofit/>
            </a:bodyPr>
            <a:lstStyle/>
            <a:p>
              <a:pPr>
                <a:buClr>
                  <a:srgbClr val="FF0066"/>
                </a:buClr>
                <a:buSzPct val="75000"/>
              </a:pPr>
              <a:r>
                <a:rPr lang="zh-CN" altLang="en-US" sz="2000" dirty="0" smtClean="0">
                  <a:solidFill>
                    <a:schemeClr val="accent1">
                      <a:lumMod val="75000"/>
                    </a:schemeClr>
                  </a:solidFill>
                  <a:latin typeface="+mj-lt"/>
                  <a:ea typeface="+mj-ea"/>
                  <a:cs typeface="+mj-cs"/>
                  <a:sym typeface="Arial" panose="020B0604020202020204" pitchFamily="34" charset="0"/>
                </a:rPr>
                <a:t>机房环境</a:t>
              </a:r>
              <a:endParaRPr lang="zh-CN" altLang="en-US" sz="2000" dirty="0" smtClean="0">
                <a:solidFill>
                  <a:schemeClr val="accent1">
                    <a:lumMod val="75000"/>
                  </a:schemeClr>
                </a:solidFill>
                <a:latin typeface="+mj-lt"/>
                <a:ea typeface="+mj-ea"/>
                <a:cs typeface="+mj-cs"/>
                <a:sym typeface="Arial" panose="020B0604020202020204" pitchFamily="34" charset="0"/>
              </a:endParaRPr>
            </a:p>
          </p:txBody>
        </p:sp>
        <p:sp>
          <p:nvSpPr>
            <p:cNvPr id="13" name="Text Box 22"/>
            <p:cNvSpPr txBox="1">
              <a:spLocks noChangeArrowheads="1"/>
            </p:cNvSpPr>
            <p:nvPr>
              <p:custDataLst>
                <p:tags r:id="rId3"/>
              </p:custDataLst>
            </p:nvPr>
          </p:nvSpPr>
          <p:spPr bwMode="gray">
            <a:xfrm>
              <a:off x="3175715" y="1647972"/>
              <a:ext cx="5402227" cy="47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algn="ctr" eaLnBrk="0" fontAlgn="base" hangingPunct="0">
                <a:spcBef>
                  <a:spcPct val="0"/>
                </a:spcBef>
                <a:spcAft>
                  <a:spcPct val="0"/>
                </a:spcAft>
                <a:defRPr i="1">
                  <a:solidFill>
                    <a:schemeClr val="tx1"/>
                  </a:solidFill>
                  <a:latin typeface="Arial" panose="020B0604020202020204" pitchFamily="34" charset="0"/>
                </a:defRPr>
              </a:lvl6pPr>
              <a:lvl7pPr marL="2971800" indent="-228600" algn="ctr" eaLnBrk="0" fontAlgn="base" hangingPunct="0">
                <a:spcBef>
                  <a:spcPct val="0"/>
                </a:spcBef>
                <a:spcAft>
                  <a:spcPct val="0"/>
                </a:spcAft>
                <a:defRPr i="1">
                  <a:solidFill>
                    <a:schemeClr val="tx1"/>
                  </a:solidFill>
                  <a:latin typeface="Arial" panose="020B0604020202020204" pitchFamily="34" charset="0"/>
                </a:defRPr>
              </a:lvl7pPr>
              <a:lvl8pPr marL="3429000" indent="-228600" algn="ctr" eaLnBrk="0" fontAlgn="base" hangingPunct="0">
                <a:spcBef>
                  <a:spcPct val="0"/>
                </a:spcBef>
                <a:spcAft>
                  <a:spcPct val="0"/>
                </a:spcAft>
                <a:defRPr i="1">
                  <a:solidFill>
                    <a:schemeClr val="tx1"/>
                  </a:solidFill>
                  <a:latin typeface="Arial" panose="020B0604020202020204" pitchFamily="34" charset="0"/>
                </a:defRPr>
              </a:lvl8pPr>
              <a:lvl9pPr marL="3886200" indent="-228600" algn="ctr" eaLnBrk="0" fontAlgn="base" hangingPunct="0">
                <a:spcBef>
                  <a:spcPct val="0"/>
                </a:spcBef>
                <a:spcAft>
                  <a:spcPct val="0"/>
                </a:spcAft>
                <a:defRPr i="1">
                  <a:solidFill>
                    <a:schemeClr val="tx1"/>
                  </a:solidFill>
                  <a:latin typeface="Arial" panose="020B0604020202020204" pitchFamily="34" charset="0"/>
                </a:defRPr>
              </a:lvl9pPr>
            </a:lstStyle>
            <a:p>
              <a:r>
                <a:rPr lang="zh-CN" altLang="da-DK" sz="1400" i="0" dirty="0" smtClean="0">
                  <a:solidFill>
                    <a:schemeClr val="tx1">
                      <a:lumMod val="75000"/>
                      <a:lumOff val="25000"/>
                    </a:schemeClr>
                  </a:solidFill>
                  <a:sym typeface="Arial" panose="020B0604020202020204" pitchFamily="34" charset="0"/>
                </a:rPr>
                <a:t>机房环境的高可用主要考虑的是电力和机柜分配的方面。</a:t>
              </a:r>
              <a:endParaRPr lang="zh-CN" altLang="da-DK" sz="1400" i="0" dirty="0" smtClean="0">
                <a:solidFill>
                  <a:schemeClr val="tx1">
                    <a:lumMod val="75000"/>
                    <a:lumOff val="25000"/>
                  </a:schemeClr>
                </a:solidFill>
                <a:sym typeface="Arial" panose="020B0604020202020204" pitchFamily="34" charset="0"/>
              </a:endParaRPr>
            </a:p>
          </p:txBody>
        </p:sp>
        <p:sp>
          <p:nvSpPr>
            <p:cNvPr id="15" name="Oval 55"/>
            <p:cNvSpPr>
              <a:spLocks noChangeArrowheads="1"/>
            </p:cNvSpPr>
            <p:nvPr>
              <p:custDataLst>
                <p:tags r:id="rId4"/>
              </p:custDataLst>
            </p:nvPr>
          </p:nvSpPr>
          <p:spPr bwMode="gray">
            <a:xfrm>
              <a:off x="2756594" y="1330369"/>
              <a:ext cx="213303" cy="213303"/>
            </a:xfrm>
            <a:prstGeom prst="ellipse">
              <a:avLst/>
            </a:prstGeom>
            <a:gradFill rotWithShape="1">
              <a:gsLst>
                <a:gs pos="0">
                  <a:schemeClr val="accent1">
                    <a:lumMod val="60000"/>
                    <a:lumOff val="40000"/>
                  </a:schemeClr>
                </a:gs>
                <a:gs pos="100000">
                  <a:schemeClr val="accent1">
                    <a:lumMod val="50000"/>
                  </a:schemeClr>
                </a:gs>
              </a:gsLst>
              <a:lin ang="2700000" scaled="1"/>
            </a:gradFill>
            <a:ln w="12700">
              <a:solidFill>
                <a:schemeClr val="bg1"/>
              </a:solidFill>
              <a:round/>
            </a:ln>
            <a:effectLst>
              <a:outerShdw blurRad="25400" dist="25400" dir="2700000" algn="tl" rotWithShape="0">
                <a:prstClr val="black">
                  <a:alpha val="35000"/>
                </a:prstClr>
              </a:outerShdw>
            </a:effectLst>
          </p:spPr>
          <p:txBody>
            <a:bodyPr wrap="none" anchor="ctr">
              <a:noAutofit/>
            </a:bodyPr>
            <a:lstStyle/>
            <a:p>
              <a:endParaRPr lang="zh-CN" altLang="en-US" sz="600">
                <a:sym typeface="Arial" panose="020B0604020202020204" pitchFamily="34" charset="0"/>
              </a:endParaRPr>
            </a:p>
          </p:txBody>
        </p:sp>
      </p:grpSp>
      <p:grpSp>
        <p:nvGrpSpPr>
          <p:cNvPr id="16" name="组合 15"/>
          <p:cNvGrpSpPr/>
          <p:nvPr>
            <p:custDataLst>
              <p:tags r:id="rId5"/>
            </p:custDataLst>
          </p:nvPr>
        </p:nvGrpSpPr>
        <p:grpSpPr>
          <a:xfrm>
            <a:off x="2564681" y="2521830"/>
            <a:ext cx="5821348" cy="821441"/>
            <a:chOff x="2756594" y="2521830"/>
            <a:chExt cx="5821348" cy="821441"/>
          </a:xfrm>
        </p:grpSpPr>
        <p:sp>
          <p:nvSpPr>
            <p:cNvPr id="23" name="Rectangle 19"/>
            <p:cNvSpPr>
              <a:spLocks noChangeArrowheads="1"/>
            </p:cNvSpPr>
            <p:nvPr>
              <p:custDataLst>
                <p:tags r:id="rId6"/>
              </p:custDataLst>
            </p:nvPr>
          </p:nvSpPr>
          <p:spPr bwMode="auto">
            <a:xfrm>
              <a:off x="3182686" y="2521830"/>
              <a:ext cx="3125753" cy="348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normAutofit/>
            </a:bodyPr>
            <a:lstStyle/>
            <a:p>
              <a:pPr>
                <a:buClr>
                  <a:srgbClr val="FF0066"/>
                </a:buClr>
                <a:buSzPct val="75000"/>
              </a:pPr>
              <a:r>
                <a:rPr lang="zh-CN" altLang="en-US" sz="2000" dirty="0" smtClean="0">
                  <a:solidFill>
                    <a:schemeClr val="accent1">
                      <a:lumMod val="75000"/>
                    </a:schemeClr>
                  </a:solidFill>
                  <a:latin typeface="+mj-lt"/>
                  <a:ea typeface="+mj-ea"/>
                  <a:cs typeface="+mj-cs"/>
                  <a:sym typeface="Arial" panose="020B0604020202020204" pitchFamily="34" charset="0"/>
                </a:rPr>
                <a:t>网络、主机、存储</a:t>
              </a:r>
              <a:endParaRPr lang="zh-CN" altLang="en-US" sz="2000" dirty="0" smtClean="0">
                <a:solidFill>
                  <a:schemeClr val="accent1">
                    <a:lumMod val="75000"/>
                  </a:schemeClr>
                </a:solidFill>
                <a:latin typeface="+mj-lt"/>
                <a:ea typeface="+mj-ea"/>
                <a:cs typeface="+mj-cs"/>
                <a:sym typeface="Arial" panose="020B0604020202020204" pitchFamily="34" charset="0"/>
              </a:endParaRPr>
            </a:p>
          </p:txBody>
        </p:sp>
        <p:sp>
          <p:nvSpPr>
            <p:cNvPr id="24" name="Text Box 22"/>
            <p:cNvSpPr txBox="1">
              <a:spLocks noChangeArrowheads="1"/>
            </p:cNvSpPr>
            <p:nvPr>
              <p:custDataLst>
                <p:tags r:id="rId7"/>
              </p:custDataLst>
            </p:nvPr>
          </p:nvSpPr>
          <p:spPr bwMode="gray">
            <a:xfrm>
              <a:off x="3175715" y="2870347"/>
              <a:ext cx="5402227" cy="47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algn="ctr" eaLnBrk="0" fontAlgn="base" hangingPunct="0">
                <a:spcBef>
                  <a:spcPct val="0"/>
                </a:spcBef>
                <a:spcAft>
                  <a:spcPct val="0"/>
                </a:spcAft>
                <a:defRPr i="1">
                  <a:solidFill>
                    <a:schemeClr val="tx1"/>
                  </a:solidFill>
                  <a:latin typeface="Arial" panose="020B0604020202020204" pitchFamily="34" charset="0"/>
                </a:defRPr>
              </a:lvl6pPr>
              <a:lvl7pPr marL="2971800" indent="-228600" algn="ctr" eaLnBrk="0" fontAlgn="base" hangingPunct="0">
                <a:spcBef>
                  <a:spcPct val="0"/>
                </a:spcBef>
                <a:spcAft>
                  <a:spcPct val="0"/>
                </a:spcAft>
                <a:defRPr i="1">
                  <a:solidFill>
                    <a:schemeClr val="tx1"/>
                  </a:solidFill>
                  <a:latin typeface="Arial" panose="020B0604020202020204" pitchFamily="34" charset="0"/>
                </a:defRPr>
              </a:lvl7pPr>
              <a:lvl8pPr marL="3429000" indent="-228600" algn="ctr" eaLnBrk="0" fontAlgn="base" hangingPunct="0">
                <a:spcBef>
                  <a:spcPct val="0"/>
                </a:spcBef>
                <a:spcAft>
                  <a:spcPct val="0"/>
                </a:spcAft>
                <a:defRPr i="1">
                  <a:solidFill>
                    <a:schemeClr val="tx1"/>
                  </a:solidFill>
                  <a:latin typeface="Arial" panose="020B0604020202020204" pitchFamily="34" charset="0"/>
                </a:defRPr>
              </a:lvl8pPr>
              <a:lvl9pPr marL="3886200" indent="-228600" algn="ctr" eaLnBrk="0" fontAlgn="base" hangingPunct="0">
                <a:spcBef>
                  <a:spcPct val="0"/>
                </a:spcBef>
                <a:spcAft>
                  <a:spcPct val="0"/>
                </a:spcAft>
                <a:defRPr i="1">
                  <a:solidFill>
                    <a:schemeClr val="tx1"/>
                  </a:solidFill>
                  <a:latin typeface="Arial" panose="020B0604020202020204" pitchFamily="34" charset="0"/>
                </a:defRPr>
              </a:lvl9pPr>
            </a:lstStyle>
            <a:p>
              <a:r>
                <a:rPr lang="zh-CN" sz="1400" i="0" dirty="0" smtClean="0">
                  <a:solidFill>
                    <a:schemeClr val="tx1">
                      <a:lumMod val="75000"/>
                      <a:lumOff val="25000"/>
                    </a:schemeClr>
                  </a:solidFill>
                  <a:latin typeface="+mn-lt"/>
                  <a:sym typeface="Arial" panose="020B0604020202020204" pitchFamily="34" charset="0"/>
                </a:rPr>
                <a:t>网络是数据中心的核心，主机是高可用方案的主要部分，主机层面的高可用技术分为主从模式、双机模式和集群模式。</a:t>
              </a:r>
              <a:endParaRPr lang="zh-CN" sz="1400" i="0" dirty="0" smtClean="0">
                <a:solidFill>
                  <a:schemeClr val="tx1">
                    <a:lumMod val="75000"/>
                    <a:lumOff val="25000"/>
                  </a:schemeClr>
                </a:solidFill>
                <a:latin typeface="+mn-lt"/>
                <a:sym typeface="Arial" panose="020B0604020202020204" pitchFamily="34" charset="0"/>
              </a:endParaRPr>
            </a:p>
          </p:txBody>
        </p:sp>
        <p:sp>
          <p:nvSpPr>
            <p:cNvPr id="25" name="Oval 55"/>
            <p:cNvSpPr>
              <a:spLocks noChangeArrowheads="1"/>
            </p:cNvSpPr>
            <p:nvPr>
              <p:custDataLst>
                <p:tags r:id="rId8"/>
              </p:custDataLst>
            </p:nvPr>
          </p:nvSpPr>
          <p:spPr bwMode="gray">
            <a:xfrm>
              <a:off x="2756594" y="2552744"/>
              <a:ext cx="213303" cy="213303"/>
            </a:xfrm>
            <a:prstGeom prst="ellipse">
              <a:avLst/>
            </a:prstGeom>
            <a:gradFill rotWithShape="1">
              <a:gsLst>
                <a:gs pos="0">
                  <a:schemeClr val="accent1">
                    <a:lumMod val="60000"/>
                    <a:lumOff val="40000"/>
                  </a:schemeClr>
                </a:gs>
                <a:gs pos="100000">
                  <a:schemeClr val="accent1">
                    <a:lumMod val="50000"/>
                  </a:schemeClr>
                </a:gs>
              </a:gsLst>
              <a:lin ang="2700000" scaled="1"/>
            </a:gradFill>
            <a:ln w="12700">
              <a:solidFill>
                <a:schemeClr val="bg1"/>
              </a:solidFill>
              <a:round/>
            </a:ln>
            <a:effectLst>
              <a:outerShdw blurRad="25400" dist="25400" dir="2700000" algn="tl" rotWithShape="0">
                <a:prstClr val="black">
                  <a:alpha val="35000"/>
                </a:prstClr>
              </a:outerShdw>
            </a:effectLst>
          </p:spPr>
          <p:txBody>
            <a:bodyPr wrap="none" anchor="ctr">
              <a:noAutofit/>
            </a:bodyPr>
            <a:lstStyle/>
            <a:p>
              <a:endParaRPr lang="zh-CN" altLang="en-US" sz="600">
                <a:sym typeface="Arial" panose="020B0604020202020204" pitchFamily="34" charset="0"/>
              </a:endParaRPr>
            </a:p>
          </p:txBody>
        </p:sp>
      </p:grpSp>
      <p:grpSp>
        <p:nvGrpSpPr>
          <p:cNvPr id="17" name="组合 16"/>
          <p:cNvGrpSpPr/>
          <p:nvPr>
            <p:custDataLst>
              <p:tags r:id="rId9"/>
            </p:custDataLst>
          </p:nvPr>
        </p:nvGrpSpPr>
        <p:grpSpPr>
          <a:xfrm>
            <a:off x="2564681" y="3744205"/>
            <a:ext cx="5821348" cy="821441"/>
            <a:chOff x="2756594" y="3744205"/>
            <a:chExt cx="5821348" cy="821441"/>
          </a:xfrm>
        </p:grpSpPr>
        <p:sp>
          <p:nvSpPr>
            <p:cNvPr id="27" name="Rectangle 19"/>
            <p:cNvSpPr>
              <a:spLocks noChangeArrowheads="1"/>
            </p:cNvSpPr>
            <p:nvPr>
              <p:custDataLst>
                <p:tags r:id="rId10"/>
              </p:custDataLst>
            </p:nvPr>
          </p:nvSpPr>
          <p:spPr bwMode="auto">
            <a:xfrm>
              <a:off x="3182686" y="3744205"/>
              <a:ext cx="3125753" cy="348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normAutofit/>
            </a:bodyPr>
            <a:lstStyle/>
            <a:p>
              <a:pPr>
                <a:buClr>
                  <a:srgbClr val="FF0066"/>
                </a:buClr>
                <a:buSzPct val="75000"/>
              </a:pPr>
              <a:r>
                <a:rPr lang="zh-CN" altLang="en-US" sz="2000" dirty="0" smtClean="0">
                  <a:solidFill>
                    <a:schemeClr val="accent1">
                      <a:lumMod val="75000"/>
                    </a:schemeClr>
                  </a:solidFill>
                  <a:latin typeface="+mj-lt"/>
                  <a:ea typeface="+mj-ea"/>
                  <a:cs typeface="+mj-cs"/>
                  <a:sym typeface="Arial" panose="020B0604020202020204" pitchFamily="34" charset="0"/>
                </a:rPr>
                <a:t>数据库</a:t>
              </a:r>
              <a:endParaRPr lang="zh-CN" altLang="en-US" sz="2000" dirty="0" smtClean="0">
                <a:solidFill>
                  <a:schemeClr val="accent1">
                    <a:lumMod val="75000"/>
                  </a:schemeClr>
                </a:solidFill>
                <a:latin typeface="+mj-lt"/>
                <a:ea typeface="+mj-ea"/>
                <a:cs typeface="+mj-cs"/>
                <a:sym typeface="Arial" panose="020B0604020202020204" pitchFamily="34" charset="0"/>
              </a:endParaRPr>
            </a:p>
          </p:txBody>
        </p:sp>
        <p:sp>
          <p:nvSpPr>
            <p:cNvPr id="28" name="Text Box 22"/>
            <p:cNvSpPr txBox="1">
              <a:spLocks noChangeArrowheads="1"/>
            </p:cNvSpPr>
            <p:nvPr>
              <p:custDataLst>
                <p:tags r:id="rId11"/>
              </p:custDataLst>
            </p:nvPr>
          </p:nvSpPr>
          <p:spPr bwMode="gray">
            <a:xfrm>
              <a:off x="3175715" y="4092722"/>
              <a:ext cx="5402227" cy="47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algn="ctr" eaLnBrk="0" fontAlgn="base" hangingPunct="0">
                <a:spcBef>
                  <a:spcPct val="0"/>
                </a:spcBef>
                <a:spcAft>
                  <a:spcPct val="0"/>
                </a:spcAft>
                <a:defRPr i="1">
                  <a:solidFill>
                    <a:schemeClr val="tx1"/>
                  </a:solidFill>
                  <a:latin typeface="Arial" panose="020B0604020202020204" pitchFamily="34" charset="0"/>
                </a:defRPr>
              </a:lvl6pPr>
              <a:lvl7pPr marL="2971800" indent="-228600" algn="ctr" eaLnBrk="0" fontAlgn="base" hangingPunct="0">
                <a:spcBef>
                  <a:spcPct val="0"/>
                </a:spcBef>
                <a:spcAft>
                  <a:spcPct val="0"/>
                </a:spcAft>
                <a:defRPr i="1">
                  <a:solidFill>
                    <a:schemeClr val="tx1"/>
                  </a:solidFill>
                  <a:latin typeface="Arial" panose="020B0604020202020204" pitchFamily="34" charset="0"/>
                </a:defRPr>
              </a:lvl7pPr>
              <a:lvl8pPr marL="3429000" indent="-228600" algn="ctr" eaLnBrk="0" fontAlgn="base" hangingPunct="0">
                <a:spcBef>
                  <a:spcPct val="0"/>
                </a:spcBef>
                <a:spcAft>
                  <a:spcPct val="0"/>
                </a:spcAft>
                <a:defRPr i="1">
                  <a:solidFill>
                    <a:schemeClr val="tx1"/>
                  </a:solidFill>
                  <a:latin typeface="Arial" panose="020B0604020202020204" pitchFamily="34" charset="0"/>
                </a:defRPr>
              </a:lvl8pPr>
              <a:lvl9pPr marL="3886200" indent="-228600" algn="ctr" eaLnBrk="0" fontAlgn="base" hangingPunct="0">
                <a:spcBef>
                  <a:spcPct val="0"/>
                </a:spcBef>
                <a:spcAft>
                  <a:spcPct val="0"/>
                </a:spcAft>
                <a:defRPr i="1">
                  <a:solidFill>
                    <a:schemeClr val="tx1"/>
                  </a:solidFill>
                  <a:latin typeface="Arial" panose="020B0604020202020204" pitchFamily="34" charset="0"/>
                </a:defRPr>
              </a:lvl9pPr>
            </a:lstStyle>
            <a:p>
              <a:r>
                <a:rPr sz="1400" i="0" dirty="0" smtClean="0">
                  <a:solidFill>
                    <a:schemeClr val="tx1">
                      <a:lumMod val="75000"/>
                      <a:lumOff val="25000"/>
                    </a:schemeClr>
                  </a:solidFill>
                  <a:latin typeface="+mn-lt"/>
                  <a:sym typeface="Arial" panose="020B0604020202020204" pitchFamily="34" charset="0"/>
                </a:rPr>
                <a:t>在数据库领域，有一些经典的高可用技术，不同产品的原理和实现上都略有区别。</a:t>
              </a:r>
              <a:endParaRPr sz="1400" i="0" dirty="0" smtClean="0">
                <a:solidFill>
                  <a:schemeClr val="tx1">
                    <a:lumMod val="75000"/>
                    <a:lumOff val="25000"/>
                  </a:schemeClr>
                </a:solidFill>
                <a:latin typeface="+mn-lt"/>
                <a:sym typeface="Arial" panose="020B0604020202020204" pitchFamily="34" charset="0"/>
              </a:endParaRPr>
            </a:p>
          </p:txBody>
        </p:sp>
        <p:sp>
          <p:nvSpPr>
            <p:cNvPr id="29" name="Oval 55"/>
            <p:cNvSpPr>
              <a:spLocks noChangeArrowheads="1"/>
            </p:cNvSpPr>
            <p:nvPr>
              <p:custDataLst>
                <p:tags r:id="rId12"/>
              </p:custDataLst>
            </p:nvPr>
          </p:nvSpPr>
          <p:spPr bwMode="gray">
            <a:xfrm>
              <a:off x="2756594" y="3775119"/>
              <a:ext cx="213303" cy="213303"/>
            </a:xfrm>
            <a:prstGeom prst="ellipse">
              <a:avLst/>
            </a:prstGeom>
            <a:gradFill rotWithShape="1">
              <a:gsLst>
                <a:gs pos="0">
                  <a:schemeClr val="accent1">
                    <a:lumMod val="60000"/>
                    <a:lumOff val="40000"/>
                  </a:schemeClr>
                </a:gs>
                <a:gs pos="100000">
                  <a:schemeClr val="accent1">
                    <a:lumMod val="50000"/>
                  </a:schemeClr>
                </a:gs>
              </a:gsLst>
              <a:lin ang="2700000" scaled="1"/>
            </a:gradFill>
            <a:ln w="12700">
              <a:solidFill>
                <a:schemeClr val="bg1"/>
              </a:solidFill>
              <a:round/>
            </a:ln>
            <a:effectLst>
              <a:outerShdw blurRad="25400" dist="25400" dir="2700000" algn="tl" rotWithShape="0">
                <a:prstClr val="black">
                  <a:alpha val="35000"/>
                </a:prstClr>
              </a:outerShdw>
            </a:effectLst>
          </p:spPr>
          <p:txBody>
            <a:bodyPr wrap="none" anchor="ctr">
              <a:noAutofit/>
            </a:bodyPr>
            <a:lstStyle/>
            <a:p>
              <a:endParaRPr lang="zh-CN" altLang="en-US" sz="600">
                <a:sym typeface="Arial" panose="020B0604020202020204" pitchFamily="34" charset="0"/>
              </a:endParaRPr>
            </a:p>
          </p:txBody>
        </p:sp>
      </p:grpSp>
      <p:grpSp>
        <p:nvGrpSpPr>
          <p:cNvPr id="18" name="组合 17"/>
          <p:cNvGrpSpPr/>
          <p:nvPr>
            <p:custDataLst>
              <p:tags r:id="rId13"/>
            </p:custDataLst>
          </p:nvPr>
        </p:nvGrpSpPr>
        <p:grpSpPr>
          <a:xfrm>
            <a:off x="2564681" y="4966580"/>
            <a:ext cx="5821348" cy="821441"/>
            <a:chOff x="2756594" y="4966580"/>
            <a:chExt cx="5821348" cy="821441"/>
          </a:xfrm>
        </p:grpSpPr>
        <p:sp>
          <p:nvSpPr>
            <p:cNvPr id="31" name="Rectangle 19"/>
            <p:cNvSpPr>
              <a:spLocks noChangeArrowheads="1"/>
            </p:cNvSpPr>
            <p:nvPr>
              <p:custDataLst>
                <p:tags r:id="rId14"/>
              </p:custDataLst>
            </p:nvPr>
          </p:nvSpPr>
          <p:spPr bwMode="auto">
            <a:xfrm>
              <a:off x="3182686" y="4966580"/>
              <a:ext cx="3125753" cy="348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normAutofit/>
            </a:bodyPr>
            <a:lstStyle/>
            <a:p>
              <a:pPr>
                <a:buClr>
                  <a:srgbClr val="FF0066"/>
                </a:buClr>
                <a:buSzPct val="75000"/>
              </a:pPr>
              <a:r>
                <a:rPr lang="zh-CN" altLang="en-US" sz="2000" dirty="0" smtClean="0">
                  <a:solidFill>
                    <a:schemeClr val="accent1">
                      <a:lumMod val="75000"/>
                    </a:schemeClr>
                  </a:solidFill>
                  <a:latin typeface="+mj-lt"/>
                  <a:ea typeface="+mj-ea"/>
                  <a:cs typeface="+mj-cs"/>
                  <a:sym typeface="Arial" panose="020B0604020202020204" pitchFamily="34" charset="0"/>
                </a:rPr>
                <a:t>应用</a:t>
              </a:r>
              <a:endParaRPr lang="zh-CN" altLang="en-US" sz="2000" dirty="0" smtClean="0">
                <a:solidFill>
                  <a:schemeClr val="accent1">
                    <a:lumMod val="75000"/>
                  </a:schemeClr>
                </a:solidFill>
                <a:latin typeface="+mj-lt"/>
                <a:ea typeface="+mj-ea"/>
                <a:cs typeface="+mj-cs"/>
                <a:sym typeface="Arial" panose="020B0604020202020204" pitchFamily="34" charset="0"/>
              </a:endParaRPr>
            </a:p>
          </p:txBody>
        </p:sp>
        <p:sp>
          <p:nvSpPr>
            <p:cNvPr id="32" name="Text Box 22"/>
            <p:cNvSpPr txBox="1">
              <a:spLocks noChangeArrowheads="1"/>
            </p:cNvSpPr>
            <p:nvPr>
              <p:custDataLst>
                <p:tags r:id="rId15"/>
              </p:custDataLst>
            </p:nvPr>
          </p:nvSpPr>
          <p:spPr bwMode="gray">
            <a:xfrm>
              <a:off x="3175715" y="5315097"/>
              <a:ext cx="5402227" cy="47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t" anchorCtr="0">
              <a:no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algn="ctr" eaLnBrk="0" fontAlgn="base" hangingPunct="0">
                <a:spcBef>
                  <a:spcPct val="0"/>
                </a:spcBef>
                <a:spcAft>
                  <a:spcPct val="0"/>
                </a:spcAft>
                <a:defRPr i="1">
                  <a:solidFill>
                    <a:schemeClr val="tx1"/>
                  </a:solidFill>
                  <a:latin typeface="Arial" panose="020B0604020202020204" pitchFamily="34" charset="0"/>
                </a:defRPr>
              </a:lvl6pPr>
              <a:lvl7pPr marL="2971800" indent="-228600" algn="ctr" eaLnBrk="0" fontAlgn="base" hangingPunct="0">
                <a:spcBef>
                  <a:spcPct val="0"/>
                </a:spcBef>
                <a:spcAft>
                  <a:spcPct val="0"/>
                </a:spcAft>
                <a:defRPr i="1">
                  <a:solidFill>
                    <a:schemeClr val="tx1"/>
                  </a:solidFill>
                  <a:latin typeface="Arial" panose="020B0604020202020204" pitchFamily="34" charset="0"/>
                </a:defRPr>
              </a:lvl7pPr>
              <a:lvl8pPr marL="3429000" indent="-228600" algn="ctr" eaLnBrk="0" fontAlgn="base" hangingPunct="0">
                <a:spcBef>
                  <a:spcPct val="0"/>
                </a:spcBef>
                <a:spcAft>
                  <a:spcPct val="0"/>
                </a:spcAft>
                <a:defRPr i="1">
                  <a:solidFill>
                    <a:schemeClr val="tx1"/>
                  </a:solidFill>
                  <a:latin typeface="Arial" panose="020B0604020202020204" pitchFamily="34" charset="0"/>
                </a:defRPr>
              </a:lvl8pPr>
              <a:lvl9pPr marL="3886200" indent="-228600" algn="ctr" eaLnBrk="0" fontAlgn="base" hangingPunct="0">
                <a:spcBef>
                  <a:spcPct val="0"/>
                </a:spcBef>
                <a:spcAft>
                  <a:spcPct val="0"/>
                </a:spcAft>
                <a:defRPr i="1">
                  <a:solidFill>
                    <a:schemeClr val="tx1"/>
                  </a:solidFill>
                  <a:latin typeface="Arial" panose="020B0604020202020204" pitchFamily="34" charset="0"/>
                </a:defRPr>
              </a:lvl9pPr>
            </a:lstStyle>
            <a:p>
              <a:r>
                <a:rPr lang="da-DK" altLang="zh-CN" sz="1400" i="0" dirty="0" smtClean="0">
                  <a:solidFill>
                    <a:schemeClr val="tx1">
                      <a:lumMod val="75000"/>
                      <a:lumOff val="25000"/>
                    </a:schemeClr>
                  </a:solidFill>
                  <a:latin typeface="+mn-lt"/>
                  <a:sym typeface="Arial" panose="020B0604020202020204" pitchFamily="34" charset="0"/>
                </a:rPr>
                <a:t>在实现某个特定功能点时，应用程序可以通过多个实例完成该功能的服务</a:t>
              </a:r>
              <a:r>
                <a:rPr lang="zh-CN" altLang="da-DK" sz="1400" i="0" dirty="0" smtClean="0">
                  <a:solidFill>
                    <a:schemeClr val="tx1">
                      <a:lumMod val="75000"/>
                      <a:lumOff val="25000"/>
                    </a:schemeClr>
                  </a:solidFill>
                  <a:latin typeface="+mn-lt"/>
                  <a:sym typeface="Arial" panose="020B0604020202020204" pitchFamily="34" charset="0"/>
                </a:rPr>
                <a:t>。</a:t>
              </a:r>
              <a:endParaRPr lang="zh-CN" altLang="da-DK" sz="1400" i="0" dirty="0" smtClean="0">
                <a:solidFill>
                  <a:schemeClr val="tx1">
                    <a:lumMod val="75000"/>
                    <a:lumOff val="25000"/>
                  </a:schemeClr>
                </a:solidFill>
                <a:latin typeface="+mn-lt"/>
                <a:sym typeface="Arial" panose="020B0604020202020204" pitchFamily="34" charset="0"/>
              </a:endParaRPr>
            </a:p>
          </p:txBody>
        </p:sp>
        <p:sp>
          <p:nvSpPr>
            <p:cNvPr id="33" name="Oval 55"/>
            <p:cNvSpPr>
              <a:spLocks noChangeArrowheads="1"/>
            </p:cNvSpPr>
            <p:nvPr>
              <p:custDataLst>
                <p:tags r:id="rId16"/>
              </p:custDataLst>
            </p:nvPr>
          </p:nvSpPr>
          <p:spPr bwMode="gray">
            <a:xfrm>
              <a:off x="2756594" y="4997494"/>
              <a:ext cx="213303" cy="213303"/>
            </a:xfrm>
            <a:prstGeom prst="ellipse">
              <a:avLst/>
            </a:prstGeom>
            <a:gradFill rotWithShape="1">
              <a:gsLst>
                <a:gs pos="0">
                  <a:schemeClr val="accent1">
                    <a:lumMod val="60000"/>
                    <a:lumOff val="40000"/>
                  </a:schemeClr>
                </a:gs>
                <a:gs pos="100000">
                  <a:schemeClr val="accent1">
                    <a:lumMod val="50000"/>
                  </a:schemeClr>
                </a:gs>
              </a:gsLst>
              <a:lin ang="2700000" scaled="1"/>
            </a:gradFill>
            <a:ln w="12700">
              <a:solidFill>
                <a:schemeClr val="bg1"/>
              </a:solidFill>
              <a:round/>
            </a:ln>
            <a:effectLst>
              <a:outerShdw blurRad="25400" dist="25400" dir="2700000" algn="tl" rotWithShape="0">
                <a:prstClr val="black">
                  <a:alpha val="35000"/>
                </a:prstClr>
              </a:outerShdw>
            </a:effectLst>
          </p:spPr>
          <p:txBody>
            <a:bodyPr wrap="none" anchor="ctr">
              <a:noAutofit/>
            </a:bodyPr>
            <a:lstStyle/>
            <a:p>
              <a:endParaRPr lang="zh-CN" altLang="en-US" sz="600">
                <a:sym typeface="Arial" panose="020B0604020202020204" pitchFamily="34" charset="0"/>
              </a:endParaRPr>
            </a:p>
          </p:txBody>
        </p:sp>
      </p:grpSp>
      <p:sp>
        <p:nvSpPr>
          <p:cNvPr id="19" name="Line 18"/>
          <p:cNvSpPr>
            <a:spLocks noChangeShapeType="1"/>
          </p:cNvSpPr>
          <p:nvPr>
            <p:custDataLst>
              <p:tags r:id="rId17"/>
            </p:custDataLst>
          </p:nvPr>
        </p:nvSpPr>
        <p:spPr bwMode="gray">
          <a:xfrm>
            <a:off x="2680688" y="1473713"/>
            <a:ext cx="0" cy="3635316"/>
          </a:xfrm>
          <a:prstGeom prst="line">
            <a:avLst/>
          </a:prstGeom>
          <a:noFill/>
          <a:ln w="25400">
            <a:solidFill>
              <a:schemeClr val="accent1">
                <a:lumMod val="60000"/>
                <a:lumOff val="4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p>
            <a:endParaRPr lang="zh-CN" altLang="en-US" sz="600">
              <a:sym typeface="Arial" panose="020B0604020202020204"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smtClean="0">
                <a:solidFill>
                  <a:prstClr val="white"/>
                </a:solidFill>
                <a:sym typeface="+mn-ea"/>
              </a:rPr>
              <a:t>6.2 </a:t>
            </a:r>
            <a:r>
              <a:rPr lang="zh-CN" altLang="en-US" sz="2100" b="1" spc="225" dirty="0" smtClean="0">
                <a:solidFill>
                  <a:prstClr val="white"/>
                </a:solidFill>
                <a:sym typeface="+mn-ea"/>
              </a:rPr>
              <a:t>高可用性技术</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88160" cy="300355"/>
          </a:xfrm>
          <a:prstGeom prst="rect">
            <a:avLst/>
          </a:prstGeom>
          <a:noFill/>
        </p:spPr>
        <p:txBody>
          <a:bodyPr wrap="none" rtlCol="0">
            <a:spAutoFit/>
          </a:bodyPr>
          <a:p>
            <a:pPr algn="l"/>
            <a:r>
              <a:rPr lang="zh-CN" altLang="en-US" sz="1355" dirty="0" smtClean="0">
                <a:solidFill>
                  <a:prstClr val="white"/>
                </a:solidFill>
                <a:sym typeface="+mn-ea"/>
              </a:rPr>
              <a:t>第六章 高可用性管理</a:t>
            </a:r>
            <a:endParaRPr lang="zh-CN" altLang="en-US" sz="1355" dirty="0">
              <a:solidFill>
                <a:prstClr val="white"/>
              </a:solidFill>
            </a:endParaRPr>
          </a:p>
        </p:txBody>
      </p:sp>
      <p:sp>
        <p:nvSpPr>
          <p:cNvPr id="11" name="矩形 11"/>
          <p:cNvSpPr/>
          <p:nvPr/>
        </p:nvSpPr>
        <p:spPr>
          <a:xfrm>
            <a:off x="540004" y="1080008"/>
            <a:ext cx="640080" cy="368300"/>
          </a:xfrm>
          <a:prstGeom prst="rect">
            <a:avLst/>
          </a:prstGeom>
          <a:noFill/>
          <a:ln w="9525">
            <a:noFill/>
          </a:ln>
        </p:spPr>
        <p:txBody>
          <a:bodyPr wrap="none">
            <a:spAutoFit/>
          </a:bodyPr>
          <a:p>
            <a:r>
              <a:rPr lang="zh-CN" altLang="en-US" b="1" dirty="0">
                <a:solidFill>
                  <a:srgbClr val="3D89BC"/>
                </a:solidFill>
                <a:latin typeface="微软雅黑" panose="020B0503020204020204" pitchFamily="34" charset="-122"/>
                <a:ea typeface="微软雅黑" panose="020B0503020204020204" pitchFamily="34" charset="-122"/>
              </a:rPr>
              <a:t>容灾</a:t>
            </a:r>
            <a:endParaRPr lang="zh-CN" altLang="en-US" b="1" dirty="0">
              <a:solidFill>
                <a:srgbClr val="3D89BC"/>
              </a:solidFill>
              <a:latin typeface="微软雅黑" panose="020B0503020204020204" pitchFamily="34" charset="-122"/>
              <a:ea typeface="微软雅黑" panose="020B0503020204020204" pitchFamily="34" charset="-122"/>
            </a:endParaRPr>
          </a:p>
        </p:txBody>
      </p:sp>
      <p:sp>
        <p:nvSpPr>
          <p:cNvPr id="10" name="矩形 9"/>
          <p:cNvSpPr/>
          <p:nvPr/>
        </p:nvSpPr>
        <p:spPr>
          <a:xfrm rot="5400000">
            <a:off x="3671827" y="-1317660"/>
            <a:ext cx="1800013" cy="792005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a:p>
            <a:pPr algn="ctr"/>
            <a:endParaRPr lang="zh-CN" altLang="en-US"/>
          </a:p>
        </p:txBody>
      </p:sp>
      <p:sp>
        <p:nvSpPr>
          <p:cNvPr id="12" name="文本框 11"/>
          <p:cNvSpPr txBox="1"/>
          <p:nvPr/>
        </p:nvSpPr>
        <p:spPr>
          <a:xfrm>
            <a:off x="612775" y="2154555"/>
            <a:ext cx="7919085" cy="975995"/>
          </a:xfrm>
          <a:prstGeom prst="rect">
            <a:avLst/>
          </a:prstGeom>
          <a:noFill/>
        </p:spPr>
        <p:txBody>
          <a:bodyPr wrap="square" rtlCol="0">
            <a:spAutoFit/>
          </a:bodyPr>
          <a:p>
            <a:pPr indent="0">
              <a:lnSpc>
                <a:spcPct val="120000"/>
              </a:lnSpc>
              <a:spcBef>
                <a:spcPts val="0"/>
              </a:spcBef>
              <a:spcAft>
                <a:spcPts val="0"/>
              </a:spcAft>
              <a:buFont typeface="Wingdings" panose="05000000000000000000" charset="0"/>
              <a:buNone/>
            </a:pPr>
            <a:r>
              <a:rPr sz="1600" dirty="0">
                <a:solidFill>
                  <a:schemeClr val="bg1"/>
                </a:solidFill>
                <a:latin typeface="微软雅黑" panose="020B0503020204020204" pitchFamily="34" charset="-122"/>
                <a:ea typeface="微软雅黑" panose="020B0503020204020204" pitchFamily="34" charset="-122"/>
              </a:rPr>
              <a:t>一般情况下，谈到高可用技术时，讨论的范围都是在数据中心内部的各种保障技术，但当数据中心整体发生故障，或者称之为灾难时，就需要依靠容灾技术，在6.3的业务连续性管理中，会有详细阐述。</a:t>
            </a:r>
            <a:endParaRPr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smtClean="0">
                <a:solidFill>
                  <a:prstClr val="white"/>
                </a:solidFill>
                <a:sym typeface="+mn-ea"/>
              </a:rPr>
              <a:t>6.2 </a:t>
            </a:r>
            <a:r>
              <a:rPr lang="zh-CN" altLang="en-US" sz="2100" b="1" spc="225" dirty="0" smtClean="0">
                <a:solidFill>
                  <a:prstClr val="white"/>
                </a:solidFill>
                <a:sym typeface="+mn-ea"/>
              </a:rPr>
              <a:t>高可用性技术</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88160" cy="300355"/>
          </a:xfrm>
          <a:prstGeom prst="rect">
            <a:avLst/>
          </a:prstGeom>
          <a:noFill/>
        </p:spPr>
        <p:txBody>
          <a:bodyPr wrap="none" rtlCol="0">
            <a:spAutoFit/>
          </a:bodyPr>
          <a:p>
            <a:pPr algn="l"/>
            <a:r>
              <a:rPr lang="zh-CN" altLang="en-US" sz="1355" dirty="0" smtClean="0">
                <a:solidFill>
                  <a:prstClr val="white"/>
                </a:solidFill>
                <a:sym typeface="+mn-ea"/>
              </a:rPr>
              <a:t>第六章 高可用性管理</a:t>
            </a:r>
            <a:endParaRPr lang="zh-CN" altLang="en-US" sz="1355" dirty="0">
              <a:solidFill>
                <a:prstClr val="white"/>
              </a:solidFill>
            </a:endParaRPr>
          </a:p>
        </p:txBody>
      </p:sp>
      <p:sp>
        <p:nvSpPr>
          <p:cNvPr id="11" name="矩形 11"/>
          <p:cNvSpPr/>
          <p:nvPr/>
        </p:nvSpPr>
        <p:spPr>
          <a:xfrm>
            <a:off x="540004" y="1080008"/>
            <a:ext cx="1325880" cy="368300"/>
          </a:xfrm>
          <a:prstGeom prst="rect">
            <a:avLst/>
          </a:prstGeom>
          <a:noFill/>
          <a:ln w="9525">
            <a:noFill/>
          </a:ln>
        </p:spPr>
        <p:txBody>
          <a:bodyPr wrap="none">
            <a:spAutoFit/>
          </a:bodyPr>
          <a:p>
            <a:r>
              <a:rPr lang="zh-CN" altLang="en-US" b="1" dirty="0">
                <a:solidFill>
                  <a:srgbClr val="3D89BC"/>
                </a:solidFill>
                <a:latin typeface="微软雅黑" panose="020B0503020204020204" pitchFamily="34" charset="-122"/>
                <a:ea typeface="微软雅黑" panose="020B0503020204020204" pitchFamily="34" charset="-122"/>
              </a:rPr>
              <a:t>监控指标项</a:t>
            </a:r>
            <a:endParaRPr lang="zh-CN" altLang="en-US" b="1" dirty="0">
              <a:solidFill>
                <a:srgbClr val="3D89BC"/>
              </a:solidFill>
              <a:latin typeface="微软雅黑" panose="020B0503020204020204" pitchFamily="34" charset="-122"/>
              <a:ea typeface="微软雅黑" panose="020B0503020204020204" pitchFamily="34" charset="-122"/>
            </a:endParaRPr>
          </a:p>
        </p:txBody>
      </p:sp>
      <p:sp>
        <p:nvSpPr>
          <p:cNvPr id="10" name="矩形 9"/>
          <p:cNvSpPr/>
          <p:nvPr/>
        </p:nvSpPr>
        <p:spPr>
          <a:xfrm rot="5400000">
            <a:off x="2413088" y="-267201"/>
            <a:ext cx="4320032" cy="792005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a:p>
            <a:pPr algn="ctr"/>
            <a:endParaRPr lang="zh-CN" altLang="en-US"/>
          </a:p>
        </p:txBody>
      </p:sp>
      <p:sp>
        <p:nvSpPr>
          <p:cNvPr id="12" name="文本框 11"/>
          <p:cNvSpPr txBox="1"/>
          <p:nvPr/>
        </p:nvSpPr>
        <p:spPr>
          <a:xfrm>
            <a:off x="612140" y="1729740"/>
            <a:ext cx="7919085" cy="3925570"/>
          </a:xfrm>
          <a:prstGeom prst="rect">
            <a:avLst/>
          </a:prstGeom>
          <a:noFill/>
        </p:spPr>
        <p:txBody>
          <a:bodyPr wrap="square" rtlCol="0">
            <a:spAutoFit/>
          </a:bodyPr>
          <a:p>
            <a:pPr marL="285750" indent="-285750">
              <a:lnSpc>
                <a:spcPct val="120000"/>
              </a:lnSpc>
              <a:spcBef>
                <a:spcPts val="0"/>
              </a:spcBef>
              <a:spcAft>
                <a:spcPts val="0"/>
              </a:spcAft>
              <a:buFont typeface="Wingdings" panose="05000000000000000000" charset="0"/>
              <a:buChar char="u"/>
            </a:pPr>
            <a:r>
              <a:rPr lang="zh-CN" sz="1600" dirty="0">
                <a:solidFill>
                  <a:schemeClr val="bg1"/>
                </a:solidFill>
                <a:latin typeface="微软雅黑" panose="020B0503020204020204" pitchFamily="34" charset="-122"/>
                <a:ea typeface="微软雅黑" panose="020B0503020204020204" pitchFamily="34" charset="-122"/>
              </a:rPr>
              <a:t>应用自身状态：服务进程状况、服务状态、业务开关或可使用标志状态。</a:t>
            </a:r>
            <a:endParaRPr lang="zh-CN"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lang="zh-CN" altLang="en-US" sz="1600" dirty="0">
                <a:solidFill>
                  <a:schemeClr val="bg1"/>
                </a:solidFill>
                <a:latin typeface="微软雅黑" panose="020B0503020204020204" pitchFamily="34" charset="-122"/>
                <a:ea typeface="微软雅黑" panose="020B0503020204020204" pitchFamily="34" charset="-122"/>
              </a:rPr>
              <a:t>数据服务：数据及时、数据关键路径、数据完整性和正确性关键表记录变化情况、关键业务数据、关键数据按预期清空。</a:t>
            </a:r>
            <a:endParaRPr lang="zh-CN" altLang="en-US"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lang="zh-CN" altLang="en-US" sz="1600" dirty="0">
                <a:solidFill>
                  <a:schemeClr val="bg1"/>
                </a:solidFill>
                <a:latin typeface="微软雅黑" panose="020B0503020204020204" pitchFamily="34" charset="-122"/>
                <a:ea typeface="微软雅黑" panose="020B0503020204020204" pitchFamily="34" charset="-122"/>
              </a:rPr>
              <a:t>性能容量：用户数量（终端/API)，内存加载量、消息并发量、事务响应时间。</a:t>
            </a:r>
            <a:endParaRPr lang="zh-CN" altLang="en-US"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lang="zh-CN" altLang="en-US" sz="1600" dirty="0">
                <a:solidFill>
                  <a:schemeClr val="bg1"/>
                </a:solidFill>
                <a:latin typeface="微软雅黑" panose="020B0503020204020204" pitchFamily="34" charset="-122"/>
                <a:ea typeface="微软雅黑" panose="020B0503020204020204" pitchFamily="34" charset="-122"/>
              </a:rPr>
              <a:t>批量作业：批量处理情况、批量开始时间、批量结束时间、批量加载时间、批处理状态。</a:t>
            </a:r>
            <a:endParaRPr lang="zh-CN" altLang="en-US"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lang="zh-CN" altLang="en-US" sz="1600" dirty="0">
                <a:solidFill>
                  <a:schemeClr val="bg1"/>
                </a:solidFill>
                <a:latin typeface="微软雅黑" panose="020B0503020204020204" pitchFamily="34" charset="-122"/>
                <a:ea typeface="微软雅黑" panose="020B0503020204020204" pitchFamily="34" charset="-122"/>
              </a:rPr>
              <a:t>应用占用系统资源：文件句柄数、应用分区空间、应用文件增长情况、网络连接、单个用户或请求进程占用的系统资源。</a:t>
            </a:r>
            <a:endParaRPr lang="zh-CN" altLang="en-US"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lang="zh-CN" altLang="en-US" sz="1600" dirty="0">
                <a:solidFill>
                  <a:schemeClr val="bg1"/>
                </a:solidFill>
                <a:latin typeface="微软雅黑" panose="020B0503020204020204" pitchFamily="34" charset="-122"/>
                <a:ea typeface="微软雅黑" panose="020B0503020204020204" pitchFamily="34" charset="-122"/>
              </a:rPr>
              <a:t>应用中间件（Weblogic、Tomcat）：Weblogic Server、线程池、</a:t>
            </a:r>
            <a:r>
              <a:rPr lang="en-US" altLang="zh-CN" sz="1600" dirty="0">
                <a:solidFill>
                  <a:schemeClr val="bg1"/>
                </a:solidFill>
                <a:latin typeface="微软雅黑" panose="020B0503020204020204" pitchFamily="34" charset="-122"/>
                <a:ea typeface="微软雅黑" panose="020B0503020204020204" pitchFamily="34" charset="-122"/>
              </a:rPr>
              <a:t>JVM</a:t>
            </a:r>
            <a:r>
              <a:rPr lang="zh-CN" altLang="en-US" sz="1600" dirty="0">
                <a:solidFill>
                  <a:schemeClr val="bg1"/>
                </a:solidFill>
                <a:latin typeface="微软雅黑" panose="020B0503020204020204" pitchFamily="34" charset="-122"/>
                <a:ea typeface="微软雅黑" panose="020B0503020204020204" pitchFamily="34" charset="-122"/>
              </a:rPr>
              <a:t>、数据源、连接池、</a:t>
            </a:r>
            <a:r>
              <a:rPr lang="en-US" altLang="zh-CN" sz="1600" dirty="0">
                <a:solidFill>
                  <a:schemeClr val="bg1"/>
                </a:solidFill>
                <a:latin typeface="微软雅黑" panose="020B0503020204020204" pitchFamily="34" charset="-122"/>
                <a:ea typeface="微软雅黑" panose="020B0503020204020204" pitchFamily="34" charset="-122"/>
              </a:rPr>
              <a:t>APP</a:t>
            </a:r>
            <a:r>
              <a:rPr lang="zh-CN" altLang="en-US" sz="1600" dirty="0">
                <a:solidFill>
                  <a:schemeClr val="bg1"/>
                </a:solidFill>
                <a:latin typeface="微软雅黑" panose="020B0503020204020204" pitchFamily="34" charset="-122"/>
                <a:ea typeface="微软雅黑" panose="020B0503020204020204" pitchFamily="34" charset="-122"/>
              </a:rPr>
              <a:t>状态。</a:t>
            </a:r>
            <a:endParaRPr lang="zh-CN" altLang="en-US"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lang="en-US" sz="1600" dirty="0">
                <a:solidFill>
                  <a:schemeClr val="bg1"/>
                </a:solidFill>
                <a:latin typeface="微软雅黑" panose="020B0503020204020204" pitchFamily="34" charset="-122"/>
                <a:ea typeface="微软雅黑" panose="020B0503020204020204" pitchFamily="34" charset="-122"/>
                <a:sym typeface="+mn-ea"/>
              </a:rPr>
              <a:t>MQ</a:t>
            </a:r>
            <a:r>
              <a:rPr lang="zh-CN" altLang="en-US" sz="1600" dirty="0">
                <a:solidFill>
                  <a:schemeClr val="bg1"/>
                </a:solidFill>
                <a:latin typeface="微软雅黑" panose="020B0503020204020204" pitchFamily="34" charset="-122"/>
                <a:ea typeface="微软雅黑" panose="020B0503020204020204" pitchFamily="34" charset="-122"/>
                <a:sym typeface="+mn-ea"/>
              </a:rPr>
              <a:t>：队列管理器、通道、队列、事件、（Event）。</a:t>
            </a:r>
            <a:endParaRPr lang="zh-CN" altLang="en-US" sz="1600" dirty="0">
              <a:solidFill>
                <a:schemeClr val="bg1"/>
              </a:solidFill>
              <a:latin typeface="微软雅黑" panose="020B0503020204020204" pitchFamily="34" charset="-122"/>
              <a:ea typeface="微软雅黑" panose="020B0503020204020204" pitchFamily="34" charset="-122"/>
              <a:sym typeface="+mn-ea"/>
            </a:endParaRPr>
          </a:p>
          <a:p>
            <a:pPr marL="285750" indent="-285750">
              <a:lnSpc>
                <a:spcPct val="120000"/>
              </a:lnSpc>
              <a:spcBef>
                <a:spcPts val="0"/>
              </a:spcBef>
              <a:spcAft>
                <a:spcPts val="0"/>
              </a:spcAft>
              <a:buFont typeface="Wingdings" panose="05000000000000000000" charset="0"/>
              <a:buChar char="u"/>
            </a:pPr>
            <a:r>
              <a:rPr lang="en-US" altLang="zh-CN" sz="1600" dirty="0">
                <a:solidFill>
                  <a:schemeClr val="bg1"/>
                </a:solidFill>
                <a:latin typeface="微软雅黑" panose="020B0503020204020204" pitchFamily="34" charset="-122"/>
                <a:ea typeface="微软雅黑" panose="020B0503020204020204" pitchFamily="34" charset="-122"/>
                <a:sym typeface="+mn-ea"/>
              </a:rPr>
              <a:t>WEB</a:t>
            </a:r>
            <a:r>
              <a:rPr lang="zh-CN" altLang="en-US" sz="1600" dirty="0">
                <a:solidFill>
                  <a:schemeClr val="bg1"/>
                </a:solidFill>
                <a:latin typeface="微软雅黑" panose="020B0503020204020204" pitchFamily="34" charset="-122"/>
                <a:ea typeface="微软雅黑" panose="020B0503020204020204" pitchFamily="34" charset="-122"/>
                <a:sym typeface="+mn-ea"/>
              </a:rPr>
              <a:t>服务器（例如Apache）：Apache吞吐率、</a:t>
            </a:r>
            <a:r>
              <a:rPr lang="zh-CN" altLang="en-US" sz="1600" dirty="0">
                <a:solidFill>
                  <a:schemeClr val="bg1"/>
                </a:solidFill>
                <a:latin typeface="微软雅黑" panose="020B0503020204020204" pitchFamily="34" charset="-122"/>
                <a:ea typeface="微软雅黑" panose="020B0503020204020204" pitchFamily="34" charset="-122"/>
              </a:rPr>
              <a:t>Apache并发连接数、httpd 进程数、httpd线程数目、提供网站服务的字节数、处理连接的耗时时间。</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7" cy="718411"/>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8" name="文本框 6"/>
          <p:cNvSpPr txBox="1"/>
          <p:nvPr/>
        </p:nvSpPr>
        <p:spPr>
          <a:xfrm>
            <a:off x="452232" y="173917"/>
            <a:ext cx="2553335" cy="414020"/>
          </a:xfrm>
          <a:prstGeom prst="rect">
            <a:avLst/>
          </a:prstGeom>
          <a:noFill/>
        </p:spPr>
        <p:txBody>
          <a:bodyPr wrap="none" rtlCol="0">
            <a:spAutoFit/>
          </a:bodyPr>
          <a:lstStyle/>
          <a:p>
            <a:pPr algn="l"/>
            <a:r>
              <a:rPr lang="en-US" altLang="zh-CN" sz="2100" b="1" spc="225" dirty="0" smtClean="0">
                <a:solidFill>
                  <a:prstClr val="white"/>
                </a:solidFill>
                <a:sym typeface="+mn-ea"/>
              </a:rPr>
              <a:t>6.2 </a:t>
            </a:r>
            <a:r>
              <a:rPr lang="zh-CN" altLang="en-US" sz="2100" b="1" spc="225" dirty="0" smtClean="0">
                <a:solidFill>
                  <a:prstClr val="white"/>
                </a:solidFill>
                <a:sym typeface="+mn-ea"/>
              </a:rPr>
              <a:t>高可用性技术</a:t>
            </a:r>
            <a:endParaRPr lang="zh-CN" altLang="en-US" sz="2100" b="1" spc="225" dirty="0">
              <a:solidFill>
                <a:prstClr val="white"/>
              </a:solidFill>
            </a:endParaRPr>
          </a:p>
        </p:txBody>
      </p:sp>
      <p:sp>
        <p:nvSpPr>
          <p:cNvPr id="9" name="Freeform 172"/>
          <p:cNvSpPr>
            <a:spLocks noEditPoints="1"/>
          </p:cNvSpPr>
          <p:nvPr/>
        </p:nvSpPr>
        <p:spPr bwMode="auto">
          <a:xfrm>
            <a:off x="114107" y="218903"/>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89" rIns="68580" bIns="34289" numCol="1" anchor="t" anchorCtr="0" compatLnSpc="1"/>
          <a:lstStyle/>
          <a:p>
            <a:endParaRPr lang="id-ID" sz="1355">
              <a:solidFill>
                <a:prstClr val="black"/>
              </a:solidFill>
            </a:endParaRPr>
          </a:p>
        </p:txBody>
      </p:sp>
      <p:sp>
        <p:nvSpPr>
          <p:cNvPr id="14" name="文本框 27"/>
          <p:cNvSpPr txBox="1"/>
          <p:nvPr/>
        </p:nvSpPr>
        <p:spPr>
          <a:xfrm>
            <a:off x="6630203" y="234392"/>
            <a:ext cx="1788160" cy="300355"/>
          </a:xfrm>
          <a:prstGeom prst="rect">
            <a:avLst/>
          </a:prstGeom>
          <a:noFill/>
        </p:spPr>
        <p:txBody>
          <a:bodyPr wrap="none" rtlCol="0">
            <a:spAutoFit/>
          </a:bodyPr>
          <a:p>
            <a:pPr algn="l"/>
            <a:r>
              <a:rPr lang="zh-CN" altLang="en-US" sz="1355" dirty="0" smtClean="0">
                <a:solidFill>
                  <a:prstClr val="white"/>
                </a:solidFill>
                <a:sym typeface="+mn-ea"/>
              </a:rPr>
              <a:t>第六章 高可用性管理</a:t>
            </a:r>
            <a:endParaRPr lang="zh-CN" altLang="en-US" sz="1355" dirty="0">
              <a:solidFill>
                <a:prstClr val="white"/>
              </a:solidFill>
            </a:endParaRPr>
          </a:p>
        </p:txBody>
      </p:sp>
      <p:sp>
        <p:nvSpPr>
          <p:cNvPr id="11" name="矩形 11"/>
          <p:cNvSpPr/>
          <p:nvPr/>
        </p:nvSpPr>
        <p:spPr>
          <a:xfrm>
            <a:off x="540004" y="1080008"/>
            <a:ext cx="1097280" cy="368300"/>
          </a:xfrm>
          <a:prstGeom prst="rect">
            <a:avLst/>
          </a:prstGeom>
          <a:noFill/>
          <a:ln w="9525">
            <a:noFill/>
          </a:ln>
        </p:spPr>
        <p:txBody>
          <a:bodyPr wrap="none">
            <a:spAutoFit/>
          </a:bodyPr>
          <a:p>
            <a:r>
              <a:rPr lang="zh-CN" altLang="en-US" b="1" dirty="0">
                <a:solidFill>
                  <a:srgbClr val="3D89BC"/>
                </a:solidFill>
                <a:latin typeface="微软雅黑" panose="020B0503020204020204" pitchFamily="34" charset="-122"/>
                <a:ea typeface="微软雅黑" panose="020B0503020204020204" pitchFamily="34" charset="-122"/>
              </a:rPr>
              <a:t>故障转移</a:t>
            </a:r>
            <a:endParaRPr lang="zh-CN" altLang="en-US" b="1" dirty="0">
              <a:solidFill>
                <a:srgbClr val="3D89BC"/>
              </a:solidFill>
              <a:latin typeface="微软雅黑" panose="020B0503020204020204" pitchFamily="34" charset="-122"/>
              <a:ea typeface="微软雅黑" panose="020B0503020204020204" pitchFamily="34" charset="-122"/>
            </a:endParaRPr>
          </a:p>
        </p:txBody>
      </p:sp>
      <p:sp>
        <p:nvSpPr>
          <p:cNvPr id="13" name="矩形 12"/>
          <p:cNvSpPr/>
          <p:nvPr/>
        </p:nvSpPr>
        <p:spPr>
          <a:xfrm rot="5400000">
            <a:off x="2772456" y="-531319"/>
            <a:ext cx="3600026" cy="792005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a:p>
            <a:pPr algn="ctr"/>
            <a:endParaRPr lang="zh-CN" altLang="en-US"/>
          </a:p>
        </p:txBody>
      </p:sp>
      <p:sp>
        <p:nvSpPr>
          <p:cNvPr id="15" name="文本框 14"/>
          <p:cNvSpPr txBox="1"/>
          <p:nvPr/>
        </p:nvSpPr>
        <p:spPr>
          <a:xfrm>
            <a:off x="612140" y="1908175"/>
            <a:ext cx="7919085" cy="3041015"/>
          </a:xfrm>
          <a:prstGeom prst="rect">
            <a:avLst/>
          </a:prstGeom>
          <a:noFill/>
        </p:spPr>
        <p:txBody>
          <a:bodyPr wrap="square" rtlCol="0">
            <a:spAutoFit/>
          </a:bodyPr>
          <a:p>
            <a:pPr marL="285750" indent="-285750">
              <a:lnSpc>
                <a:spcPct val="120000"/>
              </a:lnSpc>
              <a:spcBef>
                <a:spcPts val="0"/>
              </a:spcBef>
              <a:spcAft>
                <a:spcPts val="0"/>
              </a:spcAft>
              <a:buFont typeface="Wingdings" panose="05000000000000000000" charset="0"/>
              <a:buChar char="u"/>
            </a:pPr>
            <a:r>
              <a:rPr lang="zh-CN" sz="1600" dirty="0">
                <a:solidFill>
                  <a:schemeClr val="bg1"/>
                </a:solidFill>
                <a:latin typeface="微软雅黑" panose="020B0503020204020204" pitchFamily="34" charset="-122"/>
                <a:ea typeface="微软雅黑" panose="020B0503020204020204" pitchFamily="34" charset="-122"/>
              </a:rPr>
              <a:t>主机/存储/网络/数据库一般都是心跳包机制来进行健康状态的监控。由管理模块向各个模块之间按照一定时间间隔发送心跳包，或者两个模块之间互相发送心跳包，如果超过设定时间周期，某个模块没有响应，则判断该模块出现故障，备份模块接管该模块的服务，这个过程被称为故障转移（Failover）。</a:t>
            </a:r>
            <a:endParaRPr lang="zh-CN"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lang="zh-CN" sz="1600" dirty="0">
                <a:solidFill>
                  <a:schemeClr val="bg1"/>
                </a:solidFill>
                <a:latin typeface="微软雅黑" panose="020B0503020204020204" pitchFamily="34" charset="-122"/>
                <a:ea typeface="微软雅黑" panose="020B0503020204020204" pitchFamily="34" charset="-122"/>
              </a:rPr>
              <a:t>在主备机的高可用系统中，在特殊情况下会发生脑裂（split-brain）的故障。发生这种故障的原因是心跳线或者网络出现问题，造成主备机互相探测不到对方的心跳，都以为对方发生了故障，于是便主动获取存储或者服务IP等资源，双方都启动服务，造成服务异常。</a:t>
            </a:r>
            <a:endParaRPr lang="zh-CN" sz="1600" dirty="0">
              <a:solidFill>
                <a:schemeClr val="bg1"/>
              </a:solidFill>
              <a:latin typeface="微软雅黑" panose="020B0503020204020204" pitchFamily="34" charset="-122"/>
              <a:ea typeface="微软雅黑" panose="020B0503020204020204" pitchFamily="34" charset="-122"/>
            </a:endParaRPr>
          </a:p>
          <a:p>
            <a:pPr marL="285750" indent="-285750">
              <a:lnSpc>
                <a:spcPct val="120000"/>
              </a:lnSpc>
              <a:spcBef>
                <a:spcPts val="0"/>
              </a:spcBef>
              <a:spcAft>
                <a:spcPts val="0"/>
              </a:spcAft>
              <a:buFont typeface="Wingdings" panose="05000000000000000000" charset="0"/>
              <a:buChar char="u"/>
            </a:pPr>
            <a:r>
              <a:rPr lang="zh-CN" sz="1600" dirty="0">
                <a:solidFill>
                  <a:schemeClr val="bg1"/>
                </a:solidFill>
                <a:latin typeface="微软雅黑" panose="020B0503020204020204" pitchFamily="34" charset="-122"/>
                <a:ea typeface="微软雅黑" panose="020B0503020204020204" pitchFamily="34" charset="-122"/>
              </a:rPr>
              <a:t>为了解决脑裂问题，一般会在主备机之外，引入一个第三方模块，作为仲裁者，由它来判断到底是谁应该接管资源，对外提供服务。</a:t>
            </a:r>
            <a:endParaRPr lang="zh-CN"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690257" y="854039"/>
            <a:ext cx="7832784" cy="781051"/>
            <a:chOff x="2788580" y="1152524"/>
            <a:chExt cx="3730770" cy="781050"/>
          </a:xfrm>
        </p:grpSpPr>
        <p:grpSp>
          <p:nvGrpSpPr>
            <p:cNvPr id="6" name="组合 5"/>
            <p:cNvGrpSpPr/>
            <p:nvPr/>
          </p:nvGrpSpPr>
          <p:grpSpPr>
            <a:xfrm>
              <a:off x="2788580" y="1152524"/>
              <a:ext cx="3730770" cy="781050"/>
              <a:chOff x="3725790" y="847725"/>
              <a:chExt cx="3730770" cy="781050"/>
            </a:xfrm>
          </p:grpSpPr>
          <p:grpSp>
            <p:nvGrpSpPr>
              <p:cNvPr id="7" name="组合 6"/>
              <p:cNvGrpSpPr/>
              <p:nvPr/>
            </p:nvGrpSpPr>
            <p:grpSpPr>
              <a:xfrm>
                <a:off x="3725790" y="1019175"/>
                <a:ext cx="627135" cy="609600"/>
                <a:chOff x="3725790" y="1019175"/>
                <a:chExt cx="627135" cy="609600"/>
              </a:xfrm>
            </p:grpSpPr>
            <p:sp>
              <p:nvSpPr>
                <p:cNvPr id="12" name="任意多边形 11"/>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6829425" y="1019175"/>
                <a:ext cx="627135" cy="609600"/>
                <a:chOff x="3725790" y="1019175"/>
                <a:chExt cx="627135" cy="609600"/>
              </a:xfrm>
            </p:grpSpPr>
            <p:sp>
              <p:nvSpPr>
                <p:cNvPr id="10" name="任意多边形 9"/>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4"/>
            <p:cNvSpPr txBox="1"/>
            <p:nvPr/>
          </p:nvSpPr>
          <p:spPr>
            <a:xfrm>
              <a:off x="3850955" y="1169836"/>
              <a:ext cx="1442090" cy="521969"/>
            </a:xfrm>
            <a:prstGeom prst="rect">
              <a:avLst/>
            </a:prstGeom>
            <a:noFill/>
          </p:spPr>
          <p:txBody>
            <a:bodyPr wrap="none" rtlCol="0">
              <a:spAutoFit/>
            </a:bodyPr>
            <a:lstStyle/>
            <a:p>
              <a:pPr algn="ctr"/>
              <a:r>
                <a:rPr lang="zh-CN" altLang="en-US" sz="2800" dirty="0">
                  <a:solidFill>
                    <a:schemeClr val="accent4"/>
                  </a:solidFill>
                </a:rPr>
                <a:t>第四</a:t>
              </a:r>
              <a:r>
                <a:rPr lang="zh-CN" altLang="en-US" sz="2800" dirty="0" smtClean="0">
                  <a:solidFill>
                    <a:schemeClr val="accent4"/>
                  </a:solidFill>
                </a:rPr>
                <a:t>章　性能管理</a:t>
              </a:r>
              <a:endParaRPr lang="zh-CN" altLang="en-US" sz="2800" dirty="0">
                <a:solidFill>
                  <a:schemeClr val="accent4"/>
                </a:solidFill>
              </a:endParaRPr>
            </a:p>
          </p:txBody>
        </p:sp>
      </p:grpSp>
      <p:grpSp>
        <p:nvGrpSpPr>
          <p:cNvPr id="67" name="组合 66"/>
          <p:cNvGrpSpPr/>
          <p:nvPr/>
        </p:nvGrpSpPr>
        <p:grpSpPr>
          <a:xfrm>
            <a:off x="1765330" y="2340017"/>
            <a:ext cx="5693399" cy="414020"/>
            <a:chOff x="1807265" y="2462595"/>
            <a:chExt cx="5693399" cy="414020"/>
          </a:xfrm>
          <a:solidFill>
            <a:schemeClr val="bg2"/>
          </a:solidFill>
        </p:grpSpPr>
        <p:sp>
          <p:nvSpPr>
            <p:cNvPr id="47" name="圆角矩形 46"/>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48" name="矩形 47"/>
            <p:cNvSpPr/>
            <p:nvPr/>
          </p:nvSpPr>
          <p:spPr>
            <a:xfrm>
              <a:off x="1883286" y="2462595"/>
              <a:ext cx="2712085" cy="414020"/>
            </a:xfrm>
            <a:prstGeom prst="rect">
              <a:avLst/>
            </a:prstGeom>
            <a:grp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6.1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高可用性概述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1754535" y="3060023"/>
            <a:ext cx="5693399" cy="424800"/>
            <a:chOff x="1807265" y="2935089"/>
            <a:chExt cx="5693399" cy="424800"/>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0" name="矩形 49"/>
            <p:cNvSpPr/>
            <p:nvPr/>
          </p:nvSpPr>
          <p:spPr>
            <a:xfrm>
              <a:off x="1881814" y="2945869"/>
              <a:ext cx="2712085" cy="414020"/>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6.2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高可用性技术</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1754535" y="3780028"/>
            <a:ext cx="5693399" cy="424800"/>
            <a:chOff x="1807265" y="3400693"/>
            <a:chExt cx="5693399" cy="424800"/>
          </a:xfrm>
          <a:solidFill>
            <a:srgbClr val="3D89BC"/>
          </a:solidFill>
        </p:grpSpPr>
        <p:sp>
          <p:nvSpPr>
            <p:cNvPr id="51" name="圆角矩形 5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p>
          </p:txBody>
        </p:sp>
        <p:sp>
          <p:nvSpPr>
            <p:cNvPr id="52" name="矩形 51"/>
            <p:cNvSpPr/>
            <p:nvPr/>
          </p:nvSpPr>
          <p:spPr>
            <a:xfrm>
              <a:off x="1881814" y="3411473"/>
              <a:ext cx="3007360" cy="414020"/>
            </a:xfrm>
            <a:prstGeom prst="rect">
              <a:avLst/>
            </a:prstGeom>
            <a:grpFill/>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6.3</a:t>
              </a:r>
              <a:r>
                <a:rPr lang="zh-CN" altLang="en-US" sz="2100" spc="225" dirty="0" smtClean="0">
                  <a:solidFill>
                    <a:schemeClr val="bg1"/>
                  </a:solidFill>
                  <a:latin typeface="微软雅黑" panose="020B0503020204020204" pitchFamily="34" charset="-122"/>
                  <a:ea typeface="微软雅黑" panose="020B0503020204020204" pitchFamily="34" charset="-122"/>
                </a:rPr>
                <a:t>　业务连续性管理</a:t>
              </a:r>
              <a:endParaRPr lang="zh-CN" altLang="en-US" sz="2100" spc="225" dirty="0" smtClean="0">
                <a:solidFill>
                  <a:schemeClr val="bg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1"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5" name="矩形 34"/>
          <p:cNvSpPr/>
          <p:nvPr/>
        </p:nvSpPr>
        <p:spPr>
          <a:xfrm>
            <a:off x="0" y="6123215"/>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圆角矩形 42"/>
          <p:cNvSpPr/>
          <p:nvPr/>
        </p:nvSpPr>
        <p:spPr>
          <a:xfrm>
            <a:off x="1754572" y="450003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dirty="0">
                <a:solidFill>
                  <a:schemeClr val="tx1">
                    <a:lumMod val="75000"/>
                    <a:lumOff val="25000"/>
                  </a:schemeClr>
                </a:solidFill>
              </a:rPr>
              <a:t>习题</a:t>
            </a:r>
            <a:endParaRPr lang="zh-CN" altLang="en-US" sz="2100" dirty="0">
              <a:solidFill>
                <a:schemeClr val="tx1">
                  <a:lumMod val="75000"/>
                  <a:lumOff val="25000"/>
                </a:schemeClr>
              </a:solidFill>
            </a:endParaRPr>
          </a:p>
        </p:txBody>
      </p:sp>
      <p:sp>
        <p:nvSpPr>
          <p:cNvPr id="18" name="矩形 17"/>
          <p:cNvSpPr/>
          <p:nvPr/>
        </p:nvSpPr>
        <p:spPr>
          <a:xfrm>
            <a:off x="52070" y="-8890"/>
            <a:ext cx="9040495" cy="38227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355">
                <a:solidFill>
                  <a:prstClr val="white"/>
                </a:solidFill>
              </a:rPr>
              <a:t>大数据应用人才培养系列教材</a:t>
            </a:r>
            <a:endParaRPr lang="zh-CN" altLang="en-US" sz="1355">
              <a:solidFill>
                <a:prstClr val="white"/>
              </a:solidFill>
            </a:endParaRPr>
          </a:p>
        </p:txBody>
      </p:sp>
    </p:spTree>
  </p:cSld>
  <p:clrMapOvr>
    <a:masterClrMapping/>
  </p:clrMapOvr>
  <p:transition>
    <p:fade/>
  </p:transition>
  <p:timing>
    <p:tnLst>
      <p:par>
        <p:cTn id="1" dur="indefinite" restart="never" nodeType="tmRoot"/>
      </p:par>
    </p:tnLst>
  </p:timing>
</p:sld>
</file>

<file path=ppt/tags/tag1.xml><?xml version="1.0" encoding="utf-8"?>
<p:tagLst xmlns:p="http://schemas.openxmlformats.org/presentationml/2006/main">
  <p:tag name="KSO_WM_TAG_VERSION" val="1.0"/>
  <p:tag name="KSO_WM_BEAUTIFY_FLAG" val="#wm#"/>
  <p:tag name="KSO_WM_UNIT_TYPE" val="i"/>
  <p:tag name="KSO_WM_UNIT_ID" val="diagram588_4*i*1"/>
  <p:tag name="KSO_WM_TEMPLATE_CATEGORY" val="diagram"/>
  <p:tag name="KSO_WM_TEMPLATE_INDEX" val="588"/>
  <p:tag name="KSO_WM_UNIT_INDEX" val="1"/>
</p:tagLst>
</file>

<file path=ppt/tags/tag10.xml><?xml version="1.0" encoding="utf-8"?>
<p:tagLst xmlns:p="http://schemas.openxmlformats.org/presentationml/2006/main">
  <p:tag name="KSO_WM_TEMPLATE_CATEGORY" val="diagram"/>
  <p:tag name="KSO_WM_TEMPLATE_INDEX" val="588"/>
  <p:tag name="KSO_WM_UNIT_TYPE" val="l_h_a"/>
  <p:tag name="KSO_WM_UNIT_INDEX" val="1_3_1"/>
  <p:tag name="KSO_WM_UNIT_ID" val="320*l_h_a*1_3_1"/>
  <p:tag name="KSO_WM_UNIT_CLEAR" val="1"/>
  <p:tag name="KSO_WM_UNIT_LAYERLEVEL" val="1_1_1"/>
  <p:tag name="KSO_WM_UNIT_VALUE" val="13"/>
  <p:tag name="KSO_WM_UNIT_HIGHLIGHT" val="0"/>
  <p:tag name="KSO_WM_UNIT_COMPATIBLE" val="0"/>
  <p:tag name="KSO_WM_BEAUTIFY_FLAG" val="#wm#"/>
  <p:tag name="KSO_WM_DIAGRAM_GROUP_CODE" val="l1-1"/>
  <p:tag name="KSO_WM_TAG_VERSION" val="1.0"/>
  <p:tag name="KSO_WM_UNIT_PRESET_TEXT" val="LOREM IPSUM"/>
  <p:tag name="KSO_WM_UNIT_SHADOW_SCHEMECOLOR_INDEX" val="16"/>
  <p:tag name="KSO_WM_UNIT_TEXT_FILL_FORE_SCHEMECOLOR_INDEX" val="5"/>
  <p:tag name="KSO_WM_UNIT_TEXT_FILL_TYPE" val="1"/>
  <p:tag name="KSO_WM_UNIT_USESOURCEFORMAT_APPLY" val="0"/>
</p:tagLst>
</file>

<file path=ppt/tags/tag11.xml><?xml version="1.0" encoding="utf-8"?>
<p:tagLst xmlns:p="http://schemas.openxmlformats.org/presentationml/2006/main">
  <p:tag name="KSO_WM_TEMPLATE_CATEGORY" val="diagram"/>
  <p:tag name="KSO_WM_TEMPLATE_INDEX" val="588"/>
  <p:tag name="KSO_WM_UNIT_TYPE" val="l_h_f"/>
  <p:tag name="KSO_WM_UNIT_INDEX" val="1_3_1"/>
  <p:tag name="KSO_WM_UNIT_ID" val="320*l_h_f*1_3_1"/>
  <p:tag name="KSO_WM_UNIT_CLEAR" val="1"/>
  <p:tag name="KSO_WM_UNIT_LAYERLEVEL" val="1_1_1"/>
  <p:tag name="KSO_WM_UNIT_VALUE" val="50"/>
  <p:tag name="KSO_WM_UNIT_HIGHLIGHT" val="0"/>
  <p:tag name="KSO_WM_UNIT_COMPATIBLE" val="0"/>
  <p:tag name="KSO_WM_BEAUTIFY_FLAG" val="#wm#"/>
  <p:tag name="KSO_WM_DIAGRAM_GROUP_CODE" val="l1-1"/>
  <p:tag name="KSO_WM_TAG_VERSION" val="1.0"/>
  <p:tag name="KSO_WM_UNIT_PRESET_TEXT" val="Lorem ipsum dolor sit amet, consectetur adipisicing elit."/>
  <p:tag name="KSO_WM_UNIT_SHADOW_SCHEMECOLOR_INDEX" val="16"/>
  <p:tag name="KSO_WM_UNIT_TEXT_FILL_FORE_SCHEMECOLOR_INDEX" val="13"/>
  <p:tag name="KSO_WM_UNIT_TEXT_FILL_TYPE" val="1"/>
  <p:tag name="KSO_WM_UNIT_USESOURCEFORMAT_APPLY" val="0"/>
</p:tagLst>
</file>

<file path=ppt/tags/tag12.xml><?xml version="1.0" encoding="utf-8"?>
<p:tagLst xmlns:p="http://schemas.openxmlformats.org/presentationml/2006/main">
  <p:tag name="KSO_WM_TEMPLATE_CATEGORY" val="diagram"/>
  <p:tag name="KSO_WM_TEMPLATE_INDEX" val="588"/>
  <p:tag name="KSO_WM_UNIT_TYPE" val="l_i"/>
  <p:tag name="KSO_WM_UNIT_INDEX" val="1_4"/>
  <p:tag name="KSO_WM_UNIT_ID" val="320*l_i*1_4"/>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3.xml><?xml version="1.0" encoding="utf-8"?>
<p:tagLst xmlns:p="http://schemas.openxmlformats.org/presentationml/2006/main">
  <p:tag name="KSO_WM_TAG_VERSION" val="1.0"/>
  <p:tag name="KSO_WM_BEAUTIFY_FLAG" val="#wm#"/>
  <p:tag name="KSO_WM_UNIT_TYPE" val="i"/>
  <p:tag name="KSO_WM_UNIT_ID" val="diagram588_4*i*22"/>
  <p:tag name="KSO_WM_TEMPLATE_CATEGORY" val="diagram"/>
  <p:tag name="KSO_WM_TEMPLATE_INDEX" val="588"/>
  <p:tag name="KSO_WM_UNIT_INDEX" val="22"/>
</p:tagLst>
</file>

<file path=ppt/tags/tag14.xml><?xml version="1.0" encoding="utf-8"?>
<p:tagLst xmlns:p="http://schemas.openxmlformats.org/presentationml/2006/main">
  <p:tag name="KSO_WM_TEMPLATE_CATEGORY" val="diagram"/>
  <p:tag name="KSO_WM_TEMPLATE_INDEX" val="588"/>
  <p:tag name="KSO_WM_UNIT_TYPE" val="l_h_a"/>
  <p:tag name="KSO_WM_UNIT_INDEX" val="1_4_1"/>
  <p:tag name="KSO_WM_UNIT_ID" val="320*l_h_a*1_4_1"/>
  <p:tag name="KSO_WM_UNIT_CLEAR" val="1"/>
  <p:tag name="KSO_WM_UNIT_LAYERLEVEL" val="1_1_1"/>
  <p:tag name="KSO_WM_UNIT_VALUE" val="13"/>
  <p:tag name="KSO_WM_UNIT_HIGHLIGHT" val="0"/>
  <p:tag name="KSO_WM_UNIT_COMPATIBLE" val="0"/>
  <p:tag name="KSO_WM_BEAUTIFY_FLAG" val="#wm#"/>
  <p:tag name="KSO_WM_DIAGRAM_GROUP_CODE" val="l1-1"/>
  <p:tag name="KSO_WM_TAG_VERSION" val="1.0"/>
  <p:tag name="KSO_WM_UNIT_PRESET_TEXT" val="LOREM IPSUM"/>
  <p:tag name="KSO_WM_UNIT_SHADOW_SCHEMECOLOR_INDEX" val="16"/>
  <p:tag name="KSO_WM_UNIT_TEXT_FILL_FORE_SCHEMECOLOR_INDEX" val="5"/>
  <p:tag name="KSO_WM_UNIT_TEXT_FILL_TYPE" val="1"/>
  <p:tag name="KSO_WM_UNIT_USESOURCEFORMAT_APPLY" val="0"/>
</p:tagLst>
</file>

<file path=ppt/tags/tag15.xml><?xml version="1.0" encoding="utf-8"?>
<p:tagLst xmlns:p="http://schemas.openxmlformats.org/presentationml/2006/main">
  <p:tag name="KSO_WM_TEMPLATE_CATEGORY" val="diagram"/>
  <p:tag name="KSO_WM_TEMPLATE_INDEX" val="588"/>
  <p:tag name="KSO_WM_UNIT_TYPE" val="l_h_f"/>
  <p:tag name="KSO_WM_UNIT_INDEX" val="1_4_1"/>
  <p:tag name="KSO_WM_UNIT_ID" val="320*l_h_f*1_4_1"/>
  <p:tag name="KSO_WM_UNIT_CLEAR" val="1"/>
  <p:tag name="KSO_WM_UNIT_LAYERLEVEL" val="1_1_1"/>
  <p:tag name="KSO_WM_UNIT_VALUE" val="50"/>
  <p:tag name="KSO_WM_UNIT_HIGHLIGHT" val="0"/>
  <p:tag name="KSO_WM_UNIT_COMPATIBLE" val="0"/>
  <p:tag name="KSO_WM_BEAUTIFY_FLAG" val="#wm#"/>
  <p:tag name="KSO_WM_DIAGRAM_GROUP_CODE" val="l1-1"/>
  <p:tag name="KSO_WM_TAG_VERSION" val="1.0"/>
  <p:tag name="KSO_WM_UNIT_PRESET_TEXT" val="Lorem ipsum dolor sit amet, consectetur adipisicing elit."/>
  <p:tag name="KSO_WM_UNIT_SHADOW_SCHEMECOLOR_INDEX" val="16"/>
  <p:tag name="KSO_WM_UNIT_TEXT_FILL_FORE_SCHEMECOLOR_INDEX" val="13"/>
  <p:tag name="KSO_WM_UNIT_TEXT_FILL_TYPE" val="1"/>
  <p:tag name="KSO_WM_UNIT_USESOURCEFORMAT_APPLY" val="0"/>
</p:tagLst>
</file>

<file path=ppt/tags/tag16.xml><?xml version="1.0" encoding="utf-8"?>
<p:tagLst xmlns:p="http://schemas.openxmlformats.org/presentationml/2006/main">
  <p:tag name="KSO_WM_TEMPLATE_CATEGORY" val="diagram"/>
  <p:tag name="KSO_WM_TEMPLATE_INDEX" val="588"/>
  <p:tag name="KSO_WM_UNIT_TYPE" val="l_i"/>
  <p:tag name="KSO_WM_UNIT_INDEX" val="1_5"/>
  <p:tag name="KSO_WM_UNIT_ID" val="320*l_i*1_5"/>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17.xml><?xml version="1.0" encoding="utf-8"?>
<p:tagLst xmlns:p="http://schemas.openxmlformats.org/presentationml/2006/main">
  <p:tag name="KSO_WM_TEMPLATE_CATEGORY" val="diagram"/>
  <p:tag name="KSO_WM_TEMPLATE_INDEX" val="588"/>
  <p:tag name="KSO_WM_UNIT_TYPE" val="l_i"/>
  <p:tag name="KSO_WM_UNIT_INDEX" val="1_1"/>
  <p:tag name="KSO_WM_UNIT_ID" val="320*l_i*1_1"/>
  <p:tag name="KSO_WM_UNIT_CLEAR" val="1"/>
  <p:tag name="KSO_WM_UNIT_LAYERLEVEL" val="1_1"/>
  <p:tag name="KSO_WM_BEAUTIFY_FLAG" val="#wm#"/>
  <p:tag name="KSO_WM_DIAGRAM_GROUP_CODE" val="l1-1"/>
  <p:tag name="KSO_WM_TAG_VERSION" val="1.0"/>
  <p:tag name="KSO_WM_UNIT_LINE_FORE_SCHEMECOLOR_INDEX" val="5"/>
  <p:tag name="KSO_WM_UNIT_LINE_FILL_TYPE" val="2"/>
  <p:tag name="KSO_WM_UNIT_SHADOW_SCHEMECOLOR_INDEX" val="16"/>
  <p:tag name="KSO_WM_UNIT_TEXT_FILL_FORE_SCHEMECOLOR_INDEX" val="13"/>
  <p:tag name="KSO_WM_UNIT_TEXT_FILL_TYPE" val="1"/>
  <p:tag name="KSO_WM_UNIT_USESOURCEFORMAT_APPLY" val="0"/>
</p:tagLst>
</file>

<file path=ppt/tags/tag18.xml><?xml version="1.0" encoding="utf-8"?>
<p:tagLst xmlns:p="http://schemas.openxmlformats.org/presentationml/2006/main">
  <p:tag name="KSO_WM_TAG_VERSION" val="1.0"/>
  <p:tag name="KSO_WM_BEAUTIFY_FLAG" val="#wm#"/>
  <p:tag name="KSO_WM_UNIT_TYPE" val="i"/>
  <p:tag name="KSO_WM_UNIT_ID" val="diagram244_3*i*0"/>
  <p:tag name="KSO_WM_TEMPLATE_CATEGORY" val="diagram"/>
  <p:tag name="KSO_WM_TEMPLATE_INDEX" val="244"/>
  <p:tag name="KSO_WM_UNIT_INDEX" val="0"/>
</p:tagLst>
</file>

<file path=ppt/tags/tag19.xml><?xml version="1.0" encoding="utf-8"?>
<p:tagLst xmlns:p="http://schemas.openxmlformats.org/presentationml/2006/main">
  <p:tag name="KSO_WM_TAG_VERSION" val="1.0"/>
  <p:tag name="KSO_WM_TEMPLATE_CATEGORY" val="diagram"/>
  <p:tag name="KSO_WM_TEMPLATE_INDEX" val="244"/>
  <p:tag name="KSO_WM_UNIT_TYPE" val="l_i"/>
  <p:tag name="KSO_WM_UNIT_INDEX" val="1_1"/>
  <p:tag name="KSO_WM_UNIT_ID" val="260*l_i*1_1"/>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Lst>
</file>

<file path=ppt/tags/tag2.xml><?xml version="1.0" encoding="utf-8"?>
<p:tagLst xmlns:p="http://schemas.openxmlformats.org/presentationml/2006/main">
  <p:tag name="KSO_WM_TEMPLATE_CATEGORY" val="diagram"/>
  <p:tag name="KSO_WM_TEMPLATE_INDEX" val="588"/>
  <p:tag name="KSO_WM_UNIT_TYPE" val="l_h_a"/>
  <p:tag name="KSO_WM_UNIT_INDEX" val="1_1_1"/>
  <p:tag name="KSO_WM_UNIT_ID" val="320*l_h_a*1_1_1"/>
  <p:tag name="KSO_WM_UNIT_CLEAR" val="1"/>
  <p:tag name="KSO_WM_UNIT_LAYERLEVEL" val="1_1_1"/>
  <p:tag name="KSO_WM_UNIT_VALUE" val="13"/>
  <p:tag name="KSO_WM_UNIT_HIGHLIGHT" val="0"/>
  <p:tag name="KSO_WM_UNIT_COMPATIBLE" val="0"/>
  <p:tag name="KSO_WM_BEAUTIFY_FLAG" val="#wm#"/>
  <p:tag name="KSO_WM_DIAGRAM_GROUP_CODE" val="l1-1"/>
  <p:tag name="KSO_WM_TAG_VERSION" val="1.0"/>
  <p:tag name="KSO_WM_UNIT_PRESET_TEXT" val="LOREM IPSUM"/>
  <p:tag name="KSO_WM_UNIT_SHADOW_SCHEMECOLOR_INDEX" val="16"/>
  <p:tag name="KSO_WM_UNIT_TEXT_FILL_FORE_SCHEMECOLOR_INDEX" val="5"/>
  <p:tag name="KSO_WM_UNIT_TEXT_FILL_TYPE" val="1"/>
  <p:tag name="KSO_WM_UNIT_USESOURCEFORMAT_APPLY" val="0"/>
</p:tagLst>
</file>

<file path=ppt/tags/tag20.xml><?xml version="1.0" encoding="utf-8"?>
<p:tagLst xmlns:p="http://schemas.openxmlformats.org/presentationml/2006/main">
  <p:tag name="KSO_WM_TAG_VERSION" val="1.0"/>
  <p:tag name="KSO_WM_TEMPLATE_CATEGORY" val="diagram"/>
  <p:tag name="KSO_WM_TEMPLATE_INDEX" val="244"/>
  <p:tag name="KSO_WM_UNIT_TYPE" val="l_h_f"/>
  <p:tag name="KSO_WM_UNIT_INDEX" val="1_1_1"/>
  <p:tag name="KSO_WM_UNIT_ID" val="260*l_h_f*1_1_1"/>
  <p:tag name="KSO_WM_UNIT_CLEAR" val="1"/>
  <p:tag name="KSO_WM_UNIT_LAYERLEVEL" val="1_1_1"/>
  <p:tag name="KSO_WM_UNIT_VALUE" val="54"/>
  <p:tag name="KSO_WM_UNIT_HIGHLIGHT" val="0"/>
  <p:tag name="KSO_WM_UNIT_COMPATIBLE" val="0"/>
  <p:tag name="KSO_WM_BEAUTIFY_FLAG" val="#wm#"/>
  <p:tag name="KSO_WM_UNIT_PRESET_TEXT_INDEX" val="4"/>
  <p:tag name="KSO_WM_UNIT_PRESET_TEXT_LEN" val="80"/>
  <p:tag name="KSO_WM_DIAGRAM_GROUP_CODE" val="l1-1"/>
  <p:tag name="KSO_WM_UNIT_TEXT_FILL_FORE_SCHEMECOLOR_INDEX" val="5"/>
  <p:tag name="KSO_WM_UNIT_TEXT_FILL_TYPE" val="1"/>
  <p:tag name="KSO_WM_UNIT_USESOURCEFORMAT_APPLY" val="0"/>
</p:tagLst>
</file>

<file path=ppt/tags/tag21.xml><?xml version="1.0" encoding="utf-8"?>
<p:tagLst xmlns:p="http://schemas.openxmlformats.org/presentationml/2006/main">
  <p:tag name="KSO_WM_TAG_VERSION" val="1.0"/>
  <p:tag name="KSO_WM_BEAUTIFY_FLAG" val="#wm#"/>
  <p:tag name="KSO_WM_UNIT_TYPE" val="i"/>
  <p:tag name="KSO_WM_UNIT_ID" val="diagram244_3*i*5"/>
  <p:tag name="KSO_WM_TEMPLATE_CATEGORY" val="diagram"/>
  <p:tag name="KSO_WM_TEMPLATE_INDEX" val="244"/>
  <p:tag name="KSO_WM_UNIT_INDEX" val="5"/>
</p:tagLst>
</file>

<file path=ppt/tags/tag22.xml><?xml version="1.0" encoding="utf-8"?>
<p:tagLst xmlns:p="http://schemas.openxmlformats.org/presentationml/2006/main">
  <p:tag name="KSO_WM_TAG_VERSION" val="1.0"/>
  <p:tag name="KSO_WM_TEMPLATE_CATEGORY" val="diagram"/>
  <p:tag name="KSO_WM_TEMPLATE_INDEX" val="244"/>
  <p:tag name="KSO_WM_UNIT_TYPE" val="l_i"/>
  <p:tag name="KSO_WM_UNIT_INDEX" val="1_2"/>
  <p:tag name="KSO_WM_UNIT_ID" val="260*l_i*1_2"/>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6"/>
  <p:tag name="KSO_WM_UNIT_TEXT_FILL_TYPE" val="1"/>
  <p:tag name="KSO_WM_UNIT_USESOURCEFORMAT_APPLY" val="0"/>
</p:tagLst>
</file>

<file path=ppt/tags/tag23.xml><?xml version="1.0" encoding="utf-8"?>
<p:tagLst xmlns:p="http://schemas.openxmlformats.org/presentationml/2006/main">
  <p:tag name="KSO_WM_TAG_VERSION" val="1.0"/>
  <p:tag name="KSO_WM_TEMPLATE_CATEGORY" val="diagram"/>
  <p:tag name="KSO_WM_TEMPLATE_INDEX" val="244"/>
  <p:tag name="KSO_WM_UNIT_TYPE" val="l_h_f"/>
  <p:tag name="KSO_WM_UNIT_INDEX" val="1_2_1"/>
  <p:tag name="KSO_WM_UNIT_ID" val="260*l_h_f*1_2_1"/>
  <p:tag name="KSO_WM_UNIT_CLEAR" val="1"/>
  <p:tag name="KSO_WM_UNIT_LAYERLEVEL" val="1_1_1"/>
  <p:tag name="KSO_WM_UNIT_VALUE" val="54"/>
  <p:tag name="KSO_WM_UNIT_HIGHLIGHT" val="0"/>
  <p:tag name="KSO_WM_UNIT_COMPATIBLE" val="0"/>
  <p:tag name="KSO_WM_BEAUTIFY_FLAG" val="#wm#"/>
  <p:tag name="KSO_WM_UNIT_PRESET_TEXT_INDEX" val="4"/>
  <p:tag name="KSO_WM_UNIT_PRESET_TEXT_LEN" val="80"/>
  <p:tag name="KSO_WM_DIAGRAM_GROUP_CODE" val="l1-1"/>
  <p:tag name="KSO_WM_UNIT_TEXT_FILL_FORE_SCHEMECOLOR_INDEX" val="6"/>
  <p:tag name="KSO_WM_UNIT_TEXT_FILL_TYPE" val="1"/>
  <p:tag name="KSO_WM_UNIT_USESOURCEFORMAT_APPLY" val="0"/>
</p:tagLst>
</file>

<file path=ppt/tags/tag24.xml><?xml version="1.0" encoding="utf-8"?>
<p:tagLst xmlns:p="http://schemas.openxmlformats.org/presentationml/2006/main">
  <p:tag name="KSO_WM_TAG_VERSION" val="1.0"/>
  <p:tag name="KSO_WM_BEAUTIFY_FLAG" val="#wm#"/>
  <p:tag name="KSO_WM_UNIT_TYPE" val="i"/>
  <p:tag name="KSO_WM_UNIT_ID" val="diagram244_3*i*10"/>
  <p:tag name="KSO_WM_TEMPLATE_CATEGORY" val="diagram"/>
  <p:tag name="KSO_WM_TEMPLATE_INDEX" val="244"/>
  <p:tag name="KSO_WM_UNIT_INDEX" val="10"/>
</p:tagLst>
</file>

<file path=ppt/tags/tag25.xml><?xml version="1.0" encoding="utf-8"?>
<p:tagLst xmlns:p="http://schemas.openxmlformats.org/presentationml/2006/main">
  <p:tag name="KSO_WM_TAG_VERSION" val="1.0"/>
  <p:tag name="KSO_WM_TEMPLATE_CATEGORY" val="diagram"/>
  <p:tag name="KSO_WM_TEMPLATE_INDEX" val="244"/>
  <p:tag name="KSO_WM_UNIT_TYPE" val="l_i"/>
  <p:tag name="KSO_WM_UNIT_INDEX" val="1_3"/>
  <p:tag name="KSO_WM_UNIT_ID" val="260*l_i*1_3"/>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5"/>
  <p:tag name="KSO_WM_UNIT_TEXT_FILL_TYPE" val="1"/>
  <p:tag name="KSO_WM_UNIT_USESOURCEFORMAT_APPLY" val="0"/>
</p:tagLst>
</file>

<file path=ppt/tags/tag26.xml><?xml version="1.0" encoding="utf-8"?>
<p:tagLst xmlns:p="http://schemas.openxmlformats.org/presentationml/2006/main">
  <p:tag name="KSO_WM_TAG_VERSION" val="1.0"/>
  <p:tag name="KSO_WM_TEMPLATE_CATEGORY" val="diagram"/>
  <p:tag name="KSO_WM_TEMPLATE_INDEX" val="244"/>
  <p:tag name="KSO_WM_UNIT_TYPE" val="l_h_f"/>
  <p:tag name="KSO_WM_UNIT_INDEX" val="1_3_1"/>
  <p:tag name="KSO_WM_UNIT_ID" val="260*l_h_f*1_3_1"/>
  <p:tag name="KSO_WM_UNIT_CLEAR" val="1"/>
  <p:tag name="KSO_WM_UNIT_LAYERLEVEL" val="1_1_1"/>
  <p:tag name="KSO_WM_UNIT_VALUE" val="54"/>
  <p:tag name="KSO_WM_UNIT_HIGHLIGHT" val="0"/>
  <p:tag name="KSO_WM_UNIT_COMPATIBLE" val="0"/>
  <p:tag name="KSO_WM_BEAUTIFY_FLAG" val="#wm#"/>
  <p:tag name="KSO_WM_UNIT_PRESET_TEXT_INDEX" val="4"/>
  <p:tag name="KSO_WM_UNIT_PRESET_TEXT_LEN" val="80"/>
  <p:tag name="KSO_WM_DIAGRAM_GROUP_CODE" val="l1-1"/>
  <p:tag name="KSO_WM_UNIT_TEXT_FILL_FORE_SCHEMECOLOR_INDEX" val="5"/>
  <p:tag name="KSO_WM_UNIT_TEXT_FILL_TYPE" val="1"/>
  <p:tag name="KSO_WM_UNIT_USESOURCEFORMAT_APPLY" val="0"/>
</p:tagLst>
</file>

<file path=ppt/tags/tag27.xml><?xml version="1.0" encoding="utf-8"?>
<p:tagLst xmlns:p="http://schemas.openxmlformats.org/presentationml/2006/main">
  <p:tag name="KSO_WM_TAG_VERSION" val="1.0"/>
  <p:tag name="KSO_WM_BEAUTIFY_FLAG" val="#wm#"/>
  <p:tag name="KSO_WM_UNIT_TYPE" val="i"/>
  <p:tag name="KSO_WM_UNIT_ID" val="diagram52_3*i*1"/>
  <p:tag name="KSO_WM_TEMPLATE_CATEGORY" val="diagram"/>
  <p:tag name="KSO_WM_TEMPLATE_INDEX" val="52"/>
  <p:tag name="KSO_WM_UNIT_INDEX" val="1"/>
</p:tagLst>
</file>

<file path=ppt/tags/tag28.xml><?xml version="1.0" encoding="utf-8"?>
<p:tagLst xmlns:p="http://schemas.openxmlformats.org/presentationml/2006/main">
  <p:tag name="KSO_WM_TEMPLATE_CATEGORY" val="diagram"/>
  <p:tag name="KSO_WM_TEMPLATE_INDEX" val="52"/>
  <p:tag name="KSO_WM_UNIT_TYPE" val="l_h_a"/>
  <p:tag name="KSO_WM_UNIT_INDEX" val="1_1_1"/>
  <p:tag name="KSO_WM_UNIT_ID" val="diagram52_3*l_h_a*1_1_1"/>
  <p:tag name="KSO_WM_UNIT_CLEAR" val="1"/>
  <p:tag name="KSO_WM_UNIT_LAYERLEVEL" val="1_1_1"/>
  <p:tag name="KSO_WM_UNIT_VALUE" val="4"/>
  <p:tag name="KSO_WM_UNIT_HIGHLIGHT" val="0"/>
  <p:tag name="KSO_WM_UNIT_COMPATIBLE" val="0"/>
  <p:tag name="KSO_WM_BEAUTIFY_FLAG" val="#wm#"/>
  <p:tag name="KSO_WM_TAG_VERSION" val="1.0"/>
  <p:tag name="KSO_WM_DIAGRAM_GROUP_CODE" val="l1-1"/>
  <p:tag name="KSO_WM_UNIT_PRESET_TEXT" val="01"/>
  <p:tag name="KSO_WM_UNIT_LINE_FORE_SCHEMECOLOR_INDEX" val="5"/>
  <p:tag name="KSO_WM_UNIT_LINE_FILL_TYPE" val="2"/>
  <p:tag name="KSO_WM_UNIT_TEXT_FILL_FORE_SCHEMECOLOR_INDEX" val="5"/>
  <p:tag name="KSO_WM_UNIT_TEXT_FILL_TYPE" val="1"/>
  <p:tag name="KSO_WM_UNIT_USESOURCEFORMAT_APPLY" val="0"/>
</p:tagLst>
</file>

<file path=ppt/tags/tag29.xml><?xml version="1.0" encoding="utf-8"?>
<p:tagLst xmlns:p="http://schemas.openxmlformats.org/presentationml/2006/main">
  <p:tag name="KSO_WM_TEMPLATE_CATEGORY" val="diagram"/>
  <p:tag name="KSO_WM_TEMPLATE_INDEX" val="52"/>
  <p:tag name="KSO_WM_UNIT_TYPE" val="l_i"/>
  <p:tag name="KSO_WM_UNIT_INDEX" val="1_1"/>
  <p:tag name="KSO_WM_UNIT_ID" val="diagram52_3*l_i*1_1"/>
  <p:tag name="KSO_WM_UNIT_CLEAR" val="1"/>
  <p:tag name="KSO_WM_UNIT_LAYERLEVEL" val="1_1"/>
  <p:tag name="KSO_WM_BEAUTIFY_FLAG" val="#wm#"/>
  <p:tag name="KSO_WM_TAG_VERSION" val="1.0"/>
  <p:tag name="KSO_WM_DIAGRAM_GROUP_CODE" val="l1-1"/>
  <p:tag name="KSO_WM_UNIT_LINE_FORE_SCHEMECOLOR_INDEX" val="14"/>
  <p:tag name="KSO_WM_UNIT_LINE_FILL_TYPE" val="2"/>
  <p:tag name="KSO_WM_UNIT_TEXT_FILL_FORE_SCHEMECOLOR_INDEX" val="2"/>
  <p:tag name="KSO_WM_UNIT_TEXT_FILL_TYPE" val="1"/>
  <p:tag name="KSO_WM_UNIT_USESOURCEFORMAT_APPLY" val="0"/>
</p:tagLst>
</file>

<file path=ppt/tags/tag3.xml><?xml version="1.0" encoding="utf-8"?>
<p:tagLst xmlns:p="http://schemas.openxmlformats.org/presentationml/2006/main">
  <p:tag name="KSO_WM_TEMPLATE_CATEGORY" val="diagram"/>
  <p:tag name="KSO_WM_TEMPLATE_INDEX" val="588"/>
  <p:tag name="KSO_WM_UNIT_TYPE" val="l_h_f"/>
  <p:tag name="KSO_WM_UNIT_INDEX" val="1_1_1"/>
  <p:tag name="KSO_WM_UNIT_ID" val="320*l_h_f*1_1_1"/>
  <p:tag name="KSO_WM_UNIT_CLEAR" val="1"/>
  <p:tag name="KSO_WM_UNIT_LAYERLEVEL" val="1_1_1"/>
  <p:tag name="KSO_WM_UNIT_VALUE" val="50"/>
  <p:tag name="KSO_WM_UNIT_HIGHLIGHT" val="0"/>
  <p:tag name="KSO_WM_UNIT_COMPATIBLE" val="0"/>
  <p:tag name="KSO_WM_BEAUTIFY_FLAG" val="#wm#"/>
  <p:tag name="KSO_WM_DIAGRAM_GROUP_CODE" val="l1-1"/>
  <p:tag name="KSO_WM_TAG_VERSION" val="1.0"/>
  <p:tag name="KSO_WM_UNIT_PRESET_TEXT" val="Lorem ipsum dolor sit amet, consectetur adipisicing elit."/>
  <p:tag name="KSO_WM_UNIT_SHADOW_SCHEMECOLOR_INDEX" val="16"/>
  <p:tag name="KSO_WM_UNIT_TEXT_FILL_FORE_SCHEMECOLOR_INDEX" val="13"/>
  <p:tag name="KSO_WM_UNIT_TEXT_FILL_TYPE" val="1"/>
  <p:tag name="KSO_WM_UNIT_USESOURCEFORMAT_APPLY" val="0"/>
</p:tagLst>
</file>

<file path=ppt/tags/tag30.xml><?xml version="1.0" encoding="utf-8"?>
<p:tagLst xmlns:p="http://schemas.openxmlformats.org/presentationml/2006/main">
  <p:tag name="KSO_WM_TEMPLATE_CATEGORY" val="diagram"/>
  <p:tag name="KSO_WM_TEMPLATE_INDEX" val="52"/>
  <p:tag name="KSO_WM_UNIT_TYPE" val="l_h_f"/>
  <p:tag name="KSO_WM_UNIT_INDEX" val="1_1_1"/>
  <p:tag name="KSO_WM_UNIT_ID" val="diagram52_3*l_h_f*1_1_1"/>
  <p:tag name="KSO_WM_UNIT_CLEAR" val="1"/>
  <p:tag name="KSO_WM_UNIT_LAYERLEVEL" val="1_1_1"/>
  <p:tag name="KSO_WM_UNIT_VALUE" val="30"/>
  <p:tag name="KSO_WM_UNIT_HIGHLIGHT" val="0"/>
  <p:tag name="KSO_WM_UNIT_COMPATIBLE" val="0"/>
  <p:tag name="KSO_WM_BEAUTIFY_FLAG" val="#wm#"/>
  <p:tag name="KSO_WM_TAG_VERSION" val="1.0"/>
  <p:tag name="KSO_WM_DIAGRAM_GROUP_CODE" val="l1-1"/>
  <p:tag name="KSO_WM_UNIT_PRESET_TEXT" val="Lorem ipsum dolor sit amet, consectetur adipisicin"/>
  <p:tag name="KSO_WM_UNIT_TEXT_FILL_FORE_SCHEMECOLOR_INDEX" val="13"/>
  <p:tag name="KSO_WM_UNIT_TEXT_FILL_TYPE" val="1"/>
  <p:tag name="KSO_WM_UNIT_USESOURCEFORMAT_APPLY" val="0"/>
</p:tagLst>
</file>

<file path=ppt/tags/tag31.xml><?xml version="1.0" encoding="utf-8"?>
<p:tagLst xmlns:p="http://schemas.openxmlformats.org/presentationml/2006/main">
  <p:tag name="KSO_WM_TAG_VERSION" val="1.0"/>
  <p:tag name="KSO_WM_BEAUTIFY_FLAG" val="#wm#"/>
  <p:tag name="KSO_WM_UNIT_TYPE" val="i"/>
  <p:tag name="KSO_WM_UNIT_ID" val="diagram52_3*i*7"/>
  <p:tag name="KSO_WM_TEMPLATE_CATEGORY" val="diagram"/>
  <p:tag name="KSO_WM_TEMPLATE_INDEX" val="52"/>
  <p:tag name="KSO_WM_UNIT_INDEX" val="7"/>
</p:tagLst>
</file>

<file path=ppt/tags/tag32.xml><?xml version="1.0" encoding="utf-8"?>
<p:tagLst xmlns:p="http://schemas.openxmlformats.org/presentationml/2006/main">
  <p:tag name="KSO_WM_TEMPLATE_CATEGORY" val="diagram"/>
  <p:tag name="KSO_WM_TEMPLATE_INDEX" val="52"/>
  <p:tag name="KSO_WM_UNIT_TYPE" val="l_h_a"/>
  <p:tag name="KSO_WM_UNIT_INDEX" val="1_2_1"/>
  <p:tag name="KSO_WM_UNIT_ID" val="diagram52_3*l_h_a*1_2_1"/>
  <p:tag name="KSO_WM_UNIT_CLEAR" val="1"/>
  <p:tag name="KSO_WM_UNIT_LAYERLEVEL" val="1_1_1"/>
  <p:tag name="KSO_WM_UNIT_VALUE" val="4"/>
  <p:tag name="KSO_WM_UNIT_HIGHLIGHT" val="0"/>
  <p:tag name="KSO_WM_UNIT_COMPATIBLE" val="0"/>
  <p:tag name="KSO_WM_BEAUTIFY_FLAG" val="#wm#"/>
  <p:tag name="KSO_WM_TAG_VERSION" val="1.0"/>
  <p:tag name="KSO_WM_DIAGRAM_GROUP_CODE" val="l1-1"/>
  <p:tag name="KSO_WM_UNIT_PRESET_TEXT" val="02"/>
  <p:tag name="KSO_WM_UNIT_LINE_FORE_SCHEMECOLOR_INDEX" val="6"/>
  <p:tag name="KSO_WM_UNIT_LINE_FILL_TYPE" val="2"/>
  <p:tag name="KSO_WM_UNIT_TEXT_FILL_FORE_SCHEMECOLOR_INDEX" val="6"/>
  <p:tag name="KSO_WM_UNIT_TEXT_FILL_TYPE" val="1"/>
  <p:tag name="KSO_WM_UNIT_USESOURCEFORMAT_APPLY" val="0"/>
</p:tagLst>
</file>

<file path=ppt/tags/tag33.xml><?xml version="1.0" encoding="utf-8"?>
<p:tagLst xmlns:p="http://schemas.openxmlformats.org/presentationml/2006/main">
  <p:tag name="KSO_WM_TEMPLATE_CATEGORY" val="diagram"/>
  <p:tag name="KSO_WM_TEMPLATE_INDEX" val="52"/>
  <p:tag name="KSO_WM_UNIT_TYPE" val="l_i"/>
  <p:tag name="KSO_WM_UNIT_INDEX" val="1_3"/>
  <p:tag name="KSO_WM_UNIT_ID" val="diagram52_3*l_i*1_3"/>
  <p:tag name="KSO_WM_UNIT_CLEAR" val="1"/>
  <p:tag name="KSO_WM_UNIT_LAYERLEVEL" val="1_1"/>
  <p:tag name="KSO_WM_BEAUTIFY_FLAG" val="#wm#"/>
  <p:tag name="KSO_WM_TAG_VERSION" val="1.0"/>
  <p:tag name="KSO_WM_DIAGRAM_GROUP_CODE" val="l1-1"/>
  <p:tag name="KSO_WM_UNIT_LINE_FORE_SCHEMECOLOR_INDEX" val="14"/>
  <p:tag name="KSO_WM_UNIT_LINE_FILL_TYPE" val="2"/>
  <p:tag name="KSO_WM_UNIT_TEXT_FILL_FORE_SCHEMECOLOR_INDEX" val="2"/>
  <p:tag name="KSO_WM_UNIT_TEXT_FILL_TYPE" val="1"/>
  <p:tag name="KSO_WM_UNIT_USESOURCEFORMAT_APPLY" val="0"/>
</p:tagLst>
</file>

<file path=ppt/tags/tag34.xml><?xml version="1.0" encoding="utf-8"?>
<p:tagLst xmlns:p="http://schemas.openxmlformats.org/presentationml/2006/main">
  <p:tag name="KSO_WM_TAG_VERSION" val="1.0"/>
  <p:tag name="KSO_WM_BEAUTIFY_FLAG" val="#wm#"/>
  <p:tag name="KSO_WM_UNIT_TYPE" val="i"/>
  <p:tag name="KSO_WM_UNIT_ID" val="diagram52_3*i*14"/>
  <p:tag name="KSO_WM_TEMPLATE_CATEGORY" val="diagram"/>
  <p:tag name="KSO_WM_TEMPLATE_INDEX" val="52"/>
  <p:tag name="KSO_WM_UNIT_INDEX" val="14"/>
</p:tagLst>
</file>

<file path=ppt/tags/tag35.xml><?xml version="1.0" encoding="utf-8"?>
<p:tagLst xmlns:p="http://schemas.openxmlformats.org/presentationml/2006/main">
  <p:tag name="KSO_WM_TEMPLATE_CATEGORY" val="diagram"/>
  <p:tag name="KSO_WM_TEMPLATE_INDEX" val="52"/>
  <p:tag name="KSO_WM_UNIT_TYPE" val="l_h_a"/>
  <p:tag name="KSO_WM_UNIT_INDEX" val="1_3_1"/>
  <p:tag name="KSO_WM_UNIT_ID" val="diagram52_3*l_h_a*1_3_1"/>
  <p:tag name="KSO_WM_UNIT_CLEAR" val="1"/>
  <p:tag name="KSO_WM_UNIT_LAYERLEVEL" val="1_1_1"/>
  <p:tag name="KSO_WM_UNIT_VALUE" val="4"/>
  <p:tag name="KSO_WM_UNIT_HIGHLIGHT" val="0"/>
  <p:tag name="KSO_WM_UNIT_COMPATIBLE" val="0"/>
  <p:tag name="KSO_WM_BEAUTIFY_FLAG" val="#wm#"/>
  <p:tag name="KSO_WM_TAG_VERSION" val="1.0"/>
  <p:tag name="KSO_WM_DIAGRAM_GROUP_CODE" val="l1-1"/>
  <p:tag name="KSO_WM_UNIT_PRESET_TEXT" val="03"/>
  <p:tag name="KSO_WM_UNIT_LINE_FORE_SCHEMECOLOR_INDEX" val="5"/>
  <p:tag name="KSO_WM_UNIT_LINE_FILL_TYPE" val="2"/>
  <p:tag name="KSO_WM_UNIT_TEXT_FILL_FORE_SCHEMECOLOR_INDEX" val="5"/>
  <p:tag name="KSO_WM_UNIT_TEXT_FILL_TYPE" val="1"/>
  <p:tag name="KSO_WM_UNIT_USESOURCEFORMAT_APPLY" val="0"/>
</p:tagLst>
</file>

<file path=ppt/tags/tag36.xml><?xml version="1.0" encoding="utf-8"?>
<p:tagLst xmlns:p="http://schemas.openxmlformats.org/presentationml/2006/main">
  <p:tag name="KSO_WM_TEMPLATE_CATEGORY" val="diagram"/>
  <p:tag name="KSO_WM_TEMPLATE_INDEX" val="52"/>
  <p:tag name="KSO_WM_UNIT_TYPE" val="l_i"/>
  <p:tag name="KSO_WM_UNIT_INDEX" val="1_5"/>
  <p:tag name="KSO_WM_UNIT_ID" val="diagram52_3*l_i*1_5"/>
  <p:tag name="KSO_WM_UNIT_CLEAR" val="1"/>
  <p:tag name="KSO_WM_UNIT_LAYERLEVEL" val="1_1"/>
  <p:tag name="KSO_WM_BEAUTIFY_FLAG" val="#wm#"/>
  <p:tag name="KSO_WM_TAG_VERSION" val="1.0"/>
  <p:tag name="KSO_WM_DIAGRAM_GROUP_CODE" val="l1-1"/>
  <p:tag name="KSO_WM_UNIT_LINE_FORE_SCHEMECOLOR_INDEX" val="14"/>
  <p:tag name="KSO_WM_UNIT_LINE_FILL_TYPE" val="2"/>
  <p:tag name="KSO_WM_UNIT_TEXT_FILL_FORE_SCHEMECOLOR_INDEX" val="2"/>
  <p:tag name="KSO_WM_UNIT_TEXT_FILL_TYPE" val="1"/>
  <p:tag name="KSO_WM_UNIT_USESOURCEFORMAT_APPLY" val="0"/>
</p:tagLst>
</file>

<file path=ppt/tags/tag37.xml><?xml version="1.0" encoding="utf-8"?>
<p:tagLst xmlns:p="http://schemas.openxmlformats.org/presentationml/2006/main">
  <p:tag name="KSO_WM_TEMPLATE_CATEGORY" val="diagram"/>
  <p:tag name="KSO_WM_TEMPLATE_INDEX" val="52"/>
  <p:tag name="KSO_WM_UNIT_TYPE" val="l_h_f"/>
  <p:tag name="KSO_WM_UNIT_INDEX" val="1_2_1"/>
  <p:tag name="KSO_WM_UNIT_ID" val="diagram52_3*l_h_f*1_2_1"/>
  <p:tag name="KSO_WM_UNIT_CLEAR" val="1"/>
  <p:tag name="KSO_WM_UNIT_LAYERLEVEL" val="1_1_1"/>
  <p:tag name="KSO_WM_UNIT_VALUE" val="30"/>
  <p:tag name="KSO_WM_UNIT_HIGHLIGHT" val="0"/>
  <p:tag name="KSO_WM_UNIT_COMPATIBLE" val="0"/>
  <p:tag name="KSO_WM_BEAUTIFY_FLAG" val="#wm#"/>
  <p:tag name="KSO_WM_TAG_VERSION" val="1.0"/>
  <p:tag name="KSO_WM_DIAGRAM_GROUP_CODE" val="l1-1"/>
  <p:tag name="KSO_WM_UNIT_PRESET_TEXT" val="Lorem ipsum dolor sit amet, consectetur adipisicin"/>
  <p:tag name="KSO_WM_UNIT_TEXT_FILL_FORE_SCHEMECOLOR_INDEX" val="13"/>
  <p:tag name="KSO_WM_UNIT_TEXT_FILL_TYPE" val="1"/>
  <p:tag name="KSO_WM_UNIT_USESOURCEFORMAT_APPLY" val="0"/>
</p:tagLst>
</file>

<file path=ppt/tags/tag38.xml><?xml version="1.0" encoding="utf-8"?>
<p:tagLst xmlns:p="http://schemas.openxmlformats.org/presentationml/2006/main">
  <p:tag name="KSO_WM_TEMPLATE_CATEGORY" val="diagram"/>
  <p:tag name="KSO_WM_TEMPLATE_INDEX" val="52"/>
  <p:tag name="KSO_WM_UNIT_TYPE" val="l_h_f"/>
  <p:tag name="KSO_WM_UNIT_INDEX" val="1_3_1"/>
  <p:tag name="KSO_WM_UNIT_ID" val="diagram52_3*l_h_f*1_3_1"/>
  <p:tag name="KSO_WM_UNIT_CLEAR" val="1"/>
  <p:tag name="KSO_WM_UNIT_LAYERLEVEL" val="1_1_1"/>
  <p:tag name="KSO_WM_UNIT_VALUE" val="30"/>
  <p:tag name="KSO_WM_UNIT_HIGHLIGHT" val="0"/>
  <p:tag name="KSO_WM_UNIT_COMPATIBLE" val="0"/>
  <p:tag name="KSO_WM_BEAUTIFY_FLAG" val="#wm#"/>
  <p:tag name="KSO_WM_TAG_VERSION" val="1.0"/>
  <p:tag name="KSO_WM_DIAGRAM_GROUP_CODE" val="l1-1"/>
  <p:tag name="KSO_WM_UNIT_PRESET_TEXT" val="Lorem ipsum dolor sit amet, consectetur adipisicin"/>
  <p:tag name="KSO_WM_UNIT_TEXT_FILL_FORE_SCHEMECOLOR_INDEX" val="13"/>
  <p:tag name="KSO_WM_UNIT_TEXT_FILL_TYPE" val="1"/>
  <p:tag name="KSO_WM_UNIT_USESOURCEFORMAT_APPLY" val="0"/>
</p:tagLst>
</file>

<file path=ppt/tags/tag39.xml><?xml version="1.0" encoding="utf-8"?>
<p:tagLst xmlns:p="http://schemas.openxmlformats.org/presentationml/2006/main">
  <p:tag name="KSO_WM_TEMPLATE_CATEGORY" val="diagram"/>
  <p:tag name="KSO_WM_TEMPLATE_INDEX" val="52"/>
  <p:tag name="KSO_WM_UNIT_TYPE" val="l_i"/>
  <p:tag name="KSO_WM_UNIT_INDEX" val="1_2"/>
  <p:tag name="KSO_WM_UNIT_ID" val="diagram52_3*l_i*1_2"/>
  <p:tag name="KSO_WM_UNIT_CLEAR" val="1"/>
  <p:tag name="KSO_WM_UNIT_LAYERLEVEL" val="1_1"/>
  <p:tag name="KSO_WM_BEAUTIFY_FLAG" val="#wm#"/>
  <p:tag name="KSO_WM_TAG_VERSION" val="1.0"/>
  <p:tag name="KSO_WM_DIAGRAM_GROUP_CODE" val="l1-1"/>
  <p:tag name="KSO_WM_UNIT_LINE_FORE_SCHEMECOLOR_INDEX" val="14"/>
  <p:tag name="KSO_WM_UNIT_LINE_FILL_TYPE" val="2"/>
  <p:tag name="KSO_WM_UNIT_USESOURCEFORMAT_APPLY" val="0"/>
</p:tagLst>
</file>

<file path=ppt/tags/tag4.xml><?xml version="1.0" encoding="utf-8"?>
<p:tagLst xmlns:p="http://schemas.openxmlformats.org/presentationml/2006/main">
  <p:tag name="KSO_WM_TEMPLATE_CATEGORY" val="diagram"/>
  <p:tag name="KSO_WM_TEMPLATE_INDEX" val="588"/>
  <p:tag name="KSO_WM_UNIT_TYPE" val="l_i"/>
  <p:tag name="KSO_WM_UNIT_INDEX" val="1_2"/>
  <p:tag name="KSO_WM_UNIT_ID" val="320*l_i*1_2"/>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40.xml><?xml version="1.0" encoding="utf-8"?>
<p:tagLst xmlns:p="http://schemas.openxmlformats.org/presentationml/2006/main">
  <p:tag name="KSO_WM_TEMPLATE_CATEGORY" val="diagram"/>
  <p:tag name="KSO_WM_TEMPLATE_INDEX" val="52"/>
  <p:tag name="KSO_WM_UNIT_TYPE" val="l_i"/>
  <p:tag name="KSO_WM_UNIT_INDEX" val="1_4"/>
  <p:tag name="KSO_WM_UNIT_ID" val="diagram52_3*l_i*1_4"/>
  <p:tag name="KSO_WM_UNIT_CLEAR" val="1"/>
  <p:tag name="KSO_WM_UNIT_LAYERLEVEL" val="1_1"/>
  <p:tag name="KSO_WM_BEAUTIFY_FLAG" val="#wm#"/>
  <p:tag name="KSO_WM_TAG_VERSION" val="1.0"/>
  <p:tag name="KSO_WM_DIAGRAM_GROUP_CODE" val="l1-1"/>
  <p:tag name="KSO_WM_UNIT_LINE_FORE_SCHEMECOLOR_INDEX" val="14"/>
  <p:tag name="KSO_WM_UNIT_LINE_FILL_TYPE" val="2"/>
  <p:tag name="KSO_WM_UNIT_USESOURCEFORMAT_APPLY" val="0"/>
</p:tagLst>
</file>

<file path=ppt/tags/tag5.xml><?xml version="1.0" encoding="utf-8"?>
<p:tagLst xmlns:p="http://schemas.openxmlformats.org/presentationml/2006/main">
  <p:tag name="KSO_WM_TAG_VERSION" val="1.0"/>
  <p:tag name="KSO_WM_BEAUTIFY_FLAG" val="#wm#"/>
  <p:tag name="KSO_WM_UNIT_TYPE" val="i"/>
  <p:tag name="KSO_WM_UNIT_ID" val="diagram588_4*i*8"/>
  <p:tag name="KSO_WM_TEMPLATE_CATEGORY" val="diagram"/>
  <p:tag name="KSO_WM_TEMPLATE_INDEX" val="588"/>
  <p:tag name="KSO_WM_UNIT_INDEX" val="8"/>
</p:tagLst>
</file>

<file path=ppt/tags/tag6.xml><?xml version="1.0" encoding="utf-8"?>
<p:tagLst xmlns:p="http://schemas.openxmlformats.org/presentationml/2006/main">
  <p:tag name="KSO_WM_TEMPLATE_CATEGORY" val="diagram"/>
  <p:tag name="KSO_WM_TEMPLATE_INDEX" val="588"/>
  <p:tag name="KSO_WM_UNIT_TYPE" val="l_h_a"/>
  <p:tag name="KSO_WM_UNIT_INDEX" val="1_2_1"/>
  <p:tag name="KSO_WM_UNIT_ID" val="320*l_h_a*1_2_1"/>
  <p:tag name="KSO_WM_UNIT_CLEAR" val="1"/>
  <p:tag name="KSO_WM_UNIT_LAYERLEVEL" val="1_1_1"/>
  <p:tag name="KSO_WM_UNIT_VALUE" val="13"/>
  <p:tag name="KSO_WM_UNIT_HIGHLIGHT" val="0"/>
  <p:tag name="KSO_WM_UNIT_COMPATIBLE" val="0"/>
  <p:tag name="KSO_WM_BEAUTIFY_FLAG" val="#wm#"/>
  <p:tag name="KSO_WM_DIAGRAM_GROUP_CODE" val="l1-1"/>
  <p:tag name="KSO_WM_TAG_VERSION" val="1.0"/>
  <p:tag name="KSO_WM_UNIT_PRESET_TEXT" val="LOREM IPSUM"/>
  <p:tag name="KSO_WM_UNIT_SHADOW_SCHEMECOLOR_INDEX" val="16"/>
  <p:tag name="KSO_WM_UNIT_TEXT_FILL_FORE_SCHEMECOLOR_INDEX" val="5"/>
  <p:tag name="KSO_WM_UNIT_TEXT_FILL_TYPE" val="1"/>
  <p:tag name="KSO_WM_UNIT_USESOURCEFORMAT_APPLY" val="0"/>
</p:tagLst>
</file>

<file path=ppt/tags/tag7.xml><?xml version="1.0" encoding="utf-8"?>
<p:tagLst xmlns:p="http://schemas.openxmlformats.org/presentationml/2006/main">
  <p:tag name="KSO_WM_TEMPLATE_CATEGORY" val="diagram"/>
  <p:tag name="KSO_WM_TEMPLATE_INDEX" val="588"/>
  <p:tag name="KSO_WM_UNIT_TYPE" val="l_h_f"/>
  <p:tag name="KSO_WM_UNIT_INDEX" val="1_2_1"/>
  <p:tag name="KSO_WM_UNIT_ID" val="320*l_h_f*1_2_1"/>
  <p:tag name="KSO_WM_UNIT_CLEAR" val="1"/>
  <p:tag name="KSO_WM_UNIT_LAYERLEVEL" val="1_1_1"/>
  <p:tag name="KSO_WM_UNIT_VALUE" val="50"/>
  <p:tag name="KSO_WM_UNIT_HIGHLIGHT" val="0"/>
  <p:tag name="KSO_WM_UNIT_COMPATIBLE" val="0"/>
  <p:tag name="KSO_WM_BEAUTIFY_FLAG" val="#wm#"/>
  <p:tag name="KSO_WM_DIAGRAM_GROUP_CODE" val="l1-1"/>
  <p:tag name="KSO_WM_TAG_VERSION" val="1.0"/>
  <p:tag name="KSO_WM_UNIT_PRESET_TEXT" val="Lorem ipsum dolor sit amet, consectetur adipisicing elit."/>
  <p:tag name="KSO_WM_UNIT_SHADOW_SCHEMECOLOR_INDEX" val="16"/>
  <p:tag name="KSO_WM_UNIT_TEXT_FILL_FORE_SCHEMECOLOR_INDEX" val="13"/>
  <p:tag name="KSO_WM_UNIT_TEXT_FILL_TYPE" val="1"/>
  <p:tag name="KSO_WM_UNIT_USESOURCEFORMAT_APPLY" val="0"/>
</p:tagLst>
</file>

<file path=ppt/tags/tag8.xml><?xml version="1.0" encoding="utf-8"?>
<p:tagLst xmlns:p="http://schemas.openxmlformats.org/presentationml/2006/main">
  <p:tag name="KSO_WM_TEMPLATE_CATEGORY" val="diagram"/>
  <p:tag name="KSO_WM_TEMPLATE_INDEX" val="588"/>
  <p:tag name="KSO_WM_UNIT_TYPE" val="l_i"/>
  <p:tag name="KSO_WM_UNIT_INDEX" val="1_3"/>
  <p:tag name="KSO_WM_UNIT_ID" val="320*l_i*1_3"/>
  <p:tag name="KSO_WM_UNIT_CLEAR" val="1"/>
  <p:tag name="KSO_WM_UNIT_LAYERLEVEL" val="1_1"/>
  <p:tag name="KSO_WM_BEAUTIFY_FLAG" val="#wm#"/>
  <p:tag name="KSO_WM_DIAGRAM_GROUP_CODE" val="l1-1"/>
  <p:tag name="KSO_WM_TAG_VERSION" val="1.0"/>
  <p:tag name="KSO_WM_UNIT_FILL_FORE_SCHEMECOLOR_INDEX" val="5"/>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9.xml><?xml version="1.0" encoding="utf-8"?>
<p:tagLst xmlns:p="http://schemas.openxmlformats.org/presentationml/2006/main">
  <p:tag name="KSO_WM_TAG_VERSION" val="1.0"/>
  <p:tag name="KSO_WM_BEAUTIFY_FLAG" val="#wm#"/>
  <p:tag name="KSO_WM_UNIT_TYPE" val="i"/>
  <p:tag name="KSO_WM_UNIT_ID" val="diagram588_4*i*15"/>
  <p:tag name="KSO_WM_TEMPLATE_CATEGORY" val="diagram"/>
  <p:tag name="KSO_WM_TEMPLATE_INDEX" val="588"/>
  <p:tag name="KSO_WM_UNIT_INDEX" val="15"/>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3345</Words>
  <Application>WPS 演示</Application>
  <PresentationFormat>全屏显示(4:3)</PresentationFormat>
  <Paragraphs>333</Paragraphs>
  <Slides>22</Slides>
  <Notes>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22</vt:i4>
      </vt:variant>
    </vt:vector>
  </HeadingPairs>
  <TitlesOfParts>
    <vt:vector size="30" baseType="lpstr">
      <vt:lpstr>Arial</vt:lpstr>
      <vt:lpstr>宋体</vt:lpstr>
      <vt:lpstr>Wingdings</vt:lpstr>
      <vt:lpstr>微软雅黑</vt:lpstr>
      <vt:lpstr>Wingdings</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繁华忧伤</cp:lastModifiedBy>
  <cp:revision>513</cp:revision>
  <dcterms:created xsi:type="dcterms:W3CDTF">2015-11-23T03:31:00Z</dcterms:created>
  <dcterms:modified xsi:type="dcterms:W3CDTF">2018-12-25T08:25:34Z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