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718" r:id="rId3"/>
    <p:sldId id="719" r:id="rId4"/>
    <p:sldId id="729" r:id="rId5"/>
    <p:sldId id="826" r:id="rId6"/>
    <p:sldId id="804" r:id="rId7"/>
    <p:sldId id="807" r:id="rId8"/>
    <p:sldId id="820" r:id="rId9"/>
    <p:sldId id="821" r:id="rId10"/>
    <p:sldId id="822" r:id="rId11"/>
    <p:sldId id="825" r:id="rId12"/>
    <p:sldId id="824" r:id="rId13"/>
    <p:sldId id="823" r:id="rId14"/>
    <p:sldId id="810" r:id="rId15"/>
    <p:sldId id="815" r:id="rId16"/>
    <p:sldId id="816" r:id="rId17"/>
    <p:sldId id="828" r:id="rId18"/>
    <p:sldId id="805" r:id="rId19"/>
    <p:sldId id="817" r:id="rId20"/>
    <p:sldId id="818" r:id="rId21"/>
    <p:sldId id="819" r:id="rId22"/>
    <p:sldId id="806" r:id="rId23"/>
    <p:sldId id="618" r:id="rId24"/>
    <p:sldId id="631" r:id="rId25"/>
    <p:sldId id="632" r:id="rId26"/>
    <p:sldId id="633" r:id="rId27"/>
    <p:sldId id="850" r:id="rId28"/>
    <p:sldId id="635"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57"/>
        <p:guide orient="horz" pos="688"/>
        <p:guide pos="1876"/>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4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slideLayout" Target="../slideLayouts/slideLayout2.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7" Type="http://schemas.openxmlformats.org/officeDocument/2006/relationships/slideLayout" Target="../slideLayouts/slideLayout2.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cstor.cn/proTextdetail_11007.html" TargetMode="External"/><Relationship Id="rId4" Type="http://schemas.openxmlformats.org/officeDocument/2006/relationships/image" Target="../media/image18.jpeg"/><Relationship Id="rId3" Type="http://schemas.openxmlformats.org/officeDocument/2006/relationships/hyperlink" Target="http://www.cstor.cn/proTextdetail_12031.html" TargetMode="External"/><Relationship Id="rId2" Type="http://schemas.openxmlformats.org/officeDocument/2006/relationships/image" Target="../media/image17.jpeg"/><Relationship Id="rId1" Type="http://schemas.openxmlformats.org/officeDocument/2006/relationships/hyperlink" Target="http://www.cstor.cn/proTextdetail_10766.html" TargetMode="Externa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5.png"/><Relationship Id="rId7" Type="http://schemas.openxmlformats.org/officeDocument/2006/relationships/hyperlink" Target="http://www.chinarobots.cn/" TargetMode="External"/><Relationship Id="rId6" Type="http://schemas.openxmlformats.org/officeDocument/2006/relationships/image" Target="../media/image34.png"/><Relationship Id="rId5" Type="http://schemas.openxmlformats.org/officeDocument/2006/relationships/hyperlink" Target="http://www.chinaaiworld.cn/" TargetMode="External"/><Relationship Id="rId4" Type="http://schemas.openxmlformats.org/officeDocument/2006/relationships/image" Target="../media/image3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5.png"/><Relationship Id="rId25" Type="http://schemas.openxmlformats.org/officeDocument/2006/relationships/image" Target="../media/image44.png"/><Relationship Id="rId24" Type="http://schemas.openxmlformats.org/officeDocument/2006/relationships/hyperlink" Target="http://www.envicloud.cn/" TargetMode="External"/><Relationship Id="rId23" Type="http://schemas.openxmlformats.org/officeDocument/2006/relationships/image" Target="../media/image43.png"/><Relationship Id="rId22" Type="http://schemas.openxmlformats.org/officeDocument/2006/relationships/image" Target="../media/image42.png"/><Relationship Id="rId21" Type="http://schemas.openxmlformats.org/officeDocument/2006/relationships/hyperlink" Target="http://www.wanwuyun.com/" TargetMode="External"/><Relationship Id="rId20" Type="http://schemas.openxmlformats.org/officeDocument/2006/relationships/image" Target="../media/image41.png"/><Relationship Id="rId2" Type="http://schemas.openxmlformats.org/officeDocument/2006/relationships/image" Target="../media/image32.png"/><Relationship Id="rId19" Type="http://schemas.openxmlformats.org/officeDocument/2006/relationships/hyperlink" Target="http://www.smartcitychina.cn/" TargetMode="External"/><Relationship Id="rId18" Type="http://schemas.openxmlformats.org/officeDocument/2006/relationships/image" Target="../media/image40.png"/><Relationship Id="rId17" Type="http://schemas.openxmlformats.org/officeDocument/2006/relationships/hyperlink" Target="http://www.netofthings.cn/" TargetMode="External"/><Relationship Id="rId16" Type="http://schemas.openxmlformats.org/officeDocument/2006/relationships/image" Target="../media/image39.png"/><Relationship Id="rId15" Type="http://schemas.openxmlformats.org/officeDocument/2006/relationships/hyperlink" Target="http://www.thebigdata.cn/" TargetMode="External"/><Relationship Id="rId14" Type="http://schemas.openxmlformats.org/officeDocument/2006/relationships/image" Target="../media/image38.png"/><Relationship Id="rId13" Type="http://schemas.openxmlformats.org/officeDocument/2006/relationships/hyperlink" Target="http://www.worldstor.cn/" TargetMode="External"/><Relationship Id="rId12" Type="http://schemas.openxmlformats.org/officeDocument/2006/relationships/image" Target="../media/image37.png"/><Relationship Id="rId11" Type="http://schemas.openxmlformats.org/officeDocument/2006/relationships/hyperlink" Target="http://www.pm25.org.cn/" TargetMode="External"/><Relationship Id="rId10" Type="http://schemas.openxmlformats.org/officeDocument/2006/relationships/image" Target="../media/image36.png"/><Relationship Id="rId1" Type="http://schemas.openxmlformats.org/officeDocument/2006/relationships/hyperlink" Target="http://www.chinaznyj.com/"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173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078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0" name="文本框 9"/>
          <p:cNvSpPr txBox="1"/>
          <p:nvPr/>
        </p:nvSpPr>
        <p:spPr>
          <a:xfrm>
            <a:off x="611505" y="900007"/>
            <a:ext cx="7920058" cy="755650"/>
          </a:xfrm>
          <a:prstGeom prst="rect">
            <a:avLst/>
          </a:prstGeom>
          <a:noFill/>
        </p:spPr>
        <p:txBody>
          <a:bodyPr wrap="square" rtlCol="0">
            <a:spAutoFit/>
          </a:bodyPr>
          <a:p>
            <a:pPr>
              <a:lnSpc>
                <a:spcPct val="120000"/>
              </a:lnSpc>
              <a:spcBef>
                <a:spcPts val="0"/>
              </a:spcBef>
              <a:spcAft>
                <a:spcPts val="0"/>
              </a:spcAft>
            </a:pPr>
            <a:r>
              <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运行了哪些作业，每个作业的类型、执行时间、起始时间、结束时间、执行时间、当前状态、最终状态等。</a:t>
            </a:r>
            <a:endParaRPr lang="zh-CN" altLang="en-US"/>
          </a:p>
        </p:txBody>
      </p:sp>
      <p:pic>
        <p:nvPicPr>
          <p:cNvPr id="11" name="图片 10" descr="1"/>
          <p:cNvPicPr>
            <a:picLocks noChangeAspect="1"/>
          </p:cNvPicPr>
          <p:nvPr/>
        </p:nvPicPr>
        <p:blipFill>
          <a:blip r:embed="rId1"/>
          <a:srcRect t="3874" b="31406"/>
          <a:stretch>
            <a:fillRect/>
          </a:stretch>
        </p:blipFill>
        <p:spPr>
          <a:xfrm>
            <a:off x="252095" y="1856740"/>
            <a:ext cx="8640063" cy="3144023"/>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0" name="文本框 9"/>
          <p:cNvSpPr txBox="1"/>
          <p:nvPr/>
        </p:nvSpPr>
        <p:spPr>
          <a:xfrm>
            <a:off x="611505" y="900007"/>
            <a:ext cx="7920058" cy="423545"/>
          </a:xfrm>
          <a:prstGeom prst="rect">
            <a:avLst/>
          </a:prstGeom>
          <a:noFill/>
        </p:spPr>
        <p:txBody>
          <a:bodyPr wrap="square" rtlCol="0">
            <a:spAutoFit/>
          </a:bodyPr>
          <a:p>
            <a:pPr>
              <a:lnSpc>
                <a:spcPct val="120000"/>
              </a:lnSpc>
              <a:spcBef>
                <a:spcPts val="0"/>
              </a:spcBef>
              <a:spcAft>
                <a:spcPts val="0"/>
              </a:spcAft>
            </a:pPr>
            <a:r>
              <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作业运行在集群的哪些计算节点上。</a:t>
            </a:r>
            <a:endParaRPr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1" name="图片 10" descr="1"/>
          <p:cNvPicPr>
            <a:picLocks noChangeAspect="1"/>
          </p:cNvPicPr>
          <p:nvPr/>
        </p:nvPicPr>
        <p:blipFill>
          <a:blip r:embed="rId1"/>
          <a:srcRect l="13308" t="17629" r="4078" b="51392"/>
          <a:stretch>
            <a:fillRect/>
          </a:stretch>
        </p:blipFill>
        <p:spPr>
          <a:xfrm>
            <a:off x="612140" y="1323340"/>
            <a:ext cx="7920058" cy="1669834"/>
          </a:xfrm>
          <a:prstGeom prst="rect">
            <a:avLst/>
          </a:prstGeom>
        </p:spPr>
      </p:pic>
      <p:pic>
        <p:nvPicPr>
          <p:cNvPr id="15" name="图片 14" descr="2"/>
          <p:cNvPicPr>
            <a:picLocks noChangeAspect="1"/>
          </p:cNvPicPr>
          <p:nvPr/>
        </p:nvPicPr>
        <p:blipFill>
          <a:blip r:embed="rId2"/>
          <a:srcRect l="18870" t="9174" r="1357" b="38648"/>
          <a:stretch>
            <a:fillRect/>
          </a:stretch>
        </p:blipFill>
        <p:spPr>
          <a:xfrm>
            <a:off x="611505" y="2993390"/>
            <a:ext cx="7920058" cy="2912671"/>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0" name="文本框 9"/>
          <p:cNvSpPr txBox="1"/>
          <p:nvPr/>
        </p:nvSpPr>
        <p:spPr>
          <a:xfrm>
            <a:off x="611505" y="900007"/>
            <a:ext cx="7920058" cy="423545"/>
          </a:xfrm>
          <a:prstGeom prst="rect">
            <a:avLst/>
          </a:prstGeom>
          <a:noFill/>
        </p:spPr>
        <p:txBody>
          <a:bodyPr wrap="square" rtlCol="0">
            <a:spAutoFit/>
          </a:bodyPr>
          <a:p>
            <a:pPr>
              <a:lnSpc>
                <a:spcPct val="120000"/>
              </a:lnSpc>
              <a:spcBef>
                <a:spcPts val="0"/>
              </a:spcBef>
              <a:spcAft>
                <a:spcPts val="0"/>
              </a:spcAft>
            </a:pPr>
            <a:r>
              <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HDFS文件信息，包括Size、 Replication、Block Size</a:t>
            </a:r>
            <a:r>
              <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a:p>
        </p:txBody>
      </p:sp>
      <p:pic>
        <p:nvPicPr>
          <p:cNvPr id="11" name="图片 10" descr="1"/>
          <p:cNvPicPr>
            <a:picLocks noChangeAspect="1"/>
          </p:cNvPicPr>
          <p:nvPr/>
        </p:nvPicPr>
        <p:blipFill>
          <a:blip r:embed="rId1"/>
          <a:srcRect l="11130" t="8455" r="10322" b="39614"/>
          <a:stretch>
            <a:fillRect/>
          </a:stretch>
        </p:blipFill>
        <p:spPr>
          <a:xfrm>
            <a:off x="612140" y="1883410"/>
            <a:ext cx="7920058" cy="294408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612394" y="1440011"/>
            <a:ext cx="9956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集群</a:t>
            </a:r>
            <a:r>
              <a:rPr lang="en-US" altLang="zh-CN" b="1" dirty="0">
                <a:solidFill>
                  <a:srgbClr val="3D89BC"/>
                </a:solidFill>
                <a:latin typeface="微软雅黑" panose="020B0503020204020204" pitchFamily="34" charset="-122"/>
                <a:ea typeface="微软雅黑" panose="020B0503020204020204" pitchFamily="34" charset="-122"/>
              </a:rPr>
              <a:t>CLI</a:t>
            </a:r>
            <a:endParaRPr lang="en-US" altLang="zh-CN" b="1" dirty="0">
              <a:solidFill>
                <a:srgbClr val="3D89B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12140" y="2016015"/>
            <a:ext cx="7920058" cy="423545"/>
          </a:xfrm>
          <a:prstGeom prst="rect">
            <a:avLst/>
          </a:prstGeom>
          <a:noFill/>
        </p:spPr>
        <p:txBody>
          <a:bodyPr wrap="square" rtlCol="0">
            <a:spAutoFit/>
          </a:bodyPr>
          <a:p>
            <a:pPr>
              <a:lnSpc>
                <a:spcPct val="120000"/>
              </a:lnSpc>
              <a:spcBef>
                <a:spcPts val="0"/>
              </a:spcBef>
              <a:spcAft>
                <a:spcPts val="0"/>
              </a:spcAft>
            </a:pP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通过yarn、mapred 等CLI工具，也可监控作业的运行。</a:t>
            </a:r>
            <a:endParaRPr lang="zh-CN" altLang="en-US"/>
          </a:p>
        </p:txBody>
      </p:sp>
      <p:sp>
        <p:nvSpPr>
          <p:cNvPr id="12" name="矩形 11"/>
          <p:cNvSpPr/>
          <p:nvPr/>
        </p:nvSpPr>
        <p:spPr>
          <a:xfrm>
            <a:off x="612394" y="2880021"/>
            <a:ext cx="20116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操作系统自带工具</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12140" y="3456025"/>
            <a:ext cx="7920058" cy="755650"/>
          </a:xfrm>
          <a:prstGeom prst="rect">
            <a:avLst/>
          </a:prstGeom>
          <a:noFill/>
        </p:spPr>
        <p:txBody>
          <a:bodyPr wrap="square" rtlCol="0">
            <a:spAutoFit/>
          </a:bodyPr>
          <a:p>
            <a:pPr>
              <a:lnSpc>
                <a:spcPct val="120000"/>
              </a:lnSpc>
              <a:spcBef>
                <a:spcPts val="0"/>
              </a:spcBef>
              <a:spcAft>
                <a:spcPts val="0"/>
              </a:spcAft>
            </a:pP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通过操作系统自带的工具，如vmstat</a:t>
            </a:r>
            <a:r>
              <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dirty="0">
                <a:solidFill>
                  <a:schemeClr val="tx1">
                    <a:lumMod val="75000"/>
                    <a:lumOff val="25000"/>
                  </a:schemeClr>
                </a:solidFill>
                <a:latin typeface="微软雅黑" panose="020B0503020204020204" pitchFamily="34" charset="-122"/>
                <a:ea typeface="微软雅黑" panose="020B0503020204020204" pitchFamily="34" charset="-122"/>
                <a:sym typeface="+mn-ea"/>
              </a:rPr>
              <a:t>可以监控到节点的物理运行性能</a:t>
            </a:r>
            <a:r>
              <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，可以监控每个节点的资源占用信息。</a:t>
            </a:r>
            <a:endParaRPr 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540004" y="1080008"/>
            <a:ext cx="288607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Ganglia</a:t>
            </a:r>
            <a:r>
              <a:rPr lang="zh-CN" altLang="en-US" b="1" dirty="0">
                <a:solidFill>
                  <a:srgbClr val="3D89BC"/>
                </a:solidFill>
                <a:latin typeface="微软雅黑" panose="020B0503020204020204" pitchFamily="34" charset="-122"/>
                <a:ea typeface="微软雅黑" panose="020B0503020204020204" pitchFamily="34" charset="-122"/>
              </a:rPr>
              <a:t>工作原理图如下：</a:t>
            </a:r>
            <a:endParaRPr lang="zh-CN" altLang="en-US" b="1" dirty="0">
              <a:solidFill>
                <a:srgbClr val="3D89BC"/>
              </a:solidFill>
              <a:latin typeface="微软雅黑" panose="020B0503020204020204" pitchFamily="34" charset="-122"/>
              <a:ea typeface="微软雅黑" panose="020B0503020204020204" pitchFamily="34" charset="-122"/>
            </a:endParaRPr>
          </a:p>
        </p:txBody>
      </p:sp>
      <p:pic>
        <p:nvPicPr>
          <p:cNvPr id="10" name="图片 9" descr="1"/>
          <p:cNvPicPr>
            <a:picLocks noChangeAspect="1"/>
          </p:cNvPicPr>
          <p:nvPr/>
        </p:nvPicPr>
        <p:blipFill>
          <a:blip r:embed="rId1"/>
          <a:stretch>
            <a:fillRect/>
          </a:stretch>
        </p:blipFill>
        <p:spPr>
          <a:xfrm>
            <a:off x="114300" y="1898650"/>
            <a:ext cx="3991199" cy="3060023"/>
          </a:xfrm>
          <a:prstGeom prst="rect">
            <a:avLst/>
          </a:prstGeom>
        </p:spPr>
      </p:pic>
      <p:pic>
        <p:nvPicPr>
          <p:cNvPr id="12" name="图片 11" descr="1.jpg"/>
          <p:cNvPicPr>
            <a:picLocks noChangeAspect="1"/>
          </p:cNvPicPr>
          <p:nvPr/>
        </p:nvPicPr>
        <p:blipFill>
          <a:blip r:embed="rId2"/>
          <a:stretch>
            <a:fillRect/>
          </a:stretch>
        </p:blipFill>
        <p:spPr>
          <a:xfrm>
            <a:off x="4152900" y="1898650"/>
            <a:ext cx="4847869" cy="3060023"/>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540004" y="900007"/>
            <a:ext cx="1971675" cy="368300"/>
          </a:xfrm>
          <a:prstGeom prst="rect">
            <a:avLst/>
          </a:prstGeom>
          <a:noFill/>
          <a:ln w="9525">
            <a:noFill/>
          </a:ln>
        </p:spPr>
        <p:txBody>
          <a:bodyPr wrap="none">
            <a:spAutoFit/>
          </a:bodyPr>
          <a:p>
            <a:pPr algn="l"/>
            <a:r>
              <a:rPr lang="zh-CN" altLang="en-US" b="1" dirty="0">
                <a:solidFill>
                  <a:srgbClr val="3D89BC"/>
                </a:solidFill>
                <a:latin typeface="微软雅黑" panose="020B0503020204020204" pitchFamily="34" charset="-122"/>
                <a:ea typeface="微软雅黑" panose="020B0503020204020204" pitchFamily="34" charset="-122"/>
              </a:rPr>
              <a:t>Ganglia监控画面</a:t>
            </a:r>
            <a:endParaRPr lang="zh-CN" altLang="en-US" b="1" dirty="0">
              <a:solidFill>
                <a:srgbClr val="3D89BC"/>
              </a:solidFill>
              <a:latin typeface="微软雅黑" panose="020B0503020204020204" pitchFamily="34" charset="-122"/>
              <a:ea typeface="微软雅黑" panose="020B0503020204020204" pitchFamily="34" charset="-122"/>
            </a:endParaRPr>
          </a:p>
        </p:txBody>
      </p:sp>
      <p:pic>
        <p:nvPicPr>
          <p:cNvPr id="10" name="图片 9" descr="1"/>
          <p:cNvPicPr>
            <a:picLocks noChangeAspect="1"/>
          </p:cNvPicPr>
          <p:nvPr/>
        </p:nvPicPr>
        <p:blipFill>
          <a:blip r:embed="rId1"/>
          <a:stretch>
            <a:fillRect/>
          </a:stretch>
        </p:blipFill>
        <p:spPr>
          <a:xfrm>
            <a:off x="252095" y="1453515"/>
            <a:ext cx="8640063" cy="3951551"/>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612394" y="1071753"/>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其他监控工具</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12140" y="1440011"/>
            <a:ext cx="7920058" cy="681355"/>
          </a:xfrm>
          <a:prstGeom prst="rect">
            <a:avLst/>
          </a:prstGeom>
          <a:noFill/>
        </p:spPr>
        <p:txBody>
          <a:bodyPr wrap="square" rtlCol="0">
            <a:spAutoFit/>
          </a:bodyPr>
          <a:p>
            <a:pPr>
              <a:lnSpc>
                <a:spcPct val="120000"/>
              </a:lnSpc>
              <a:spcBef>
                <a:spcPts val="0"/>
              </a:spcBef>
              <a:spcAft>
                <a:spcPts val="0"/>
              </a:spcAft>
            </a:pP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其它常用监控工具还有Dr.Elephant、nagios、eBay Eagle等</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如下图显示的</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Dr.Elephant监控画面。</a:t>
            </a:r>
            <a:endPar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2" name="图片 11" descr="1.jpg"/>
          <p:cNvPicPr>
            <a:picLocks noChangeAspect="1"/>
          </p:cNvPicPr>
          <p:nvPr/>
        </p:nvPicPr>
        <p:blipFill>
          <a:blip r:embed="rId1"/>
          <a:stretch>
            <a:fillRect/>
          </a:stretch>
        </p:blipFill>
        <p:spPr>
          <a:xfrm>
            <a:off x="2052320" y="2121535"/>
            <a:ext cx="5040037" cy="3888029"/>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性能分析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性能监控工具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a:solidFill>
            <a:srgbClr val="3D89BC"/>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21535"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4.3</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a:solidFill>
                    <a:schemeClr val="bg1"/>
                  </a:solidFill>
                  <a:latin typeface="微软雅黑" panose="020B0503020204020204" pitchFamily="34" charset="-122"/>
                  <a:ea typeface="微软雅黑" panose="020B0503020204020204" pitchFamily="34" charset="-122"/>
                </a:rPr>
                <a:t>性能优化</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4.3 </a:t>
            </a:r>
            <a:r>
              <a:rPr lang="zh-CN" altLang="en-US" sz="2100" b="1" spc="225" dirty="0" smtClean="0">
                <a:solidFill>
                  <a:prstClr val="white"/>
                </a:solidFill>
                <a:sym typeface="+mn-ea"/>
              </a:rPr>
              <a:t>性能优化</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540004" y="1080008"/>
            <a:ext cx="293687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Hadoop</a:t>
            </a:r>
            <a:r>
              <a:rPr lang="zh-CN" altLang="en-US" b="1" dirty="0">
                <a:solidFill>
                  <a:srgbClr val="3D89BC"/>
                </a:solidFill>
                <a:latin typeface="微软雅黑" panose="020B0503020204020204" pitchFamily="34" charset="-122"/>
                <a:ea typeface="微软雅黑" panose="020B0503020204020204" pitchFamily="34" charset="-122"/>
              </a:rPr>
              <a:t>集群配置规划优化</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1"/>
            </p:custDataLst>
          </p:nvPr>
        </p:nvGrpSpPr>
        <p:grpSpPr>
          <a:xfrm>
            <a:off x="2085978" y="2414868"/>
            <a:ext cx="4972045" cy="730489"/>
            <a:chOff x="1490300" y="2743199"/>
            <a:chExt cx="4972045" cy="730489"/>
          </a:xfrm>
        </p:grpSpPr>
        <p:sp>
          <p:nvSpPr>
            <p:cNvPr id="35" name="任意多边形 34"/>
            <p:cNvSpPr/>
            <p:nvPr>
              <p:custDataLst>
                <p:tags r:id="rId2"/>
              </p:custDataLst>
            </p:nvPr>
          </p:nvSpPr>
          <p:spPr>
            <a:xfrm>
              <a:off x="1490300" y="2743199"/>
              <a:ext cx="580293" cy="712177"/>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2000"/>
            </a:p>
          </p:txBody>
        </p:sp>
        <p:sp>
          <p:nvSpPr>
            <p:cNvPr id="37" name="任意多边形 36"/>
            <p:cNvSpPr/>
            <p:nvPr>
              <p:custDataLst>
                <p:tags r:id="rId3"/>
              </p:custDataLst>
            </p:nvPr>
          </p:nvSpPr>
          <p:spPr>
            <a:xfrm>
              <a:off x="2070594" y="3042139"/>
              <a:ext cx="394921" cy="413238"/>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p>
              <a:pPr algn="ctr"/>
              <a:r>
                <a:rPr lang="en-US" altLang="zh-CN" sz="2000" dirty="0" smtClean="0">
                  <a:solidFill>
                    <a:schemeClr val="bg1"/>
                  </a:solidFill>
                </a:rPr>
                <a:t>A</a:t>
              </a:r>
              <a:endParaRPr lang="zh-CN" altLang="en-US" sz="2000" dirty="0">
                <a:solidFill>
                  <a:schemeClr val="bg1"/>
                </a:solidFill>
              </a:endParaRPr>
            </a:p>
          </p:txBody>
        </p:sp>
        <p:sp>
          <p:nvSpPr>
            <p:cNvPr id="75" name="文本框 74"/>
            <p:cNvSpPr txBox="1"/>
            <p:nvPr>
              <p:custDataLst>
                <p:tags r:id="rId4"/>
              </p:custDataLst>
            </p:nvPr>
          </p:nvSpPr>
          <p:spPr>
            <a:xfrm>
              <a:off x="2518266" y="3017153"/>
              <a:ext cx="3944079" cy="456535"/>
            </a:xfrm>
            <a:prstGeom prst="rect">
              <a:avLst/>
            </a:prstGeom>
            <a:noFill/>
          </p:spPr>
          <p:txBody>
            <a:bodyPr wrap="square" rtlCol="0" anchor="ctr">
              <a:noAutofit/>
            </a:bodyPr>
            <a:p>
              <a:pPr>
                <a:lnSpc>
                  <a:spcPct val="150000"/>
                </a:lnSpc>
              </a:pPr>
              <a:r>
                <a:rPr lang="en-US" altLang="zh-CN" dirty="0">
                  <a:solidFill>
                    <a:schemeClr val="tx1">
                      <a:lumMod val="75000"/>
                      <a:lumOff val="25000"/>
                    </a:schemeClr>
                  </a:solidFill>
                </a:rPr>
                <a:t>Hadoop硬件配置规划优化</a:t>
              </a:r>
              <a:endParaRPr lang="en-US" altLang="zh-CN" dirty="0">
                <a:solidFill>
                  <a:schemeClr val="tx1">
                    <a:lumMod val="75000"/>
                    <a:lumOff val="25000"/>
                  </a:schemeClr>
                </a:solidFill>
              </a:endParaRPr>
            </a:p>
          </p:txBody>
        </p:sp>
      </p:grpSp>
      <p:grpSp>
        <p:nvGrpSpPr>
          <p:cNvPr id="12" name="组合 11"/>
          <p:cNvGrpSpPr/>
          <p:nvPr>
            <p:custDataLst>
              <p:tags r:id="rId5"/>
            </p:custDataLst>
          </p:nvPr>
        </p:nvGrpSpPr>
        <p:grpSpPr>
          <a:xfrm>
            <a:off x="2085978" y="3468278"/>
            <a:ext cx="4972045" cy="733825"/>
            <a:chOff x="1490300" y="3798277"/>
            <a:chExt cx="4972045" cy="733825"/>
          </a:xfrm>
        </p:grpSpPr>
        <p:sp>
          <p:nvSpPr>
            <p:cNvPr id="63" name="任意多边形 62"/>
            <p:cNvSpPr/>
            <p:nvPr>
              <p:custDataLst>
                <p:tags r:id="rId6"/>
              </p:custDataLst>
            </p:nvPr>
          </p:nvSpPr>
          <p:spPr>
            <a:xfrm>
              <a:off x="1490300" y="3798277"/>
              <a:ext cx="580293" cy="712177"/>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2000"/>
            </a:p>
          </p:txBody>
        </p:sp>
        <p:sp>
          <p:nvSpPr>
            <p:cNvPr id="64" name="任意多边形 63"/>
            <p:cNvSpPr/>
            <p:nvPr>
              <p:custDataLst>
                <p:tags r:id="rId7"/>
              </p:custDataLst>
            </p:nvPr>
          </p:nvSpPr>
          <p:spPr>
            <a:xfrm>
              <a:off x="2070594" y="4097217"/>
              <a:ext cx="394921" cy="413238"/>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p>
              <a:pPr algn="ctr"/>
              <a:r>
                <a:rPr lang="en-US" altLang="zh-CN" sz="2000" dirty="0" smtClean="0">
                  <a:solidFill>
                    <a:schemeClr val="bg1"/>
                  </a:solidFill>
                </a:rPr>
                <a:t>B</a:t>
              </a:r>
              <a:endParaRPr lang="zh-CN" altLang="en-US" sz="2000" dirty="0">
                <a:solidFill>
                  <a:schemeClr val="bg1"/>
                </a:solidFill>
              </a:endParaRPr>
            </a:p>
          </p:txBody>
        </p:sp>
        <p:sp>
          <p:nvSpPr>
            <p:cNvPr id="76" name="文本框 75"/>
            <p:cNvSpPr txBox="1"/>
            <p:nvPr>
              <p:custDataLst>
                <p:tags r:id="rId8"/>
              </p:custDataLst>
            </p:nvPr>
          </p:nvSpPr>
          <p:spPr>
            <a:xfrm>
              <a:off x="2518266" y="4075567"/>
              <a:ext cx="3944079" cy="456535"/>
            </a:xfrm>
            <a:prstGeom prst="rect">
              <a:avLst/>
            </a:prstGeom>
            <a:noFill/>
          </p:spPr>
          <p:txBody>
            <a:bodyPr wrap="square" rtlCol="0" anchor="ctr">
              <a:noAutofit/>
            </a:bodyPr>
            <a:p>
              <a:pPr>
                <a:lnSpc>
                  <a:spcPct val="150000"/>
                </a:lnSpc>
              </a:pPr>
              <a:r>
                <a:rPr lang="zh-CN" altLang="en-US" dirty="0">
                  <a:solidFill>
                    <a:schemeClr val="tx1">
                      <a:lumMod val="75000"/>
                      <a:lumOff val="25000"/>
                    </a:schemeClr>
                  </a:solidFill>
                </a:rPr>
                <a:t>操作系统规划优化</a:t>
              </a:r>
              <a:endParaRPr lang="zh-CN" altLang="en-US" dirty="0">
                <a:solidFill>
                  <a:schemeClr val="tx1">
                    <a:lumMod val="75000"/>
                    <a:lumOff val="25000"/>
                  </a:schemeClr>
                </a:solidFill>
              </a:endParaRPr>
            </a:p>
          </p:txBody>
        </p:sp>
      </p:grpSp>
      <p:grpSp>
        <p:nvGrpSpPr>
          <p:cNvPr id="13" name="组合 12"/>
          <p:cNvGrpSpPr/>
          <p:nvPr>
            <p:custDataLst>
              <p:tags r:id="rId9"/>
            </p:custDataLst>
          </p:nvPr>
        </p:nvGrpSpPr>
        <p:grpSpPr>
          <a:xfrm>
            <a:off x="2085978" y="4525024"/>
            <a:ext cx="4972045" cy="737161"/>
            <a:chOff x="1490300" y="4853355"/>
            <a:chExt cx="4972045" cy="737161"/>
          </a:xfrm>
        </p:grpSpPr>
        <p:sp>
          <p:nvSpPr>
            <p:cNvPr id="69" name="任意多边形 68"/>
            <p:cNvSpPr/>
            <p:nvPr>
              <p:custDataLst>
                <p:tags r:id="rId10"/>
              </p:custDataLst>
            </p:nvPr>
          </p:nvSpPr>
          <p:spPr>
            <a:xfrm>
              <a:off x="1490300" y="4853355"/>
              <a:ext cx="580293" cy="712177"/>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2000"/>
            </a:p>
          </p:txBody>
        </p:sp>
        <p:sp>
          <p:nvSpPr>
            <p:cNvPr id="70" name="任意多边形 69"/>
            <p:cNvSpPr/>
            <p:nvPr>
              <p:custDataLst>
                <p:tags r:id="rId11"/>
              </p:custDataLst>
            </p:nvPr>
          </p:nvSpPr>
          <p:spPr>
            <a:xfrm>
              <a:off x="2070594" y="5152295"/>
              <a:ext cx="394921" cy="413238"/>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p>
              <a:pPr algn="ctr"/>
              <a:r>
                <a:rPr lang="en-US" altLang="zh-CN" sz="2000" dirty="0" smtClean="0">
                  <a:solidFill>
                    <a:schemeClr val="bg1"/>
                  </a:solidFill>
                </a:rPr>
                <a:t>C</a:t>
              </a:r>
              <a:endParaRPr lang="zh-CN" altLang="en-US" sz="2000" dirty="0">
                <a:solidFill>
                  <a:schemeClr val="bg1"/>
                </a:solidFill>
              </a:endParaRPr>
            </a:p>
          </p:txBody>
        </p:sp>
        <p:sp>
          <p:nvSpPr>
            <p:cNvPr id="77" name="文本框 76"/>
            <p:cNvSpPr txBox="1"/>
            <p:nvPr>
              <p:custDataLst>
                <p:tags r:id="rId12"/>
              </p:custDataLst>
            </p:nvPr>
          </p:nvSpPr>
          <p:spPr>
            <a:xfrm>
              <a:off x="2518266" y="5133981"/>
              <a:ext cx="3944079" cy="456535"/>
            </a:xfrm>
            <a:prstGeom prst="rect">
              <a:avLst/>
            </a:prstGeom>
            <a:noFill/>
          </p:spPr>
          <p:txBody>
            <a:bodyPr wrap="square" rtlCol="0" anchor="ctr">
              <a:noAutofit/>
            </a:bodyPr>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Hadoop</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集群配置规划优化</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cxnSp>
        <p:nvCxnSpPr>
          <p:cNvPr id="15" name="直接连接符 14"/>
          <p:cNvCxnSpPr/>
          <p:nvPr>
            <p:custDataLst>
              <p:tags r:id="rId13"/>
            </p:custDataLst>
          </p:nvPr>
        </p:nvCxnSpPr>
        <p:spPr>
          <a:xfrm>
            <a:off x="2085978" y="1961372"/>
            <a:ext cx="0" cy="35433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4.3 </a:t>
            </a:r>
            <a:r>
              <a:rPr lang="zh-CN" altLang="en-US" sz="2100" b="1" spc="225" dirty="0" smtClean="0">
                <a:solidFill>
                  <a:prstClr val="white"/>
                </a:solidFill>
                <a:sym typeface="+mn-ea"/>
              </a:rPr>
              <a:t>性能优化</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540004" y="1080008"/>
            <a:ext cx="2022475" cy="368300"/>
          </a:xfrm>
          <a:prstGeom prst="rect">
            <a:avLst/>
          </a:prstGeom>
          <a:noFill/>
          <a:ln w="9525">
            <a:noFill/>
          </a:ln>
        </p:spPr>
        <p:txBody>
          <a:bodyPr wrap="none">
            <a:spAutoFit/>
          </a:bodyPr>
          <a:p>
            <a:r>
              <a:rPr lang="en-US" altLang="zh-CN" b="1" dirty="0">
                <a:solidFill>
                  <a:srgbClr val="3D89BC"/>
                </a:solidFill>
                <a:latin typeface="微软雅黑" panose="020B0503020204020204" pitchFamily="34" charset="-122"/>
                <a:ea typeface="微软雅黑" panose="020B0503020204020204" pitchFamily="34" charset="-122"/>
              </a:rPr>
              <a:t>Hadoop</a:t>
            </a:r>
            <a:r>
              <a:rPr lang="zh-CN" altLang="en-US" b="1" dirty="0">
                <a:solidFill>
                  <a:srgbClr val="3D89BC"/>
                </a:solidFill>
                <a:latin typeface="微软雅黑" panose="020B0503020204020204" pitchFamily="34" charset="-122"/>
                <a:ea typeface="微软雅黑" panose="020B0503020204020204" pitchFamily="34" charset="-122"/>
              </a:rPr>
              <a:t>性能优化</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2411434" y="1800013"/>
            <a:ext cx="4320032"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内存优化</a:t>
            </a:r>
            <a:endParaRPr lang="zh-CN" altLang="en-US" sz="2100" dirty="0">
              <a:solidFill>
                <a:schemeClr val="tx1">
                  <a:lumMod val="75000"/>
                  <a:lumOff val="25000"/>
                </a:schemeClr>
              </a:solidFill>
            </a:endParaRPr>
          </a:p>
        </p:txBody>
      </p:sp>
      <p:sp>
        <p:nvSpPr>
          <p:cNvPr id="26" name="圆角矩形 25"/>
          <p:cNvSpPr/>
          <p:nvPr/>
        </p:nvSpPr>
        <p:spPr>
          <a:xfrm>
            <a:off x="2412018" y="2520019"/>
            <a:ext cx="4320032"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配置多个</a:t>
            </a:r>
            <a:r>
              <a:rPr lang="en-US" altLang="zh-CN" sz="2100" dirty="0">
                <a:solidFill>
                  <a:schemeClr val="tx1">
                    <a:lumMod val="75000"/>
                    <a:lumOff val="25000"/>
                  </a:schemeClr>
                </a:solidFill>
              </a:rPr>
              <a:t>M</a:t>
            </a:r>
            <a:r>
              <a:rPr lang="zh-CN" altLang="en-US" sz="2100" dirty="0">
                <a:solidFill>
                  <a:schemeClr val="tx1">
                    <a:lumMod val="75000"/>
                    <a:lumOff val="25000"/>
                  </a:schemeClr>
                </a:solidFill>
              </a:rPr>
              <a:t>ap</a:t>
            </a:r>
            <a:r>
              <a:rPr lang="en-US" altLang="zh-CN" sz="2100" dirty="0">
                <a:solidFill>
                  <a:schemeClr val="tx1">
                    <a:lumMod val="75000"/>
                    <a:lumOff val="25000"/>
                  </a:schemeClr>
                </a:solidFill>
              </a:rPr>
              <a:t>R</a:t>
            </a:r>
            <a:r>
              <a:rPr lang="zh-CN" altLang="en-US" sz="2100" dirty="0">
                <a:solidFill>
                  <a:schemeClr val="tx1">
                    <a:lumMod val="75000"/>
                    <a:lumOff val="25000"/>
                  </a:schemeClr>
                </a:solidFill>
              </a:rPr>
              <a:t>educe工作目录</a:t>
            </a:r>
            <a:endParaRPr lang="zh-CN" altLang="en-US" sz="2100" dirty="0">
              <a:solidFill>
                <a:schemeClr val="tx1">
                  <a:lumMod val="75000"/>
                  <a:lumOff val="25000"/>
                </a:schemeClr>
              </a:solidFill>
            </a:endParaRPr>
          </a:p>
        </p:txBody>
      </p:sp>
      <p:sp>
        <p:nvSpPr>
          <p:cNvPr id="30" name="圆角矩形 29"/>
          <p:cNvSpPr/>
          <p:nvPr/>
        </p:nvSpPr>
        <p:spPr>
          <a:xfrm>
            <a:off x="2412018" y="3240024"/>
            <a:ext cx="4320032"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压缩MapReduce中间结果</a:t>
            </a:r>
            <a:endParaRPr lang="zh-CN" altLang="en-US" sz="2100" dirty="0">
              <a:solidFill>
                <a:schemeClr val="tx1">
                  <a:lumMod val="75000"/>
                  <a:lumOff val="25000"/>
                </a:schemeClr>
              </a:solidFill>
            </a:endParaRPr>
          </a:p>
        </p:txBody>
      </p:sp>
      <p:sp>
        <p:nvSpPr>
          <p:cNvPr id="31" name="圆角矩形 30"/>
          <p:cNvSpPr/>
          <p:nvPr/>
        </p:nvSpPr>
        <p:spPr>
          <a:xfrm>
            <a:off x="2412018" y="3960029"/>
            <a:ext cx="4320032"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00" dirty="0">
                <a:solidFill>
                  <a:schemeClr val="tx1">
                    <a:lumMod val="75000"/>
                    <a:lumOff val="25000"/>
                  </a:schemeClr>
                </a:solidFill>
              </a:rPr>
              <a:t>调整虚拟</a:t>
            </a:r>
            <a:r>
              <a:rPr lang="en-US" altLang="zh-CN" sz="2100" dirty="0">
                <a:solidFill>
                  <a:schemeClr val="tx1">
                    <a:lumMod val="75000"/>
                    <a:lumOff val="25000"/>
                  </a:schemeClr>
                </a:solidFill>
              </a:rPr>
              <a:t>CPU</a:t>
            </a:r>
            <a:r>
              <a:rPr lang="zh-CN" altLang="en-US" sz="2100" dirty="0">
                <a:solidFill>
                  <a:schemeClr val="tx1">
                    <a:lumMod val="75000"/>
                    <a:lumOff val="25000"/>
                  </a:schemeClr>
                </a:solidFill>
              </a:rPr>
              <a:t>个数</a:t>
            </a:r>
            <a:endParaRPr lang="zh-CN" altLang="en-US" sz="2100" dirty="0">
              <a:solidFill>
                <a:schemeClr val="tx1">
                  <a:lumMod val="75000"/>
                  <a:lumOff val="25000"/>
                </a:schemeClr>
              </a:solidFill>
            </a:endParaRPr>
          </a:p>
        </p:txBody>
      </p:sp>
      <p:sp>
        <p:nvSpPr>
          <p:cNvPr id="10" name="圆角矩形 9"/>
          <p:cNvSpPr/>
          <p:nvPr/>
        </p:nvSpPr>
        <p:spPr>
          <a:xfrm>
            <a:off x="2412018" y="4680034"/>
            <a:ext cx="4320032" cy="432003"/>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100" dirty="0">
                <a:solidFill>
                  <a:schemeClr val="tx1">
                    <a:lumMod val="75000"/>
                    <a:lumOff val="25000"/>
                  </a:schemeClr>
                </a:solidFill>
              </a:rPr>
              <a:t>其他优化常用技巧</a:t>
            </a:r>
            <a:endParaRPr lang="zh-CN" sz="21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4.1</a:t>
              </a:r>
              <a:r>
                <a:rPr lang="zh-CN" altLang="en-US" sz="2100" spc="225" dirty="0">
                  <a:solidFill>
                    <a:schemeClr val="bg1"/>
                  </a:solidFill>
                  <a:latin typeface="微软雅黑" panose="020B0503020204020204" pitchFamily="34" charset="-122"/>
                  <a:ea typeface="微软雅黑" panose="020B0503020204020204" pitchFamily="34" charset="-122"/>
                </a:rPr>
                <a:t>　性能分析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性能监控工具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性能优化</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4.3 </a:t>
            </a:r>
            <a:r>
              <a:rPr lang="zh-CN" altLang="en-US" sz="2100" b="1" spc="225" dirty="0" smtClean="0">
                <a:solidFill>
                  <a:prstClr val="white"/>
                </a:solidFill>
                <a:sym typeface="+mn-ea"/>
              </a:rPr>
              <a:t>性能优化</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611759" y="1093343"/>
            <a:ext cx="1097280" cy="368300"/>
          </a:xfrm>
          <a:prstGeom prst="rect">
            <a:avLst/>
          </a:prstGeom>
          <a:noFill/>
          <a:ln w="9525">
            <a:noFill/>
          </a:ln>
        </p:spPr>
        <p:txBody>
          <a:bodyPr wrap="none">
            <a:spAutoFit/>
          </a:bodyPr>
          <a:p>
            <a:r>
              <a:rPr lang="zh-CN" b="1" dirty="0">
                <a:solidFill>
                  <a:srgbClr val="3D89BC"/>
                </a:solidFill>
                <a:latin typeface="微软雅黑" panose="020B0503020204020204" pitchFamily="34" charset="-122"/>
                <a:ea typeface="微软雅黑" panose="020B0503020204020204" pitchFamily="34" charset="-122"/>
              </a:rPr>
              <a:t>作业优化</a:t>
            </a:r>
            <a:endParaRPr lang="zh-CN" b="1" dirty="0">
              <a:solidFill>
                <a:srgbClr val="3D89BC"/>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11505" y="1607947"/>
            <a:ext cx="7920058" cy="681355"/>
          </a:xfrm>
          <a:prstGeom prst="rect">
            <a:avLst/>
          </a:prstGeom>
          <a:noFill/>
        </p:spPr>
        <p:txBody>
          <a:bodyPr wrap="square" rtlCol="0">
            <a:spAutoFit/>
          </a:bodyPr>
          <a:p>
            <a:pPr algn="l">
              <a:lnSpc>
                <a:spcPct val="120000"/>
              </a:lnSpc>
              <a:spcBef>
                <a:spcPts val="0"/>
              </a:spcBef>
              <a:spcAft>
                <a:spcPts val="0"/>
              </a:spcAft>
            </a:pPr>
            <a:r>
              <a:rPr sz="1600" dirty="0">
                <a:solidFill>
                  <a:schemeClr val="tx1">
                    <a:lumMod val="75000"/>
                    <a:lumOff val="25000"/>
                  </a:schemeClr>
                </a:solidFill>
                <a:latin typeface="微软雅黑" panose="020B0503020204020204" pitchFamily="34" charset="-122"/>
                <a:ea typeface="微软雅黑" panose="020B0503020204020204" pitchFamily="34" charset="-122"/>
              </a:rPr>
              <a:t>在</a:t>
            </a:r>
            <a:r>
              <a:rPr lang="zh-CN" sz="1600" dirty="0">
                <a:solidFill>
                  <a:schemeClr val="tx1">
                    <a:lumMod val="75000"/>
                    <a:lumOff val="25000"/>
                  </a:schemeClr>
                </a:solidFill>
                <a:latin typeface="微软雅黑" panose="020B0503020204020204" pitchFamily="34" charset="-122"/>
                <a:ea typeface="微软雅黑" panose="020B0503020204020204" pitchFamily="34" charset="-122"/>
              </a:rPr>
              <a:t>经过</a:t>
            </a:r>
            <a:r>
              <a:rPr sz="1600" dirty="0">
                <a:solidFill>
                  <a:schemeClr val="tx1">
                    <a:lumMod val="75000"/>
                    <a:lumOff val="25000"/>
                  </a:schemeClr>
                </a:solidFill>
                <a:latin typeface="微软雅黑" panose="020B0503020204020204" pitchFamily="34" charset="-122"/>
                <a:ea typeface="微软雅黑" panose="020B0503020204020204" pitchFamily="34" charset="-122"/>
              </a:rPr>
              <a:t>以上</a:t>
            </a: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H</a:t>
            </a:r>
            <a:r>
              <a:rPr sz="1600" dirty="0">
                <a:solidFill>
                  <a:schemeClr val="tx1">
                    <a:lumMod val="75000"/>
                    <a:lumOff val="25000"/>
                  </a:schemeClr>
                </a:solidFill>
                <a:latin typeface="微软雅黑" panose="020B0503020204020204" pitchFamily="34" charset="-122"/>
                <a:ea typeface="微软雅黑" panose="020B0503020204020204" pitchFamily="34" charset="-122"/>
              </a:rPr>
              <a:t>adoop性能优化后，如果对作业运行还有加快的需求，则采用以下优化方法可以进一步提升作业运行性能</a:t>
            </a:r>
            <a:r>
              <a:rPr lang="zh-CN"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custDataLst>
              <p:tags r:id="rId1"/>
            </p:custDataLst>
          </p:nvPr>
        </p:nvGrpSpPr>
        <p:grpSpPr>
          <a:xfrm>
            <a:off x="1229642" y="2447917"/>
            <a:ext cx="3498761" cy="1287280"/>
            <a:chOff x="1824726" y="2447917"/>
            <a:chExt cx="2692400" cy="990600"/>
          </a:xfrm>
        </p:grpSpPr>
        <p:sp>
          <p:nvSpPr>
            <p:cNvPr id="17" name="圆角矩形 16"/>
            <p:cNvSpPr/>
            <p:nvPr>
              <p:custDataLst>
                <p:tags r:id="rId2"/>
              </p:custDataLst>
            </p:nvPr>
          </p:nvSpPr>
          <p:spPr>
            <a:xfrm>
              <a:off x="1824726" y="2447917"/>
              <a:ext cx="2692400" cy="990600"/>
            </a:xfrm>
            <a:prstGeom prst="roundRect">
              <a:avLst>
                <a:gd name="adj" fmla="val 46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18" name="圆角矩形 17"/>
            <p:cNvSpPr/>
            <p:nvPr>
              <p:custDataLst>
                <p:tags r:id="rId3"/>
              </p:custDataLst>
            </p:nvPr>
          </p:nvSpPr>
          <p:spPr>
            <a:xfrm>
              <a:off x="1918058" y="2528526"/>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432000" bIns="0" rtlCol="0" anchor="ctr">
              <a:normAutofit/>
            </a:bodyPr>
            <a:p>
              <a:r>
                <a:rPr lang="zh-CN" altLang="en-US" dirty="0">
                  <a:solidFill>
                    <a:schemeClr val="tx1">
                      <a:lumMod val="75000"/>
                      <a:lumOff val="25000"/>
                    </a:schemeClr>
                  </a:solidFill>
                  <a:sym typeface="Arial" panose="020B0604020202020204" pitchFamily="34" charset="0"/>
                </a:rPr>
                <a:t>减少作业时间</a:t>
              </a:r>
              <a:endParaRPr lang="zh-CN" altLang="en-US" dirty="0">
                <a:solidFill>
                  <a:schemeClr val="tx1">
                    <a:lumMod val="75000"/>
                    <a:lumOff val="25000"/>
                  </a:schemeClr>
                </a:solidFill>
                <a:sym typeface="Arial" panose="020B0604020202020204" pitchFamily="34" charset="0"/>
              </a:endParaRPr>
            </a:p>
          </p:txBody>
        </p:sp>
        <p:sp>
          <p:nvSpPr>
            <p:cNvPr id="19" name="任意多边形 18"/>
            <p:cNvSpPr/>
            <p:nvPr>
              <p:custDataLst>
                <p:tags r:id="rId4"/>
              </p:custDataLst>
            </p:nvPr>
          </p:nvSpPr>
          <p:spPr>
            <a:xfrm>
              <a:off x="3717985" y="2668849"/>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72000" rtlCol="0" anchor="b" anchorCtr="0">
              <a:normAutofit/>
            </a:bodyPr>
            <a:p>
              <a:pPr algn="ctr"/>
              <a:r>
                <a:rPr lang="en-US" altLang="zh-CN" sz="2000" dirty="0">
                  <a:solidFill>
                    <a:schemeClr val="bg1"/>
                  </a:solidFill>
                  <a:sym typeface="Arial" panose="020B0604020202020204" pitchFamily="34" charset="0"/>
                </a:rPr>
                <a:t>01</a:t>
              </a:r>
              <a:endParaRPr lang="zh-CN" altLang="en-US" sz="2000" dirty="0">
                <a:solidFill>
                  <a:schemeClr val="bg1"/>
                </a:solidFill>
                <a:sym typeface="Arial" panose="020B0604020202020204" pitchFamily="34" charset="0"/>
              </a:endParaRPr>
            </a:p>
          </p:txBody>
        </p:sp>
      </p:grpSp>
      <p:grpSp>
        <p:nvGrpSpPr>
          <p:cNvPr id="20" name="组合 19"/>
          <p:cNvGrpSpPr/>
          <p:nvPr>
            <p:custDataLst>
              <p:tags r:id="rId5"/>
            </p:custDataLst>
          </p:nvPr>
        </p:nvGrpSpPr>
        <p:grpSpPr>
          <a:xfrm>
            <a:off x="4951433" y="2471920"/>
            <a:ext cx="3498761" cy="1287280"/>
            <a:chOff x="4675659" y="2471920"/>
            <a:chExt cx="2692400" cy="990600"/>
          </a:xfrm>
        </p:grpSpPr>
        <p:sp>
          <p:nvSpPr>
            <p:cNvPr id="21" name="圆角矩形 20"/>
            <p:cNvSpPr/>
            <p:nvPr>
              <p:custDataLst>
                <p:tags r:id="rId6"/>
              </p:custDataLst>
            </p:nvPr>
          </p:nvSpPr>
          <p:spPr>
            <a:xfrm flipH="1">
              <a:off x="4675659" y="2471920"/>
              <a:ext cx="2692400" cy="990600"/>
            </a:xfrm>
            <a:prstGeom prst="roundRect">
              <a:avLst>
                <a:gd name="adj" fmla="val 46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2" name="圆角矩形 21"/>
            <p:cNvSpPr/>
            <p:nvPr>
              <p:custDataLst>
                <p:tags r:id="rId7"/>
              </p:custDataLst>
            </p:nvPr>
          </p:nvSpPr>
          <p:spPr>
            <a:xfrm flipH="1">
              <a:off x="4768991" y="2552529"/>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72000" bIns="0" rtlCol="0" anchor="ctr">
              <a:normAutofit/>
            </a:bodyPr>
            <a:p>
              <a:pPr algn="r"/>
              <a:r>
                <a:rPr lang="zh-CN" altLang="en-US" dirty="0">
                  <a:solidFill>
                    <a:schemeClr val="tx1">
                      <a:lumMod val="75000"/>
                      <a:lumOff val="25000"/>
                    </a:schemeClr>
                  </a:solidFill>
                  <a:sym typeface="Arial" panose="020B0604020202020204" pitchFamily="34" charset="0"/>
                </a:rPr>
                <a:t>调节节点任务</a:t>
              </a:r>
              <a:endParaRPr lang="zh-CN" altLang="en-US" dirty="0">
                <a:solidFill>
                  <a:schemeClr val="tx1">
                    <a:lumMod val="75000"/>
                    <a:lumOff val="25000"/>
                  </a:schemeClr>
                </a:solidFill>
                <a:sym typeface="Arial" panose="020B0604020202020204" pitchFamily="34" charset="0"/>
              </a:endParaRPr>
            </a:p>
          </p:txBody>
        </p:sp>
        <p:sp>
          <p:nvSpPr>
            <p:cNvPr id="23" name="任意多边形 22"/>
            <p:cNvSpPr/>
            <p:nvPr>
              <p:custDataLst>
                <p:tags r:id="rId8"/>
              </p:custDataLst>
            </p:nvPr>
          </p:nvSpPr>
          <p:spPr>
            <a:xfrm flipH="1">
              <a:off x="4689796" y="2692852"/>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72000" rtlCol="0" anchor="b" anchorCtr="0">
              <a:normAutofit/>
            </a:bodyPr>
            <a:p>
              <a:r>
                <a:rPr lang="en-US" altLang="zh-CN" sz="2000" dirty="0">
                  <a:solidFill>
                    <a:schemeClr val="bg1"/>
                  </a:solidFill>
                  <a:sym typeface="Arial" panose="020B0604020202020204" pitchFamily="34" charset="0"/>
                </a:rPr>
                <a:t>02</a:t>
              </a:r>
              <a:endParaRPr lang="zh-CN" altLang="en-US" sz="2000" dirty="0">
                <a:solidFill>
                  <a:schemeClr val="bg1"/>
                </a:solidFill>
                <a:sym typeface="Arial" panose="020B0604020202020204" pitchFamily="34" charset="0"/>
              </a:endParaRPr>
            </a:p>
          </p:txBody>
        </p:sp>
      </p:grpSp>
      <p:grpSp>
        <p:nvGrpSpPr>
          <p:cNvPr id="24" name="组合 23"/>
          <p:cNvGrpSpPr/>
          <p:nvPr>
            <p:custDataLst>
              <p:tags r:id="rId9"/>
            </p:custDataLst>
          </p:nvPr>
        </p:nvGrpSpPr>
        <p:grpSpPr>
          <a:xfrm>
            <a:off x="1229642" y="3971917"/>
            <a:ext cx="3498761" cy="1287280"/>
            <a:chOff x="1824726" y="3971917"/>
            <a:chExt cx="2692400" cy="990600"/>
          </a:xfrm>
        </p:grpSpPr>
        <p:sp>
          <p:nvSpPr>
            <p:cNvPr id="25" name="圆角矩形 24"/>
            <p:cNvSpPr/>
            <p:nvPr>
              <p:custDataLst>
                <p:tags r:id="rId10"/>
              </p:custDataLst>
            </p:nvPr>
          </p:nvSpPr>
          <p:spPr>
            <a:xfrm>
              <a:off x="1824726" y="3971917"/>
              <a:ext cx="2692400" cy="990600"/>
            </a:xfrm>
            <a:prstGeom prst="roundRect">
              <a:avLst>
                <a:gd name="adj" fmla="val 46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27" name="圆角矩形 26"/>
            <p:cNvSpPr/>
            <p:nvPr>
              <p:custDataLst>
                <p:tags r:id="rId11"/>
              </p:custDataLst>
            </p:nvPr>
          </p:nvSpPr>
          <p:spPr>
            <a:xfrm>
              <a:off x="1918058" y="4052526"/>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432000" bIns="0" rtlCol="0" anchor="ctr">
              <a:normAutofit/>
            </a:bodyPr>
            <a:p>
              <a:r>
                <a:rPr lang="zh-CN" altLang="en-US" dirty="0">
                  <a:solidFill>
                    <a:schemeClr val="tx1">
                      <a:lumMod val="75000"/>
                      <a:lumOff val="25000"/>
                    </a:schemeClr>
                  </a:solidFill>
                  <a:sym typeface="Arial" panose="020B0604020202020204" pitchFamily="34" charset="0"/>
                </a:rPr>
                <a:t>优化</a:t>
              </a:r>
              <a:r>
                <a:rPr lang="en-US" altLang="zh-CN" dirty="0">
                  <a:solidFill>
                    <a:schemeClr val="tx1">
                      <a:lumMod val="75000"/>
                      <a:lumOff val="25000"/>
                    </a:schemeClr>
                  </a:solidFill>
                  <a:sym typeface="Arial" panose="020B0604020202020204" pitchFamily="34" charset="0"/>
                </a:rPr>
                <a:t>shuffle</a:t>
              </a:r>
              <a:r>
                <a:rPr lang="zh-CN" altLang="en-US" dirty="0">
                  <a:solidFill>
                    <a:schemeClr val="tx1">
                      <a:lumMod val="75000"/>
                      <a:lumOff val="25000"/>
                    </a:schemeClr>
                  </a:solidFill>
                  <a:sym typeface="Arial" panose="020B0604020202020204" pitchFamily="34" charset="0"/>
                </a:rPr>
                <a:t>，提高作业</a:t>
              </a:r>
              <a:endParaRPr lang="zh-CN" altLang="en-US" dirty="0">
                <a:solidFill>
                  <a:schemeClr val="tx1">
                    <a:lumMod val="75000"/>
                    <a:lumOff val="25000"/>
                  </a:schemeClr>
                </a:solidFill>
                <a:sym typeface="Arial" panose="020B0604020202020204" pitchFamily="34" charset="0"/>
              </a:endParaRPr>
            </a:p>
            <a:p>
              <a:r>
                <a:rPr lang="zh-CN" altLang="en-US" dirty="0">
                  <a:solidFill>
                    <a:schemeClr val="tx1">
                      <a:lumMod val="75000"/>
                      <a:lumOff val="25000"/>
                    </a:schemeClr>
                  </a:solidFill>
                  <a:sym typeface="Arial" panose="020B0604020202020204" pitchFamily="34" charset="0"/>
                </a:rPr>
                <a:t>性能</a:t>
              </a:r>
              <a:endParaRPr lang="zh-CN" altLang="en-US" dirty="0">
                <a:solidFill>
                  <a:schemeClr val="tx1">
                    <a:lumMod val="75000"/>
                    <a:lumOff val="25000"/>
                  </a:schemeClr>
                </a:solidFill>
                <a:sym typeface="Arial" panose="020B0604020202020204" pitchFamily="34" charset="0"/>
              </a:endParaRPr>
            </a:p>
          </p:txBody>
        </p:sp>
        <p:sp>
          <p:nvSpPr>
            <p:cNvPr id="28" name="任意多边形 27"/>
            <p:cNvSpPr/>
            <p:nvPr>
              <p:custDataLst>
                <p:tags r:id="rId12"/>
              </p:custDataLst>
            </p:nvPr>
          </p:nvSpPr>
          <p:spPr>
            <a:xfrm>
              <a:off x="3717985" y="4192849"/>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72000" rtlCol="0" anchor="b" anchorCtr="0">
              <a:normAutofit/>
            </a:bodyPr>
            <a:p>
              <a:pPr algn="ctr"/>
              <a:r>
                <a:rPr lang="en-US" altLang="zh-CN" sz="2000" dirty="0">
                  <a:solidFill>
                    <a:schemeClr val="bg1"/>
                  </a:solidFill>
                  <a:sym typeface="Arial" panose="020B0604020202020204" pitchFamily="34" charset="0"/>
                </a:rPr>
                <a:t>03</a:t>
              </a:r>
              <a:endParaRPr lang="zh-CN" altLang="en-US" sz="2000" dirty="0">
                <a:solidFill>
                  <a:schemeClr val="bg1"/>
                </a:solidFill>
                <a:sym typeface="Arial" panose="020B0604020202020204" pitchFamily="34" charset="0"/>
              </a:endParaRPr>
            </a:p>
          </p:txBody>
        </p:sp>
      </p:grpSp>
      <p:grpSp>
        <p:nvGrpSpPr>
          <p:cNvPr id="29" name="组合 28"/>
          <p:cNvGrpSpPr/>
          <p:nvPr>
            <p:custDataLst>
              <p:tags r:id="rId13"/>
            </p:custDataLst>
          </p:nvPr>
        </p:nvGrpSpPr>
        <p:grpSpPr>
          <a:xfrm>
            <a:off x="4951433" y="3995920"/>
            <a:ext cx="3498761" cy="1287280"/>
            <a:chOff x="4675659" y="3995920"/>
            <a:chExt cx="2692400" cy="990600"/>
          </a:xfrm>
        </p:grpSpPr>
        <p:sp>
          <p:nvSpPr>
            <p:cNvPr id="30" name="圆角矩形 29"/>
            <p:cNvSpPr/>
            <p:nvPr>
              <p:custDataLst>
                <p:tags r:id="rId14"/>
              </p:custDataLst>
            </p:nvPr>
          </p:nvSpPr>
          <p:spPr>
            <a:xfrm flipH="1">
              <a:off x="4675659" y="3995920"/>
              <a:ext cx="2692400" cy="990600"/>
            </a:xfrm>
            <a:prstGeom prst="roundRect">
              <a:avLst>
                <a:gd name="adj" fmla="val 46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tx1"/>
                </a:solidFill>
                <a:sym typeface="Arial" panose="020B0604020202020204" pitchFamily="34" charset="0"/>
              </a:endParaRPr>
            </a:p>
          </p:txBody>
        </p:sp>
        <p:sp>
          <p:nvSpPr>
            <p:cNvPr id="32" name="圆角矩形 31"/>
            <p:cNvSpPr/>
            <p:nvPr>
              <p:custDataLst>
                <p:tags r:id="rId15"/>
              </p:custDataLst>
            </p:nvPr>
          </p:nvSpPr>
          <p:spPr>
            <a:xfrm flipH="1">
              <a:off x="4768991" y="4076529"/>
              <a:ext cx="2505736" cy="829382"/>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72000" bIns="0" rtlCol="0" anchor="ctr">
              <a:normAutofit/>
            </a:bodyPr>
            <a:p>
              <a:pPr algn="r"/>
              <a:r>
                <a:rPr lang="zh-CN" dirty="0">
                  <a:solidFill>
                    <a:schemeClr val="tx1">
                      <a:lumMod val="75000"/>
                      <a:lumOff val="25000"/>
                    </a:schemeClr>
                  </a:solidFill>
                  <a:sym typeface="Arial" panose="020B0604020202020204" pitchFamily="34" charset="0"/>
                </a:rPr>
                <a:t>代码优化</a:t>
              </a:r>
              <a:endParaRPr lang="zh-CN" dirty="0">
                <a:solidFill>
                  <a:schemeClr val="tx1">
                    <a:lumMod val="75000"/>
                    <a:lumOff val="25000"/>
                  </a:schemeClr>
                </a:solidFill>
                <a:sym typeface="Arial" panose="020B0604020202020204" pitchFamily="34" charset="0"/>
              </a:endParaRPr>
            </a:p>
          </p:txBody>
        </p:sp>
        <p:sp>
          <p:nvSpPr>
            <p:cNvPr id="33" name="任意多边形 32"/>
            <p:cNvSpPr/>
            <p:nvPr>
              <p:custDataLst>
                <p:tags r:id="rId16"/>
              </p:custDataLst>
            </p:nvPr>
          </p:nvSpPr>
          <p:spPr>
            <a:xfrm flipH="1">
              <a:off x="4689796" y="4216852"/>
              <a:ext cx="785004" cy="715992"/>
            </a:xfrm>
            <a:custGeom>
              <a:avLst/>
              <a:gdLst>
                <a:gd name="connsiteX0" fmla="*/ 776377 w 785004"/>
                <a:gd name="connsiteY0" fmla="*/ 0 h 715992"/>
                <a:gd name="connsiteX1" fmla="*/ 439947 w 785004"/>
                <a:gd name="connsiteY1" fmla="*/ 0 h 715992"/>
                <a:gd name="connsiteX2" fmla="*/ 0 w 785004"/>
                <a:gd name="connsiteY2" fmla="*/ 715992 h 715992"/>
                <a:gd name="connsiteX3" fmla="*/ 785004 w 785004"/>
                <a:gd name="connsiteY3" fmla="*/ 715992 h 715992"/>
                <a:gd name="connsiteX4" fmla="*/ 776377 w 785004"/>
                <a:gd name="connsiteY4" fmla="*/ 0 h 71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715992">
                  <a:moveTo>
                    <a:pt x="776377" y="0"/>
                  </a:moveTo>
                  <a:lnTo>
                    <a:pt x="439947" y="0"/>
                  </a:lnTo>
                  <a:lnTo>
                    <a:pt x="0" y="715992"/>
                  </a:lnTo>
                  <a:lnTo>
                    <a:pt x="785004" y="715992"/>
                  </a:lnTo>
                  <a:lnTo>
                    <a:pt x="77637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0" bIns="72000" rtlCol="0" anchor="b" anchorCtr="0">
              <a:normAutofit/>
            </a:bodyPr>
            <a:p>
              <a:r>
                <a:rPr lang="en-US" altLang="zh-CN" sz="2000" dirty="0">
                  <a:solidFill>
                    <a:schemeClr val="bg1"/>
                  </a:solidFill>
                  <a:sym typeface="Arial" panose="020B0604020202020204" pitchFamily="34" charset="0"/>
                </a:rPr>
                <a:t>04</a:t>
              </a:r>
              <a:endParaRPr lang="zh-CN" altLang="en-US" sz="2000" dirty="0">
                <a:solidFill>
                  <a:schemeClr val="bg1"/>
                </a:solidFill>
                <a:sym typeface="Arial" panose="020B0604020202020204" pitchFamily="34" charset="0"/>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性能分析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性能监控工具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性能优化</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2155825"/>
          </a:xfrm>
          <a:prstGeom prst="rect">
            <a:avLst/>
          </a:prstGeom>
        </p:spPr>
        <p:txBody>
          <a:bodyPr wrap="square">
            <a:spAutoFit/>
          </a:bodyPr>
          <a:lstStyle/>
          <a:p>
            <a:pPr>
              <a:lnSpc>
                <a:spcPct val="120000"/>
              </a:lnSpc>
              <a:spcBef>
                <a:spcPts val="0"/>
              </a:spcBef>
              <a:spcAft>
                <a:spcPts val="0"/>
              </a:spcAft>
            </a:pPr>
            <a:r>
              <a:rPr altLang="zh-CN" sz="1600" spc="225" dirty="0">
                <a:solidFill>
                  <a:prstClr val="white"/>
                </a:solidFill>
              </a:rPr>
              <a:t>1.请列出3个以上主要性能因子。</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2.请列出5个以上主要性能指标并说明其代表的含义。</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3.请列出3个以上主要性能监测工具并说明它的运用方法。</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4.</a:t>
            </a:r>
            <a:r>
              <a:rPr lang="en-US" sz="1600" spc="225" dirty="0">
                <a:solidFill>
                  <a:prstClr val="white"/>
                </a:solidFill>
              </a:rPr>
              <a:t>H</a:t>
            </a:r>
            <a:r>
              <a:rPr altLang="zh-CN" sz="1600" spc="225" dirty="0">
                <a:solidFill>
                  <a:prstClr val="white"/>
                </a:solidFill>
              </a:rPr>
              <a:t>adoop集群配置规划优化可以采取哪些措施？</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5.请说明</a:t>
            </a:r>
            <a:r>
              <a:rPr lang="en-US" sz="1600" spc="225" dirty="0">
                <a:solidFill>
                  <a:prstClr val="white"/>
                </a:solidFill>
              </a:rPr>
              <a:t>H</a:t>
            </a:r>
            <a:r>
              <a:rPr altLang="zh-CN" sz="1600" spc="225" dirty="0">
                <a:solidFill>
                  <a:prstClr val="white"/>
                </a:solidFill>
              </a:rPr>
              <a:t>adoop集群优化的5个技巧。</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6.如何调整</a:t>
            </a:r>
            <a:r>
              <a:rPr lang="en-US" sz="1600" spc="225" dirty="0">
                <a:solidFill>
                  <a:prstClr val="white"/>
                </a:solidFill>
              </a:rPr>
              <a:t>M</a:t>
            </a:r>
            <a:r>
              <a:rPr altLang="zh-CN" sz="1600" spc="225" dirty="0">
                <a:solidFill>
                  <a:prstClr val="white"/>
                </a:solidFill>
              </a:rPr>
              <a:t>ap任务数目？请比较调整</a:t>
            </a:r>
            <a:r>
              <a:rPr lang="en-US" sz="1600" spc="225" dirty="0">
                <a:solidFill>
                  <a:prstClr val="white"/>
                </a:solidFill>
              </a:rPr>
              <a:t>M</a:t>
            </a:r>
            <a:r>
              <a:rPr altLang="zh-CN" sz="1600" spc="225" dirty="0">
                <a:solidFill>
                  <a:prstClr val="white"/>
                </a:solidFill>
              </a:rPr>
              <a:t>ap任务数的运行效果。</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7.如何修改调度策略？</a:t>
            </a:r>
            <a:endParaRPr altLang="zh-CN"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5400000">
            <a:off x="3131823" y="-531276"/>
            <a:ext cx="2880021"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4.1 </a:t>
            </a:r>
            <a:r>
              <a:rPr lang="zh-CN" altLang="en-US" sz="2100" b="1" spc="225" dirty="0" smtClean="0">
                <a:solidFill>
                  <a:prstClr val="white"/>
                </a:solidFill>
                <a:sym typeface="+mn-ea"/>
              </a:rPr>
              <a:t>性能分析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540004" y="1440011"/>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性能因子</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12775" y="2350770"/>
            <a:ext cx="7919085" cy="2155825"/>
          </a:xfrm>
          <a:prstGeom prst="rect">
            <a:avLst/>
          </a:prstGeom>
          <a:noFill/>
        </p:spPr>
        <p:txBody>
          <a:bodyPr wrap="square" rtlCol="0">
            <a:spAutoFit/>
          </a:bodyPr>
          <a:p>
            <a:pPr>
              <a:lnSpc>
                <a:spcPct val="120000"/>
              </a:lnSpc>
              <a:spcBef>
                <a:spcPts val="0"/>
              </a:spcBef>
              <a:spcAft>
                <a:spcPts val="0"/>
              </a:spcAft>
            </a:pPr>
            <a:r>
              <a:rPr sz="1600" dirty="0">
                <a:solidFill>
                  <a:schemeClr val="bg1"/>
                </a:solidFill>
                <a:latin typeface="微软雅黑" panose="020B0503020204020204" pitchFamily="34" charset="-122"/>
                <a:ea typeface="微软雅黑" panose="020B0503020204020204" pitchFamily="34" charset="-122"/>
              </a:rPr>
              <a:t>影响</a:t>
            </a:r>
            <a:r>
              <a:rPr lang="en-US" sz="1600" dirty="0">
                <a:solidFill>
                  <a:schemeClr val="bg1"/>
                </a:solidFill>
                <a:latin typeface="微软雅黑" panose="020B0503020204020204" pitchFamily="34" charset="-122"/>
                <a:ea typeface="微软雅黑" panose="020B0503020204020204" pitchFamily="34" charset="-122"/>
              </a:rPr>
              <a:t>H</a:t>
            </a:r>
            <a:r>
              <a:rPr sz="1600" dirty="0">
                <a:solidFill>
                  <a:schemeClr val="bg1"/>
                </a:solidFill>
                <a:latin typeface="微软雅黑" panose="020B0503020204020204" pitchFamily="34" charset="-122"/>
                <a:ea typeface="微软雅黑" panose="020B0503020204020204" pitchFamily="34" charset="-122"/>
              </a:rPr>
              <a:t>adoop大数据作业性能的因子</a:t>
            </a:r>
            <a:r>
              <a:rPr lang="zh-CN" sz="1600" dirty="0">
                <a:solidFill>
                  <a:schemeClr val="bg1"/>
                </a:solidFill>
                <a:latin typeface="微软雅黑" panose="020B0503020204020204" pitchFamily="34" charset="-122"/>
                <a:ea typeface="微软雅黑" panose="020B0503020204020204" pitchFamily="34" charset="-122"/>
              </a:rPr>
              <a:t>有以下几点</a:t>
            </a:r>
            <a:r>
              <a:rPr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sz="1600" dirty="0">
                <a:solidFill>
                  <a:schemeClr val="bg1"/>
                </a:solidFill>
                <a:latin typeface="微软雅黑" panose="020B0503020204020204" pitchFamily="34" charset="-122"/>
                <a:ea typeface="微软雅黑" panose="020B0503020204020204" pitchFamily="34" charset="-122"/>
              </a:rPr>
              <a:t>①</a:t>
            </a:r>
            <a:r>
              <a:rPr sz="1600" dirty="0">
                <a:solidFill>
                  <a:schemeClr val="bg1"/>
                </a:solidFill>
                <a:latin typeface="微软雅黑" panose="020B0503020204020204" pitchFamily="34" charset="-122"/>
                <a:ea typeface="微软雅黑" panose="020B0503020204020204" pitchFamily="34" charset="-122"/>
              </a:rPr>
              <a:t>Hadoop配置</a:t>
            </a:r>
            <a:r>
              <a:rPr lang="zh-CN" sz="1600" dirty="0">
                <a:solidFill>
                  <a:schemeClr val="bg1"/>
                </a:solidFill>
                <a:latin typeface="微软雅黑" panose="020B0503020204020204" pitchFamily="34" charset="-122"/>
                <a:ea typeface="微软雅黑" panose="020B0503020204020204" pitchFamily="34" charset="-122"/>
              </a:rPr>
              <a:t>：</a:t>
            </a:r>
            <a:r>
              <a:rPr sz="1600" dirty="0">
                <a:solidFill>
                  <a:schemeClr val="bg1"/>
                </a:solidFill>
                <a:latin typeface="微软雅黑" panose="020B0503020204020204" pitchFamily="34" charset="-122"/>
                <a:ea typeface="微软雅黑" panose="020B0503020204020204" pitchFamily="34" charset="-122"/>
              </a:rPr>
              <a:t>配置对</a:t>
            </a:r>
            <a:r>
              <a:rPr lang="en-US" sz="1600" dirty="0">
                <a:solidFill>
                  <a:schemeClr val="bg1"/>
                </a:solidFill>
                <a:latin typeface="微软雅黑" panose="020B0503020204020204" pitchFamily="34" charset="-122"/>
                <a:ea typeface="微软雅黑" panose="020B0503020204020204" pitchFamily="34" charset="-122"/>
              </a:rPr>
              <a:t>H</a:t>
            </a:r>
            <a:r>
              <a:rPr sz="1600" dirty="0">
                <a:solidFill>
                  <a:schemeClr val="bg1"/>
                </a:solidFill>
                <a:latin typeface="微软雅黑" panose="020B0503020204020204" pitchFamily="34" charset="-122"/>
                <a:ea typeface="微软雅黑" panose="020B0503020204020204" pitchFamily="34" charset="-122"/>
              </a:rPr>
              <a:t>adoop集群的性能是非常重要的；不合理的配置会产生CPU负载、内存交换、IO等的额外开销问题。</a:t>
            </a:r>
            <a:endParaRPr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sz="1600" dirty="0">
                <a:solidFill>
                  <a:schemeClr val="bg1"/>
                </a:solidFill>
                <a:latin typeface="微软雅黑" panose="020B0503020204020204" pitchFamily="34" charset="-122"/>
                <a:ea typeface="微软雅黑" panose="020B0503020204020204" pitchFamily="34" charset="-122"/>
              </a:rPr>
              <a:t>②</a:t>
            </a:r>
            <a:r>
              <a:rPr sz="1600" dirty="0">
                <a:solidFill>
                  <a:schemeClr val="bg1"/>
                </a:solidFill>
                <a:latin typeface="微软雅黑" panose="020B0503020204020204" pitchFamily="34" charset="-122"/>
                <a:ea typeface="微软雅黑" panose="020B0503020204020204" pitchFamily="34" charset="-122"/>
              </a:rPr>
              <a:t>文件大小：特别大和特别小的文件都会影响Map任务的性能。</a:t>
            </a:r>
            <a:endParaRPr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sz="1600" dirty="0">
                <a:solidFill>
                  <a:schemeClr val="bg1"/>
                </a:solidFill>
                <a:latin typeface="微软雅黑" panose="020B0503020204020204" pitchFamily="34" charset="-122"/>
                <a:ea typeface="微软雅黑" panose="020B0503020204020204" pitchFamily="34" charset="-122"/>
              </a:rPr>
              <a:t>③</a:t>
            </a:r>
            <a:r>
              <a:rPr lang="en-US" altLang="zh-CN" sz="1600" dirty="0">
                <a:solidFill>
                  <a:schemeClr val="bg1"/>
                </a:solidFill>
                <a:latin typeface="微软雅黑" panose="020B0503020204020204" pitchFamily="34" charset="-122"/>
                <a:ea typeface="微软雅黑" panose="020B0503020204020204" pitchFamily="34" charset="-122"/>
              </a:rPr>
              <a:t>M</a:t>
            </a:r>
            <a:r>
              <a:rPr sz="1600" dirty="0">
                <a:solidFill>
                  <a:schemeClr val="bg1"/>
                </a:solidFill>
                <a:latin typeface="微软雅黑" panose="020B0503020204020204" pitchFamily="34" charset="-122"/>
                <a:ea typeface="微软雅黑" panose="020B0503020204020204" pitchFamily="34" charset="-122"/>
              </a:rPr>
              <a:t>apper，</a:t>
            </a:r>
            <a:r>
              <a:rPr lang="en-US" sz="1600" dirty="0">
                <a:solidFill>
                  <a:schemeClr val="bg1"/>
                </a:solidFill>
                <a:latin typeface="微软雅黑" panose="020B0503020204020204" pitchFamily="34" charset="-122"/>
                <a:ea typeface="微软雅黑" panose="020B0503020204020204" pitchFamily="34" charset="-122"/>
              </a:rPr>
              <a:t>R</a:t>
            </a:r>
            <a:r>
              <a:rPr sz="1600" dirty="0">
                <a:solidFill>
                  <a:schemeClr val="bg1"/>
                </a:solidFill>
                <a:latin typeface="微软雅黑" panose="020B0503020204020204" pitchFamily="34" charset="-122"/>
                <a:ea typeface="微软雅黑" panose="020B0503020204020204" pitchFamily="34" charset="-122"/>
              </a:rPr>
              <a:t>educer的数量：会影响</a:t>
            </a:r>
            <a:r>
              <a:rPr lang="en-US" sz="1600" dirty="0">
                <a:solidFill>
                  <a:schemeClr val="bg1"/>
                </a:solidFill>
                <a:latin typeface="微软雅黑" panose="020B0503020204020204" pitchFamily="34" charset="-122"/>
                <a:ea typeface="微软雅黑" panose="020B0503020204020204" pitchFamily="34" charset="-122"/>
              </a:rPr>
              <a:t>M</a:t>
            </a:r>
            <a:r>
              <a:rPr sz="1600" dirty="0">
                <a:solidFill>
                  <a:schemeClr val="bg1"/>
                </a:solidFill>
                <a:latin typeface="微软雅黑" panose="020B0503020204020204" pitchFamily="34" charset="-122"/>
                <a:ea typeface="微软雅黑" panose="020B0503020204020204" pitchFamily="34" charset="-122"/>
              </a:rPr>
              <a:t>ap</a:t>
            </a:r>
            <a:r>
              <a:rPr lang="zh-CN"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a:t>
            </a:r>
            <a:r>
              <a:rPr sz="1600" dirty="0">
                <a:solidFill>
                  <a:schemeClr val="bg1"/>
                </a:solidFill>
                <a:latin typeface="微软雅黑" panose="020B0503020204020204" pitchFamily="34" charset="-122"/>
                <a:ea typeface="微软雅黑" panose="020B0503020204020204" pitchFamily="34" charset="-122"/>
              </a:rPr>
              <a:t>educe</a:t>
            </a:r>
            <a:r>
              <a:rPr lang="zh-CN" sz="1600" dirty="0">
                <a:solidFill>
                  <a:schemeClr val="bg1"/>
                </a:solidFill>
                <a:latin typeface="微软雅黑" panose="020B0503020204020204" pitchFamily="34" charset="-122"/>
                <a:ea typeface="微软雅黑" panose="020B0503020204020204" pitchFamily="34" charset="-122"/>
              </a:rPr>
              <a:t>的</a:t>
            </a:r>
            <a:r>
              <a:rPr sz="1600" dirty="0">
                <a:solidFill>
                  <a:schemeClr val="bg1"/>
                </a:solidFill>
                <a:latin typeface="微软雅黑" panose="020B0503020204020204" pitchFamily="34" charset="-122"/>
                <a:ea typeface="微软雅黑" panose="020B0503020204020204" pitchFamily="34" charset="-122"/>
              </a:rPr>
              <a:t>任务和</a:t>
            </a:r>
            <a:r>
              <a:rPr lang="en-US" sz="1600" dirty="0">
                <a:solidFill>
                  <a:schemeClr val="bg1"/>
                </a:solidFill>
                <a:latin typeface="微软雅黑" panose="020B0503020204020204" pitchFamily="34" charset="-122"/>
                <a:ea typeface="微软雅黑" panose="020B0503020204020204" pitchFamily="34" charset="-122"/>
              </a:rPr>
              <a:t>J</a:t>
            </a:r>
            <a:r>
              <a:rPr sz="1600" dirty="0">
                <a:solidFill>
                  <a:schemeClr val="bg1"/>
                </a:solidFill>
                <a:latin typeface="微软雅黑" panose="020B0503020204020204" pitchFamily="34" charset="-122"/>
                <a:ea typeface="微软雅黑" panose="020B0503020204020204" pitchFamily="34" charset="-122"/>
              </a:rPr>
              <a:t>ob的性能</a:t>
            </a:r>
            <a:r>
              <a:rPr lang="zh-CN" sz="1600" dirty="0">
                <a:solidFill>
                  <a:schemeClr val="bg1"/>
                </a:solidFill>
                <a:latin typeface="微软雅黑" panose="020B0503020204020204" pitchFamily="34" charset="-122"/>
                <a:ea typeface="微软雅黑" panose="020B0503020204020204" pitchFamily="34" charset="-122"/>
              </a:rPr>
              <a:t>。</a:t>
            </a:r>
            <a:endParaRPr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sz="1600" dirty="0">
                <a:solidFill>
                  <a:schemeClr val="bg1"/>
                </a:solidFill>
                <a:latin typeface="微软雅黑" panose="020B0503020204020204" pitchFamily="34" charset="-122"/>
                <a:ea typeface="微软雅黑" panose="020B0503020204020204" pitchFamily="34" charset="-122"/>
              </a:rPr>
              <a:t>④</a:t>
            </a:r>
            <a:r>
              <a:rPr sz="1600" dirty="0">
                <a:solidFill>
                  <a:schemeClr val="bg1"/>
                </a:solidFill>
                <a:latin typeface="微软雅黑" panose="020B0503020204020204" pitchFamily="34" charset="-122"/>
                <a:ea typeface="微软雅黑" panose="020B0503020204020204" pitchFamily="34" charset="-122"/>
              </a:rPr>
              <a:t>硬件: 节点的性能、配置规划及网络硬件的性能会直接影响到作业的性能。</a:t>
            </a:r>
            <a:endParaRPr sz="16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pPr>
            <a:r>
              <a:rPr lang="zh-CN" sz="1600" dirty="0">
                <a:solidFill>
                  <a:schemeClr val="bg1"/>
                </a:solidFill>
                <a:latin typeface="微软雅黑" panose="020B0503020204020204" pitchFamily="34" charset="-122"/>
                <a:ea typeface="微软雅黑" panose="020B0503020204020204" pitchFamily="34" charset="-122"/>
              </a:rPr>
              <a:t>⑤</a:t>
            </a:r>
            <a:r>
              <a:rPr sz="1600" dirty="0">
                <a:solidFill>
                  <a:schemeClr val="bg1"/>
                </a:solidFill>
                <a:latin typeface="微软雅黑" panose="020B0503020204020204" pitchFamily="34" charset="-122"/>
                <a:ea typeface="微软雅黑" panose="020B0503020204020204" pitchFamily="34" charset="-122"/>
              </a:rPr>
              <a:t>代码：质量差的代码会影响</a:t>
            </a:r>
            <a:r>
              <a:rPr lang="en-US" sz="1600" dirty="0">
                <a:solidFill>
                  <a:schemeClr val="bg1"/>
                </a:solidFill>
                <a:latin typeface="微软雅黑" panose="020B0503020204020204" pitchFamily="34" charset="-122"/>
                <a:ea typeface="微软雅黑" panose="020B0503020204020204" pitchFamily="34" charset="-122"/>
              </a:rPr>
              <a:t>M</a:t>
            </a:r>
            <a:r>
              <a:rPr sz="1600" dirty="0">
                <a:solidFill>
                  <a:schemeClr val="bg1"/>
                </a:solidFill>
                <a:latin typeface="微软雅黑" panose="020B0503020204020204" pitchFamily="34" charset="-122"/>
                <a:ea typeface="微软雅黑" panose="020B0503020204020204" pitchFamily="34" charset="-122"/>
              </a:rPr>
              <a:t>ap/</a:t>
            </a:r>
            <a:r>
              <a:rPr lang="en-US" sz="1600" dirty="0">
                <a:solidFill>
                  <a:schemeClr val="bg1"/>
                </a:solidFill>
                <a:latin typeface="微软雅黑" panose="020B0503020204020204" pitchFamily="34" charset="-122"/>
                <a:ea typeface="微软雅黑" panose="020B0503020204020204" pitchFamily="34" charset="-122"/>
              </a:rPr>
              <a:t>R</a:t>
            </a:r>
            <a:r>
              <a:rPr sz="1600" dirty="0">
                <a:solidFill>
                  <a:schemeClr val="bg1"/>
                </a:solidFill>
                <a:latin typeface="微软雅黑" panose="020B0503020204020204" pitchFamily="34" charset="-122"/>
                <a:ea typeface="微软雅黑" panose="020B0503020204020204" pitchFamily="34" charset="-122"/>
              </a:rPr>
              <a:t>educe性能</a:t>
            </a:r>
            <a:r>
              <a:rPr lang="zh-CN" sz="1600" dirty="0">
                <a:solidFill>
                  <a:schemeClr val="bg1"/>
                </a:solidFill>
                <a:latin typeface="微软雅黑" panose="020B0503020204020204" pitchFamily="34" charset="-122"/>
                <a:ea typeface="微软雅黑" panose="020B0503020204020204" pitchFamily="34" charset="-122"/>
              </a:rPr>
              <a:t>。</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4.1 </a:t>
            </a:r>
            <a:r>
              <a:rPr lang="zh-CN" altLang="en-US" sz="2100" b="1" spc="225" dirty="0" smtClean="0">
                <a:solidFill>
                  <a:prstClr val="white"/>
                </a:solidFill>
                <a:sym typeface="+mn-ea"/>
              </a:rPr>
              <a:t>性能分析</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1" name="矩形 11"/>
          <p:cNvSpPr/>
          <p:nvPr/>
        </p:nvSpPr>
        <p:spPr>
          <a:xfrm>
            <a:off x="540004" y="1440011"/>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性能指标</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28" name="矩形 27"/>
          <p:cNvSpPr/>
          <p:nvPr/>
        </p:nvSpPr>
        <p:spPr>
          <a:xfrm rot="5400000">
            <a:off x="2951822" y="-351275"/>
            <a:ext cx="3240024"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33" name="文本框 32"/>
          <p:cNvSpPr txBox="1"/>
          <p:nvPr/>
        </p:nvSpPr>
        <p:spPr>
          <a:xfrm>
            <a:off x="611505" y="2271395"/>
            <a:ext cx="7919085" cy="2675255"/>
          </a:xfrm>
          <a:prstGeom prst="rect">
            <a:avLst/>
          </a:prstGeom>
          <a:noFill/>
        </p:spPr>
        <p:txBody>
          <a:bodyPr wrap="square" rtlCol="0">
            <a:spAutoFit/>
          </a:bodyPr>
          <a:p>
            <a:pPr>
              <a:lnSpc>
                <a:spcPct val="120000"/>
              </a:lnSpc>
              <a:spcBef>
                <a:spcPts val="0"/>
              </a:spcBef>
              <a:spcAft>
                <a:spcPts val="0"/>
              </a:spcAft>
            </a:pPr>
            <a:r>
              <a:rPr lang="zh-CN" sz="1400" dirty="0">
                <a:solidFill>
                  <a:schemeClr val="bg1"/>
                </a:solidFill>
                <a:latin typeface="微软雅黑" panose="020B0503020204020204" pitchFamily="34" charset="-122"/>
                <a:ea typeface="微软雅黑" panose="020B0503020204020204" pitchFamily="34" charset="-122"/>
              </a:rPr>
              <a:t>包括：Elapsed time、Total Allocated Containers、Number of maps，Launched map tasks、Number of reduces，Launched reduce tasks、Job state、Total time spent by all map tasks (ms)、Total time spent by all reduce tasks (ms)、Total vcore-seconds taken by all map tasks、Total vcore-seconds taken by all reduce tasks、Map input records、Map output records、Map output bytes、Map output materialized bytes、Input split bytes、Combine input records、Combine output records、Reduce input groups、Reduce shuffle bytes、Reduce input records、Reduce output records、Spilled Records、Shuffled Maps、Failed Shuffles、Merged Map outputs、GC time elapsed (ms)、CPU time spent (ms)、Physical memory (bytes) snapshot、Virtual memory (bytes) snapshot、Total committed heap usage (bytes)等。</a:t>
            </a:r>
            <a:endParaRPr 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121535" cy="414020"/>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性能分析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4.2</a:t>
              </a:r>
              <a:r>
                <a:rPr lang="zh-CN" altLang="en-US" sz="2100" spc="225" dirty="0" smtClean="0">
                  <a:solidFill>
                    <a:schemeClr val="bg1"/>
                  </a:solidFill>
                  <a:latin typeface="微软雅黑" panose="020B0503020204020204" pitchFamily="34" charset="-122"/>
                  <a:ea typeface="微软雅黑" panose="020B0503020204020204" pitchFamily="34" charset="-122"/>
                </a:rPr>
                <a:t>　性能监控工具</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性能优化</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0" name="文本框 9"/>
          <p:cNvSpPr txBox="1"/>
          <p:nvPr/>
        </p:nvSpPr>
        <p:spPr>
          <a:xfrm>
            <a:off x="611505" y="900007"/>
            <a:ext cx="7920058" cy="755650"/>
          </a:xfrm>
          <a:prstGeom prst="rect">
            <a:avLst/>
          </a:prstGeom>
          <a:noFill/>
        </p:spPr>
        <p:txBody>
          <a:bodyPr wrap="square" rtlCol="0">
            <a:spAutoFit/>
          </a:bodyPr>
          <a:p>
            <a:pPr>
              <a:lnSpc>
                <a:spcPct val="120000"/>
              </a:lnSpc>
              <a:spcBef>
                <a:spcPts val="0"/>
              </a:spcBef>
              <a:spcAft>
                <a:spcPts val="0"/>
              </a:spcAft>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通过浏览器查看Hadoop NameNode开放的50070端口,可以了解到hadoop集群的基本配置信息和监控到hadoop集群的状态</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a:p>
        </p:txBody>
      </p:sp>
      <p:pic>
        <p:nvPicPr>
          <p:cNvPr id="12" name="图片 11" descr="1"/>
          <p:cNvPicPr>
            <a:picLocks noChangeAspect="1"/>
          </p:cNvPicPr>
          <p:nvPr/>
        </p:nvPicPr>
        <p:blipFill>
          <a:blip r:embed="rId1"/>
          <a:srcRect l="6515" t="4592" r="36408" b="40725"/>
          <a:stretch>
            <a:fillRect/>
          </a:stretch>
        </p:blipFill>
        <p:spPr>
          <a:xfrm>
            <a:off x="1701800" y="1932305"/>
            <a:ext cx="5741035" cy="3092450"/>
          </a:xfrm>
          <a:prstGeom prst="rect">
            <a:avLst/>
          </a:prstGeom>
        </p:spPr>
      </p:pic>
      <p:sp>
        <p:nvSpPr>
          <p:cNvPr id="13" name="文本框 12"/>
          <p:cNvSpPr txBox="1"/>
          <p:nvPr/>
        </p:nvSpPr>
        <p:spPr>
          <a:xfrm>
            <a:off x="1701800" y="5220038"/>
            <a:ext cx="5741035" cy="368300"/>
          </a:xfrm>
          <a:prstGeom prst="rect">
            <a:avLst/>
          </a:prstGeom>
          <a:noFill/>
        </p:spPr>
        <p:txBody>
          <a:bodyPr wrap="square" rtlCol="0">
            <a:spAutoFit/>
          </a:bodyPr>
          <a:p>
            <a:pPr algn="ctr"/>
            <a:r>
              <a:rPr lang="zh-CN" altLang="en-US">
                <a:solidFill>
                  <a:schemeClr val="tx1">
                    <a:lumMod val="75000"/>
                    <a:lumOff val="25000"/>
                  </a:schemeClr>
                </a:solidFill>
              </a:rPr>
              <a:t>集群基本信息（</a:t>
            </a:r>
            <a:r>
              <a:rPr lang="en-US" altLang="zh-CN">
                <a:solidFill>
                  <a:schemeClr val="tx1">
                    <a:lumMod val="75000"/>
                    <a:lumOff val="25000"/>
                  </a:schemeClr>
                </a:solidFill>
              </a:rPr>
              <a:t>1</a:t>
            </a:r>
            <a:r>
              <a:rPr lang="zh-CN" altLang="en-US">
                <a:solidFill>
                  <a:schemeClr val="tx1">
                    <a:lumMod val="75000"/>
                    <a:lumOff val="25000"/>
                  </a:schemeClr>
                </a:solidFill>
              </a:rPr>
              <a:t>）</a:t>
            </a:r>
            <a:endParaRPr lang="zh-CN" altLang="en-US">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3" name="文本框 12"/>
          <p:cNvSpPr txBox="1"/>
          <p:nvPr/>
        </p:nvSpPr>
        <p:spPr>
          <a:xfrm>
            <a:off x="1701800" y="5220038"/>
            <a:ext cx="5741035" cy="368300"/>
          </a:xfrm>
          <a:prstGeom prst="rect">
            <a:avLst/>
          </a:prstGeom>
          <a:noFill/>
        </p:spPr>
        <p:txBody>
          <a:bodyPr wrap="square" rtlCol="0">
            <a:spAutoFit/>
          </a:bodyPr>
          <a:p>
            <a:pPr algn="ctr"/>
            <a:r>
              <a:rPr lang="zh-CN" altLang="en-US">
                <a:solidFill>
                  <a:schemeClr val="tx1">
                    <a:lumMod val="75000"/>
                    <a:lumOff val="25000"/>
                  </a:schemeClr>
                </a:solidFill>
              </a:rPr>
              <a:t>集群基本信息（</a:t>
            </a:r>
            <a:r>
              <a:rPr lang="en-US" altLang="zh-CN">
                <a:solidFill>
                  <a:schemeClr val="tx1">
                    <a:lumMod val="75000"/>
                    <a:lumOff val="25000"/>
                  </a:schemeClr>
                </a:solidFill>
              </a:rPr>
              <a:t>2</a:t>
            </a:r>
            <a:r>
              <a:rPr lang="zh-CN" altLang="en-US">
                <a:solidFill>
                  <a:schemeClr val="tx1">
                    <a:lumMod val="75000"/>
                    <a:lumOff val="25000"/>
                  </a:schemeClr>
                </a:solidFill>
              </a:rPr>
              <a:t>）</a:t>
            </a:r>
            <a:endParaRPr lang="zh-CN" altLang="en-US">
              <a:solidFill>
                <a:schemeClr val="tx1">
                  <a:lumMod val="75000"/>
                  <a:lumOff val="25000"/>
                </a:schemeClr>
              </a:solidFill>
            </a:endParaRPr>
          </a:p>
        </p:txBody>
      </p:sp>
      <p:pic>
        <p:nvPicPr>
          <p:cNvPr id="11" name="图片 10" descr="2"/>
          <p:cNvPicPr>
            <a:picLocks noChangeAspect="1"/>
          </p:cNvPicPr>
          <p:nvPr/>
        </p:nvPicPr>
        <p:blipFill>
          <a:blip r:embed="rId1"/>
          <a:srcRect l="6515" t="4110" r="7740" b="6277"/>
          <a:stretch>
            <a:fillRect/>
          </a:stretch>
        </p:blipFill>
        <p:spPr>
          <a:xfrm>
            <a:off x="972185" y="852805"/>
            <a:ext cx="7200053" cy="4230866"/>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3" name="文本框 12"/>
          <p:cNvSpPr txBox="1"/>
          <p:nvPr/>
        </p:nvSpPr>
        <p:spPr>
          <a:xfrm>
            <a:off x="1701800" y="5220038"/>
            <a:ext cx="5741035" cy="368300"/>
          </a:xfrm>
          <a:prstGeom prst="rect">
            <a:avLst/>
          </a:prstGeom>
          <a:noFill/>
        </p:spPr>
        <p:txBody>
          <a:bodyPr wrap="square" rtlCol="0">
            <a:spAutoFit/>
          </a:bodyPr>
          <a:p>
            <a:pPr algn="ctr"/>
            <a:r>
              <a:rPr lang="zh-CN" altLang="en-US">
                <a:solidFill>
                  <a:schemeClr val="tx1">
                    <a:lumMod val="75000"/>
                    <a:lumOff val="25000"/>
                  </a:schemeClr>
                </a:solidFill>
              </a:rPr>
              <a:t>集群基本信息（</a:t>
            </a:r>
            <a:r>
              <a:rPr lang="en-US" altLang="zh-CN">
                <a:solidFill>
                  <a:schemeClr val="tx1">
                    <a:lumMod val="75000"/>
                    <a:lumOff val="25000"/>
                  </a:schemeClr>
                </a:solidFill>
              </a:rPr>
              <a:t>3</a:t>
            </a:r>
            <a:r>
              <a:rPr lang="zh-CN" altLang="en-US">
                <a:solidFill>
                  <a:schemeClr val="tx1">
                    <a:lumMod val="75000"/>
                    <a:lumOff val="25000"/>
                  </a:schemeClr>
                </a:solidFill>
              </a:rPr>
              <a:t>）</a:t>
            </a:r>
            <a:endParaRPr lang="zh-CN" altLang="en-US">
              <a:solidFill>
                <a:schemeClr val="tx1">
                  <a:lumMod val="75000"/>
                  <a:lumOff val="25000"/>
                </a:schemeClr>
              </a:solidFill>
            </a:endParaRPr>
          </a:p>
        </p:txBody>
      </p:sp>
      <p:pic>
        <p:nvPicPr>
          <p:cNvPr id="11" name="图片 10" descr="3"/>
          <p:cNvPicPr>
            <a:picLocks noChangeAspect="1"/>
          </p:cNvPicPr>
          <p:nvPr/>
        </p:nvPicPr>
        <p:blipFill>
          <a:blip r:embed="rId1"/>
          <a:srcRect l="6105" t="4110" r="7879" b="16910"/>
          <a:stretch>
            <a:fillRect/>
          </a:stretch>
        </p:blipFill>
        <p:spPr>
          <a:xfrm>
            <a:off x="611505" y="923925"/>
            <a:ext cx="7920058" cy="4088785"/>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4.2 </a:t>
            </a:r>
            <a:r>
              <a:rPr lang="zh-CN" altLang="en-US" sz="2100" b="1" spc="225" dirty="0" smtClean="0">
                <a:solidFill>
                  <a:prstClr val="white"/>
                </a:solidFill>
                <a:sym typeface="+mn-ea"/>
              </a:rPr>
              <a:t>性能监控工具</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442720" cy="300355"/>
          </a:xfrm>
          <a:prstGeom prst="rect">
            <a:avLst/>
          </a:prstGeom>
          <a:noFill/>
        </p:spPr>
        <p:txBody>
          <a:bodyPr wrap="none" rtlCol="0">
            <a:spAutoFit/>
          </a:bodyPr>
          <a:p>
            <a:pPr algn="l"/>
            <a:r>
              <a:rPr lang="zh-CN" altLang="en-US" sz="1355" dirty="0" smtClean="0">
                <a:solidFill>
                  <a:prstClr val="white"/>
                </a:solidFill>
                <a:sym typeface="+mn-ea"/>
              </a:rPr>
              <a:t>第四章 性能管理</a:t>
            </a:r>
            <a:endParaRPr lang="zh-CN" altLang="en-US" sz="1355" dirty="0">
              <a:solidFill>
                <a:prstClr val="white"/>
              </a:solidFill>
            </a:endParaRPr>
          </a:p>
        </p:txBody>
      </p:sp>
      <p:sp>
        <p:nvSpPr>
          <p:cNvPr id="13" name="文本框 12"/>
          <p:cNvSpPr txBox="1"/>
          <p:nvPr/>
        </p:nvSpPr>
        <p:spPr>
          <a:xfrm>
            <a:off x="1701800" y="5220038"/>
            <a:ext cx="5741035" cy="368300"/>
          </a:xfrm>
          <a:prstGeom prst="rect">
            <a:avLst/>
          </a:prstGeom>
          <a:noFill/>
        </p:spPr>
        <p:txBody>
          <a:bodyPr wrap="square" rtlCol="0">
            <a:spAutoFit/>
          </a:bodyPr>
          <a:p>
            <a:pPr algn="ctr"/>
            <a:r>
              <a:rPr lang="zh-CN" altLang="en-US">
                <a:solidFill>
                  <a:schemeClr val="tx1">
                    <a:lumMod val="75000"/>
                    <a:lumOff val="25000"/>
                  </a:schemeClr>
                </a:solidFill>
              </a:rPr>
              <a:t>集群基本信息（</a:t>
            </a:r>
            <a:r>
              <a:rPr lang="en-US" altLang="zh-CN">
                <a:solidFill>
                  <a:schemeClr val="tx1">
                    <a:lumMod val="75000"/>
                    <a:lumOff val="25000"/>
                  </a:schemeClr>
                </a:solidFill>
              </a:rPr>
              <a:t>4</a:t>
            </a:r>
            <a:r>
              <a:rPr lang="zh-CN" altLang="en-US">
                <a:solidFill>
                  <a:schemeClr val="tx1">
                    <a:lumMod val="75000"/>
                    <a:lumOff val="25000"/>
                  </a:schemeClr>
                </a:solidFill>
              </a:rPr>
              <a:t>）</a:t>
            </a:r>
            <a:endParaRPr lang="zh-CN" altLang="en-US">
              <a:solidFill>
                <a:schemeClr val="tx1">
                  <a:lumMod val="75000"/>
                  <a:lumOff val="25000"/>
                </a:schemeClr>
              </a:solidFill>
            </a:endParaRPr>
          </a:p>
        </p:txBody>
      </p:sp>
      <p:pic>
        <p:nvPicPr>
          <p:cNvPr id="11" name="图片 10" descr="4"/>
          <p:cNvPicPr>
            <a:picLocks noChangeAspect="1"/>
          </p:cNvPicPr>
          <p:nvPr/>
        </p:nvPicPr>
        <p:blipFill>
          <a:blip r:embed="rId1"/>
          <a:srcRect l="6376" t="4110" r="7879" b="16292"/>
          <a:stretch>
            <a:fillRect/>
          </a:stretch>
        </p:blipFill>
        <p:spPr>
          <a:xfrm>
            <a:off x="611505" y="836930"/>
            <a:ext cx="7920058" cy="4133802"/>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BEAUTIFY_FLAG" val="#wm#"/>
  <p:tag name="KSO_WM_UNIT_TYPE" val="i"/>
  <p:tag name="KSO_WM_UNIT_ID" val="diagram404_3*i*1"/>
  <p:tag name="KSO_WM_TEMPLATE_CATEGORY" val="diagram"/>
  <p:tag name="KSO_WM_TEMPLATE_INDEX" val="404"/>
  <p:tag name="KSO_WM_TAG_VERSION" val="1.0"/>
  <p:tag name="KSO_WM_UNIT_INDEX" val="1"/>
</p:tagLst>
</file>

<file path=ppt/tags/tag10.xml><?xml version="1.0" encoding="utf-8"?>
<p:tagLst xmlns:p="http://schemas.openxmlformats.org/presentationml/2006/main">
  <p:tag name="KSO_WM_TEMPLATE_CATEGORY" val="diagram"/>
  <p:tag name="KSO_WM_TEMPLATE_INDEX" val="404"/>
  <p:tag name="KSO_WM_UNIT_TYPE" val="l_i"/>
  <p:tag name="KSO_WM_UNIT_INDEX" val="1_5"/>
  <p:tag name="KSO_WM_UNIT_ID" val="258*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404"/>
  <p:tag name="KSO_WM_UNIT_TYPE" val="l_i"/>
  <p:tag name="KSO_WM_UNIT_INDEX" val="1_6"/>
  <p:tag name="KSO_WM_UNIT_ID" val="258*l_i*1_6"/>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404"/>
  <p:tag name="KSO_WM_UNIT_TYPE" val="l_h_f"/>
  <p:tag name="KSO_WM_UNIT_INDEX" val="1_3_1"/>
  <p:tag name="KSO_WM_UNIT_ID" val="258*l_h_f*1_3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TEMPLATE_CATEGORY" val="diagram"/>
  <p:tag name="KSO_WM_TEMPLATE_INDEX" val="404"/>
  <p:tag name="KSO_WM_UNIT_TYPE" val="l_i"/>
  <p:tag name="KSO_WM_UNIT_INDEX" val="1_7"/>
  <p:tag name="KSO_WM_UNIT_ID" val="258*l_i*1_7"/>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4.xml><?xml version="1.0" encoding="utf-8"?>
<p:tagLst xmlns:p="http://schemas.openxmlformats.org/presentationml/2006/main">
  <p:tag name="KSO_WM_TAG_VERSION" val="1.0"/>
  <p:tag name="KSO_WM_BEAUTIFY_FLAG" val="#wm#"/>
  <p:tag name="KSO_WM_UNIT_TYPE" val="i"/>
  <p:tag name="KSO_WM_UNIT_ID" val="diagram394_4*i*1"/>
  <p:tag name="KSO_WM_TEMPLATE_CATEGORY" val="diagram"/>
  <p:tag name="KSO_WM_TEMPLATE_INDEX" val="394"/>
  <p:tag name="KSO_WM_UNIT_INDEX" val="1"/>
</p:tagLst>
</file>

<file path=ppt/tags/tag15.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1"/>
  <p:tag name="KSO_WM_UNIT_ID" val="diagram394_4*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1_1"/>
  <p:tag name="KSO_WM_UNIT_ID" val="diagram394_4*l_h_f*1_1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2"/>
  <p:tag name="KSO_WM_UNIT_ID" val="diagram394_4*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UNIT_TYPE" val="i"/>
  <p:tag name="KSO_WM_UNIT_ID" val="diagram394_4*i*8"/>
  <p:tag name="KSO_WM_TEMPLATE_CATEGORY" val="diagram"/>
  <p:tag name="KSO_WM_TEMPLATE_INDEX" val="394"/>
  <p:tag name="KSO_WM_UNIT_INDEX" val="8"/>
</p:tagLst>
</file>

<file path=ppt/tags/tag19.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3"/>
  <p:tag name="KSO_WM_UNIT_ID" val="diagram394_4*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404"/>
  <p:tag name="KSO_WM_UNIT_TYPE" val="l_i"/>
  <p:tag name="KSO_WM_UNIT_INDEX" val="1_1"/>
  <p:tag name="KSO_WM_UNIT_ID" val="258*l_i*1_1"/>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2_1"/>
  <p:tag name="KSO_WM_UNIT_ID" val="diagram394_4*l_h_f*1_2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1.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4"/>
  <p:tag name="KSO_WM_UNIT_ID" val="diagram394_4*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UNIT_TYPE" val="i"/>
  <p:tag name="KSO_WM_UNIT_ID" val="diagram394_4*i*15"/>
  <p:tag name="KSO_WM_TEMPLATE_CATEGORY" val="diagram"/>
  <p:tag name="KSO_WM_TEMPLATE_INDEX" val="394"/>
  <p:tag name="KSO_WM_UNIT_INDEX" val="15"/>
</p:tagLst>
</file>

<file path=ppt/tags/tag23.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5"/>
  <p:tag name="KSO_WM_UNIT_ID" val="diagram394_4*l_i*1_5"/>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3_1"/>
  <p:tag name="KSO_WM_UNIT_ID" val="diagram394_4*l_h_f*1_3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6"/>
  <p:tag name="KSO_WM_UNIT_ID" val="diagram394_4*l_i*1_6"/>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UNIT_TYPE" val="i"/>
  <p:tag name="KSO_WM_UNIT_ID" val="diagram394_4*i*22"/>
  <p:tag name="KSO_WM_TEMPLATE_CATEGORY" val="diagram"/>
  <p:tag name="KSO_WM_TEMPLATE_INDEX" val="394"/>
  <p:tag name="KSO_WM_UNIT_INDEX" val="22"/>
</p:tagLst>
</file>

<file path=ppt/tags/tag27.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7"/>
  <p:tag name="KSO_WM_UNIT_ID" val="diagram394_4*l_i*1_7"/>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28.xml><?xml version="1.0" encoding="utf-8"?>
<p:tagLst xmlns:p="http://schemas.openxmlformats.org/presentationml/2006/main">
  <p:tag name="KSO_WM_TEMPLATE_CATEGORY" val="diagram"/>
  <p:tag name="KSO_WM_TEMPLATE_INDEX" val="394"/>
  <p:tag name="KSO_WM_TAG_VERSION" val="1.0"/>
  <p:tag name="KSO_WM_BEAUTIFY_FLAG" val="#wm#"/>
  <p:tag name="KSO_WM_UNIT_TYPE" val="l_h_f"/>
  <p:tag name="KSO_WM_UNIT_INDEX" val="1_4_1"/>
  <p:tag name="KSO_WM_UNIT_ID" val="diagram394_4*l_h_f*1_4_1"/>
  <p:tag name="KSO_WM_UNIT_CLEAR" val="1"/>
  <p:tag name="KSO_WM_UNIT_LAYERLEVEL" val="1_1_1"/>
  <p:tag name="KSO_WM_UNIT_VALUE" val="48"/>
  <p:tag name="KSO_WM_UNIT_HIGHLIGHT" val="0"/>
  <p:tag name="KSO_WM_UNIT_COMPATIBLE" val="0"/>
  <p:tag name="KSO_WM_UNIT_PRESET_TEXT_INDEX" val="4"/>
  <p:tag name="KSO_WM_UNIT_PRESET_TEXT_LEN" val="40"/>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EMPLATE_CATEGORY" val="diagram"/>
  <p:tag name="KSO_WM_TEMPLATE_INDEX" val="394"/>
  <p:tag name="KSO_WM_TAG_VERSION" val="1.0"/>
  <p:tag name="KSO_WM_BEAUTIFY_FLAG" val="#wm#"/>
  <p:tag name="KSO_WM_UNIT_TYPE" val="l_i"/>
  <p:tag name="KSO_WM_UNIT_INDEX" val="1_8"/>
  <p:tag name="KSO_WM_UNIT_ID" val="diagram394_4*l_i*1_8"/>
  <p:tag name="KSO_WM_UNIT_CLEAR" val="1"/>
  <p:tag name="KSO_WM_UNIT_LAYERLEVEL" val="1_1"/>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404"/>
  <p:tag name="KSO_WM_UNIT_TYPE" val="l_i"/>
  <p:tag name="KSO_WM_UNIT_INDEX" val="1_2"/>
  <p:tag name="KSO_WM_UNIT_ID" val="258*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4.xml><?xml version="1.0" encoding="utf-8"?>
<p:tagLst xmlns:p="http://schemas.openxmlformats.org/presentationml/2006/main">
  <p:tag name="KSO_WM_TEMPLATE_CATEGORY" val="diagram"/>
  <p:tag name="KSO_WM_TEMPLATE_INDEX" val="404"/>
  <p:tag name="KSO_WM_UNIT_TYPE" val="l_h_f"/>
  <p:tag name="KSO_WM_UNIT_INDEX" val="1_1_1"/>
  <p:tag name="KSO_WM_UNIT_ID" val="258*l_h_f*1_1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 name="KSO_WM_UNIT_USESOURCEFORMAT_APPLY" val="0"/>
</p:tagLst>
</file>

<file path=ppt/tags/tag5.xml><?xml version="1.0" encoding="utf-8"?>
<p:tagLst xmlns:p="http://schemas.openxmlformats.org/presentationml/2006/main">
  <p:tag name="KSO_WM_BEAUTIFY_FLAG" val="#wm#"/>
  <p:tag name="KSO_WM_UNIT_TYPE" val="i"/>
  <p:tag name="KSO_WM_UNIT_ID" val="diagram404_3*i*8"/>
  <p:tag name="KSO_WM_TEMPLATE_CATEGORY" val="diagram"/>
  <p:tag name="KSO_WM_TEMPLATE_INDEX" val="404"/>
  <p:tag name="KSO_WM_TAG_VERSION" val="1.0"/>
  <p:tag name="KSO_WM_UNIT_INDEX" val="8"/>
</p:tagLst>
</file>

<file path=ppt/tags/tag6.xml><?xml version="1.0" encoding="utf-8"?>
<p:tagLst xmlns:p="http://schemas.openxmlformats.org/presentationml/2006/main">
  <p:tag name="KSO_WM_TEMPLATE_CATEGORY" val="diagram"/>
  <p:tag name="KSO_WM_TEMPLATE_INDEX" val="404"/>
  <p:tag name="KSO_WM_UNIT_TYPE" val="l_i"/>
  <p:tag name="KSO_WM_UNIT_INDEX" val="1_3"/>
  <p:tag name="KSO_WM_UNIT_ID" val="258*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404"/>
  <p:tag name="KSO_WM_UNIT_TYPE" val="l_i"/>
  <p:tag name="KSO_WM_UNIT_INDEX" val="1_4"/>
  <p:tag name="KSO_WM_UNIT_ID" val="258*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404"/>
  <p:tag name="KSO_WM_UNIT_TYPE" val="l_h_f"/>
  <p:tag name="KSO_WM_UNIT_INDEX" val="1_2_1"/>
  <p:tag name="KSO_WM_UNIT_ID" val="258*l_h_f*1_2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BEAUTIFY_FLAG" val="#wm#"/>
  <p:tag name="KSO_WM_UNIT_TYPE" val="i"/>
  <p:tag name="KSO_WM_UNIT_ID" val="diagram404_3*i*15"/>
  <p:tag name="KSO_WM_TEMPLATE_CATEGORY" val="diagram"/>
  <p:tag name="KSO_WM_TEMPLATE_INDEX" val="404"/>
  <p:tag name="KSO_WM_TAG_VERSION" val="1.0"/>
  <p:tag name="KSO_WM_UNIT_INDEX" val="1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2660</Words>
  <Application>WPS 演示</Application>
  <PresentationFormat>全屏显示(4:3)</PresentationFormat>
  <Paragraphs>303</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526</cp:revision>
  <dcterms:created xsi:type="dcterms:W3CDTF">2015-11-23T03:31:00Z</dcterms:created>
  <dcterms:modified xsi:type="dcterms:W3CDTF">2018-12-25T08:25:19Z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