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718" r:id="rId3"/>
    <p:sldId id="793" r:id="rId4"/>
    <p:sldId id="794" r:id="rId5"/>
    <p:sldId id="795" r:id="rId6"/>
    <p:sldId id="796" r:id="rId7"/>
    <p:sldId id="797" r:id="rId8"/>
    <p:sldId id="798" r:id="rId9"/>
    <p:sldId id="799" r:id="rId10"/>
    <p:sldId id="800" r:id="rId11"/>
    <p:sldId id="801" r:id="rId12"/>
    <p:sldId id="802" r:id="rId13"/>
    <p:sldId id="803" r:id="rId14"/>
    <p:sldId id="804" r:id="rId15"/>
    <p:sldId id="805" r:id="rId16"/>
    <p:sldId id="806" r:id="rId17"/>
    <p:sldId id="807" r:id="rId18"/>
    <p:sldId id="808" r:id="rId19"/>
    <p:sldId id="809" r:id="rId20"/>
    <p:sldId id="810" r:id="rId21"/>
    <p:sldId id="811" r:id="rId22"/>
    <p:sldId id="812" r:id="rId23"/>
    <p:sldId id="813" r:id="rId24"/>
    <p:sldId id="814" r:id="rId25"/>
    <p:sldId id="815" r:id="rId26"/>
    <p:sldId id="816" r:id="rId27"/>
    <p:sldId id="631" r:id="rId28"/>
    <p:sldId id="632" r:id="rId29"/>
    <p:sldId id="633" r:id="rId30"/>
    <p:sldId id="822" r:id="rId31"/>
    <p:sldId id="635"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96429" autoAdjust="0"/>
  </p:normalViewPr>
  <p:slideViewPr>
    <p:cSldViewPr snapToGrid="0" showGuides="1">
      <p:cViewPr varScale="1">
        <p:scale>
          <a:sx n="110" d="100"/>
          <a:sy n="110" d="100"/>
        </p:scale>
        <p:origin x="-1644" y="-90"/>
      </p:cViewPr>
      <p:guideLst>
        <p:guide orient="horz" pos="4029"/>
        <p:guide orient="horz" pos="1527"/>
        <p:guide orient="horz" pos="680"/>
        <p:guide pos="1914"/>
        <p:guide pos="217"/>
        <p:guide pos="5537"/>
        <p:guide pos="1180"/>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1" Type="http://schemas.openxmlformats.org/officeDocument/2006/relationships/slideLayout" Target="../slideLayouts/slideLayout2.xml"/><Relationship Id="rId10" Type="http://schemas.openxmlformats.org/officeDocument/2006/relationships/tags" Target="../tags/tag32.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cstor.cn/proTextdetail_11007.html" TargetMode="External"/><Relationship Id="rId4" Type="http://schemas.openxmlformats.org/officeDocument/2006/relationships/image" Target="../media/image11.jpeg"/><Relationship Id="rId3" Type="http://schemas.openxmlformats.org/officeDocument/2006/relationships/hyperlink" Target="http://www.cstor.cn/proTextdetail_12031.html" TargetMode="External"/><Relationship Id="rId2" Type="http://schemas.openxmlformats.org/officeDocument/2006/relationships/image" Target="../media/image10.jpeg"/><Relationship Id="rId1" Type="http://schemas.openxmlformats.org/officeDocument/2006/relationships/hyperlink" Target="http://www.cstor.cn/proTextdetail_10766.html" TargetMode="Externa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9.jpe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28.png"/><Relationship Id="rId7" Type="http://schemas.openxmlformats.org/officeDocument/2006/relationships/hyperlink" Target="http://www.chinarobots.cn/" TargetMode="External"/><Relationship Id="rId6" Type="http://schemas.openxmlformats.org/officeDocument/2006/relationships/image" Target="../media/image27.png"/><Relationship Id="rId5" Type="http://schemas.openxmlformats.org/officeDocument/2006/relationships/hyperlink" Target="http://www.chinaaiworld.cn/" TargetMode="External"/><Relationship Id="rId4" Type="http://schemas.openxmlformats.org/officeDocument/2006/relationships/image" Target="../media/image26.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38.png"/><Relationship Id="rId25" Type="http://schemas.openxmlformats.org/officeDocument/2006/relationships/image" Target="../media/image37.png"/><Relationship Id="rId24" Type="http://schemas.openxmlformats.org/officeDocument/2006/relationships/hyperlink" Target="http://www.envicloud.cn/" TargetMode="External"/><Relationship Id="rId23" Type="http://schemas.openxmlformats.org/officeDocument/2006/relationships/image" Target="../media/image36.png"/><Relationship Id="rId22" Type="http://schemas.openxmlformats.org/officeDocument/2006/relationships/image" Target="../media/image35.png"/><Relationship Id="rId21" Type="http://schemas.openxmlformats.org/officeDocument/2006/relationships/hyperlink" Target="http://www.wanwuyun.com/" TargetMode="External"/><Relationship Id="rId20" Type="http://schemas.openxmlformats.org/officeDocument/2006/relationships/image" Target="../media/image34.png"/><Relationship Id="rId2" Type="http://schemas.openxmlformats.org/officeDocument/2006/relationships/image" Target="../media/image25.png"/><Relationship Id="rId19" Type="http://schemas.openxmlformats.org/officeDocument/2006/relationships/hyperlink" Target="http://www.smartcitychina.cn/" TargetMode="External"/><Relationship Id="rId18" Type="http://schemas.openxmlformats.org/officeDocument/2006/relationships/image" Target="../media/image33.png"/><Relationship Id="rId17" Type="http://schemas.openxmlformats.org/officeDocument/2006/relationships/hyperlink" Target="http://www.netofthings.cn/" TargetMode="External"/><Relationship Id="rId16" Type="http://schemas.openxmlformats.org/officeDocument/2006/relationships/image" Target="../media/image32.png"/><Relationship Id="rId15" Type="http://schemas.openxmlformats.org/officeDocument/2006/relationships/hyperlink" Target="http://www.thebigdata.cn/" TargetMode="External"/><Relationship Id="rId14" Type="http://schemas.openxmlformats.org/officeDocument/2006/relationships/image" Target="../media/image31.png"/><Relationship Id="rId13" Type="http://schemas.openxmlformats.org/officeDocument/2006/relationships/hyperlink" Target="http://www.worldstor.cn/" TargetMode="External"/><Relationship Id="rId12" Type="http://schemas.openxmlformats.org/officeDocument/2006/relationships/image" Target="../media/image30.png"/><Relationship Id="rId11" Type="http://schemas.openxmlformats.org/officeDocument/2006/relationships/hyperlink" Target="http://www.pm25.org.cn/" TargetMode="External"/><Relationship Id="rId10" Type="http://schemas.openxmlformats.org/officeDocument/2006/relationships/image" Target="../media/image29.png"/><Relationship Id="rId1" Type="http://schemas.openxmlformats.org/officeDocument/2006/relationships/hyperlink" Target="http://www.chinaznyj.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6" Type="http://schemas.openxmlformats.org/officeDocument/2006/relationships/slideLayout" Target="../slideLayouts/slideLayout2.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6350" y="728980"/>
            <a:ext cx="9164955"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大数据系统运维</a:t>
            </a:r>
            <a:endParaRPr lang="en-US" altLang="zh-CN" sz="8000" b="1" spc="300" dirty="0" smtClean="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0066"/>
              </a:solidFill>
            </a:endParaRPr>
          </a:p>
        </p:txBody>
      </p:sp>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姜才康    主编                             陶建辉    副主编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1737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Freeform 25"/>
          <p:cNvSpPr>
            <a:spLocks noEditPoints="1"/>
          </p:cNvSpPr>
          <p:nvPr/>
        </p:nvSpPr>
        <p:spPr bwMode="auto">
          <a:xfrm>
            <a:off x="540782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44110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1.2 </a:t>
            </a:r>
            <a:r>
              <a:rPr lang="zh-CN" altLang="en-US" sz="2100" b="1" spc="225" dirty="0" smtClean="0">
                <a:solidFill>
                  <a:prstClr val="white"/>
                </a:solidFill>
              </a:rPr>
              <a:t>配置管理方法</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1080008"/>
            <a:ext cx="15544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配置自动发现</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0" name="同心圆 9"/>
          <p:cNvSpPr/>
          <p:nvPr>
            <p:custDataLst>
              <p:tags r:id="rId1"/>
            </p:custDataLst>
          </p:nvPr>
        </p:nvSpPr>
        <p:spPr>
          <a:xfrm>
            <a:off x="3242668" y="2097527"/>
            <a:ext cx="2695858" cy="2695858"/>
          </a:xfrm>
          <a:prstGeom prst="donut">
            <a:avLst>
              <a:gd name="adj" fmla="val 8835"/>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lnSpc>
                <a:spcPct val="110000"/>
              </a:lnSpc>
            </a:pPr>
            <a:r>
              <a:rPr lang="zh-CN" altLang="en-US">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配置管理库</a:t>
            </a:r>
            <a:endParaRPr lang="zh-CN" altLang="en-US">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ctr">
              <a:lnSpc>
                <a:spcPct val="110000"/>
              </a:lnSpc>
            </a:pPr>
            <a:r>
              <a:rPr lang="zh-CN" altLang="en-US">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en-US" altLang="zh-CN">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CMDB</a:t>
            </a:r>
            <a:r>
              <a:rPr lang="zh-CN" altLang="en-US">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zh-CN" altLang="en-US">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ctr">
              <a:lnSpc>
                <a:spcPct val="110000"/>
              </a:lnSpc>
            </a:pPr>
            <a:r>
              <a:rPr lang="zh-CN" altLang="en-US">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三大难点</a:t>
            </a:r>
            <a:endParaRPr lang="zh-CN" altLang="en-US">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1" name="矩形 10"/>
          <p:cNvSpPr/>
          <p:nvPr>
            <p:custDataLst>
              <p:tags r:id="rId2"/>
            </p:custDataLst>
          </p:nvPr>
        </p:nvSpPr>
        <p:spPr>
          <a:xfrm>
            <a:off x="737497" y="1968166"/>
            <a:ext cx="2362200" cy="1061725"/>
          </a:xfrm>
          <a:prstGeom prst="rect">
            <a:avLst/>
          </a:prstGeom>
        </p:spPr>
        <p:txBody>
          <a:bodyPr anchor="ctr" anchorCtr="0">
            <a:normAutofit/>
          </a:bodyPr>
          <a:p>
            <a:pPr algn="r">
              <a:lnSpc>
                <a:spcPct val="130000"/>
              </a:lnSpc>
            </a:pPr>
            <a:r>
              <a:rPr lang="zh-CN" altLang="da-DK">
                <a:solidFill>
                  <a:schemeClr val="tx1">
                    <a:lumMod val="75000"/>
                    <a:lumOff val="25000"/>
                  </a:schemeClr>
                </a:solidFill>
                <a:sym typeface="Arial" panose="020B0604020202020204" pitchFamily="34" charset="0"/>
              </a:rPr>
              <a:t>一是配置项识别。</a:t>
            </a:r>
            <a:endParaRPr lang="zh-CN" altLang="da-DK">
              <a:solidFill>
                <a:schemeClr val="tx1">
                  <a:lumMod val="75000"/>
                  <a:lumOff val="25000"/>
                </a:schemeClr>
              </a:solidFill>
              <a:sym typeface="Arial" panose="020B0604020202020204" pitchFamily="34" charset="0"/>
            </a:endParaRPr>
          </a:p>
        </p:txBody>
      </p:sp>
      <p:sp>
        <p:nvSpPr>
          <p:cNvPr id="12" name="矩形 11"/>
          <p:cNvSpPr/>
          <p:nvPr>
            <p:custDataLst>
              <p:tags r:id="rId3"/>
            </p:custDataLst>
          </p:nvPr>
        </p:nvSpPr>
        <p:spPr>
          <a:xfrm>
            <a:off x="3416923" y="5016166"/>
            <a:ext cx="2362200" cy="1061725"/>
          </a:xfrm>
          <a:prstGeom prst="rect">
            <a:avLst/>
          </a:prstGeom>
        </p:spPr>
        <p:txBody>
          <a:bodyPr anchor="ctr" anchorCtr="0">
            <a:normAutofit/>
          </a:bodyPr>
          <a:p>
            <a:pPr algn="ctr">
              <a:lnSpc>
                <a:spcPct val="130000"/>
              </a:lnSpc>
            </a:pPr>
            <a:r>
              <a:rPr lang="zh-CN" altLang="da-DK">
                <a:solidFill>
                  <a:schemeClr val="tx1">
                    <a:lumMod val="75000"/>
                    <a:lumOff val="25000"/>
                  </a:schemeClr>
                </a:solidFill>
                <a:sym typeface="Arial" panose="020B0604020202020204" pitchFamily="34" charset="0"/>
              </a:rPr>
              <a:t>三是保证配置数据的持续更新。</a:t>
            </a:r>
            <a:endParaRPr lang="zh-CN" altLang="da-DK">
              <a:solidFill>
                <a:schemeClr val="tx1">
                  <a:lumMod val="75000"/>
                  <a:lumOff val="25000"/>
                </a:schemeClr>
              </a:solidFill>
              <a:sym typeface="Arial" panose="020B0604020202020204" pitchFamily="34" charset="0"/>
            </a:endParaRPr>
          </a:p>
        </p:txBody>
      </p:sp>
      <p:sp>
        <p:nvSpPr>
          <p:cNvPr id="13" name="矩形 12"/>
          <p:cNvSpPr/>
          <p:nvPr>
            <p:custDataLst>
              <p:tags r:id="rId4"/>
            </p:custDataLst>
          </p:nvPr>
        </p:nvSpPr>
        <p:spPr>
          <a:xfrm>
            <a:off x="5979723" y="1968166"/>
            <a:ext cx="2362200" cy="1061725"/>
          </a:xfrm>
          <a:prstGeom prst="rect">
            <a:avLst/>
          </a:prstGeom>
        </p:spPr>
        <p:txBody>
          <a:bodyPr anchor="ctr" anchorCtr="0">
            <a:normAutofit/>
          </a:bodyPr>
          <a:p>
            <a:pPr>
              <a:lnSpc>
                <a:spcPct val="130000"/>
              </a:lnSpc>
            </a:pPr>
            <a:r>
              <a:rPr lang="zh-CN" altLang="da-DK">
                <a:solidFill>
                  <a:schemeClr val="tx1">
                    <a:lumMod val="75000"/>
                    <a:lumOff val="25000"/>
                  </a:schemeClr>
                </a:solidFill>
                <a:sym typeface="Arial" panose="020B0604020202020204" pitchFamily="34" charset="0"/>
              </a:rPr>
              <a:t>二是配置管理模型的创建与维护。</a:t>
            </a:r>
            <a:endParaRPr lang="zh-CN" altLang="da-DK">
              <a:solidFill>
                <a:schemeClr val="tx1">
                  <a:lumMod val="75000"/>
                  <a:lumOff val="25000"/>
                </a:schemeClr>
              </a:solidFill>
              <a:sym typeface="Arial" panose="020B0604020202020204" pitchFamily="34" charset="0"/>
            </a:endParaRPr>
          </a:p>
        </p:txBody>
      </p:sp>
      <p:sp>
        <p:nvSpPr>
          <p:cNvPr id="15" name="任意多边形 14"/>
          <p:cNvSpPr/>
          <p:nvPr>
            <p:custDataLst>
              <p:tags r:id="rId5"/>
            </p:custDataLst>
          </p:nvPr>
        </p:nvSpPr>
        <p:spPr>
          <a:xfrm rot="18000000">
            <a:off x="3360506" y="2575670"/>
            <a:ext cx="418772" cy="418772"/>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sym typeface="Arial" panose="020B0604020202020204" pitchFamily="34" charset="0"/>
            </a:endParaRPr>
          </a:p>
        </p:txBody>
      </p:sp>
      <p:sp>
        <p:nvSpPr>
          <p:cNvPr id="16" name="任意多边形 15"/>
          <p:cNvSpPr/>
          <p:nvPr>
            <p:custDataLst>
              <p:tags r:id="rId6"/>
            </p:custDataLst>
          </p:nvPr>
        </p:nvSpPr>
        <p:spPr>
          <a:xfrm rot="3600000">
            <a:off x="5395567" y="2575671"/>
            <a:ext cx="418772" cy="418772"/>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ym typeface="Arial" panose="020B0604020202020204" pitchFamily="34" charset="0"/>
            </a:endParaRPr>
          </a:p>
        </p:txBody>
      </p:sp>
      <p:sp>
        <p:nvSpPr>
          <p:cNvPr id="18" name="任意多边形 17"/>
          <p:cNvSpPr/>
          <p:nvPr>
            <p:custDataLst>
              <p:tags r:id="rId7"/>
            </p:custDataLst>
          </p:nvPr>
        </p:nvSpPr>
        <p:spPr>
          <a:xfrm rot="10800000">
            <a:off x="4374861" y="4442571"/>
            <a:ext cx="418772" cy="418772"/>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ym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12202" y="1169836"/>
              <a:ext cx="2119582" cy="521970"/>
            </a:xfrm>
            <a:prstGeom prst="rect">
              <a:avLst/>
            </a:prstGeom>
            <a:noFill/>
          </p:spPr>
          <p:txBody>
            <a:bodyPr wrap="none" rtlCol="0">
              <a:spAutoFit/>
            </a:bodyPr>
            <a:lstStyle/>
            <a:p>
              <a:pPr algn="ctr"/>
              <a:r>
                <a:rPr lang="zh-CN" altLang="en-US" sz="2800" dirty="0">
                  <a:solidFill>
                    <a:schemeClr val="accent4"/>
                  </a:solidFill>
                </a:rPr>
                <a:t>第一</a:t>
              </a:r>
              <a:r>
                <a:rPr lang="zh-CN" altLang="en-US" sz="2800" dirty="0" smtClean="0">
                  <a:solidFill>
                    <a:schemeClr val="accent4"/>
                  </a:solidFill>
                </a:rPr>
                <a:t>章　大数据概念与应用</a:t>
              </a:r>
              <a:endParaRPr lang="zh-CN" altLang="en-US" sz="2800" dirty="0">
                <a:solidFill>
                  <a:schemeClr val="accent4"/>
                </a:solidFill>
              </a:endParaRPr>
            </a:p>
          </p:txBody>
        </p:sp>
      </p:grpSp>
      <p:grpSp>
        <p:nvGrpSpPr>
          <p:cNvPr id="67" name="组合 66"/>
          <p:cNvGrpSpPr/>
          <p:nvPr/>
        </p:nvGrpSpPr>
        <p:grpSpPr>
          <a:xfrm>
            <a:off x="1754535" y="2048547"/>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712085" cy="414020"/>
            </a:xfrm>
            <a:prstGeom prst="rect">
              <a:avLst/>
            </a:prstGeom>
            <a:grpFill/>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配置管理内容</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68" name="组合 67"/>
          <p:cNvGrpSpPr/>
          <p:nvPr/>
        </p:nvGrpSpPr>
        <p:grpSpPr>
          <a:xfrm>
            <a:off x="1754535" y="275355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配置管理方法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469343"/>
            <a:ext cx="5693399" cy="424800"/>
            <a:chOff x="1807265" y="3400693"/>
            <a:chExt cx="5693399" cy="424800"/>
          </a:xfrm>
          <a:solidFill>
            <a:schemeClr val="accent1"/>
          </a:solidFill>
        </p:grpSpPr>
        <p:sp>
          <p:nvSpPr>
            <p:cNvPr id="51"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12085" cy="414020"/>
            </a:xfrm>
            <a:prstGeom prst="rect">
              <a:avLst/>
            </a:prstGeom>
            <a:grp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1.3</a:t>
              </a:r>
              <a:r>
                <a:rPr lang="zh-CN" altLang="en-US" sz="2100" spc="225" dirty="0" smtClean="0">
                  <a:solidFill>
                    <a:schemeClr val="bg1"/>
                  </a:solidFill>
                  <a:latin typeface="微软雅黑" panose="020B0503020204020204" pitchFamily="34" charset="-122"/>
                  <a:ea typeface="微软雅黑" panose="020B0503020204020204" pitchFamily="34" charset="-122"/>
                </a:rPr>
                <a:t>　</a:t>
              </a:r>
              <a:r>
                <a:rPr lang="zh-CN" altLang="en-US" sz="2100" spc="225" dirty="0">
                  <a:solidFill>
                    <a:schemeClr val="bg1"/>
                  </a:solidFill>
                  <a:latin typeface="微软雅黑" panose="020B0503020204020204" pitchFamily="34" charset="-122"/>
                  <a:ea typeface="微软雅黑" panose="020B0503020204020204" pitchFamily="34" charset="-122"/>
                </a:rPr>
                <a:t>配置管理工具</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4185131"/>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其他运维工具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1.3 </a:t>
            </a:r>
            <a:r>
              <a:rPr lang="zh-CN" altLang="en-US" sz="2100" b="1" spc="225" dirty="0" smtClean="0">
                <a:solidFill>
                  <a:prstClr val="white"/>
                </a:solidFill>
              </a:rPr>
              <a:t>配置管理工具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900007"/>
            <a:ext cx="2737485" cy="368300"/>
          </a:xfrm>
          <a:prstGeom prst="rect">
            <a:avLst/>
          </a:prstGeom>
          <a:noFill/>
          <a:ln w="9525">
            <a:noFill/>
          </a:ln>
        </p:spPr>
        <p:txBody>
          <a:bodyPr wrap="none">
            <a:spAutoFit/>
          </a:bodyPr>
          <a:p>
            <a:r>
              <a:rPr lang="en-US" altLang="zh-CN" b="1" dirty="0">
                <a:solidFill>
                  <a:srgbClr val="3D89BC"/>
                </a:solidFill>
                <a:latin typeface="微软雅黑" panose="020B0503020204020204" pitchFamily="34" charset="-122"/>
                <a:ea typeface="微软雅黑" panose="020B0503020204020204" pitchFamily="34" charset="-122"/>
              </a:rPr>
              <a:t>CMDB</a:t>
            </a:r>
            <a:r>
              <a:rPr lang="zh-CN" altLang="en-US" b="1" dirty="0">
                <a:solidFill>
                  <a:srgbClr val="3D89BC"/>
                </a:solidFill>
                <a:latin typeface="微软雅黑" panose="020B0503020204020204" pitchFamily="34" charset="-122"/>
                <a:ea typeface="微软雅黑" panose="020B0503020204020204" pitchFamily="34" charset="-122"/>
              </a:rPr>
              <a:t>数据库介绍与实践</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10" name="任意多边形 9"/>
          <p:cNvSpPr/>
          <p:nvPr>
            <p:custDataLst>
              <p:tags r:id="rId1"/>
            </p:custDataLst>
          </p:nvPr>
        </p:nvSpPr>
        <p:spPr>
          <a:xfrm>
            <a:off x="4153324" y="2712246"/>
            <a:ext cx="846407" cy="846407"/>
          </a:xfrm>
          <a:custGeom>
            <a:avLst/>
            <a:gdLst>
              <a:gd name="connsiteX0" fmla="*/ 0 w 1128543"/>
              <a:gd name="connsiteY0" fmla="*/ 564272 h 1128543"/>
              <a:gd name="connsiteX1" fmla="*/ 564272 w 1128543"/>
              <a:gd name="connsiteY1" fmla="*/ 0 h 1128543"/>
              <a:gd name="connsiteX2" fmla="*/ 1128544 w 1128543"/>
              <a:gd name="connsiteY2" fmla="*/ 564272 h 1128543"/>
              <a:gd name="connsiteX3" fmla="*/ 564272 w 1128543"/>
              <a:gd name="connsiteY3" fmla="*/ 1128544 h 1128543"/>
              <a:gd name="connsiteX4" fmla="*/ 0 w 1128543"/>
              <a:gd name="connsiteY4" fmla="*/ 564272 h 112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543" h="1128543">
                <a:moveTo>
                  <a:pt x="0" y="564272"/>
                </a:moveTo>
                <a:cubicBezTo>
                  <a:pt x="0" y="252633"/>
                  <a:pt x="252633" y="0"/>
                  <a:pt x="564272" y="0"/>
                </a:cubicBezTo>
                <a:cubicBezTo>
                  <a:pt x="875911" y="0"/>
                  <a:pt x="1128544" y="252633"/>
                  <a:pt x="1128544" y="564272"/>
                </a:cubicBezTo>
                <a:cubicBezTo>
                  <a:pt x="1128544" y="875911"/>
                  <a:pt x="875911" y="1128544"/>
                  <a:pt x="564272" y="1128544"/>
                </a:cubicBezTo>
                <a:cubicBezTo>
                  <a:pt x="252633" y="1128544"/>
                  <a:pt x="0" y="875911"/>
                  <a:pt x="0" y="56427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003" tIns="143003" rIns="143003" bIns="143003" numCol="1" spcCol="1270" anchor="ctr" anchorCtr="0">
            <a:normAutofit/>
          </a:bodyPr>
          <a:p>
            <a:pPr algn="ctr" defTabSz="666750">
              <a:lnSpc>
                <a:spcPct val="90000"/>
              </a:lnSpc>
              <a:spcBef>
                <a:spcPct val="0"/>
              </a:spcBef>
              <a:spcAft>
                <a:spcPct val="35000"/>
              </a:spcAft>
            </a:pPr>
            <a:r>
              <a:rPr lang="en-US" altLang="zh-CN" b="1" dirty="0">
                <a:solidFill>
                  <a:schemeClr val="bg1"/>
                </a:solidFill>
                <a:latin typeface="微软雅黑" panose="020B0503020204020204" pitchFamily="34" charset="-122"/>
                <a:ea typeface="微软雅黑" panose="020B0503020204020204" pitchFamily="34" charset="-122"/>
              </a:rPr>
              <a:t>A</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8" name="任意多边形 17"/>
          <p:cNvSpPr/>
          <p:nvPr>
            <p:custDataLst>
              <p:tags r:id="rId2"/>
            </p:custDataLst>
          </p:nvPr>
        </p:nvSpPr>
        <p:spPr>
          <a:xfrm>
            <a:off x="3255002" y="3610568"/>
            <a:ext cx="846407" cy="846407"/>
          </a:xfrm>
          <a:custGeom>
            <a:avLst/>
            <a:gdLst>
              <a:gd name="connsiteX0" fmla="*/ 0 w 1128543"/>
              <a:gd name="connsiteY0" fmla="*/ 564272 h 1128543"/>
              <a:gd name="connsiteX1" fmla="*/ 564272 w 1128543"/>
              <a:gd name="connsiteY1" fmla="*/ 0 h 1128543"/>
              <a:gd name="connsiteX2" fmla="*/ 1128544 w 1128543"/>
              <a:gd name="connsiteY2" fmla="*/ 564272 h 1128543"/>
              <a:gd name="connsiteX3" fmla="*/ 564272 w 1128543"/>
              <a:gd name="connsiteY3" fmla="*/ 1128544 h 1128543"/>
              <a:gd name="connsiteX4" fmla="*/ 0 w 1128543"/>
              <a:gd name="connsiteY4" fmla="*/ 564272 h 112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543" h="1128543">
                <a:moveTo>
                  <a:pt x="0" y="564272"/>
                </a:moveTo>
                <a:cubicBezTo>
                  <a:pt x="0" y="252633"/>
                  <a:pt x="252633" y="0"/>
                  <a:pt x="564272" y="0"/>
                </a:cubicBezTo>
                <a:cubicBezTo>
                  <a:pt x="875911" y="0"/>
                  <a:pt x="1128544" y="252633"/>
                  <a:pt x="1128544" y="564272"/>
                </a:cubicBezTo>
                <a:cubicBezTo>
                  <a:pt x="1128544" y="875911"/>
                  <a:pt x="875911" y="1128544"/>
                  <a:pt x="564272" y="1128544"/>
                </a:cubicBezTo>
                <a:cubicBezTo>
                  <a:pt x="252633" y="1128544"/>
                  <a:pt x="0" y="875911"/>
                  <a:pt x="0" y="564272"/>
                </a:cubicBez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3003" tIns="143003" rIns="143003" bIns="143003" numCol="1" spcCol="1270" anchor="ctr" anchorCtr="0">
            <a:normAutofit/>
          </a:bodyPr>
          <a:p>
            <a:pPr algn="ctr" defTabSz="666750">
              <a:lnSpc>
                <a:spcPct val="90000"/>
              </a:lnSpc>
              <a:spcBef>
                <a:spcPct val="0"/>
              </a:spcBef>
              <a:spcAft>
                <a:spcPct val="35000"/>
              </a:spcAft>
            </a:pPr>
            <a:r>
              <a:rPr lang="en-US" altLang="zh-CN" b="1" dirty="0">
                <a:solidFill>
                  <a:schemeClr val="bg1"/>
                </a:solidFill>
                <a:latin typeface="微软雅黑" panose="020B0503020204020204" pitchFamily="34" charset="-122"/>
                <a:ea typeface="微软雅黑" panose="020B0503020204020204" pitchFamily="34" charset="-122"/>
              </a:rPr>
              <a:t>B</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1" name="任意多边形 10"/>
          <p:cNvSpPr/>
          <p:nvPr>
            <p:custDataLst>
              <p:tags r:id="rId3"/>
            </p:custDataLst>
          </p:nvPr>
        </p:nvSpPr>
        <p:spPr>
          <a:xfrm>
            <a:off x="5051647" y="3610568"/>
            <a:ext cx="846407" cy="846407"/>
          </a:xfrm>
          <a:custGeom>
            <a:avLst/>
            <a:gdLst>
              <a:gd name="connsiteX0" fmla="*/ 0 w 1128543"/>
              <a:gd name="connsiteY0" fmla="*/ 564272 h 1128543"/>
              <a:gd name="connsiteX1" fmla="*/ 564272 w 1128543"/>
              <a:gd name="connsiteY1" fmla="*/ 0 h 1128543"/>
              <a:gd name="connsiteX2" fmla="*/ 1128544 w 1128543"/>
              <a:gd name="connsiteY2" fmla="*/ 564272 h 1128543"/>
              <a:gd name="connsiteX3" fmla="*/ 564272 w 1128543"/>
              <a:gd name="connsiteY3" fmla="*/ 1128544 h 1128543"/>
              <a:gd name="connsiteX4" fmla="*/ 0 w 1128543"/>
              <a:gd name="connsiteY4" fmla="*/ 564272 h 112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543" h="1128543">
                <a:moveTo>
                  <a:pt x="0" y="564272"/>
                </a:moveTo>
                <a:cubicBezTo>
                  <a:pt x="0" y="252633"/>
                  <a:pt x="252633" y="0"/>
                  <a:pt x="564272" y="0"/>
                </a:cubicBezTo>
                <a:cubicBezTo>
                  <a:pt x="875911" y="0"/>
                  <a:pt x="1128544" y="252633"/>
                  <a:pt x="1128544" y="564272"/>
                </a:cubicBezTo>
                <a:cubicBezTo>
                  <a:pt x="1128544" y="875911"/>
                  <a:pt x="875911" y="1128544"/>
                  <a:pt x="564272" y="1128544"/>
                </a:cubicBezTo>
                <a:cubicBezTo>
                  <a:pt x="252633" y="1128544"/>
                  <a:pt x="0" y="875911"/>
                  <a:pt x="0" y="564272"/>
                </a:cubicBez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3003" tIns="143003" rIns="143003" bIns="143003" numCol="1" spcCol="1270" anchor="ctr" anchorCtr="0">
            <a:normAutofit/>
          </a:bodyPr>
          <a:p>
            <a:pPr algn="ctr" defTabSz="666750">
              <a:lnSpc>
                <a:spcPct val="90000"/>
              </a:lnSpc>
              <a:spcBef>
                <a:spcPct val="0"/>
              </a:spcBef>
              <a:spcAft>
                <a:spcPct val="35000"/>
              </a:spcAft>
            </a:pPr>
            <a:r>
              <a:rPr lang="en-US" altLang="zh-CN" b="1" dirty="0">
                <a:solidFill>
                  <a:schemeClr val="bg1"/>
                </a:solidFill>
                <a:latin typeface="微软雅黑" panose="020B0503020204020204" pitchFamily="34" charset="-122"/>
                <a:ea typeface="微软雅黑" panose="020B0503020204020204" pitchFamily="34" charset="-122"/>
              </a:rPr>
              <a:t>C</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custDataLst>
              <p:tags r:id="rId4"/>
            </p:custDataLst>
          </p:nvPr>
        </p:nvSpPr>
        <p:spPr>
          <a:xfrm>
            <a:off x="1625761" y="2739472"/>
            <a:ext cx="2416183" cy="646331"/>
          </a:xfrm>
          <a:prstGeom prst="rect">
            <a:avLst/>
          </a:prstGeom>
        </p:spPr>
        <p:txBody>
          <a:bodyPr wrap="square">
            <a:normAutofit fontScale="90000"/>
          </a:bodyPr>
          <a:lstStyle>
            <a:defPPr>
              <a:defRPr lang="zh-CN"/>
            </a:defPPr>
            <a:lvl1pPr lvl="0" algn="r">
              <a:lnSpc>
                <a:spcPct val="160000"/>
              </a:lnSpc>
              <a:defRPr>
                <a:ea typeface="宋体" panose="02010600030101010101" pitchFamily="2" charset="-122"/>
              </a:defRPr>
            </a:lvl1pPr>
          </a:lstStyle>
          <a:p>
            <a:pPr>
              <a:lnSpc>
                <a:spcPct val="100000"/>
              </a:lnSpc>
              <a:spcBef>
                <a:spcPts val="0"/>
              </a:spcBef>
              <a:spcAft>
                <a:spcPts val="0"/>
              </a:spcAft>
            </a:pPr>
            <a:r>
              <a:rPr lang="zh-CN" altLang="en-US" dirty="0">
                <a:solidFill>
                  <a:schemeClr val="tx1">
                    <a:lumMod val="75000"/>
                    <a:lumOff val="25000"/>
                  </a:schemeClr>
                </a:solidFill>
                <a:ea typeface="+mn-ea"/>
              </a:rPr>
              <a:t>主要涉及CI的宽度和深度，以及CI的生命周期。</a:t>
            </a:r>
            <a:endParaRPr lang="zh-CN" altLang="en-US" dirty="0">
              <a:solidFill>
                <a:schemeClr val="tx1">
                  <a:lumMod val="75000"/>
                  <a:lumOff val="25000"/>
                </a:schemeClr>
              </a:solidFill>
              <a:ea typeface="+mn-ea"/>
            </a:endParaRPr>
          </a:p>
        </p:txBody>
      </p:sp>
      <p:sp>
        <p:nvSpPr>
          <p:cNvPr id="23" name="文本框 22"/>
          <p:cNvSpPr txBox="1"/>
          <p:nvPr>
            <p:custDataLst>
              <p:tags r:id="rId5"/>
            </p:custDataLst>
          </p:nvPr>
        </p:nvSpPr>
        <p:spPr>
          <a:xfrm>
            <a:off x="1625761" y="2331532"/>
            <a:ext cx="2416183" cy="400110"/>
          </a:xfrm>
          <a:prstGeom prst="rect">
            <a:avLst/>
          </a:prstGeom>
        </p:spPr>
        <p:txBody>
          <a:bodyPr wrap="square" lIns="90000" tIns="46800" rIns="90000" bIns="46800" anchor="ctr" anchorCtr="0">
            <a:normAutofit/>
          </a:bodyPr>
          <a:lstStyle>
            <a:defPPr>
              <a:defRPr lang="zh-CN"/>
            </a:defPPr>
            <a:lvl1pPr lvl="0" algn="r">
              <a:defRPr b="1">
                <a:solidFill>
                  <a:schemeClr val="accent1"/>
                </a:solidFill>
                <a:latin typeface="Calibri" panose="020F0502020204030204"/>
                <a:ea typeface="宋体" panose="02010600030101010101" pitchFamily="2" charset="-122"/>
                <a:cs typeface="Arial" panose="020B0604020202020204" pitchFamily="34" charset="0"/>
              </a:defRPr>
            </a:lvl1pPr>
          </a:lstStyle>
          <a:p>
            <a:r>
              <a:rPr lang="zh-CN" altLang="en-US" sz="1600" dirty="0">
                <a:latin typeface="+mj-lt"/>
                <a:ea typeface="+mj-ea"/>
                <a:cs typeface="+mj-cs"/>
              </a:rPr>
              <a:t>确定配置管理的范围</a:t>
            </a:r>
            <a:endParaRPr lang="zh-CN" altLang="en-US" sz="1600" dirty="0">
              <a:latin typeface="+mj-lt"/>
              <a:ea typeface="+mj-ea"/>
              <a:cs typeface="+mj-cs"/>
            </a:endParaRPr>
          </a:p>
        </p:txBody>
      </p:sp>
      <p:sp>
        <p:nvSpPr>
          <p:cNvPr id="26" name="文本框 25"/>
          <p:cNvSpPr txBox="1"/>
          <p:nvPr>
            <p:custDataLst>
              <p:tags r:id="rId6"/>
            </p:custDataLst>
          </p:nvPr>
        </p:nvSpPr>
        <p:spPr>
          <a:xfrm>
            <a:off x="740712" y="4328477"/>
            <a:ext cx="2416183" cy="646331"/>
          </a:xfrm>
          <a:prstGeom prst="rect">
            <a:avLst/>
          </a:prstGeom>
        </p:spPr>
        <p:txBody>
          <a:bodyPr wrap="square">
            <a:normAutofit/>
          </a:bodyPr>
          <a:lstStyle>
            <a:defPPr>
              <a:defRPr lang="zh-CN"/>
            </a:defPPr>
            <a:lvl1pPr lvl="0" algn="r">
              <a:lnSpc>
                <a:spcPct val="160000"/>
              </a:lnSpc>
              <a:defRPr>
                <a:ea typeface="宋体" panose="02010600030101010101" pitchFamily="2" charset="-122"/>
              </a:defRPr>
            </a:lvl1pPr>
          </a:lstStyle>
          <a:p>
            <a:pPr>
              <a:lnSpc>
                <a:spcPct val="100000"/>
              </a:lnSpc>
            </a:pPr>
            <a:r>
              <a:rPr lang="zh-CN" altLang="en-US" sz="1600" dirty="0">
                <a:solidFill>
                  <a:schemeClr val="tx1">
                    <a:lumMod val="75000"/>
                    <a:lumOff val="25000"/>
                  </a:schemeClr>
                </a:solidFill>
                <a:ea typeface="+mn-ea"/>
              </a:rPr>
              <a:t>设计者需要遵循一个原则和一套结构。</a:t>
            </a:r>
            <a:endParaRPr lang="zh-CN" altLang="en-US" sz="1600" dirty="0">
              <a:solidFill>
                <a:schemeClr val="tx1">
                  <a:lumMod val="75000"/>
                  <a:lumOff val="25000"/>
                </a:schemeClr>
              </a:solidFill>
              <a:ea typeface="+mn-ea"/>
            </a:endParaRPr>
          </a:p>
        </p:txBody>
      </p:sp>
      <p:sp>
        <p:nvSpPr>
          <p:cNvPr id="25" name="文本框 24"/>
          <p:cNvSpPr txBox="1"/>
          <p:nvPr>
            <p:custDataLst>
              <p:tags r:id="rId7"/>
            </p:custDataLst>
          </p:nvPr>
        </p:nvSpPr>
        <p:spPr>
          <a:xfrm>
            <a:off x="740553" y="3916813"/>
            <a:ext cx="2416501" cy="400110"/>
          </a:xfrm>
          <a:prstGeom prst="rect">
            <a:avLst/>
          </a:prstGeom>
        </p:spPr>
        <p:txBody>
          <a:bodyPr wrap="square" lIns="90000" tIns="46800" rIns="90000" bIns="46800" anchor="ctr" anchorCtr="0">
            <a:normAutofit/>
          </a:bodyPr>
          <a:lstStyle>
            <a:defPPr>
              <a:defRPr lang="zh-CN"/>
            </a:defPPr>
            <a:lvl1pPr lvl="0" algn="r">
              <a:defRPr b="1">
                <a:solidFill>
                  <a:schemeClr val="accent2"/>
                </a:solidFill>
                <a:latin typeface="Calibri" panose="020F0502020204030204"/>
                <a:ea typeface="宋体" panose="02010600030101010101" pitchFamily="2" charset="-122"/>
                <a:cs typeface="Arial" panose="020B0604020202020204" pitchFamily="34" charset="0"/>
              </a:defRPr>
            </a:lvl1pPr>
          </a:lstStyle>
          <a:p>
            <a:r>
              <a:rPr lang="zh-CN" altLang="en-US" sz="1600" dirty="0">
                <a:latin typeface="微软雅黑" panose="020B0503020204020204" pitchFamily="34" charset="-122"/>
                <a:ea typeface="微软雅黑" panose="020B0503020204020204" pitchFamily="34" charset="-122"/>
                <a:cs typeface="+mj-cs"/>
              </a:rPr>
              <a:t>定义配置项的属性</a:t>
            </a:r>
            <a:endParaRPr lang="zh-CN" altLang="en-US" sz="1600" dirty="0">
              <a:latin typeface="微软雅黑" panose="020B0503020204020204" pitchFamily="34" charset="-122"/>
              <a:ea typeface="微软雅黑" panose="020B0503020204020204" pitchFamily="34" charset="-122"/>
              <a:cs typeface="+mj-cs"/>
            </a:endParaRPr>
          </a:p>
        </p:txBody>
      </p:sp>
      <p:sp>
        <p:nvSpPr>
          <p:cNvPr id="22" name="文本框 21"/>
          <p:cNvSpPr txBox="1"/>
          <p:nvPr>
            <p:custDataLst>
              <p:tags r:id="rId8"/>
            </p:custDataLst>
          </p:nvPr>
        </p:nvSpPr>
        <p:spPr>
          <a:xfrm>
            <a:off x="5986948" y="3717033"/>
            <a:ext cx="2416500" cy="646331"/>
          </a:xfrm>
          <a:prstGeom prst="rect">
            <a:avLst/>
          </a:prstGeom>
        </p:spPr>
        <p:txBody>
          <a:bodyPr wrap="square">
            <a:normAutofit/>
          </a:bodyPr>
          <a:lstStyle>
            <a:defPPr>
              <a:defRPr lang="zh-CN"/>
            </a:defPPr>
            <a:lvl1pPr lvl="0">
              <a:lnSpc>
                <a:spcPct val="160000"/>
              </a:lnSpc>
              <a:defRPr>
                <a:ea typeface="宋体" panose="02010600030101010101" pitchFamily="2" charset="-122"/>
              </a:defRPr>
            </a:lvl1pPr>
          </a:lstStyle>
          <a:p>
            <a:pPr>
              <a:lnSpc>
                <a:spcPct val="1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采取两种方法即“自上而下”和“自下而上”。</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框 20"/>
          <p:cNvSpPr txBox="1"/>
          <p:nvPr>
            <p:custDataLst>
              <p:tags r:id="rId9"/>
            </p:custDataLst>
          </p:nvPr>
        </p:nvSpPr>
        <p:spPr>
          <a:xfrm>
            <a:off x="5986948" y="3313348"/>
            <a:ext cx="2416500" cy="400110"/>
          </a:xfrm>
          <a:prstGeom prst="rect">
            <a:avLst/>
          </a:prstGeom>
        </p:spPr>
        <p:txBody>
          <a:bodyPr wrap="square" lIns="90000" tIns="46800" rIns="90000" bIns="46800" anchor="ctr" anchorCtr="0">
            <a:normAutofit/>
          </a:bodyPr>
          <a:lstStyle>
            <a:defPPr>
              <a:defRPr lang="zh-CN"/>
            </a:defPPr>
            <a:lvl1pPr lvl="0">
              <a:defRPr b="1">
                <a:solidFill>
                  <a:schemeClr val="accent3"/>
                </a:solidFill>
                <a:latin typeface="Calibri" panose="020F0502020204030204"/>
                <a:ea typeface="宋体" panose="02010600030101010101" pitchFamily="2" charset="-122"/>
                <a:cs typeface="Arial" panose="020B0604020202020204" pitchFamily="34" charset="0"/>
              </a:defRPr>
            </a:lvl1pPr>
          </a:lstStyle>
          <a:p>
            <a:r>
              <a:rPr lang="zh-CN" altLang="en-US" sz="1600" dirty="0">
                <a:latin typeface="+mj-lt"/>
                <a:ea typeface="+mj-ea"/>
                <a:cs typeface="+mj-cs"/>
              </a:rPr>
              <a:t>构建CI之间的关系</a:t>
            </a:r>
            <a:endParaRPr lang="zh-CN" altLang="en-US" sz="1600" dirty="0">
              <a:latin typeface="+mj-lt"/>
              <a:ea typeface="+mj-ea"/>
              <a:cs typeface="+mj-cs"/>
            </a:endParaRPr>
          </a:p>
        </p:txBody>
      </p:sp>
      <p:sp>
        <p:nvSpPr>
          <p:cNvPr id="27" name="文本框 26"/>
          <p:cNvSpPr txBox="1"/>
          <p:nvPr>
            <p:custDataLst>
              <p:tags r:id="rId10"/>
            </p:custDataLst>
          </p:nvPr>
        </p:nvSpPr>
        <p:spPr>
          <a:xfrm>
            <a:off x="107315" y="1348105"/>
            <a:ext cx="8929370" cy="732790"/>
          </a:xfrm>
          <a:prstGeom prst="rect">
            <a:avLst/>
          </a:prstGeom>
        </p:spPr>
        <p:txBody>
          <a:bodyPr wrap="square" anchor="ctr" anchorCtr="0">
            <a:normAutofit lnSpcReduction="10000"/>
          </a:bodyPr>
          <a:lstStyle>
            <a:defPPr>
              <a:defRPr lang="zh-CN"/>
            </a:defPPr>
            <a:lvl1pPr lvl="0" algn="ctr">
              <a:lnSpc>
                <a:spcPct val="130000"/>
              </a:lnSpc>
              <a:defRPr sz="4000" b="1">
                <a:latin typeface="Calibri" panose="020F0502020204030204"/>
                <a:ea typeface="宋体" panose="02010600030101010101" pitchFamily="2" charset="-122"/>
                <a:cs typeface="Arial" panose="020B0604020202020204" pitchFamily="34" charset="0"/>
              </a:defRPr>
            </a:lvl1pPr>
          </a:lstStyle>
          <a:p>
            <a:pPr algn="l">
              <a:lnSpc>
                <a:spcPct val="120000"/>
              </a:lnSpc>
              <a:spcBef>
                <a:spcPts val="0"/>
              </a:spcBef>
              <a:spcAft>
                <a:spcPts val="0"/>
              </a:spcAft>
            </a:pP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cs typeface="+mj-cs"/>
              </a:rPr>
              <a:t>CMDB存储与管理企业IT架构中设备的各种配置信息，它与所有服务支持和服务交付流程都紧密相联，支持这些流程的运转、发挥配置信息的价值，同时依赖于相关流程保证数据的准确性。</a:t>
            </a:r>
            <a:endPar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1.3 </a:t>
            </a:r>
            <a:r>
              <a:rPr lang="zh-CN" altLang="en-US" sz="2100" b="1" spc="225" dirty="0" smtClean="0">
                <a:solidFill>
                  <a:prstClr val="white"/>
                </a:solidFill>
              </a:rPr>
              <a:t>配置管理工具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1440011"/>
            <a:ext cx="2157095" cy="368300"/>
          </a:xfrm>
          <a:prstGeom prst="rect">
            <a:avLst/>
          </a:prstGeom>
          <a:noFill/>
          <a:ln w="9525">
            <a:noFill/>
          </a:ln>
        </p:spPr>
        <p:txBody>
          <a:bodyPr wrap="none">
            <a:spAutoFit/>
          </a:bodyPr>
          <a:p>
            <a:r>
              <a:rPr lang="en-US" altLang="zh-CN" b="1" dirty="0">
                <a:solidFill>
                  <a:srgbClr val="3D89BC"/>
                </a:solidFill>
                <a:latin typeface="微软雅黑" panose="020B0503020204020204" pitchFamily="34" charset="-122"/>
                <a:ea typeface="微软雅黑" panose="020B0503020204020204" pitchFamily="34" charset="-122"/>
              </a:rPr>
              <a:t>Puppet</a:t>
            </a:r>
            <a:r>
              <a:rPr lang="zh-CN" altLang="en-US" b="1" dirty="0">
                <a:solidFill>
                  <a:srgbClr val="3D89BC"/>
                </a:solidFill>
                <a:latin typeface="微软雅黑" panose="020B0503020204020204" pitchFamily="34" charset="-122"/>
                <a:ea typeface="微软雅黑" panose="020B0503020204020204" pitchFamily="34" charset="-122"/>
              </a:rPr>
              <a:t>介绍与实践</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571168" y="-531201"/>
            <a:ext cx="200133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33" name="文本框 32"/>
          <p:cNvSpPr txBox="1"/>
          <p:nvPr/>
        </p:nvSpPr>
        <p:spPr>
          <a:xfrm>
            <a:off x="612140" y="2941320"/>
            <a:ext cx="7919085" cy="975995"/>
          </a:xfrm>
          <a:prstGeom prst="rect">
            <a:avLst/>
          </a:prstGeom>
          <a:noFill/>
        </p:spPr>
        <p:txBody>
          <a:bodyPr wrap="square" rtlCol="0">
            <a:spAutoFit/>
          </a:bodyPr>
          <a:p>
            <a:pPr>
              <a:lnSpc>
                <a:spcPct val="120000"/>
              </a:lnSpc>
              <a:spcBef>
                <a:spcPts val="0"/>
              </a:spcBef>
              <a:spcAft>
                <a:spcPts val="0"/>
              </a:spcAft>
            </a:pPr>
            <a:r>
              <a:rPr lang="zh-CN" altLang="en-US" sz="1600" dirty="0">
                <a:solidFill>
                  <a:schemeClr val="bg1"/>
                </a:solidFill>
                <a:latin typeface="微软雅黑" panose="020B0503020204020204" pitchFamily="34" charset="-122"/>
                <a:ea typeface="微软雅黑" panose="020B0503020204020204" pitchFamily="34" charset="-122"/>
              </a:rPr>
              <a:t>Puppet是一个优秀的基础设施管理平台。下面将介绍Puppet的工作原理，以及它是如何帮助处于各种不同状况的团队增强协作能力，以进行软件开发和发布的——这种工作方式的演变通常被称做DevOps（开发运维）。</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1.3 </a:t>
            </a:r>
            <a:r>
              <a:rPr lang="zh-CN" altLang="en-US" sz="2100" b="1" spc="225" dirty="0" smtClean="0">
                <a:solidFill>
                  <a:prstClr val="white"/>
                </a:solidFill>
              </a:rPr>
              <a:t>配置管理工具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1440011"/>
            <a:ext cx="1852930" cy="368300"/>
          </a:xfrm>
          <a:prstGeom prst="rect">
            <a:avLst/>
          </a:prstGeom>
          <a:noFill/>
          <a:ln w="9525">
            <a:noFill/>
          </a:ln>
        </p:spPr>
        <p:txBody>
          <a:bodyPr wrap="none">
            <a:spAutoFit/>
          </a:bodyPr>
          <a:p>
            <a:r>
              <a:rPr lang="en-US" altLang="zh-CN" b="1" dirty="0">
                <a:solidFill>
                  <a:srgbClr val="3D89BC"/>
                </a:solidFill>
                <a:latin typeface="微软雅黑" panose="020B0503020204020204" pitchFamily="34" charset="-122"/>
                <a:ea typeface="微软雅黑" panose="020B0503020204020204" pitchFamily="34" charset="-122"/>
              </a:rPr>
              <a:t>Chef</a:t>
            </a:r>
            <a:r>
              <a:rPr lang="zh-CN" altLang="en-US" b="1" dirty="0">
                <a:solidFill>
                  <a:srgbClr val="3D89BC"/>
                </a:solidFill>
                <a:latin typeface="微软雅黑" panose="020B0503020204020204" pitchFamily="34" charset="-122"/>
                <a:ea typeface="微软雅黑" panose="020B0503020204020204" pitchFamily="34" charset="-122"/>
              </a:rPr>
              <a:t>介绍与实践</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571168" y="-531201"/>
            <a:ext cx="200133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33" name="文本框 32"/>
          <p:cNvSpPr txBox="1"/>
          <p:nvPr/>
        </p:nvSpPr>
        <p:spPr>
          <a:xfrm>
            <a:off x="612140" y="2793365"/>
            <a:ext cx="7919085" cy="1271270"/>
          </a:xfrm>
          <a:prstGeom prst="rect">
            <a:avLst/>
          </a:prstGeom>
          <a:noFill/>
        </p:spPr>
        <p:txBody>
          <a:bodyPr wrap="square" rtlCol="0">
            <a:spAutoFit/>
          </a:bodyPr>
          <a:p>
            <a:pPr>
              <a:lnSpc>
                <a:spcPct val="120000"/>
              </a:lnSpc>
              <a:spcBef>
                <a:spcPts val="0"/>
              </a:spcBef>
              <a:spcAft>
                <a:spcPts val="0"/>
              </a:spcAft>
            </a:pPr>
            <a:r>
              <a:rPr lang="zh-CN" altLang="en-US" sz="1600" dirty="0">
                <a:solidFill>
                  <a:schemeClr val="bg1"/>
                </a:solidFill>
                <a:latin typeface="微软雅黑" panose="020B0503020204020204" pitchFamily="34" charset="-122"/>
                <a:ea typeface="微软雅黑" panose="020B0503020204020204" pitchFamily="34" charset="-122"/>
              </a:rPr>
              <a:t>Chef是一个全新的开源应用，包括系统集成、配置管理和预配置等功能，由来自华盛顿西雅图的Opscode基于Apache 2.0许可证发布。Chef通过定义系统节点、食谱（cookbook）和程序库来进行工作，食谱用于表达管理任务，而程序库则用于定义和其他比如应用程序、数据库或者像LDAP目录一类的系统管理资源等工具之间的交互。</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1.3 </a:t>
            </a:r>
            <a:r>
              <a:rPr lang="zh-CN" altLang="en-US" sz="2100" b="1" spc="225" dirty="0" smtClean="0">
                <a:solidFill>
                  <a:prstClr val="white"/>
                </a:solidFill>
              </a:rPr>
              <a:t>配置管理工具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1440011"/>
            <a:ext cx="2180590" cy="368300"/>
          </a:xfrm>
          <a:prstGeom prst="rect">
            <a:avLst/>
          </a:prstGeom>
          <a:noFill/>
          <a:ln w="9525">
            <a:noFill/>
          </a:ln>
        </p:spPr>
        <p:txBody>
          <a:bodyPr wrap="none">
            <a:spAutoFit/>
          </a:bodyPr>
          <a:p>
            <a:r>
              <a:rPr lang="en-US" altLang="zh-CN" b="1" dirty="0">
                <a:solidFill>
                  <a:srgbClr val="3D89BC"/>
                </a:solidFill>
                <a:latin typeface="微软雅黑" panose="020B0503020204020204" pitchFamily="34" charset="-122"/>
                <a:ea typeface="微软雅黑" panose="020B0503020204020204" pitchFamily="34" charset="-122"/>
              </a:rPr>
              <a:t>Ansible</a:t>
            </a:r>
            <a:r>
              <a:rPr lang="zh-CN" altLang="en-US" b="1" dirty="0">
                <a:solidFill>
                  <a:srgbClr val="3D89BC"/>
                </a:solidFill>
                <a:latin typeface="微软雅黑" panose="020B0503020204020204" pitchFamily="34" charset="-122"/>
                <a:ea typeface="微软雅黑" panose="020B0503020204020204" pitchFamily="34" charset="-122"/>
              </a:rPr>
              <a:t>介绍与实践</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571168" y="-531201"/>
            <a:ext cx="200133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33" name="文本框 32"/>
          <p:cNvSpPr txBox="1"/>
          <p:nvPr/>
        </p:nvSpPr>
        <p:spPr>
          <a:xfrm>
            <a:off x="612775" y="2646045"/>
            <a:ext cx="7919085" cy="1565910"/>
          </a:xfrm>
          <a:prstGeom prst="rect">
            <a:avLst/>
          </a:prstGeom>
          <a:noFill/>
        </p:spPr>
        <p:txBody>
          <a:bodyPr wrap="square" rtlCol="0">
            <a:spAutoFit/>
          </a:bodyPr>
          <a:p>
            <a:pPr>
              <a:lnSpc>
                <a:spcPct val="120000"/>
              </a:lnSpc>
              <a:spcBef>
                <a:spcPts val="0"/>
              </a:spcBef>
              <a:spcAft>
                <a:spcPts val="0"/>
              </a:spcAft>
            </a:pPr>
            <a:r>
              <a:rPr lang="zh-CN" altLang="en-US" sz="1600" dirty="0">
                <a:solidFill>
                  <a:schemeClr val="bg1"/>
                </a:solidFill>
                <a:latin typeface="微软雅黑" panose="020B0503020204020204" pitchFamily="34" charset="-122"/>
                <a:ea typeface="微软雅黑" panose="020B0503020204020204" pitchFamily="34" charset="-122"/>
              </a:rPr>
              <a:t>Ansible是一个IT自动化工具。它可以配置系统，开发软件，或者编排高级的IT任务，例如持续开发或者零宕机滚动更新。主要目标是简单易用。它也同样专注安全性和可靠性，最小化的移动部件，使用Openssh传输(有加速socket模式和同样可用拉取模式)，易于人类阅读的语言，使不熟悉编程的人也可以看得懂。适用于管理所有类型的环境，从随手可安装的实例，到企业级别的成千上万个实例都可行。</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1.3 </a:t>
            </a:r>
            <a:r>
              <a:rPr lang="zh-CN" altLang="en-US" sz="2100" b="1" spc="225" dirty="0" smtClean="0">
                <a:solidFill>
                  <a:prstClr val="white"/>
                </a:solidFill>
              </a:rPr>
              <a:t>配置管理工具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1440011"/>
            <a:ext cx="2370455" cy="368300"/>
          </a:xfrm>
          <a:prstGeom prst="rect">
            <a:avLst/>
          </a:prstGeom>
          <a:noFill/>
          <a:ln w="9525">
            <a:noFill/>
          </a:ln>
        </p:spPr>
        <p:txBody>
          <a:bodyPr wrap="none">
            <a:spAutoFit/>
          </a:bodyPr>
          <a:p>
            <a:r>
              <a:rPr lang="en-US" altLang="zh-CN" b="1" dirty="0">
                <a:solidFill>
                  <a:srgbClr val="3D89BC"/>
                </a:solidFill>
                <a:latin typeface="微软雅黑" panose="020B0503020204020204" pitchFamily="34" charset="-122"/>
                <a:ea typeface="微软雅黑" panose="020B0503020204020204" pitchFamily="34" charset="-122"/>
              </a:rPr>
              <a:t>SaltStack</a:t>
            </a:r>
            <a:r>
              <a:rPr lang="zh-CN" altLang="en-US" b="1" dirty="0">
                <a:solidFill>
                  <a:srgbClr val="3D89BC"/>
                </a:solidFill>
                <a:latin typeface="微软雅黑" panose="020B0503020204020204" pitchFamily="34" charset="-122"/>
                <a:ea typeface="微软雅黑" panose="020B0503020204020204" pitchFamily="34" charset="-122"/>
              </a:rPr>
              <a:t>介绍与实践</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571168" y="-531201"/>
            <a:ext cx="200133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33" name="文本框 32"/>
          <p:cNvSpPr txBox="1"/>
          <p:nvPr/>
        </p:nvSpPr>
        <p:spPr>
          <a:xfrm>
            <a:off x="612140" y="2793365"/>
            <a:ext cx="7919085" cy="1271270"/>
          </a:xfrm>
          <a:prstGeom prst="rect">
            <a:avLst/>
          </a:prstGeom>
          <a:noFill/>
        </p:spPr>
        <p:txBody>
          <a:bodyPr wrap="square" rtlCol="0">
            <a:spAutoFit/>
          </a:bodyPr>
          <a:p>
            <a:pPr>
              <a:lnSpc>
                <a:spcPct val="120000"/>
              </a:lnSpc>
              <a:spcBef>
                <a:spcPts val="0"/>
              </a:spcBef>
              <a:spcAft>
                <a:spcPts val="0"/>
              </a:spcAft>
            </a:pPr>
            <a:r>
              <a:rPr lang="zh-CN" altLang="en-US" sz="1600" dirty="0">
                <a:solidFill>
                  <a:schemeClr val="bg1"/>
                </a:solidFill>
                <a:latin typeface="微软雅黑" panose="020B0503020204020204" pitchFamily="34" charset="-122"/>
                <a:ea typeface="微软雅黑" panose="020B0503020204020204" pitchFamily="34" charset="-122"/>
              </a:rPr>
              <a:t>SaltStack管理工具允许管理员对多个操作系统创建一个一致的管理系统，包括VMware vSphere环境。作用于仆从和主拓扑。SaltStack与特定的命令结合使用可以在一个或多个下属执行。实现这一点，此时Salt Master可以发出命令，如salt '*' cmd.run 'ls -l /'。</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1.3 </a:t>
            </a:r>
            <a:r>
              <a:rPr lang="zh-CN" altLang="en-US" sz="2100" b="1" spc="225" dirty="0" smtClean="0">
                <a:solidFill>
                  <a:prstClr val="white"/>
                </a:solidFill>
              </a:rPr>
              <a:t>配置管理工具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1080008"/>
            <a:ext cx="2280285"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不同阶段</a:t>
            </a:r>
            <a:r>
              <a:rPr lang="en-US" altLang="zh-CN" b="1" dirty="0">
                <a:solidFill>
                  <a:srgbClr val="3D89BC"/>
                </a:solidFill>
                <a:latin typeface="微软雅黑" panose="020B0503020204020204" pitchFamily="34" charset="-122"/>
                <a:ea typeface="微软雅黑" panose="020B0503020204020204" pitchFamily="34" charset="-122"/>
              </a:rPr>
              <a:t>CMDB</a:t>
            </a:r>
            <a:r>
              <a:rPr lang="zh-CN" altLang="en-US" b="1" dirty="0">
                <a:solidFill>
                  <a:srgbClr val="3D89BC"/>
                </a:solidFill>
                <a:latin typeface="微软雅黑" panose="020B0503020204020204" pitchFamily="34" charset="-122"/>
                <a:ea typeface="微软雅黑" panose="020B0503020204020204" pitchFamily="34" charset="-122"/>
              </a:rPr>
              <a:t>发展</a:t>
            </a:r>
            <a:endParaRPr lang="zh-CN" altLang="en-US" b="1" dirty="0">
              <a:solidFill>
                <a:srgbClr val="3D89BC"/>
              </a:solidFill>
              <a:latin typeface="微软雅黑" panose="020B0503020204020204" pitchFamily="34" charset="-122"/>
              <a:ea typeface="微软雅黑" panose="020B0503020204020204" pitchFamily="34" charset="-122"/>
            </a:endParaRPr>
          </a:p>
        </p:txBody>
      </p:sp>
      <p:graphicFrame>
        <p:nvGraphicFramePr>
          <p:cNvPr id="10" name="表格 9"/>
          <p:cNvGraphicFramePr/>
          <p:nvPr/>
        </p:nvGraphicFramePr>
        <p:xfrm>
          <a:off x="538480" y="2084070"/>
          <a:ext cx="8064500" cy="2625090"/>
        </p:xfrm>
        <a:graphic>
          <a:graphicData uri="http://schemas.openxmlformats.org/drawingml/2006/table">
            <a:tbl>
              <a:tblPr firstRow="1" bandRow="1">
                <a:tableStyleId>{5C22544A-7EE6-4342-B048-85BDC9FD1C3A}</a:tableStyleId>
              </a:tblPr>
              <a:tblGrid>
                <a:gridCol w="2016125"/>
                <a:gridCol w="2016125"/>
                <a:gridCol w="2016125"/>
                <a:gridCol w="2016125"/>
              </a:tblGrid>
              <a:tr h="437515">
                <a:tc>
                  <a:txBody>
                    <a:bodyPr/>
                    <a:p>
                      <a:pPr algn="ctr">
                        <a:buNone/>
                      </a:pPr>
                      <a:r>
                        <a:rPr lang="zh-CN" altLang="en-US" sz="1600">
                          <a:latin typeface="微软雅黑" panose="020B0503020204020204" pitchFamily="34" charset="-122"/>
                          <a:ea typeface="微软雅黑" panose="020B0503020204020204" pitchFamily="34" charset="-122"/>
                        </a:rPr>
                        <a:t>类型</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第一阶段</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第二阶段</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第三阶段</a:t>
                      </a:r>
                      <a:endParaRPr lang="zh-CN" altLang="en-US" sz="1600">
                        <a:latin typeface="微软雅黑" panose="020B0503020204020204" pitchFamily="34" charset="-122"/>
                        <a:ea typeface="微软雅黑" panose="020B0503020204020204" pitchFamily="34" charset="-122"/>
                      </a:endParaRPr>
                    </a:p>
                  </a:txBody>
                  <a:tcPr anchor="ctr" anchorCtr="0"/>
                </a:tc>
              </a:tr>
              <a:tr h="437515">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模型</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偏静态</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动态、调整难道适中</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动态、调整快速</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r>
              <a:tr h="437515">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数据初始化</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Excel</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导入</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自动发现</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mn-ea"/>
                        </a:rPr>
                        <a:t>Excel</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mn-ea"/>
                        </a:rPr>
                        <a:t>导入</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自动发现</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服务的同时更新了配置库</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r>
              <a:tr h="437515">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配置更新</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手工</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自动</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手动</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实时更新</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r>
              <a:tr h="437515">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配置管理范围</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设备</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设备</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软件</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所有</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IT</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组件及相关的服务</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r>
              <a:tr h="437515">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场景</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资产管理</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配置自动发现、告警分析</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配置管理服务化</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12202" y="1169836"/>
              <a:ext cx="2119582" cy="521970"/>
            </a:xfrm>
            <a:prstGeom prst="rect">
              <a:avLst/>
            </a:prstGeom>
            <a:noFill/>
          </p:spPr>
          <p:txBody>
            <a:bodyPr wrap="none" rtlCol="0">
              <a:spAutoFit/>
            </a:bodyPr>
            <a:lstStyle/>
            <a:p>
              <a:pPr algn="ctr"/>
              <a:r>
                <a:rPr lang="zh-CN" altLang="en-US" sz="2800" dirty="0">
                  <a:solidFill>
                    <a:schemeClr val="accent4"/>
                  </a:solidFill>
                </a:rPr>
                <a:t>第一</a:t>
              </a:r>
              <a:r>
                <a:rPr lang="zh-CN" altLang="en-US" sz="2800" dirty="0" smtClean="0">
                  <a:solidFill>
                    <a:schemeClr val="accent4"/>
                  </a:solidFill>
                </a:rPr>
                <a:t>章　大数据概念与应用</a:t>
              </a:r>
              <a:endParaRPr lang="zh-CN" altLang="en-US" sz="2800" dirty="0">
                <a:solidFill>
                  <a:schemeClr val="accent4"/>
                </a:solidFill>
              </a:endParaRPr>
            </a:p>
          </p:txBody>
        </p:sp>
      </p:grpSp>
      <p:grpSp>
        <p:nvGrpSpPr>
          <p:cNvPr id="67" name="组合 66"/>
          <p:cNvGrpSpPr/>
          <p:nvPr/>
        </p:nvGrpSpPr>
        <p:grpSpPr>
          <a:xfrm>
            <a:off x="1754535" y="2048547"/>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712085" cy="414020"/>
            </a:xfrm>
            <a:prstGeom prst="rect">
              <a:avLst/>
            </a:prstGeom>
            <a:grpFill/>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配置管理内容</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68" name="组合 67"/>
          <p:cNvGrpSpPr/>
          <p:nvPr/>
        </p:nvGrpSpPr>
        <p:grpSpPr>
          <a:xfrm>
            <a:off x="1754535" y="275355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配置管理方法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480123"/>
            <a:ext cx="5693399" cy="414020"/>
            <a:chOff x="1807265" y="3411473"/>
            <a:chExt cx="5693399" cy="414020"/>
          </a:xfrm>
          <a:solidFill>
            <a:schemeClr val="accent1"/>
          </a:solidFill>
        </p:grpSpPr>
        <p:sp>
          <p:nvSpPr>
            <p:cNvPr id="51" name="圆角矩形 50"/>
            <p:cNvSpPr/>
            <p:nvPr/>
          </p:nvSpPr>
          <p:spPr>
            <a:xfrm>
              <a:off x="1807265" y="3411488"/>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12085" cy="414020"/>
            </a:xfrm>
            <a:prstGeom prst="rect">
              <a:avLst/>
            </a:prstGeom>
            <a:solidFill>
              <a:schemeClr val="bg2"/>
            </a:solid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配置管理工具</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4185131"/>
            <a:ext cx="5693399" cy="424801"/>
            <a:chOff x="1807265" y="3866296"/>
            <a:chExt cx="5693399" cy="424801"/>
          </a:xfrm>
          <a:solidFill>
            <a:schemeClr val="accent1"/>
          </a:solidFill>
        </p:grpSpPr>
        <p:sp>
          <p:nvSpPr>
            <p:cNvPr id="53" name="圆角矩形 52"/>
            <p:cNvSpPr/>
            <p:nvPr/>
          </p:nvSpPr>
          <p:spPr>
            <a:xfrm>
              <a:off x="1807265" y="3866296"/>
              <a:ext cx="5693399" cy="39420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712085" cy="414020"/>
            </a:xfrm>
            <a:prstGeom prst="rect">
              <a:avLst/>
            </a:prstGeom>
            <a:solidFill>
              <a:schemeClr val="accent1"/>
            </a:solid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1.4</a:t>
              </a:r>
              <a:r>
                <a:rPr lang="zh-CN" altLang="en-US" sz="2100" spc="225" dirty="0" smtClean="0">
                  <a:solidFill>
                    <a:schemeClr val="bg1"/>
                  </a:solidFill>
                  <a:latin typeface="微软雅黑" panose="020B0503020204020204" pitchFamily="34" charset="-122"/>
                  <a:ea typeface="微软雅黑" panose="020B0503020204020204" pitchFamily="34" charset="-122"/>
                </a:rPr>
                <a:t>　</a:t>
              </a:r>
              <a:r>
                <a:rPr lang="zh-CN" altLang="en-US" sz="2100" spc="225" dirty="0">
                  <a:solidFill>
                    <a:schemeClr val="bg1"/>
                  </a:solidFill>
                  <a:latin typeface="微软雅黑" panose="020B0503020204020204" pitchFamily="34" charset="-122"/>
                  <a:ea typeface="微软雅黑" panose="020B0503020204020204" pitchFamily="34" charset="-122"/>
                </a:rPr>
                <a:t>其他运维工具</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sz="2100" dirty="0">
                <a:solidFill>
                  <a:schemeClr val="tx1">
                    <a:lumMod val="75000"/>
                    <a:lumOff val="25000"/>
                  </a:schemeClr>
                </a:solidFill>
              </a:rPr>
              <a:t>习题</a:t>
            </a:r>
            <a:endParaRPr lang="zh-CN"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1.4 </a:t>
            </a:r>
            <a:r>
              <a:rPr lang="zh-CN" altLang="en-US" sz="2100" b="1" spc="225" dirty="0" smtClean="0">
                <a:solidFill>
                  <a:prstClr val="white"/>
                </a:solidFill>
              </a:rPr>
              <a:t>其他运维工具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900007"/>
            <a:ext cx="1026160" cy="368300"/>
          </a:xfrm>
          <a:prstGeom prst="rect">
            <a:avLst/>
          </a:prstGeom>
          <a:noFill/>
          <a:ln w="9525">
            <a:noFill/>
          </a:ln>
        </p:spPr>
        <p:txBody>
          <a:bodyPr wrap="none">
            <a:spAutoFit/>
          </a:bodyPr>
          <a:p>
            <a:r>
              <a:rPr lang="en-US" altLang="zh-CN" b="1" dirty="0">
                <a:solidFill>
                  <a:srgbClr val="3D89BC"/>
                </a:solidFill>
                <a:latin typeface="微软雅黑" panose="020B0503020204020204" pitchFamily="34" charset="-122"/>
                <a:ea typeface="微软雅黑" panose="020B0503020204020204" pitchFamily="34" charset="-122"/>
              </a:rPr>
              <a:t>Ambari</a:t>
            </a:r>
            <a:endParaRPr lang="en-US" altLang="zh-CN" b="1" dirty="0">
              <a:solidFill>
                <a:srgbClr val="3D89BC"/>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07315" y="1448435"/>
            <a:ext cx="8929370" cy="1271270"/>
          </a:xfrm>
          <a:prstGeom prst="rect">
            <a:avLst/>
          </a:prstGeom>
          <a:noFill/>
        </p:spPr>
        <p:txBody>
          <a:bodyPr wrap="square" rtlCol="0">
            <a:spAutoFit/>
          </a:bodyPr>
          <a:p>
            <a:pPr>
              <a:lnSpc>
                <a:spcPct val="120000"/>
              </a:lnSpc>
              <a:spcBef>
                <a:spcPts val="0"/>
              </a:spcBef>
              <a:spcAft>
                <a:spcPts val="0"/>
              </a:spcAft>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Ambari 自身也是一个分布式架构的软件，主要由两部分组成：Ambari Server 和 Ambari Agent。简单来说，用户通过 Ambari Server 通知 Ambari Agent 安装对应的软件；Agent 会定时地发送各个机器每个软件模块的状态给 Ambari Server，最终这些状态信息会呈现在 Ambari 的 GUI，方便用户了解到集群的各种状态，并进行相应的维护。</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 name="图片 9" descr="1"/>
          <p:cNvPicPr>
            <a:picLocks noChangeAspect="1"/>
          </p:cNvPicPr>
          <p:nvPr/>
        </p:nvPicPr>
        <p:blipFill>
          <a:blip r:embed="rId1"/>
          <a:stretch>
            <a:fillRect/>
          </a:stretch>
        </p:blipFill>
        <p:spPr>
          <a:xfrm>
            <a:off x="2593340" y="2719705"/>
            <a:ext cx="3957329" cy="3240024"/>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0" y="1169836"/>
              <a:ext cx="1442090" cy="521969"/>
            </a:xfrm>
            <a:prstGeom prst="rect">
              <a:avLst/>
            </a:prstGeom>
            <a:noFill/>
          </p:spPr>
          <p:txBody>
            <a:bodyPr wrap="none" rtlCol="0">
              <a:spAutoFit/>
            </a:bodyPr>
            <a:lstStyle/>
            <a:p>
              <a:pPr algn="ctr"/>
              <a:r>
                <a:rPr lang="zh-CN" altLang="en-US" sz="2800" dirty="0">
                  <a:solidFill>
                    <a:schemeClr val="accent4"/>
                  </a:solidFill>
                </a:rPr>
                <a:t>第一</a:t>
              </a:r>
              <a:r>
                <a:rPr lang="zh-CN" altLang="en-US" sz="2800" dirty="0" smtClean="0">
                  <a:solidFill>
                    <a:schemeClr val="accent4"/>
                  </a:solidFill>
                </a:rPr>
                <a:t>章　配置管理</a:t>
              </a:r>
              <a:endParaRPr lang="zh-CN" altLang="en-US" sz="2800" dirty="0">
                <a:solidFill>
                  <a:schemeClr val="accent4"/>
                </a:solidFill>
              </a:endParaRPr>
            </a:p>
          </p:txBody>
        </p:sp>
      </p:grpSp>
      <p:grpSp>
        <p:nvGrpSpPr>
          <p:cNvPr id="67" name="组合 66"/>
          <p:cNvGrpSpPr/>
          <p:nvPr/>
        </p:nvGrpSpPr>
        <p:grpSpPr>
          <a:xfrm>
            <a:off x="1754535" y="204854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712085"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1.1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配置管理内容</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75355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配置管理方法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46934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配置管理工具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4185131"/>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其他运维工具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1.4 </a:t>
            </a:r>
            <a:r>
              <a:rPr lang="zh-CN" altLang="en-US" sz="2100" b="1" spc="225" dirty="0" smtClean="0">
                <a:solidFill>
                  <a:prstClr val="white"/>
                </a:solidFill>
              </a:rPr>
              <a:t>其他运维工具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900007"/>
            <a:ext cx="1910080" cy="368300"/>
          </a:xfrm>
          <a:prstGeom prst="rect">
            <a:avLst/>
          </a:prstGeom>
          <a:noFill/>
          <a:ln w="9525">
            <a:noFill/>
          </a:ln>
        </p:spPr>
        <p:txBody>
          <a:bodyPr wrap="none">
            <a:spAutoFit/>
          </a:bodyPr>
          <a:p>
            <a:r>
              <a:rPr lang="en-US" altLang="zh-CN" b="1" dirty="0">
                <a:solidFill>
                  <a:srgbClr val="3D89BC"/>
                </a:solidFill>
                <a:latin typeface="微软雅黑" panose="020B0503020204020204" pitchFamily="34" charset="-122"/>
                <a:ea typeface="微软雅黑" panose="020B0503020204020204" pitchFamily="34" charset="-122"/>
              </a:rPr>
              <a:t>CLI</a:t>
            </a:r>
            <a:r>
              <a:rPr lang="zh-CN" altLang="en-US" b="1" dirty="0">
                <a:solidFill>
                  <a:srgbClr val="3D89BC"/>
                </a:solidFill>
                <a:latin typeface="微软雅黑" panose="020B0503020204020204" pitchFamily="34" charset="-122"/>
                <a:ea typeface="微软雅黑" panose="020B0503020204020204" pitchFamily="34" charset="-122"/>
              </a:rPr>
              <a:t>工具主要命令</a:t>
            </a:r>
            <a:endParaRPr lang="zh-CN" altLang="en-US" b="1" dirty="0">
              <a:solidFill>
                <a:srgbClr val="3D89BC"/>
              </a:solidFill>
              <a:latin typeface="微软雅黑" panose="020B0503020204020204" pitchFamily="34" charset="-122"/>
              <a:ea typeface="微软雅黑" panose="020B0503020204020204" pitchFamily="34" charset="-122"/>
            </a:endParaRPr>
          </a:p>
        </p:txBody>
      </p:sp>
      <p:graphicFrame>
        <p:nvGraphicFramePr>
          <p:cNvPr id="10" name="表格 9"/>
          <p:cNvGraphicFramePr/>
          <p:nvPr/>
        </p:nvGraphicFramePr>
        <p:xfrm>
          <a:off x="539115" y="1448435"/>
          <a:ext cx="8101330" cy="4191000"/>
        </p:xfrm>
        <a:graphic>
          <a:graphicData uri="http://schemas.openxmlformats.org/drawingml/2006/table">
            <a:tbl>
              <a:tblPr firstRow="1" bandRow="1">
                <a:tableStyleId>{5C22544A-7EE6-4342-B048-85BDC9FD1C3A}</a:tableStyleId>
              </a:tblPr>
              <a:tblGrid>
                <a:gridCol w="2589530"/>
                <a:gridCol w="5511800"/>
              </a:tblGrid>
              <a:tr h="381000">
                <a:tc>
                  <a:txBody>
                    <a:bodyPr/>
                    <a:p>
                      <a:pPr algn="ctr">
                        <a:buNone/>
                      </a:pPr>
                      <a:r>
                        <a:rPr lang="zh-CN" altLang="en-US" sz="1600">
                          <a:latin typeface="微软雅黑" panose="020B0503020204020204" pitchFamily="34" charset="-122"/>
                          <a:ea typeface="微软雅黑" panose="020B0503020204020204" pitchFamily="34" charset="-122"/>
                        </a:rPr>
                        <a:t>命令</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作用</a:t>
                      </a:r>
                      <a:endParaRPr lang="zh-CN" altLang="en-US" sz="1600">
                        <a:latin typeface="微软雅黑" panose="020B0503020204020204" pitchFamily="34" charset="-122"/>
                        <a:ea typeface="微软雅黑" panose="020B0503020204020204" pitchFamily="34" charset="-122"/>
                      </a:endParaRPr>
                    </a:p>
                  </a:txBody>
                  <a:tcPr anchor="ctr" anchorCtr="0"/>
                </a:tc>
              </a:tr>
              <a:tr h="381000">
                <a:tc>
                  <a:txBody>
                    <a:bodyPr/>
                    <a:p>
                      <a:pPr algn="ctr">
                        <a:buNone/>
                      </a:pPr>
                      <a:r>
                        <a:rPr lang="zh-CN" altLang="en-US" sz="1600">
                          <a:latin typeface="微软雅黑" panose="020B0503020204020204" pitchFamily="34" charset="-122"/>
                          <a:ea typeface="微软雅黑" panose="020B0503020204020204" pitchFamily="34" charset="-122"/>
                        </a:rPr>
                        <a:t>diff</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l">
                        <a:buNone/>
                      </a:pPr>
                      <a:r>
                        <a:rPr lang="zh-CN" altLang="en-US" sz="1600">
                          <a:latin typeface="微软雅黑" panose="020B0503020204020204" pitchFamily="34" charset="-122"/>
                          <a:ea typeface="微软雅黑" panose="020B0503020204020204" pitchFamily="34" charset="-122"/>
                        </a:rPr>
                        <a:t>比较文件的差异。</a:t>
                      </a:r>
                      <a:endParaRPr lang="zh-CN" altLang="en-US" sz="1600">
                        <a:latin typeface="微软雅黑" panose="020B0503020204020204" pitchFamily="34" charset="-122"/>
                        <a:ea typeface="微软雅黑" panose="020B0503020204020204" pitchFamily="34" charset="-122"/>
                      </a:endParaRPr>
                    </a:p>
                  </a:txBody>
                  <a:tcPr anchor="ctr" anchorCtr="0"/>
                </a:tc>
              </a:tr>
              <a:tr h="381000">
                <a:tc>
                  <a:txBody>
                    <a:bodyPr/>
                    <a:p>
                      <a:pPr algn="ctr">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grep或者egrep</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l">
                        <a:buNone/>
                      </a:pPr>
                      <a:r>
                        <a:rPr lang="zh-CN" altLang="en-US" sz="1600">
                          <a:latin typeface="微软雅黑" panose="020B0503020204020204" pitchFamily="34" charset="-122"/>
                          <a:ea typeface="微软雅黑" panose="020B0503020204020204" pitchFamily="34" charset="-122"/>
                        </a:rPr>
                        <a:t>正则表达式过滤文件中的关键字。</a:t>
                      </a:r>
                      <a:endParaRPr lang="zh-CN" altLang="en-US" sz="1600">
                        <a:latin typeface="微软雅黑" panose="020B0503020204020204" pitchFamily="34" charset="-122"/>
                        <a:ea typeface="微软雅黑" panose="020B0503020204020204" pitchFamily="34" charset="-122"/>
                      </a:endParaRPr>
                    </a:p>
                  </a:txBody>
                  <a:tcPr anchor="ctr" anchorCtr="0"/>
                </a:tc>
              </a:tr>
              <a:tr h="381000">
                <a:tc>
                  <a:txBody>
                    <a:bodyPr/>
                    <a:p>
                      <a:pPr algn="ctr">
                        <a:buNone/>
                      </a:pPr>
                      <a:r>
                        <a:rPr lang="zh-CN" altLang="en-US" sz="1600">
                          <a:latin typeface="微软雅黑" panose="020B0503020204020204" pitchFamily="34" charset="-122"/>
                          <a:ea typeface="微软雅黑" panose="020B0503020204020204" pitchFamily="34" charset="-122"/>
                        </a:rPr>
                        <a:t>find</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l">
                        <a:buNone/>
                      </a:pPr>
                      <a:r>
                        <a:rPr lang="zh-CN" altLang="en-US" sz="1600">
                          <a:latin typeface="微软雅黑" panose="020B0503020204020204" pitchFamily="34" charset="-122"/>
                          <a:ea typeface="微软雅黑" panose="020B0503020204020204" pitchFamily="34" charset="-122"/>
                        </a:rPr>
                        <a:t>查找文件。</a:t>
                      </a:r>
                      <a:endParaRPr lang="zh-CN" altLang="en-US" sz="1600">
                        <a:latin typeface="微软雅黑" panose="020B0503020204020204" pitchFamily="34" charset="-122"/>
                        <a:ea typeface="微软雅黑" panose="020B0503020204020204" pitchFamily="34" charset="-122"/>
                      </a:endParaRPr>
                    </a:p>
                  </a:txBody>
                  <a:tcPr anchor="ctr" anchorCtr="0"/>
                </a:tc>
              </a:tr>
              <a:tr h="381000">
                <a:tc>
                  <a:txBody>
                    <a:bodyPr/>
                    <a:p>
                      <a:pPr algn="ctr">
                        <a:buNone/>
                      </a:pPr>
                      <a:r>
                        <a:rPr lang="en-US" altLang="zh-CN" sz="1600">
                          <a:latin typeface="微软雅黑" panose="020B0503020204020204" pitchFamily="34" charset="-122"/>
                          <a:ea typeface="微软雅黑" panose="020B0503020204020204" pitchFamily="34" charset="-122"/>
                        </a:rPr>
                        <a:t>sed</a:t>
                      </a:r>
                      <a:endParaRPr lang="en-US" altLang="zh-CN" sz="1600">
                        <a:latin typeface="微软雅黑" panose="020B0503020204020204" pitchFamily="34" charset="-122"/>
                        <a:ea typeface="微软雅黑" panose="020B0503020204020204" pitchFamily="34" charset="-122"/>
                      </a:endParaRPr>
                    </a:p>
                  </a:txBody>
                  <a:tcPr anchor="ctr" anchorCtr="0"/>
                </a:tc>
                <a:tc>
                  <a:txBody>
                    <a:bodyPr/>
                    <a:p>
                      <a:pPr algn="l">
                        <a:buNone/>
                      </a:pPr>
                      <a:r>
                        <a:rPr lang="zh-CN" altLang="en-US" sz="1600">
                          <a:latin typeface="微软雅黑" panose="020B0503020204020204" pitchFamily="34" charset="-122"/>
                          <a:ea typeface="微软雅黑" panose="020B0503020204020204" pitchFamily="34" charset="-122"/>
                        </a:rPr>
                        <a:t>通过正则表达式修改文件内容。</a:t>
                      </a:r>
                      <a:endParaRPr lang="zh-CN" altLang="en-US" sz="1600">
                        <a:latin typeface="微软雅黑" panose="020B0503020204020204" pitchFamily="34" charset="-122"/>
                        <a:ea typeface="微软雅黑" panose="020B0503020204020204" pitchFamily="34" charset="-122"/>
                      </a:endParaRPr>
                    </a:p>
                  </a:txBody>
                  <a:tcPr anchor="ctr" anchorCtr="0"/>
                </a:tc>
              </a:tr>
              <a:tr h="381000">
                <a:tc>
                  <a:txBody>
                    <a:bodyPr/>
                    <a:p>
                      <a:pPr algn="ctr">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df、du</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l">
                        <a:buNone/>
                      </a:pPr>
                      <a:r>
                        <a:rPr lang="zh-CN" altLang="en-US" sz="1600">
                          <a:latin typeface="微软雅黑" panose="020B0503020204020204" pitchFamily="34" charset="-122"/>
                          <a:ea typeface="微软雅黑" panose="020B0503020204020204" pitchFamily="34" charset="-122"/>
                        </a:rPr>
                        <a:t>查看文件系统。</a:t>
                      </a:r>
                      <a:endParaRPr lang="zh-CN" altLang="en-US" sz="1600">
                        <a:latin typeface="微软雅黑" panose="020B0503020204020204" pitchFamily="34" charset="-122"/>
                        <a:ea typeface="微软雅黑" panose="020B0503020204020204" pitchFamily="34" charset="-122"/>
                      </a:endParaRPr>
                    </a:p>
                  </a:txBody>
                  <a:tcPr anchor="ctr" anchorCtr="0"/>
                </a:tc>
              </a:tr>
              <a:tr h="381000">
                <a:tc>
                  <a:txBody>
                    <a:bodyPr/>
                    <a:p>
                      <a:pPr algn="ctr">
                        <a:buNone/>
                      </a:pPr>
                      <a:r>
                        <a:rPr lang="en-US" altLang="zh-CN" sz="1600">
                          <a:latin typeface="微软雅黑" panose="020B0503020204020204" pitchFamily="34" charset="-122"/>
                          <a:ea typeface="微软雅黑" panose="020B0503020204020204" pitchFamily="34" charset="-122"/>
                        </a:rPr>
                        <a:t>free</a:t>
                      </a:r>
                      <a:endParaRPr lang="en-US" altLang="zh-CN" sz="1600">
                        <a:latin typeface="微软雅黑" panose="020B0503020204020204" pitchFamily="34" charset="-122"/>
                        <a:ea typeface="微软雅黑" panose="020B0503020204020204" pitchFamily="34" charset="-122"/>
                      </a:endParaRPr>
                    </a:p>
                  </a:txBody>
                  <a:tcPr anchor="ctr" anchorCtr="0"/>
                </a:tc>
                <a:tc>
                  <a:txBody>
                    <a:bodyPr/>
                    <a:p>
                      <a:pPr algn="l">
                        <a:buNone/>
                      </a:pPr>
                      <a:r>
                        <a:rPr lang="zh-CN" altLang="en-US" sz="1600">
                          <a:latin typeface="微软雅黑" panose="020B0503020204020204" pitchFamily="34" charset="-122"/>
                          <a:ea typeface="微软雅黑" panose="020B0503020204020204" pitchFamily="34" charset="-122"/>
                        </a:rPr>
                        <a:t>查看内存。</a:t>
                      </a:r>
                      <a:endParaRPr lang="zh-CN" altLang="en-US" sz="1600">
                        <a:latin typeface="微软雅黑" panose="020B0503020204020204" pitchFamily="34" charset="-122"/>
                        <a:ea typeface="微软雅黑" panose="020B0503020204020204" pitchFamily="34" charset="-122"/>
                      </a:endParaRPr>
                    </a:p>
                  </a:txBody>
                  <a:tcPr anchor="ctr" anchorCtr="0"/>
                </a:tc>
              </a:tr>
              <a:tr h="381000">
                <a:tc>
                  <a:txBody>
                    <a:bodyPr/>
                    <a:p>
                      <a:pPr algn="ctr">
                        <a:buNone/>
                      </a:pPr>
                      <a:r>
                        <a:rPr lang="en-US" altLang="zh-CN" sz="1600">
                          <a:latin typeface="微软雅黑" panose="020B0503020204020204" pitchFamily="34" charset="-122"/>
                          <a:ea typeface="微软雅黑" panose="020B0503020204020204" pitchFamily="34" charset="-122"/>
                        </a:rPr>
                        <a:t>ps</a:t>
                      </a:r>
                      <a:endParaRPr lang="en-US" altLang="zh-CN" sz="1600">
                        <a:latin typeface="微软雅黑" panose="020B0503020204020204" pitchFamily="34" charset="-122"/>
                        <a:ea typeface="微软雅黑" panose="020B0503020204020204" pitchFamily="34" charset="-122"/>
                      </a:endParaRPr>
                    </a:p>
                  </a:txBody>
                  <a:tcPr anchor="ctr" anchorCtr="0"/>
                </a:tc>
                <a:tc>
                  <a:txBody>
                    <a:bodyPr/>
                    <a:p>
                      <a:pPr algn="l">
                        <a:buNone/>
                      </a:pPr>
                      <a:r>
                        <a:rPr lang="zh-CN" altLang="en-US" sz="1600">
                          <a:latin typeface="微软雅黑" panose="020B0503020204020204" pitchFamily="34" charset="-122"/>
                          <a:ea typeface="微软雅黑" panose="020B0503020204020204" pitchFamily="34" charset="-122"/>
                        </a:rPr>
                        <a:t>查看进程。</a:t>
                      </a:r>
                      <a:endParaRPr lang="zh-CN" altLang="en-US" sz="1600">
                        <a:latin typeface="微软雅黑" panose="020B0503020204020204" pitchFamily="34" charset="-122"/>
                        <a:ea typeface="微软雅黑" panose="020B0503020204020204" pitchFamily="34" charset="-122"/>
                      </a:endParaRPr>
                    </a:p>
                  </a:txBody>
                  <a:tcPr anchor="ctr" anchorCtr="0"/>
                </a:tc>
              </a:tr>
              <a:tr h="381000">
                <a:tc>
                  <a:txBody>
                    <a:bodyPr/>
                    <a:p>
                      <a:pPr algn="ctr">
                        <a:buNone/>
                      </a:pPr>
                      <a:r>
                        <a:rPr lang="en-US" altLang="zh-CN" sz="1600">
                          <a:latin typeface="微软雅黑" panose="020B0503020204020204" pitchFamily="34" charset="-122"/>
                          <a:ea typeface="微软雅黑" panose="020B0503020204020204" pitchFamily="34" charset="-122"/>
                        </a:rPr>
                        <a:t>top</a:t>
                      </a:r>
                      <a:endParaRPr lang="en-US" altLang="zh-CN" sz="1600">
                        <a:latin typeface="微软雅黑" panose="020B0503020204020204" pitchFamily="34" charset="-122"/>
                        <a:ea typeface="微软雅黑" panose="020B0503020204020204" pitchFamily="34" charset="-122"/>
                      </a:endParaRPr>
                    </a:p>
                  </a:txBody>
                  <a:tcPr anchor="ctr" anchorCtr="0"/>
                </a:tc>
                <a:tc>
                  <a:txBody>
                    <a:bodyPr/>
                    <a:p>
                      <a:pPr algn="l">
                        <a:buNone/>
                      </a:pPr>
                      <a:r>
                        <a:rPr lang="zh-CN" altLang="en-US" sz="1600">
                          <a:latin typeface="微软雅黑" panose="020B0503020204020204" pitchFamily="34" charset="-122"/>
                          <a:ea typeface="微软雅黑" panose="020B0503020204020204" pitchFamily="34" charset="-122"/>
                        </a:rPr>
                        <a:t>查看cpu、内存、进程等整体性能情况。</a:t>
                      </a:r>
                      <a:endParaRPr lang="zh-CN" altLang="en-US" sz="1600">
                        <a:latin typeface="微软雅黑" panose="020B0503020204020204" pitchFamily="34" charset="-122"/>
                        <a:ea typeface="微软雅黑" panose="020B0503020204020204" pitchFamily="34" charset="-122"/>
                      </a:endParaRPr>
                    </a:p>
                  </a:txBody>
                  <a:tcPr anchor="ctr" anchorCtr="0"/>
                </a:tc>
              </a:tr>
              <a:tr h="381000">
                <a:tc>
                  <a:txBody>
                    <a:bodyPr/>
                    <a:p>
                      <a:pPr algn="ctr">
                        <a:buNone/>
                      </a:pPr>
                      <a:r>
                        <a:rPr lang="zh-CN" altLang="en-US" sz="1600">
                          <a:latin typeface="微软雅黑" panose="020B0503020204020204" pitchFamily="34" charset="-122"/>
                          <a:ea typeface="微软雅黑" panose="020B0503020204020204" pitchFamily="34" charset="-122"/>
                        </a:rPr>
                        <a:t>netstat</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l">
                        <a:buNone/>
                      </a:pPr>
                      <a:r>
                        <a:rPr lang="zh-CN" altLang="en-US" sz="1600">
                          <a:latin typeface="微软雅黑" panose="020B0503020204020204" pitchFamily="34" charset="-122"/>
                          <a:ea typeface="微软雅黑" panose="020B0503020204020204" pitchFamily="34" charset="-122"/>
                        </a:rPr>
                        <a:t>查看网络连接情况。</a:t>
                      </a:r>
                      <a:endParaRPr lang="zh-CN" altLang="en-US" sz="1600">
                        <a:latin typeface="微软雅黑" panose="020B0503020204020204" pitchFamily="34" charset="-122"/>
                        <a:ea typeface="微软雅黑" panose="020B0503020204020204" pitchFamily="34" charset="-122"/>
                      </a:endParaRPr>
                    </a:p>
                  </a:txBody>
                  <a:tcPr anchor="ctr" anchorCtr="0"/>
                </a:tc>
              </a:tr>
              <a:tr h="381000">
                <a:tc>
                  <a:txBody>
                    <a:bodyPr/>
                    <a:p>
                      <a:pPr algn="ctr">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telnet、ping、traceroute</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l">
                        <a:buNone/>
                      </a:pPr>
                      <a:r>
                        <a:rPr lang="zh-CN" altLang="en-US" sz="1600">
                          <a:latin typeface="微软雅黑" panose="020B0503020204020204" pitchFamily="34" charset="-122"/>
                          <a:ea typeface="微软雅黑" panose="020B0503020204020204" pitchFamily="34" charset="-122"/>
                        </a:rPr>
                        <a:t>跟踪网络连接情况。</a:t>
                      </a:r>
                      <a:endParaRPr lang="zh-CN" altLang="en-US" sz="1600">
                        <a:latin typeface="微软雅黑" panose="020B0503020204020204" pitchFamily="34" charset="-122"/>
                        <a:ea typeface="微软雅黑" panose="020B0503020204020204" pitchFamily="34" charset="-122"/>
                      </a:endParaRPr>
                    </a:p>
                  </a:txBody>
                  <a:tcPr anchor="ctr" anchorCtr="0"/>
                </a:tc>
              </a:tr>
            </a:tbl>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1.4 </a:t>
            </a:r>
            <a:r>
              <a:rPr lang="zh-CN" altLang="en-US" sz="2100" b="1" spc="225" dirty="0" smtClean="0">
                <a:solidFill>
                  <a:prstClr val="white"/>
                </a:solidFill>
              </a:rPr>
              <a:t>其他运维工具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1440011"/>
            <a:ext cx="1057275" cy="368300"/>
          </a:xfrm>
          <a:prstGeom prst="rect">
            <a:avLst/>
          </a:prstGeom>
          <a:noFill/>
          <a:ln w="9525">
            <a:noFill/>
          </a:ln>
        </p:spPr>
        <p:txBody>
          <a:bodyPr wrap="none">
            <a:spAutoFit/>
          </a:bodyPr>
          <a:p>
            <a:r>
              <a:rPr lang="en-US" altLang="zh-CN" b="1" dirty="0">
                <a:solidFill>
                  <a:srgbClr val="3D89BC"/>
                </a:solidFill>
                <a:latin typeface="微软雅黑" panose="020B0503020204020204" pitchFamily="34" charset="-122"/>
                <a:ea typeface="微软雅黑" panose="020B0503020204020204" pitchFamily="34" charset="-122"/>
              </a:rPr>
              <a:t>Ganglia</a:t>
            </a:r>
            <a:endParaRPr lang="en-US" altLang="zh-CN"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571168" y="-531201"/>
            <a:ext cx="200133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33" name="文本框 32"/>
          <p:cNvSpPr txBox="1"/>
          <p:nvPr/>
        </p:nvSpPr>
        <p:spPr>
          <a:xfrm>
            <a:off x="611505" y="2646045"/>
            <a:ext cx="7919085" cy="1565910"/>
          </a:xfrm>
          <a:prstGeom prst="rect">
            <a:avLst/>
          </a:prstGeom>
          <a:noFill/>
        </p:spPr>
        <p:txBody>
          <a:bodyPr wrap="square" rtlCol="0">
            <a:spAutoFit/>
          </a:bodyPr>
          <a:p>
            <a:pPr>
              <a:lnSpc>
                <a:spcPct val="120000"/>
              </a:lnSpc>
              <a:spcBef>
                <a:spcPts val="0"/>
              </a:spcBef>
              <a:spcAft>
                <a:spcPts val="0"/>
              </a:spcAft>
            </a:pPr>
            <a:r>
              <a:rPr lang="en-US" altLang="zh-CN" sz="1600" dirty="0">
                <a:solidFill>
                  <a:schemeClr val="bg1"/>
                </a:solidFill>
                <a:latin typeface="微软雅黑" panose="020B0503020204020204" pitchFamily="34" charset="-122"/>
                <a:ea typeface="微软雅黑" panose="020B0503020204020204" pitchFamily="34" charset="-122"/>
              </a:rPr>
              <a:t>G</a:t>
            </a:r>
            <a:r>
              <a:rPr lang="zh-CN" altLang="en-US" sz="1600" dirty="0">
                <a:solidFill>
                  <a:schemeClr val="bg1"/>
                </a:solidFill>
                <a:latin typeface="微软雅黑" panose="020B0503020204020204" pitchFamily="34" charset="-122"/>
                <a:ea typeface="微软雅黑" panose="020B0503020204020204" pitchFamily="34" charset="-122"/>
              </a:rPr>
              <a:t>anglia 是 UC Berkeley 发起的一个开源监视项目，用于测量海量节点。每台计算机都运行一个收集和发送度量数据的名为 gmond 的守护进程。它将从操作系统和指定主机中收集。接收所有度量数据的主机可以显示这些数据并且可以将这些数据的精简表单传递到层次结构中。gmond 带来的系统负载非常少，这使得它成为在集群中各台计算机上运行的一段代码，而不会影响用户性能。</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1.4 </a:t>
            </a:r>
            <a:r>
              <a:rPr lang="zh-CN" altLang="en-US" sz="2100" b="1" spc="225" dirty="0" smtClean="0">
                <a:solidFill>
                  <a:prstClr val="white"/>
                </a:solidFill>
              </a:rPr>
              <a:t>其他运维工具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900007"/>
            <a:ext cx="2314575" cy="368300"/>
          </a:xfrm>
          <a:prstGeom prst="rect">
            <a:avLst/>
          </a:prstGeom>
          <a:noFill/>
          <a:ln w="9525">
            <a:noFill/>
          </a:ln>
        </p:spPr>
        <p:txBody>
          <a:bodyPr wrap="none">
            <a:spAutoFit/>
          </a:bodyPr>
          <a:p>
            <a:r>
              <a:rPr lang="en-US" altLang="zh-CN" b="1" dirty="0">
                <a:solidFill>
                  <a:srgbClr val="3D89BC"/>
                </a:solidFill>
                <a:latin typeface="微软雅黑" panose="020B0503020204020204" pitchFamily="34" charset="-122"/>
                <a:ea typeface="微软雅黑" panose="020B0503020204020204" pitchFamily="34" charset="-122"/>
              </a:rPr>
              <a:t>Cloudera Manager</a:t>
            </a:r>
            <a:endParaRPr lang="en-US" altLang="zh-CN" b="1" dirty="0">
              <a:solidFill>
                <a:srgbClr val="3D89BC"/>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07315" y="1448435"/>
            <a:ext cx="8929370" cy="681355"/>
          </a:xfrm>
          <a:prstGeom prst="rect">
            <a:avLst/>
          </a:prstGeom>
          <a:noFill/>
        </p:spPr>
        <p:txBody>
          <a:bodyPr wrap="square" rtlCol="0">
            <a:spAutoFit/>
          </a:bodyPr>
          <a:p>
            <a:pPr>
              <a:lnSpc>
                <a:spcPct val="120000"/>
              </a:lnSpc>
              <a:spcBef>
                <a:spcPts val="0"/>
              </a:spcBef>
              <a:spcAft>
                <a:spcPts val="0"/>
              </a:spcAft>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Cloudera Manager一个hadoop集群的综合管理平台，对Cloudera Distribution Hadoop （简称CDH）的每个部件都提供了细粒度的可视化和控制。</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2" name="图片 11" descr="1"/>
          <p:cNvPicPr>
            <a:picLocks noChangeAspect="1"/>
          </p:cNvPicPr>
          <p:nvPr/>
        </p:nvPicPr>
        <p:blipFill>
          <a:blip r:embed="rId1"/>
          <a:stretch>
            <a:fillRect/>
          </a:stretch>
        </p:blipFill>
        <p:spPr>
          <a:xfrm>
            <a:off x="2639060" y="2129790"/>
            <a:ext cx="3865820" cy="3600026"/>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rot="5400000">
            <a:off x="2164715" y="-286385"/>
            <a:ext cx="4811395" cy="792035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0" name="文本框 9"/>
          <p:cNvSpPr txBox="1"/>
          <p:nvPr/>
        </p:nvSpPr>
        <p:spPr>
          <a:xfrm>
            <a:off x="611505" y="1268095"/>
            <a:ext cx="7919085" cy="4810760"/>
          </a:xfrm>
          <a:prstGeom prst="rect">
            <a:avLst/>
          </a:prstGeom>
          <a:noFill/>
        </p:spPr>
        <p:txBody>
          <a:bodyPr wrap="square" rtlCol="0">
            <a:spAutoFit/>
          </a:bodyPr>
          <a:p>
            <a:pPr>
              <a:lnSpc>
                <a:spcPct val="120000"/>
              </a:lnSpc>
              <a:spcBef>
                <a:spcPts val="0"/>
              </a:spcBef>
              <a:spcAft>
                <a:spcPts val="0"/>
              </a:spcAft>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、文件传输</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0"/>
              </a:spcBef>
              <a:spcAft>
                <a:spcPts val="0"/>
              </a:spcAft>
            </a:pPr>
            <a:r>
              <a:rPr lang="zh-CN" altLang="en-US" sz="1600" dirty="0">
                <a:solidFill>
                  <a:schemeClr val="bg1"/>
                </a:solidFill>
                <a:latin typeface="微软雅黑" panose="020B0503020204020204" pitchFamily="34" charset="-122"/>
                <a:ea typeface="微软雅黑" panose="020B0503020204020204" pitchFamily="34" charset="-122"/>
              </a:rPr>
              <a:t>使用文件传输工具如scp命令，ftp命令，filezilla，winscp等负责文件的上传和下载。</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0"/>
              </a:spcBef>
              <a:spcAft>
                <a:spcPts val="0"/>
              </a:spcAft>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、网络抓包和分析</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0"/>
              </a:spcBef>
              <a:spcAft>
                <a:spcPts val="0"/>
              </a:spcAft>
            </a:pPr>
            <a:r>
              <a:rPr lang="zh-CN" altLang="en-US" sz="1600" dirty="0">
                <a:solidFill>
                  <a:schemeClr val="bg1"/>
                </a:solidFill>
                <a:latin typeface="微软雅黑" panose="020B0503020204020204" pitchFamily="34" charset="-122"/>
                <a:ea typeface="微软雅黑" panose="020B0503020204020204" pitchFamily="34" charset="-122"/>
              </a:rPr>
              <a:t>在排查网络问题时，抓包是最有效率的的排查方式，linux上的tcpdump和windows平台的wireshark是比较流行的抓包分析工具。</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0"/>
              </a:spcBef>
              <a:spcAft>
                <a:spcPts val="0"/>
              </a:spcAft>
            </a:pPr>
            <a:r>
              <a:rPr lang="zh-CN" altLang="en-US" sz="1600" dirty="0">
                <a:solidFill>
                  <a:schemeClr val="bg1"/>
                </a:solidFill>
                <a:latin typeface="微软雅黑" panose="020B0503020204020204" pitchFamily="34" charset="-122"/>
                <a:ea typeface="微软雅黑" panose="020B0503020204020204" pitchFamily="34" charset="-122"/>
              </a:rPr>
              <a:t>3、日志分析</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0"/>
              </a:spcBef>
              <a:spcAft>
                <a:spcPts val="0"/>
              </a:spcAft>
            </a:pPr>
            <a:r>
              <a:rPr lang="zh-CN" altLang="en-US" sz="1600" dirty="0">
                <a:solidFill>
                  <a:schemeClr val="bg1"/>
                </a:solidFill>
                <a:latin typeface="微软雅黑" panose="020B0503020204020204" pitchFamily="34" charset="-122"/>
                <a:ea typeface="微软雅黑" panose="020B0503020204020204" pitchFamily="34" charset="-122"/>
              </a:rPr>
              <a:t>日志是排查故障的最重要依据，利用日志分析工具可以方便地提取日志中的有效信息，对性能和故障点做深入分析。当日志量较多时，也可以借助日志分析平台，如ELK或者SPLUNK。</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0"/>
              </a:spcBef>
              <a:spcAft>
                <a:spcPts val="0"/>
              </a:spcAft>
            </a:pP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、批量执行命令</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0"/>
              </a:spcBef>
              <a:spcAft>
                <a:spcPts val="0"/>
              </a:spcAft>
            </a:pPr>
            <a:r>
              <a:rPr lang="zh-CN" altLang="en-US" sz="1600" dirty="0">
                <a:solidFill>
                  <a:schemeClr val="bg1"/>
                </a:solidFill>
                <a:latin typeface="微软雅黑" panose="020B0503020204020204" pitchFamily="34" charset="-122"/>
                <a:ea typeface="微软雅黑" panose="020B0503020204020204" pitchFamily="34" charset="-122"/>
              </a:rPr>
              <a:t>在定位到故障之后，需要尽快修复，如果故障涉及到的服务器数量比较多，可以借助批量执行命令的工具ansible完成此项工作。</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0"/>
              </a:spcBef>
              <a:spcAft>
                <a:spcPts val="0"/>
              </a:spcAft>
            </a:pPr>
            <a:r>
              <a:rPr lang="zh-CN" altLang="en-US" sz="1600" dirty="0">
                <a:solidFill>
                  <a:schemeClr val="bg1"/>
                </a:solidFill>
                <a:latin typeface="微软雅黑" panose="020B0503020204020204" pitchFamily="34" charset="-122"/>
                <a:ea typeface="微软雅黑" panose="020B0503020204020204" pitchFamily="34" charset="-122"/>
              </a:rPr>
              <a:t>5、Dump分析</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0"/>
              </a:spcBef>
              <a:spcAft>
                <a:spcPts val="0"/>
              </a:spcAft>
            </a:pPr>
            <a:r>
              <a:rPr lang="zh-CN" altLang="en-US" sz="1600" dirty="0">
                <a:solidFill>
                  <a:schemeClr val="bg1"/>
                </a:solidFill>
                <a:latin typeface="微软雅黑" panose="020B0503020204020204" pitchFamily="34" charset="-122"/>
                <a:ea typeface="微软雅黑" panose="020B0503020204020204" pitchFamily="34" charset="-122"/>
              </a:rPr>
              <a:t>在进程故障退出之后，可能会生成thread dump或者heap dump，dump文件是比日志还要详细的数据，记载了程序运行时的各种信息，可以通过dump分析工具对dump文件进行进一步分析。</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1.4 </a:t>
            </a:r>
            <a:r>
              <a:rPr lang="zh-CN" altLang="en-US" sz="2100" b="1" spc="225" dirty="0" smtClean="0">
                <a:solidFill>
                  <a:prstClr val="white"/>
                </a:solidFill>
              </a:rPr>
              <a:t>其他运维工具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900007"/>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其他工具</a:t>
            </a:r>
            <a:endParaRPr lang="zh-CN" altLang="zh-CN" b="1" dirty="0">
              <a:solidFill>
                <a:srgbClr val="3D89BC"/>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12202" y="1169836"/>
              <a:ext cx="2119582" cy="521970"/>
            </a:xfrm>
            <a:prstGeom prst="rect">
              <a:avLst/>
            </a:prstGeom>
            <a:noFill/>
          </p:spPr>
          <p:txBody>
            <a:bodyPr wrap="none" rtlCol="0">
              <a:spAutoFit/>
            </a:bodyPr>
            <a:lstStyle/>
            <a:p>
              <a:pPr algn="ctr"/>
              <a:r>
                <a:rPr lang="zh-CN" altLang="en-US" sz="2800" dirty="0">
                  <a:solidFill>
                    <a:schemeClr val="accent4"/>
                  </a:solidFill>
                </a:rPr>
                <a:t>第一</a:t>
              </a:r>
              <a:r>
                <a:rPr lang="zh-CN" altLang="en-US" sz="2800" dirty="0" smtClean="0">
                  <a:solidFill>
                    <a:schemeClr val="accent4"/>
                  </a:solidFill>
                </a:rPr>
                <a:t>章　大数据概念与应用</a:t>
              </a:r>
              <a:endParaRPr lang="zh-CN" altLang="en-US" sz="2800" dirty="0">
                <a:solidFill>
                  <a:schemeClr val="accent4"/>
                </a:solidFill>
              </a:endParaRPr>
            </a:p>
          </p:txBody>
        </p:sp>
      </p:grpSp>
      <p:grpSp>
        <p:nvGrpSpPr>
          <p:cNvPr id="67" name="组合 66"/>
          <p:cNvGrpSpPr/>
          <p:nvPr/>
        </p:nvGrpSpPr>
        <p:grpSpPr>
          <a:xfrm>
            <a:off x="1754535" y="2048547"/>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712085" cy="414020"/>
            </a:xfrm>
            <a:prstGeom prst="rect">
              <a:avLst/>
            </a:prstGeom>
            <a:grpFill/>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配置管理内容</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68" name="组合 67"/>
          <p:cNvGrpSpPr/>
          <p:nvPr/>
        </p:nvGrpSpPr>
        <p:grpSpPr>
          <a:xfrm>
            <a:off x="1754535" y="275355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配置管理方法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480123"/>
            <a:ext cx="5693399" cy="414020"/>
            <a:chOff x="1807265" y="3411473"/>
            <a:chExt cx="5693399" cy="414020"/>
          </a:xfrm>
          <a:solidFill>
            <a:schemeClr val="accent1"/>
          </a:solidFill>
        </p:grpSpPr>
        <p:sp>
          <p:nvSpPr>
            <p:cNvPr id="51" name="圆角矩形 50"/>
            <p:cNvSpPr/>
            <p:nvPr/>
          </p:nvSpPr>
          <p:spPr>
            <a:xfrm>
              <a:off x="1807265" y="3411488"/>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12085" cy="414020"/>
            </a:xfrm>
            <a:prstGeom prst="rect">
              <a:avLst/>
            </a:prstGeom>
            <a:solidFill>
              <a:schemeClr val="bg2"/>
            </a:solid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配置管理工具</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4185131"/>
            <a:ext cx="5693399" cy="424801"/>
            <a:chOff x="1807265" y="3866296"/>
            <a:chExt cx="5693399" cy="424801"/>
          </a:xfrm>
          <a:solidFill>
            <a:schemeClr val="accent1"/>
          </a:solidFill>
        </p:grpSpPr>
        <p:sp>
          <p:nvSpPr>
            <p:cNvPr id="53" name="圆角矩形 52"/>
            <p:cNvSpPr/>
            <p:nvPr/>
          </p:nvSpPr>
          <p:spPr>
            <a:xfrm>
              <a:off x="1807265" y="3866296"/>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712085" cy="414020"/>
            </a:xfrm>
            <a:prstGeom prst="rect">
              <a:avLst/>
            </a:prstGeom>
            <a:solidFill>
              <a:schemeClr val="bg2"/>
            </a:solid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其他运维工具</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sz="2100" dirty="0">
                <a:solidFill>
                  <a:schemeClr val="bg1"/>
                </a:solidFill>
              </a:rPr>
              <a:t>习题</a:t>
            </a:r>
            <a:endParaRPr lang="zh-CN" sz="2100" dirty="0">
              <a:solidFill>
                <a:schemeClr val="bg1"/>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169400" cy="6879590"/>
          </a:xfrm>
          <a:prstGeom prst="rect">
            <a:avLst/>
          </a:prstGeom>
        </p:spPr>
      </p:pic>
      <p:sp>
        <p:nvSpPr>
          <p:cNvPr id="5" name="矩形 4"/>
          <p:cNvSpPr/>
          <p:nvPr/>
        </p:nvSpPr>
        <p:spPr>
          <a:xfrm>
            <a:off x="564073" y="2464268"/>
            <a:ext cx="7961879" cy="1271270"/>
          </a:xfrm>
          <a:prstGeom prst="rect">
            <a:avLst/>
          </a:prstGeom>
        </p:spPr>
        <p:txBody>
          <a:bodyPr wrap="square">
            <a:spAutoFit/>
          </a:bodyPr>
          <a:lstStyle/>
          <a:p>
            <a:pPr>
              <a:lnSpc>
                <a:spcPct val="120000"/>
              </a:lnSpc>
              <a:spcBef>
                <a:spcPts val="0"/>
              </a:spcBef>
              <a:spcAft>
                <a:spcPts val="0"/>
              </a:spcAft>
            </a:pPr>
            <a:r>
              <a:rPr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1.</a:t>
            </a:r>
            <a:r>
              <a:rPr lang="en-US"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CMDB</a:t>
            </a:r>
            <a:r>
              <a:rPr lang="zh-CN" altLang="en-US"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经历了几个阶段的发展</a:t>
            </a:r>
            <a:r>
              <a:rPr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a:t>
            </a:r>
            <a:endParaRPr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2.</a:t>
            </a:r>
            <a:r>
              <a:rPr 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配置管理和资产管理有什么区别</a:t>
            </a:r>
            <a:r>
              <a:rPr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a:t>
            </a:r>
            <a:endParaRPr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3.</a:t>
            </a:r>
            <a:r>
              <a:rPr 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云时代的</a:t>
            </a:r>
            <a:r>
              <a:rPr lang="en-US"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CMDB</a:t>
            </a:r>
            <a:r>
              <a:rPr lang="zh-CN" altLang="en-US"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有什么特征</a:t>
            </a:r>
            <a:r>
              <a:rPr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a:t>
            </a:r>
            <a:endParaRPr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4.</a:t>
            </a:r>
            <a:r>
              <a:rPr 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请简要设计你所理解的配置管理模型</a:t>
            </a:r>
            <a:r>
              <a:rPr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a:t>
            </a:r>
            <a:endParaRPr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1.1 </a:t>
            </a:r>
            <a:r>
              <a:rPr lang="zh-CN" altLang="en-US" sz="2100" b="1" spc="225" dirty="0" smtClean="0">
                <a:solidFill>
                  <a:prstClr val="white"/>
                </a:solidFill>
              </a:rPr>
              <a:t>配置管理内容</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1080008"/>
            <a:ext cx="20116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配置管理术语定义</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1080008" y="1800013"/>
            <a:ext cx="2880021"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00" dirty="0">
                <a:solidFill>
                  <a:schemeClr val="tx1">
                    <a:lumMod val="75000"/>
                    <a:lumOff val="25000"/>
                  </a:schemeClr>
                </a:solidFill>
              </a:rPr>
              <a:t>配置基线</a:t>
            </a:r>
            <a:endParaRPr lang="zh-CN" altLang="en-US" sz="2100" dirty="0">
              <a:solidFill>
                <a:schemeClr val="tx1">
                  <a:lumMod val="75000"/>
                  <a:lumOff val="25000"/>
                </a:schemeClr>
              </a:solidFill>
            </a:endParaRPr>
          </a:p>
        </p:txBody>
      </p:sp>
      <p:sp>
        <p:nvSpPr>
          <p:cNvPr id="18" name="圆角矩形 17"/>
          <p:cNvSpPr/>
          <p:nvPr/>
        </p:nvSpPr>
        <p:spPr>
          <a:xfrm>
            <a:off x="1080202" y="2520019"/>
            <a:ext cx="2880021"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00" dirty="0">
                <a:solidFill>
                  <a:schemeClr val="tx1">
                    <a:lumMod val="75000"/>
                    <a:lumOff val="25000"/>
                  </a:schemeClr>
                </a:solidFill>
              </a:rPr>
              <a:t>配置项</a:t>
            </a:r>
            <a:endParaRPr lang="zh-CN" altLang="en-US" sz="2100" dirty="0">
              <a:solidFill>
                <a:schemeClr val="tx1">
                  <a:lumMod val="75000"/>
                  <a:lumOff val="25000"/>
                </a:schemeClr>
              </a:solidFill>
            </a:endParaRPr>
          </a:p>
        </p:txBody>
      </p:sp>
      <p:sp>
        <p:nvSpPr>
          <p:cNvPr id="19" name="圆角矩形 18"/>
          <p:cNvSpPr/>
          <p:nvPr/>
        </p:nvSpPr>
        <p:spPr>
          <a:xfrm>
            <a:off x="1080008" y="3240024"/>
            <a:ext cx="2880021"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00" dirty="0">
                <a:solidFill>
                  <a:schemeClr val="tx1">
                    <a:lumMod val="75000"/>
                    <a:lumOff val="25000"/>
                  </a:schemeClr>
                </a:solidFill>
              </a:rPr>
              <a:t>配置项属性</a:t>
            </a:r>
            <a:endParaRPr lang="zh-CN" altLang="en-US" sz="2100" dirty="0">
              <a:solidFill>
                <a:schemeClr val="tx1">
                  <a:lumMod val="75000"/>
                  <a:lumOff val="25000"/>
                </a:schemeClr>
              </a:solidFill>
            </a:endParaRPr>
          </a:p>
        </p:txBody>
      </p:sp>
      <p:sp>
        <p:nvSpPr>
          <p:cNvPr id="20" name="圆角矩形 19"/>
          <p:cNvSpPr/>
          <p:nvPr/>
        </p:nvSpPr>
        <p:spPr>
          <a:xfrm>
            <a:off x="1080008" y="3960029"/>
            <a:ext cx="2880021"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00" dirty="0">
                <a:solidFill>
                  <a:schemeClr val="tx1">
                    <a:lumMod val="75000"/>
                    <a:lumOff val="25000"/>
                  </a:schemeClr>
                </a:solidFill>
              </a:rPr>
              <a:t>配置管理数据库</a:t>
            </a:r>
            <a:endParaRPr lang="zh-CN" altLang="en-US" sz="2100" dirty="0">
              <a:solidFill>
                <a:schemeClr val="tx1">
                  <a:lumMod val="75000"/>
                  <a:lumOff val="25000"/>
                </a:schemeClr>
              </a:solidFill>
            </a:endParaRPr>
          </a:p>
        </p:txBody>
      </p:sp>
      <p:sp>
        <p:nvSpPr>
          <p:cNvPr id="21" name="圆角矩形 20"/>
          <p:cNvSpPr/>
          <p:nvPr/>
        </p:nvSpPr>
        <p:spPr>
          <a:xfrm>
            <a:off x="4860036" y="3960029"/>
            <a:ext cx="2880021"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00" dirty="0">
                <a:solidFill>
                  <a:schemeClr val="tx1">
                    <a:lumMod val="75000"/>
                    <a:lumOff val="25000"/>
                  </a:schemeClr>
                </a:solidFill>
              </a:rPr>
              <a:t>配置审计</a:t>
            </a:r>
            <a:endParaRPr lang="zh-CN" altLang="en-US" sz="2100" dirty="0">
              <a:solidFill>
                <a:schemeClr val="tx1">
                  <a:lumMod val="75000"/>
                  <a:lumOff val="25000"/>
                </a:schemeClr>
              </a:solidFill>
            </a:endParaRPr>
          </a:p>
        </p:txBody>
      </p:sp>
      <p:sp>
        <p:nvSpPr>
          <p:cNvPr id="22" name="圆角矩形 21"/>
          <p:cNvSpPr/>
          <p:nvPr/>
        </p:nvSpPr>
        <p:spPr>
          <a:xfrm>
            <a:off x="4860036" y="1800013"/>
            <a:ext cx="2880021"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00" dirty="0">
                <a:solidFill>
                  <a:schemeClr val="tx1">
                    <a:lumMod val="75000"/>
                    <a:lumOff val="25000"/>
                  </a:schemeClr>
                </a:solidFill>
              </a:rPr>
              <a:t>制定配置管理计划</a:t>
            </a:r>
            <a:endParaRPr lang="zh-CN" altLang="en-US" sz="2100" dirty="0">
              <a:solidFill>
                <a:schemeClr val="tx1">
                  <a:lumMod val="75000"/>
                  <a:lumOff val="25000"/>
                </a:schemeClr>
              </a:solidFill>
            </a:endParaRPr>
          </a:p>
        </p:txBody>
      </p:sp>
      <p:sp>
        <p:nvSpPr>
          <p:cNvPr id="23" name="圆角矩形 22"/>
          <p:cNvSpPr/>
          <p:nvPr/>
        </p:nvSpPr>
        <p:spPr>
          <a:xfrm>
            <a:off x="4860036" y="2520019"/>
            <a:ext cx="2880021"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00" dirty="0">
                <a:solidFill>
                  <a:schemeClr val="tx1">
                    <a:lumMod val="75000"/>
                    <a:lumOff val="25000"/>
                  </a:schemeClr>
                </a:solidFill>
              </a:rPr>
              <a:t>版本控制</a:t>
            </a:r>
            <a:endParaRPr lang="zh-CN" altLang="en-US" sz="2100" dirty="0">
              <a:solidFill>
                <a:schemeClr val="tx1">
                  <a:lumMod val="75000"/>
                  <a:lumOff val="25000"/>
                </a:schemeClr>
              </a:solidFill>
            </a:endParaRPr>
          </a:p>
        </p:txBody>
      </p:sp>
      <p:sp>
        <p:nvSpPr>
          <p:cNvPr id="25" name="圆角矩形 24"/>
          <p:cNvSpPr/>
          <p:nvPr/>
        </p:nvSpPr>
        <p:spPr>
          <a:xfrm>
            <a:off x="4860036" y="3240024"/>
            <a:ext cx="2880021"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00" dirty="0">
                <a:solidFill>
                  <a:schemeClr val="tx1">
                    <a:lumMod val="75000"/>
                    <a:lumOff val="25000"/>
                  </a:schemeClr>
                </a:solidFill>
              </a:rPr>
              <a:t>变更控制</a:t>
            </a:r>
            <a:endParaRPr lang="zh-CN" altLang="en-US" sz="21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1.1 </a:t>
            </a:r>
            <a:r>
              <a:rPr lang="zh-CN" altLang="en-US" sz="2100" b="1" spc="225" dirty="0" smtClean="0">
                <a:solidFill>
                  <a:prstClr val="white"/>
                </a:solidFill>
              </a:rPr>
              <a:t>配置管理内容</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1080008"/>
            <a:ext cx="29260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配置管理与资产管理的区别</a:t>
            </a:r>
            <a:endParaRPr lang="zh-CN" altLang="zh-CN" b="1" dirty="0">
              <a:solidFill>
                <a:srgbClr val="3D89BC"/>
              </a:solidFill>
              <a:latin typeface="微软雅黑" panose="020B0503020204020204" pitchFamily="34" charset="-122"/>
              <a:ea typeface="微软雅黑" panose="020B0503020204020204" pitchFamily="34" charset="-122"/>
            </a:endParaRPr>
          </a:p>
        </p:txBody>
      </p:sp>
      <p:graphicFrame>
        <p:nvGraphicFramePr>
          <p:cNvPr id="10" name="表格 9"/>
          <p:cNvGraphicFramePr/>
          <p:nvPr/>
        </p:nvGraphicFramePr>
        <p:xfrm>
          <a:off x="539750" y="1872615"/>
          <a:ext cx="8047990" cy="3458845"/>
        </p:xfrm>
        <a:graphic>
          <a:graphicData uri="http://schemas.openxmlformats.org/drawingml/2006/table">
            <a:tbl>
              <a:tblPr firstRow="1" bandRow="1">
                <a:tableStyleId>{5C22544A-7EE6-4342-B048-85BDC9FD1C3A}</a:tableStyleId>
              </a:tblPr>
              <a:tblGrid>
                <a:gridCol w="4023995"/>
                <a:gridCol w="4023995"/>
              </a:tblGrid>
              <a:tr h="401955">
                <a:tc>
                  <a:txBody>
                    <a:bodyPr/>
                    <a:p>
                      <a:pPr algn="ctr">
                        <a:buNone/>
                      </a:pPr>
                      <a:r>
                        <a:rPr lang="zh-CN" altLang="en-US" sz="1600">
                          <a:latin typeface="微软雅黑" panose="020B0503020204020204" pitchFamily="34" charset="-122"/>
                          <a:ea typeface="微软雅黑" panose="020B0503020204020204" pitchFamily="34" charset="-122"/>
                        </a:rPr>
                        <a:t>配置管理</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资产管理</a:t>
                      </a:r>
                      <a:endParaRPr lang="zh-CN" altLang="en-US" sz="1600">
                        <a:latin typeface="微软雅黑" panose="020B0503020204020204" pitchFamily="34" charset="-122"/>
                        <a:ea typeface="微软雅黑" panose="020B0503020204020204" pitchFamily="34" charset="-122"/>
                      </a:endParaRPr>
                    </a:p>
                  </a:txBody>
                  <a:tcPr anchor="ctr" anchorCtr="0"/>
                </a:tc>
              </a:tr>
              <a:tr h="611505">
                <a:tc>
                  <a:txBody>
                    <a:bodyPr/>
                    <a:p>
                      <a:pP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提供</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IT</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环境的逻辑模型，为</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ITIL</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流程提供数据依据。</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管理</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IT</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资产在整个生命周期内的成本及变化情况。</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r>
              <a:tr h="611505">
                <a:tc>
                  <a:txBody>
                    <a:bodyPr/>
                    <a:p>
                      <a:pP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相关的</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ITIL</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流程可以提供服务稳定性和质量。</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c>
                  <a:txBody>
                    <a:bodyPr/>
                    <a:p>
                      <a:pP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可以降低资产的总体成本，减少采购成本，增加资产的利用率，提供准确的资产规划。</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r>
              <a:tr h="611505">
                <a:tc>
                  <a:txBody>
                    <a:bodyPr/>
                    <a:p>
                      <a:pP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配置项是从运维的角度出发，标识的是</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IT</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部件。</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资产是基于价值、合同跟踪管理的</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IT</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部件。</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r>
              <a:tr h="610870">
                <a:tc>
                  <a:txBody>
                    <a:bodyPr/>
                    <a:p>
                      <a:pP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如果需要保证你某个资产稳定运行，可将其作为配置项管理。</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如果某个配置项需要跟踪其成本、合同及使用信息，可以作为资产进行管理。</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r>
              <a:tr h="611505">
                <a:tc>
                  <a:txBody>
                    <a:bodyPr/>
                    <a:p>
                      <a:pP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维护</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CI</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项之间的复杂关系，以便进行风险评估。</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c>
                  <a:txBody>
                    <a:bodyPr/>
                    <a:p>
                      <a:pP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维护资产之间基本的关联关系，如父子关系等。</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nchorCtr="0"/>
                </a:tc>
              </a:tr>
            </a:tbl>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1.1 </a:t>
            </a:r>
            <a:r>
              <a:rPr lang="zh-CN" altLang="en-US" sz="2100" b="1" spc="225" dirty="0" smtClean="0">
                <a:solidFill>
                  <a:prstClr val="white"/>
                </a:solidFill>
              </a:rPr>
              <a:t>配置管理内容</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1080008"/>
            <a:ext cx="15544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应用软件配置</a:t>
            </a:r>
            <a:endParaRPr lang="zh-CN" altLang="zh-CN" b="1" dirty="0">
              <a:solidFill>
                <a:srgbClr val="3D89BC"/>
              </a:solidFill>
              <a:latin typeface="微软雅黑" panose="020B0503020204020204" pitchFamily="34" charset="-122"/>
              <a:ea typeface="微软雅黑" panose="020B0503020204020204" pitchFamily="34" charset="-122"/>
            </a:endParaRPr>
          </a:p>
        </p:txBody>
      </p:sp>
      <p:grpSp>
        <p:nvGrpSpPr>
          <p:cNvPr id="29" name="组合 28"/>
          <p:cNvGrpSpPr/>
          <p:nvPr>
            <p:custDataLst>
              <p:tags r:id="rId1"/>
            </p:custDataLst>
          </p:nvPr>
        </p:nvGrpSpPr>
        <p:grpSpPr>
          <a:xfrm>
            <a:off x="635809" y="2556164"/>
            <a:ext cx="2352116" cy="745067"/>
            <a:chOff x="1367368" y="2048933"/>
            <a:chExt cx="3293532" cy="1043274"/>
          </a:xfrm>
        </p:grpSpPr>
        <p:sp>
          <p:nvSpPr>
            <p:cNvPr id="28" name="任意多边形 27"/>
            <p:cNvSpPr/>
            <p:nvPr>
              <p:custDataLst>
                <p:tags r:id="rId2"/>
              </p:custDataLst>
            </p:nvPr>
          </p:nvSpPr>
          <p:spPr>
            <a:xfrm>
              <a:off x="1367368" y="2048933"/>
              <a:ext cx="677333" cy="1043274"/>
            </a:xfrm>
            <a:custGeom>
              <a:avLst/>
              <a:gdLst>
                <a:gd name="connsiteX0" fmla="*/ 338667 w 677333"/>
                <a:gd name="connsiteY0" fmla="*/ 187203 h 1043274"/>
                <a:gd name="connsiteX1" fmla="*/ 265715 w 677333"/>
                <a:gd name="connsiteY1" fmla="*/ 423285 h 1043274"/>
                <a:gd name="connsiteX2" fmla="*/ 29634 w 677333"/>
                <a:gd name="connsiteY2" fmla="*/ 423283 h 1043274"/>
                <a:gd name="connsiteX3" fmla="*/ 220628 w 677333"/>
                <a:gd name="connsiteY3" fmla="*/ 569188 h 1043274"/>
                <a:gd name="connsiteX4" fmla="*/ 147674 w 677333"/>
                <a:gd name="connsiteY4" fmla="*/ 805268 h 1043274"/>
                <a:gd name="connsiteX5" fmla="*/ 338667 w 677333"/>
                <a:gd name="connsiteY5" fmla="*/ 659361 h 1043274"/>
                <a:gd name="connsiteX6" fmla="*/ 529659 w 677333"/>
                <a:gd name="connsiteY6" fmla="*/ 805268 h 1043274"/>
                <a:gd name="connsiteX7" fmla="*/ 456705 w 677333"/>
                <a:gd name="connsiteY7" fmla="*/ 569188 h 1043274"/>
                <a:gd name="connsiteX8" fmla="*/ 647699 w 677333"/>
                <a:gd name="connsiteY8" fmla="*/ 423283 h 1043274"/>
                <a:gd name="connsiteX9" fmla="*/ 411618 w 677333"/>
                <a:gd name="connsiteY9" fmla="*/ 423285 h 1043274"/>
                <a:gd name="connsiteX10" fmla="*/ 0 w 677333"/>
                <a:gd name="connsiteY10" fmla="*/ 0 h 1043274"/>
                <a:gd name="connsiteX11" fmla="*/ 677333 w 677333"/>
                <a:gd name="connsiteY11" fmla="*/ 0 h 1043274"/>
                <a:gd name="connsiteX12" fmla="*/ 677333 w 677333"/>
                <a:gd name="connsiteY12" fmla="*/ 1042702 h 1043274"/>
                <a:gd name="connsiteX13" fmla="*/ 676979 w 677333"/>
                <a:gd name="connsiteY13" fmla="*/ 1043274 h 1043274"/>
                <a:gd name="connsiteX14" fmla="*/ 628650 w 677333"/>
                <a:gd name="connsiteY14" fmla="*/ 965201 h 1043274"/>
                <a:gd name="connsiteX15" fmla="*/ 580319 w 677333"/>
                <a:gd name="connsiteY15" fmla="*/ 1043274 h 1043274"/>
                <a:gd name="connsiteX16" fmla="*/ 531989 w 677333"/>
                <a:gd name="connsiteY16" fmla="*/ 965201 h 1043274"/>
                <a:gd name="connsiteX17" fmla="*/ 483658 w 677333"/>
                <a:gd name="connsiteY17" fmla="*/ 1043274 h 1043274"/>
                <a:gd name="connsiteX18" fmla="*/ 435328 w 677333"/>
                <a:gd name="connsiteY18" fmla="*/ 965201 h 1043274"/>
                <a:gd name="connsiteX19" fmla="*/ 386997 w 677333"/>
                <a:gd name="connsiteY19" fmla="*/ 1043274 h 1043274"/>
                <a:gd name="connsiteX20" fmla="*/ 338667 w 677333"/>
                <a:gd name="connsiteY20" fmla="*/ 965201 h 1043274"/>
                <a:gd name="connsiteX21" fmla="*/ 290337 w 677333"/>
                <a:gd name="connsiteY21" fmla="*/ 1043274 h 1043274"/>
                <a:gd name="connsiteX22" fmla="*/ 242006 w 677333"/>
                <a:gd name="connsiteY22" fmla="*/ 965201 h 1043274"/>
                <a:gd name="connsiteX23" fmla="*/ 193676 w 677333"/>
                <a:gd name="connsiteY23" fmla="*/ 1043274 h 1043274"/>
                <a:gd name="connsiteX24" fmla="*/ 145345 w 677333"/>
                <a:gd name="connsiteY24" fmla="*/ 965201 h 1043274"/>
                <a:gd name="connsiteX25" fmla="*/ 97015 w 677333"/>
                <a:gd name="connsiteY25" fmla="*/ 1043274 h 1043274"/>
                <a:gd name="connsiteX26" fmla="*/ 48684 w 677333"/>
                <a:gd name="connsiteY26" fmla="*/ 965201 h 1043274"/>
                <a:gd name="connsiteX27" fmla="*/ 354 w 677333"/>
                <a:gd name="connsiteY27" fmla="*/ 1043274 h 1043274"/>
                <a:gd name="connsiteX28" fmla="*/ 0 w 677333"/>
                <a:gd name="connsiteY28" fmla="*/ 1042702 h 10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333" h="1043274">
                  <a:moveTo>
                    <a:pt x="338667" y="187203"/>
                  </a:moveTo>
                  <a:lnTo>
                    <a:pt x="265715" y="423285"/>
                  </a:lnTo>
                  <a:lnTo>
                    <a:pt x="29634" y="423283"/>
                  </a:lnTo>
                  <a:lnTo>
                    <a:pt x="220628" y="569188"/>
                  </a:lnTo>
                  <a:lnTo>
                    <a:pt x="147674" y="805268"/>
                  </a:lnTo>
                  <a:lnTo>
                    <a:pt x="338667" y="659361"/>
                  </a:lnTo>
                  <a:lnTo>
                    <a:pt x="529659" y="805268"/>
                  </a:lnTo>
                  <a:lnTo>
                    <a:pt x="456705" y="569188"/>
                  </a:lnTo>
                  <a:lnTo>
                    <a:pt x="647699" y="423283"/>
                  </a:lnTo>
                  <a:lnTo>
                    <a:pt x="411618" y="423285"/>
                  </a:lnTo>
                  <a:close/>
                  <a:moveTo>
                    <a:pt x="0" y="0"/>
                  </a:moveTo>
                  <a:lnTo>
                    <a:pt x="677333" y="0"/>
                  </a:lnTo>
                  <a:lnTo>
                    <a:pt x="677333" y="1042702"/>
                  </a:lnTo>
                  <a:lnTo>
                    <a:pt x="676979" y="1043274"/>
                  </a:lnTo>
                  <a:lnTo>
                    <a:pt x="628650" y="965201"/>
                  </a:lnTo>
                  <a:lnTo>
                    <a:pt x="580319" y="1043274"/>
                  </a:lnTo>
                  <a:lnTo>
                    <a:pt x="531989" y="965201"/>
                  </a:lnTo>
                  <a:lnTo>
                    <a:pt x="483658" y="1043274"/>
                  </a:lnTo>
                  <a:lnTo>
                    <a:pt x="435328" y="965201"/>
                  </a:lnTo>
                  <a:lnTo>
                    <a:pt x="386997" y="1043274"/>
                  </a:lnTo>
                  <a:lnTo>
                    <a:pt x="338667" y="965201"/>
                  </a:lnTo>
                  <a:lnTo>
                    <a:pt x="290337" y="1043274"/>
                  </a:lnTo>
                  <a:lnTo>
                    <a:pt x="242006" y="965201"/>
                  </a:lnTo>
                  <a:lnTo>
                    <a:pt x="193676" y="1043274"/>
                  </a:lnTo>
                  <a:lnTo>
                    <a:pt x="145345" y="965201"/>
                  </a:lnTo>
                  <a:lnTo>
                    <a:pt x="97015" y="1043274"/>
                  </a:lnTo>
                  <a:lnTo>
                    <a:pt x="48684" y="965201"/>
                  </a:lnTo>
                  <a:lnTo>
                    <a:pt x="354" y="1043274"/>
                  </a:lnTo>
                  <a:lnTo>
                    <a:pt x="0" y="10427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dirty="0" smtClean="0">
                  <a:solidFill>
                    <a:schemeClr val="accent1"/>
                  </a:solidFill>
                  <a:latin typeface="微软雅黑" panose="020B0503020204020204" pitchFamily="34" charset="-122"/>
                  <a:ea typeface="微软雅黑" panose="020B0503020204020204" pitchFamily="34" charset="-122"/>
                  <a:sym typeface="Arial" panose="020B0604020202020204" pitchFamily="34" charset="0"/>
                </a:rPr>
                <a:t>A</a:t>
              </a:r>
              <a:endParaRPr lang="en-US" altLang="zh-CN" dirty="0" smtClean="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任意多边形 25"/>
            <p:cNvSpPr/>
            <p:nvPr>
              <p:custDataLst>
                <p:tags r:id="rId3"/>
              </p:custDataLst>
            </p:nvPr>
          </p:nvSpPr>
          <p:spPr>
            <a:xfrm>
              <a:off x="2057401" y="2261537"/>
              <a:ext cx="2603499" cy="618067"/>
            </a:xfrm>
            <a:custGeom>
              <a:avLst/>
              <a:gdLst>
                <a:gd name="connsiteX0" fmla="*/ 0 w 2603499"/>
                <a:gd name="connsiteY0" fmla="*/ 615033 h 618067"/>
                <a:gd name="connsiteX1" fmla="*/ 2603499 w 2603499"/>
                <a:gd name="connsiteY1" fmla="*/ 615033 h 618067"/>
                <a:gd name="connsiteX2" fmla="*/ 2603499 w 2603499"/>
                <a:gd name="connsiteY2" fmla="*/ 618067 h 618067"/>
                <a:gd name="connsiteX3" fmla="*/ 0 w 2603499"/>
                <a:gd name="connsiteY3" fmla="*/ 618067 h 618067"/>
                <a:gd name="connsiteX4" fmla="*/ 0 w 2603499"/>
                <a:gd name="connsiteY4" fmla="*/ 0 h 618067"/>
                <a:gd name="connsiteX5" fmla="*/ 2603499 w 2603499"/>
                <a:gd name="connsiteY5" fmla="*/ 0 h 618067"/>
                <a:gd name="connsiteX6" fmla="*/ 2603499 w 2603499"/>
                <a:gd name="connsiteY6" fmla="*/ 3033 h 618067"/>
                <a:gd name="connsiteX7" fmla="*/ 0 w 2603499"/>
                <a:gd name="connsiteY7" fmla="*/ 3033 h 61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499" h="618067">
                  <a:moveTo>
                    <a:pt x="0" y="615033"/>
                  </a:moveTo>
                  <a:lnTo>
                    <a:pt x="2603499" y="615033"/>
                  </a:lnTo>
                  <a:lnTo>
                    <a:pt x="2603499" y="618067"/>
                  </a:lnTo>
                  <a:lnTo>
                    <a:pt x="0" y="618067"/>
                  </a:lnTo>
                  <a:close/>
                  <a:moveTo>
                    <a:pt x="0" y="0"/>
                  </a:moveTo>
                  <a:lnTo>
                    <a:pt x="2603499" y="0"/>
                  </a:lnTo>
                  <a:lnTo>
                    <a:pt x="2603499" y="3033"/>
                  </a:lnTo>
                  <a:lnTo>
                    <a:pt x="0" y="3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服务器设备</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0" name="组合 19"/>
          <p:cNvGrpSpPr/>
          <p:nvPr>
            <p:custDataLst>
              <p:tags r:id="rId4"/>
            </p:custDataLst>
          </p:nvPr>
        </p:nvGrpSpPr>
        <p:grpSpPr>
          <a:xfrm>
            <a:off x="3395942" y="2556164"/>
            <a:ext cx="2352116" cy="745067"/>
            <a:chOff x="1367368" y="2048933"/>
            <a:chExt cx="3293532" cy="1043274"/>
          </a:xfrm>
        </p:grpSpPr>
        <p:sp>
          <p:nvSpPr>
            <p:cNvPr id="31" name="任意多边形 30"/>
            <p:cNvSpPr/>
            <p:nvPr>
              <p:custDataLst>
                <p:tags r:id="rId5"/>
              </p:custDataLst>
            </p:nvPr>
          </p:nvSpPr>
          <p:spPr>
            <a:xfrm>
              <a:off x="1367368" y="2048933"/>
              <a:ext cx="677333" cy="1043274"/>
            </a:xfrm>
            <a:custGeom>
              <a:avLst/>
              <a:gdLst>
                <a:gd name="connsiteX0" fmla="*/ 338667 w 677333"/>
                <a:gd name="connsiteY0" fmla="*/ 187203 h 1043274"/>
                <a:gd name="connsiteX1" fmla="*/ 265715 w 677333"/>
                <a:gd name="connsiteY1" fmla="*/ 423285 h 1043274"/>
                <a:gd name="connsiteX2" fmla="*/ 29634 w 677333"/>
                <a:gd name="connsiteY2" fmla="*/ 423283 h 1043274"/>
                <a:gd name="connsiteX3" fmla="*/ 220628 w 677333"/>
                <a:gd name="connsiteY3" fmla="*/ 569188 h 1043274"/>
                <a:gd name="connsiteX4" fmla="*/ 147674 w 677333"/>
                <a:gd name="connsiteY4" fmla="*/ 805268 h 1043274"/>
                <a:gd name="connsiteX5" fmla="*/ 338667 w 677333"/>
                <a:gd name="connsiteY5" fmla="*/ 659361 h 1043274"/>
                <a:gd name="connsiteX6" fmla="*/ 529659 w 677333"/>
                <a:gd name="connsiteY6" fmla="*/ 805268 h 1043274"/>
                <a:gd name="connsiteX7" fmla="*/ 456705 w 677333"/>
                <a:gd name="connsiteY7" fmla="*/ 569188 h 1043274"/>
                <a:gd name="connsiteX8" fmla="*/ 647699 w 677333"/>
                <a:gd name="connsiteY8" fmla="*/ 423283 h 1043274"/>
                <a:gd name="connsiteX9" fmla="*/ 411618 w 677333"/>
                <a:gd name="connsiteY9" fmla="*/ 423285 h 1043274"/>
                <a:gd name="connsiteX10" fmla="*/ 0 w 677333"/>
                <a:gd name="connsiteY10" fmla="*/ 0 h 1043274"/>
                <a:gd name="connsiteX11" fmla="*/ 677333 w 677333"/>
                <a:gd name="connsiteY11" fmla="*/ 0 h 1043274"/>
                <a:gd name="connsiteX12" fmla="*/ 677333 w 677333"/>
                <a:gd name="connsiteY12" fmla="*/ 1042702 h 1043274"/>
                <a:gd name="connsiteX13" fmla="*/ 676979 w 677333"/>
                <a:gd name="connsiteY13" fmla="*/ 1043274 h 1043274"/>
                <a:gd name="connsiteX14" fmla="*/ 628650 w 677333"/>
                <a:gd name="connsiteY14" fmla="*/ 965201 h 1043274"/>
                <a:gd name="connsiteX15" fmla="*/ 580319 w 677333"/>
                <a:gd name="connsiteY15" fmla="*/ 1043274 h 1043274"/>
                <a:gd name="connsiteX16" fmla="*/ 531989 w 677333"/>
                <a:gd name="connsiteY16" fmla="*/ 965201 h 1043274"/>
                <a:gd name="connsiteX17" fmla="*/ 483658 w 677333"/>
                <a:gd name="connsiteY17" fmla="*/ 1043274 h 1043274"/>
                <a:gd name="connsiteX18" fmla="*/ 435328 w 677333"/>
                <a:gd name="connsiteY18" fmla="*/ 965201 h 1043274"/>
                <a:gd name="connsiteX19" fmla="*/ 386997 w 677333"/>
                <a:gd name="connsiteY19" fmla="*/ 1043274 h 1043274"/>
                <a:gd name="connsiteX20" fmla="*/ 338667 w 677333"/>
                <a:gd name="connsiteY20" fmla="*/ 965201 h 1043274"/>
                <a:gd name="connsiteX21" fmla="*/ 290337 w 677333"/>
                <a:gd name="connsiteY21" fmla="*/ 1043274 h 1043274"/>
                <a:gd name="connsiteX22" fmla="*/ 242006 w 677333"/>
                <a:gd name="connsiteY22" fmla="*/ 965201 h 1043274"/>
                <a:gd name="connsiteX23" fmla="*/ 193676 w 677333"/>
                <a:gd name="connsiteY23" fmla="*/ 1043274 h 1043274"/>
                <a:gd name="connsiteX24" fmla="*/ 145345 w 677333"/>
                <a:gd name="connsiteY24" fmla="*/ 965201 h 1043274"/>
                <a:gd name="connsiteX25" fmla="*/ 97015 w 677333"/>
                <a:gd name="connsiteY25" fmla="*/ 1043274 h 1043274"/>
                <a:gd name="connsiteX26" fmla="*/ 48684 w 677333"/>
                <a:gd name="connsiteY26" fmla="*/ 965201 h 1043274"/>
                <a:gd name="connsiteX27" fmla="*/ 354 w 677333"/>
                <a:gd name="connsiteY27" fmla="*/ 1043274 h 1043274"/>
                <a:gd name="connsiteX28" fmla="*/ 0 w 677333"/>
                <a:gd name="connsiteY28" fmla="*/ 1042702 h 10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333" h="1043274">
                  <a:moveTo>
                    <a:pt x="338667" y="187203"/>
                  </a:moveTo>
                  <a:lnTo>
                    <a:pt x="265715" y="423285"/>
                  </a:lnTo>
                  <a:lnTo>
                    <a:pt x="29634" y="423283"/>
                  </a:lnTo>
                  <a:lnTo>
                    <a:pt x="220628" y="569188"/>
                  </a:lnTo>
                  <a:lnTo>
                    <a:pt x="147674" y="805268"/>
                  </a:lnTo>
                  <a:lnTo>
                    <a:pt x="338667" y="659361"/>
                  </a:lnTo>
                  <a:lnTo>
                    <a:pt x="529659" y="805268"/>
                  </a:lnTo>
                  <a:lnTo>
                    <a:pt x="456705" y="569188"/>
                  </a:lnTo>
                  <a:lnTo>
                    <a:pt x="647699" y="423283"/>
                  </a:lnTo>
                  <a:lnTo>
                    <a:pt x="411618" y="423285"/>
                  </a:lnTo>
                  <a:close/>
                  <a:moveTo>
                    <a:pt x="0" y="0"/>
                  </a:moveTo>
                  <a:lnTo>
                    <a:pt x="677333" y="0"/>
                  </a:lnTo>
                  <a:lnTo>
                    <a:pt x="677333" y="1042702"/>
                  </a:lnTo>
                  <a:lnTo>
                    <a:pt x="676979" y="1043274"/>
                  </a:lnTo>
                  <a:lnTo>
                    <a:pt x="628650" y="965201"/>
                  </a:lnTo>
                  <a:lnTo>
                    <a:pt x="580319" y="1043274"/>
                  </a:lnTo>
                  <a:lnTo>
                    <a:pt x="531989" y="965201"/>
                  </a:lnTo>
                  <a:lnTo>
                    <a:pt x="483658" y="1043274"/>
                  </a:lnTo>
                  <a:lnTo>
                    <a:pt x="435328" y="965201"/>
                  </a:lnTo>
                  <a:lnTo>
                    <a:pt x="386997" y="1043274"/>
                  </a:lnTo>
                  <a:lnTo>
                    <a:pt x="338667" y="965201"/>
                  </a:lnTo>
                  <a:lnTo>
                    <a:pt x="290337" y="1043274"/>
                  </a:lnTo>
                  <a:lnTo>
                    <a:pt x="242006" y="965201"/>
                  </a:lnTo>
                  <a:lnTo>
                    <a:pt x="193676" y="1043274"/>
                  </a:lnTo>
                  <a:lnTo>
                    <a:pt x="145345" y="965201"/>
                  </a:lnTo>
                  <a:lnTo>
                    <a:pt x="97015" y="1043274"/>
                  </a:lnTo>
                  <a:lnTo>
                    <a:pt x="48684" y="965201"/>
                  </a:lnTo>
                  <a:lnTo>
                    <a:pt x="354" y="1043274"/>
                  </a:lnTo>
                  <a:lnTo>
                    <a:pt x="0" y="10427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dirty="0" smtClean="0">
                  <a:solidFill>
                    <a:schemeClr val="accent1"/>
                  </a:solidFill>
                  <a:latin typeface="微软雅黑" panose="020B0503020204020204" pitchFamily="34" charset="-122"/>
                  <a:ea typeface="微软雅黑" panose="020B0503020204020204" pitchFamily="34" charset="-122"/>
                  <a:sym typeface="Arial" panose="020B0604020202020204" pitchFamily="34" charset="0"/>
                </a:rPr>
                <a:t>B</a:t>
              </a:r>
              <a:endParaRPr lang="zh-CN" altLang="en-US"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任意多边形 31"/>
            <p:cNvSpPr/>
            <p:nvPr>
              <p:custDataLst>
                <p:tags r:id="rId6"/>
              </p:custDataLst>
            </p:nvPr>
          </p:nvSpPr>
          <p:spPr>
            <a:xfrm>
              <a:off x="2057401" y="2261537"/>
              <a:ext cx="2603499" cy="618067"/>
            </a:xfrm>
            <a:custGeom>
              <a:avLst/>
              <a:gdLst>
                <a:gd name="connsiteX0" fmla="*/ 0 w 2603499"/>
                <a:gd name="connsiteY0" fmla="*/ 615033 h 618067"/>
                <a:gd name="connsiteX1" fmla="*/ 2603499 w 2603499"/>
                <a:gd name="connsiteY1" fmla="*/ 615033 h 618067"/>
                <a:gd name="connsiteX2" fmla="*/ 2603499 w 2603499"/>
                <a:gd name="connsiteY2" fmla="*/ 618067 h 618067"/>
                <a:gd name="connsiteX3" fmla="*/ 0 w 2603499"/>
                <a:gd name="connsiteY3" fmla="*/ 618067 h 618067"/>
                <a:gd name="connsiteX4" fmla="*/ 0 w 2603499"/>
                <a:gd name="connsiteY4" fmla="*/ 0 h 618067"/>
                <a:gd name="connsiteX5" fmla="*/ 2603499 w 2603499"/>
                <a:gd name="connsiteY5" fmla="*/ 0 h 618067"/>
                <a:gd name="connsiteX6" fmla="*/ 2603499 w 2603499"/>
                <a:gd name="connsiteY6" fmla="*/ 3033 h 618067"/>
                <a:gd name="connsiteX7" fmla="*/ 0 w 2603499"/>
                <a:gd name="connsiteY7" fmla="*/ 3033 h 61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499" h="618067">
                  <a:moveTo>
                    <a:pt x="0" y="615033"/>
                  </a:moveTo>
                  <a:lnTo>
                    <a:pt x="2603499" y="615033"/>
                  </a:lnTo>
                  <a:lnTo>
                    <a:pt x="2603499" y="618067"/>
                  </a:lnTo>
                  <a:lnTo>
                    <a:pt x="0" y="618067"/>
                  </a:lnTo>
                  <a:close/>
                  <a:moveTo>
                    <a:pt x="0" y="0"/>
                  </a:moveTo>
                  <a:lnTo>
                    <a:pt x="2603499" y="0"/>
                  </a:lnTo>
                  <a:lnTo>
                    <a:pt x="2603499" y="3033"/>
                  </a:lnTo>
                  <a:lnTo>
                    <a:pt x="0" y="3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网络设备</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3" name="组合 32"/>
          <p:cNvGrpSpPr/>
          <p:nvPr>
            <p:custDataLst>
              <p:tags r:id="rId7"/>
            </p:custDataLst>
          </p:nvPr>
        </p:nvGrpSpPr>
        <p:grpSpPr>
          <a:xfrm>
            <a:off x="6156075" y="2556164"/>
            <a:ext cx="2352116" cy="745067"/>
            <a:chOff x="1367368" y="2048933"/>
            <a:chExt cx="3293532" cy="1043274"/>
          </a:xfrm>
        </p:grpSpPr>
        <p:sp>
          <p:nvSpPr>
            <p:cNvPr id="21" name="任意多边形 20"/>
            <p:cNvSpPr/>
            <p:nvPr>
              <p:custDataLst>
                <p:tags r:id="rId8"/>
              </p:custDataLst>
            </p:nvPr>
          </p:nvSpPr>
          <p:spPr>
            <a:xfrm>
              <a:off x="1367368" y="2048933"/>
              <a:ext cx="677333" cy="1043274"/>
            </a:xfrm>
            <a:custGeom>
              <a:avLst/>
              <a:gdLst>
                <a:gd name="connsiteX0" fmla="*/ 338667 w 677333"/>
                <a:gd name="connsiteY0" fmla="*/ 187203 h 1043274"/>
                <a:gd name="connsiteX1" fmla="*/ 265715 w 677333"/>
                <a:gd name="connsiteY1" fmla="*/ 423285 h 1043274"/>
                <a:gd name="connsiteX2" fmla="*/ 29634 w 677333"/>
                <a:gd name="connsiteY2" fmla="*/ 423283 h 1043274"/>
                <a:gd name="connsiteX3" fmla="*/ 220628 w 677333"/>
                <a:gd name="connsiteY3" fmla="*/ 569188 h 1043274"/>
                <a:gd name="connsiteX4" fmla="*/ 147674 w 677333"/>
                <a:gd name="connsiteY4" fmla="*/ 805268 h 1043274"/>
                <a:gd name="connsiteX5" fmla="*/ 338667 w 677333"/>
                <a:gd name="connsiteY5" fmla="*/ 659361 h 1043274"/>
                <a:gd name="connsiteX6" fmla="*/ 529659 w 677333"/>
                <a:gd name="connsiteY6" fmla="*/ 805268 h 1043274"/>
                <a:gd name="connsiteX7" fmla="*/ 456705 w 677333"/>
                <a:gd name="connsiteY7" fmla="*/ 569188 h 1043274"/>
                <a:gd name="connsiteX8" fmla="*/ 647699 w 677333"/>
                <a:gd name="connsiteY8" fmla="*/ 423283 h 1043274"/>
                <a:gd name="connsiteX9" fmla="*/ 411618 w 677333"/>
                <a:gd name="connsiteY9" fmla="*/ 423285 h 1043274"/>
                <a:gd name="connsiteX10" fmla="*/ 0 w 677333"/>
                <a:gd name="connsiteY10" fmla="*/ 0 h 1043274"/>
                <a:gd name="connsiteX11" fmla="*/ 677333 w 677333"/>
                <a:gd name="connsiteY11" fmla="*/ 0 h 1043274"/>
                <a:gd name="connsiteX12" fmla="*/ 677333 w 677333"/>
                <a:gd name="connsiteY12" fmla="*/ 1042702 h 1043274"/>
                <a:gd name="connsiteX13" fmla="*/ 676979 w 677333"/>
                <a:gd name="connsiteY13" fmla="*/ 1043274 h 1043274"/>
                <a:gd name="connsiteX14" fmla="*/ 628650 w 677333"/>
                <a:gd name="connsiteY14" fmla="*/ 965201 h 1043274"/>
                <a:gd name="connsiteX15" fmla="*/ 580319 w 677333"/>
                <a:gd name="connsiteY15" fmla="*/ 1043274 h 1043274"/>
                <a:gd name="connsiteX16" fmla="*/ 531989 w 677333"/>
                <a:gd name="connsiteY16" fmla="*/ 965201 h 1043274"/>
                <a:gd name="connsiteX17" fmla="*/ 483658 w 677333"/>
                <a:gd name="connsiteY17" fmla="*/ 1043274 h 1043274"/>
                <a:gd name="connsiteX18" fmla="*/ 435328 w 677333"/>
                <a:gd name="connsiteY18" fmla="*/ 965201 h 1043274"/>
                <a:gd name="connsiteX19" fmla="*/ 386997 w 677333"/>
                <a:gd name="connsiteY19" fmla="*/ 1043274 h 1043274"/>
                <a:gd name="connsiteX20" fmla="*/ 338667 w 677333"/>
                <a:gd name="connsiteY20" fmla="*/ 965201 h 1043274"/>
                <a:gd name="connsiteX21" fmla="*/ 290337 w 677333"/>
                <a:gd name="connsiteY21" fmla="*/ 1043274 h 1043274"/>
                <a:gd name="connsiteX22" fmla="*/ 242006 w 677333"/>
                <a:gd name="connsiteY22" fmla="*/ 965201 h 1043274"/>
                <a:gd name="connsiteX23" fmla="*/ 193676 w 677333"/>
                <a:gd name="connsiteY23" fmla="*/ 1043274 h 1043274"/>
                <a:gd name="connsiteX24" fmla="*/ 145345 w 677333"/>
                <a:gd name="connsiteY24" fmla="*/ 965201 h 1043274"/>
                <a:gd name="connsiteX25" fmla="*/ 97015 w 677333"/>
                <a:gd name="connsiteY25" fmla="*/ 1043274 h 1043274"/>
                <a:gd name="connsiteX26" fmla="*/ 48684 w 677333"/>
                <a:gd name="connsiteY26" fmla="*/ 965201 h 1043274"/>
                <a:gd name="connsiteX27" fmla="*/ 354 w 677333"/>
                <a:gd name="connsiteY27" fmla="*/ 1043274 h 1043274"/>
                <a:gd name="connsiteX28" fmla="*/ 0 w 677333"/>
                <a:gd name="connsiteY28" fmla="*/ 1042702 h 10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333" h="1043274">
                  <a:moveTo>
                    <a:pt x="338667" y="187203"/>
                  </a:moveTo>
                  <a:lnTo>
                    <a:pt x="265715" y="423285"/>
                  </a:lnTo>
                  <a:lnTo>
                    <a:pt x="29634" y="423283"/>
                  </a:lnTo>
                  <a:lnTo>
                    <a:pt x="220628" y="569188"/>
                  </a:lnTo>
                  <a:lnTo>
                    <a:pt x="147674" y="805268"/>
                  </a:lnTo>
                  <a:lnTo>
                    <a:pt x="338667" y="659361"/>
                  </a:lnTo>
                  <a:lnTo>
                    <a:pt x="529659" y="805268"/>
                  </a:lnTo>
                  <a:lnTo>
                    <a:pt x="456705" y="569188"/>
                  </a:lnTo>
                  <a:lnTo>
                    <a:pt x="647699" y="423283"/>
                  </a:lnTo>
                  <a:lnTo>
                    <a:pt x="411618" y="423285"/>
                  </a:lnTo>
                  <a:close/>
                  <a:moveTo>
                    <a:pt x="0" y="0"/>
                  </a:moveTo>
                  <a:lnTo>
                    <a:pt x="677333" y="0"/>
                  </a:lnTo>
                  <a:lnTo>
                    <a:pt x="677333" y="1042702"/>
                  </a:lnTo>
                  <a:lnTo>
                    <a:pt x="676979" y="1043274"/>
                  </a:lnTo>
                  <a:lnTo>
                    <a:pt x="628650" y="965201"/>
                  </a:lnTo>
                  <a:lnTo>
                    <a:pt x="580319" y="1043274"/>
                  </a:lnTo>
                  <a:lnTo>
                    <a:pt x="531989" y="965201"/>
                  </a:lnTo>
                  <a:lnTo>
                    <a:pt x="483658" y="1043274"/>
                  </a:lnTo>
                  <a:lnTo>
                    <a:pt x="435328" y="965201"/>
                  </a:lnTo>
                  <a:lnTo>
                    <a:pt x="386997" y="1043274"/>
                  </a:lnTo>
                  <a:lnTo>
                    <a:pt x="338667" y="965201"/>
                  </a:lnTo>
                  <a:lnTo>
                    <a:pt x="290337" y="1043274"/>
                  </a:lnTo>
                  <a:lnTo>
                    <a:pt x="242006" y="965201"/>
                  </a:lnTo>
                  <a:lnTo>
                    <a:pt x="193676" y="1043274"/>
                  </a:lnTo>
                  <a:lnTo>
                    <a:pt x="145345" y="965201"/>
                  </a:lnTo>
                  <a:lnTo>
                    <a:pt x="97015" y="1043274"/>
                  </a:lnTo>
                  <a:lnTo>
                    <a:pt x="48684" y="965201"/>
                  </a:lnTo>
                  <a:lnTo>
                    <a:pt x="354" y="1043274"/>
                  </a:lnTo>
                  <a:lnTo>
                    <a:pt x="0" y="10427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dirty="0" smtClean="0">
                  <a:solidFill>
                    <a:schemeClr val="accent1"/>
                  </a:solidFill>
                  <a:latin typeface="微软雅黑" panose="020B0503020204020204" pitchFamily="34" charset="-122"/>
                  <a:ea typeface="微软雅黑" panose="020B0503020204020204" pitchFamily="34" charset="-122"/>
                  <a:sym typeface="Arial" panose="020B0604020202020204" pitchFamily="34" charset="0"/>
                </a:rPr>
                <a:t>C</a:t>
              </a:r>
              <a:endParaRPr lang="en-US" altLang="zh-CN" dirty="0" smtClean="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任意多边形 21"/>
            <p:cNvSpPr/>
            <p:nvPr>
              <p:custDataLst>
                <p:tags r:id="rId9"/>
              </p:custDataLst>
            </p:nvPr>
          </p:nvSpPr>
          <p:spPr>
            <a:xfrm>
              <a:off x="2057401" y="2261537"/>
              <a:ext cx="2603499" cy="618067"/>
            </a:xfrm>
            <a:custGeom>
              <a:avLst/>
              <a:gdLst>
                <a:gd name="connsiteX0" fmla="*/ 0 w 2603499"/>
                <a:gd name="connsiteY0" fmla="*/ 615033 h 618067"/>
                <a:gd name="connsiteX1" fmla="*/ 2603499 w 2603499"/>
                <a:gd name="connsiteY1" fmla="*/ 615033 h 618067"/>
                <a:gd name="connsiteX2" fmla="*/ 2603499 w 2603499"/>
                <a:gd name="connsiteY2" fmla="*/ 618067 h 618067"/>
                <a:gd name="connsiteX3" fmla="*/ 0 w 2603499"/>
                <a:gd name="connsiteY3" fmla="*/ 618067 h 618067"/>
                <a:gd name="connsiteX4" fmla="*/ 0 w 2603499"/>
                <a:gd name="connsiteY4" fmla="*/ 0 h 618067"/>
                <a:gd name="connsiteX5" fmla="*/ 2603499 w 2603499"/>
                <a:gd name="connsiteY5" fmla="*/ 0 h 618067"/>
                <a:gd name="connsiteX6" fmla="*/ 2603499 w 2603499"/>
                <a:gd name="connsiteY6" fmla="*/ 3033 h 618067"/>
                <a:gd name="connsiteX7" fmla="*/ 0 w 2603499"/>
                <a:gd name="connsiteY7" fmla="*/ 3033 h 61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499" h="618067">
                  <a:moveTo>
                    <a:pt x="0" y="615033"/>
                  </a:moveTo>
                  <a:lnTo>
                    <a:pt x="2603499" y="615033"/>
                  </a:lnTo>
                  <a:lnTo>
                    <a:pt x="2603499" y="618067"/>
                  </a:lnTo>
                  <a:lnTo>
                    <a:pt x="0" y="618067"/>
                  </a:lnTo>
                  <a:close/>
                  <a:moveTo>
                    <a:pt x="0" y="0"/>
                  </a:moveTo>
                  <a:lnTo>
                    <a:pt x="2603499" y="0"/>
                  </a:lnTo>
                  <a:lnTo>
                    <a:pt x="2603499" y="3033"/>
                  </a:lnTo>
                  <a:lnTo>
                    <a:pt x="0" y="3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安全设备</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3" name="组合 22"/>
          <p:cNvGrpSpPr/>
          <p:nvPr>
            <p:custDataLst>
              <p:tags r:id="rId10"/>
            </p:custDataLst>
          </p:nvPr>
        </p:nvGrpSpPr>
        <p:grpSpPr>
          <a:xfrm>
            <a:off x="635809" y="4401899"/>
            <a:ext cx="2352116" cy="745067"/>
            <a:chOff x="1367368" y="2048933"/>
            <a:chExt cx="3293532" cy="1043274"/>
          </a:xfrm>
        </p:grpSpPr>
        <p:sp>
          <p:nvSpPr>
            <p:cNvPr id="24" name="任意多边形 23"/>
            <p:cNvSpPr/>
            <p:nvPr>
              <p:custDataLst>
                <p:tags r:id="rId11"/>
              </p:custDataLst>
            </p:nvPr>
          </p:nvSpPr>
          <p:spPr>
            <a:xfrm>
              <a:off x="1367368" y="2048933"/>
              <a:ext cx="677333" cy="1043274"/>
            </a:xfrm>
            <a:custGeom>
              <a:avLst/>
              <a:gdLst>
                <a:gd name="connsiteX0" fmla="*/ 338667 w 677333"/>
                <a:gd name="connsiteY0" fmla="*/ 187203 h 1043274"/>
                <a:gd name="connsiteX1" fmla="*/ 265715 w 677333"/>
                <a:gd name="connsiteY1" fmla="*/ 423285 h 1043274"/>
                <a:gd name="connsiteX2" fmla="*/ 29634 w 677333"/>
                <a:gd name="connsiteY2" fmla="*/ 423283 h 1043274"/>
                <a:gd name="connsiteX3" fmla="*/ 220628 w 677333"/>
                <a:gd name="connsiteY3" fmla="*/ 569188 h 1043274"/>
                <a:gd name="connsiteX4" fmla="*/ 147674 w 677333"/>
                <a:gd name="connsiteY4" fmla="*/ 805268 h 1043274"/>
                <a:gd name="connsiteX5" fmla="*/ 338667 w 677333"/>
                <a:gd name="connsiteY5" fmla="*/ 659361 h 1043274"/>
                <a:gd name="connsiteX6" fmla="*/ 529659 w 677333"/>
                <a:gd name="connsiteY6" fmla="*/ 805268 h 1043274"/>
                <a:gd name="connsiteX7" fmla="*/ 456705 w 677333"/>
                <a:gd name="connsiteY7" fmla="*/ 569188 h 1043274"/>
                <a:gd name="connsiteX8" fmla="*/ 647699 w 677333"/>
                <a:gd name="connsiteY8" fmla="*/ 423283 h 1043274"/>
                <a:gd name="connsiteX9" fmla="*/ 411618 w 677333"/>
                <a:gd name="connsiteY9" fmla="*/ 423285 h 1043274"/>
                <a:gd name="connsiteX10" fmla="*/ 0 w 677333"/>
                <a:gd name="connsiteY10" fmla="*/ 0 h 1043274"/>
                <a:gd name="connsiteX11" fmla="*/ 677333 w 677333"/>
                <a:gd name="connsiteY11" fmla="*/ 0 h 1043274"/>
                <a:gd name="connsiteX12" fmla="*/ 677333 w 677333"/>
                <a:gd name="connsiteY12" fmla="*/ 1042702 h 1043274"/>
                <a:gd name="connsiteX13" fmla="*/ 676979 w 677333"/>
                <a:gd name="connsiteY13" fmla="*/ 1043274 h 1043274"/>
                <a:gd name="connsiteX14" fmla="*/ 628650 w 677333"/>
                <a:gd name="connsiteY14" fmla="*/ 965201 h 1043274"/>
                <a:gd name="connsiteX15" fmla="*/ 580319 w 677333"/>
                <a:gd name="connsiteY15" fmla="*/ 1043274 h 1043274"/>
                <a:gd name="connsiteX16" fmla="*/ 531989 w 677333"/>
                <a:gd name="connsiteY16" fmla="*/ 965201 h 1043274"/>
                <a:gd name="connsiteX17" fmla="*/ 483658 w 677333"/>
                <a:gd name="connsiteY17" fmla="*/ 1043274 h 1043274"/>
                <a:gd name="connsiteX18" fmla="*/ 435328 w 677333"/>
                <a:gd name="connsiteY18" fmla="*/ 965201 h 1043274"/>
                <a:gd name="connsiteX19" fmla="*/ 386997 w 677333"/>
                <a:gd name="connsiteY19" fmla="*/ 1043274 h 1043274"/>
                <a:gd name="connsiteX20" fmla="*/ 338667 w 677333"/>
                <a:gd name="connsiteY20" fmla="*/ 965201 h 1043274"/>
                <a:gd name="connsiteX21" fmla="*/ 290337 w 677333"/>
                <a:gd name="connsiteY21" fmla="*/ 1043274 h 1043274"/>
                <a:gd name="connsiteX22" fmla="*/ 242006 w 677333"/>
                <a:gd name="connsiteY22" fmla="*/ 965201 h 1043274"/>
                <a:gd name="connsiteX23" fmla="*/ 193676 w 677333"/>
                <a:gd name="connsiteY23" fmla="*/ 1043274 h 1043274"/>
                <a:gd name="connsiteX24" fmla="*/ 145345 w 677333"/>
                <a:gd name="connsiteY24" fmla="*/ 965201 h 1043274"/>
                <a:gd name="connsiteX25" fmla="*/ 97015 w 677333"/>
                <a:gd name="connsiteY25" fmla="*/ 1043274 h 1043274"/>
                <a:gd name="connsiteX26" fmla="*/ 48684 w 677333"/>
                <a:gd name="connsiteY26" fmla="*/ 965201 h 1043274"/>
                <a:gd name="connsiteX27" fmla="*/ 354 w 677333"/>
                <a:gd name="connsiteY27" fmla="*/ 1043274 h 1043274"/>
                <a:gd name="connsiteX28" fmla="*/ 0 w 677333"/>
                <a:gd name="connsiteY28" fmla="*/ 1042702 h 10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333" h="1043274">
                  <a:moveTo>
                    <a:pt x="338667" y="187203"/>
                  </a:moveTo>
                  <a:lnTo>
                    <a:pt x="265715" y="423285"/>
                  </a:lnTo>
                  <a:lnTo>
                    <a:pt x="29634" y="423283"/>
                  </a:lnTo>
                  <a:lnTo>
                    <a:pt x="220628" y="569188"/>
                  </a:lnTo>
                  <a:lnTo>
                    <a:pt x="147674" y="805268"/>
                  </a:lnTo>
                  <a:lnTo>
                    <a:pt x="338667" y="659361"/>
                  </a:lnTo>
                  <a:lnTo>
                    <a:pt x="529659" y="805268"/>
                  </a:lnTo>
                  <a:lnTo>
                    <a:pt x="456705" y="569188"/>
                  </a:lnTo>
                  <a:lnTo>
                    <a:pt x="647699" y="423283"/>
                  </a:lnTo>
                  <a:lnTo>
                    <a:pt x="411618" y="423285"/>
                  </a:lnTo>
                  <a:close/>
                  <a:moveTo>
                    <a:pt x="0" y="0"/>
                  </a:moveTo>
                  <a:lnTo>
                    <a:pt x="677333" y="0"/>
                  </a:lnTo>
                  <a:lnTo>
                    <a:pt x="677333" y="1042702"/>
                  </a:lnTo>
                  <a:lnTo>
                    <a:pt x="676979" y="1043274"/>
                  </a:lnTo>
                  <a:lnTo>
                    <a:pt x="628650" y="965201"/>
                  </a:lnTo>
                  <a:lnTo>
                    <a:pt x="580319" y="1043274"/>
                  </a:lnTo>
                  <a:lnTo>
                    <a:pt x="531989" y="965201"/>
                  </a:lnTo>
                  <a:lnTo>
                    <a:pt x="483658" y="1043274"/>
                  </a:lnTo>
                  <a:lnTo>
                    <a:pt x="435328" y="965201"/>
                  </a:lnTo>
                  <a:lnTo>
                    <a:pt x="386997" y="1043274"/>
                  </a:lnTo>
                  <a:lnTo>
                    <a:pt x="338667" y="965201"/>
                  </a:lnTo>
                  <a:lnTo>
                    <a:pt x="290337" y="1043274"/>
                  </a:lnTo>
                  <a:lnTo>
                    <a:pt x="242006" y="965201"/>
                  </a:lnTo>
                  <a:lnTo>
                    <a:pt x="193676" y="1043274"/>
                  </a:lnTo>
                  <a:lnTo>
                    <a:pt x="145345" y="965201"/>
                  </a:lnTo>
                  <a:lnTo>
                    <a:pt x="97015" y="1043274"/>
                  </a:lnTo>
                  <a:lnTo>
                    <a:pt x="48684" y="965201"/>
                  </a:lnTo>
                  <a:lnTo>
                    <a:pt x="354" y="1043274"/>
                  </a:lnTo>
                  <a:lnTo>
                    <a:pt x="0" y="10427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dirty="0" smtClean="0">
                  <a:solidFill>
                    <a:schemeClr val="accent1"/>
                  </a:solidFill>
                  <a:latin typeface="微软雅黑" panose="020B0503020204020204" pitchFamily="34" charset="-122"/>
                  <a:ea typeface="微软雅黑" panose="020B0503020204020204" pitchFamily="34" charset="-122"/>
                  <a:sym typeface="Arial" panose="020B0604020202020204" pitchFamily="34" charset="0"/>
                </a:rPr>
                <a:t>D</a:t>
              </a:r>
              <a:endParaRPr lang="zh-CN" altLang="en-US"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任意多边形 24"/>
            <p:cNvSpPr/>
            <p:nvPr>
              <p:custDataLst>
                <p:tags r:id="rId12"/>
              </p:custDataLst>
            </p:nvPr>
          </p:nvSpPr>
          <p:spPr>
            <a:xfrm>
              <a:off x="2057401" y="2261537"/>
              <a:ext cx="2603499" cy="618067"/>
            </a:xfrm>
            <a:custGeom>
              <a:avLst/>
              <a:gdLst>
                <a:gd name="connsiteX0" fmla="*/ 0 w 2603499"/>
                <a:gd name="connsiteY0" fmla="*/ 615033 h 618067"/>
                <a:gd name="connsiteX1" fmla="*/ 2603499 w 2603499"/>
                <a:gd name="connsiteY1" fmla="*/ 615033 h 618067"/>
                <a:gd name="connsiteX2" fmla="*/ 2603499 w 2603499"/>
                <a:gd name="connsiteY2" fmla="*/ 618067 h 618067"/>
                <a:gd name="connsiteX3" fmla="*/ 0 w 2603499"/>
                <a:gd name="connsiteY3" fmla="*/ 618067 h 618067"/>
                <a:gd name="connsiteX4" fmla="*/ 0 w 2603499"/>
                <a:gd name="connsiteY4" fmla="*/ 0 h 618067"/>
                <a:gd name="connsiteX5" fmla="*/ 2603499 w 2603499"/>
                <a:gd name="connsiteY5" fmla="*/ 0 h 618067"/>
                <a:gd name="connsiteX6" fmla="*/ 2603499 w 2603499"/>
                <a:gd name="connsiteY6" fmla="*/ 3033 h 618067"/>
                <a:gd name="connsiteX7" fmla="*/ 0 w 2603499"/>
                <a:gd name="connsiteY7" fmla="*/ 3033 h 61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499" h="618067">
                  <a:moveTo>
                    <a:pt x="0" y="615033"/>
                  </a:moveTo>
                  <a:lnTo>
                    <a:pt x="2603499" y="615033"/>
                  </a:lnTo>
                  <a:lnTo>
                    <a:pt x="2603499" y="618067"/>
                  </a:lnTo>
                  <a:lnTo>
                    <a:pt x="0" y="618067"/>
                  </a:lnTo>
                  <a:close/>
                  <a:moveTo>
                    <a:pt x="0" y="0"/>
                  </a:moveTo>
                  <a:lnTo>
                    <a:pt x="2603499" y="0"/>
                  </a:lnTo>
                  <a:lnTo>
                    <a:pt x="2603499" y="3033"/>
                  </a:lnTo>
                  <a:lnTo>
                    <a:pt x="0" y="3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存储设备</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7" name="组合 26"/>
          <p:cNvGrpSpPr/>
          <p:nvPr>
            <p:custDataLst>
              <p:tags r:id="rId13"/>
            </p:custDataLst>
          </p:nvPr>
        </p:nvGrpSpPr>
        <p:grpSpPr>
          <a:xfrm>
            <a:off x="3395942" y="4401899"/>
            <a:ext cx="2352116" cy="745067"/>
            <a:chOff x="1367368" y="2048933"/>
            <a:chExt cx="3293532" cy="1043274"/>
          </a:xfrm>
        </p:grpSpPr>
        <p:sp>
          <p:nvSpPr>
            <p:cNvPr id="36" name="任意多边形 35"/>
            <p:cNvSpPr/>
            <p:nvPr>
              <p:custDataLst>
                <p:tags r:id="rId14"/>
              </p:custDataLst>
            </p:nvPr>
          </p:nvSpPr>
          <p:spPr>
            <a:xfrm>
              <a:off x="1367368" y="2048933"/>
              <a:ext cx="677333" cy="1043274"/>
            </a:xfrm>
            <a:custGeom>
              <a:avLst/>
              <a:gdLst>
                <a:gd name="connsiteX0" fmla="*/ 338667 w 677333"/>
                <a:gd name="connsiteY0" fmla="*/ 187203 h 1043274"/>
                <a:gd name="connsiteX1" fmla="*/ 265715 w 677333"/>
                <a:gd name="connsiteY1" fmla="*/ 423285 h 1043274"/>
                <a:gd name="connsiteX2" fmla="*/ 29634 w 677333"/>
                <a:gd name="connsiteY2" fmla="*/ 423283 h 1043274"/>
                <a:gd name="connsiteX3" fmla="*/ 220628 w 677333"/>
                <a:gd name="connsiteY3" fmla="*/ 569188 h 1043274"/>
                <a:gd name="connsiteX4" fmla="*/ 147674 w 677333"/>
                <a:gd name="connsiteY4" fmla="*/ 805268 h 1043274"/>
                <a:gd name="connsiteX5" fmla="*/ 338667 w 677333"/>
                <a:gd name="connsiteY5" fmla="*/ 659361 h 1043274"/>
                <a:gd name="connsiteX6" fmla="*/ 529659 w 677333"/>
                <a:gd name="connsiteY6" fmla="*/ 805268 h 1043274"/>
                <a:gd name="connsiteX7" fmla="*/ 456705 w 677333"/>
                <a:gd name="connsiteY7" fmla="*/ 569188 h 1043274"/>
                <a:gd name="connsiteX8" fmla="*/ 647699 w 677333"/>
                <a:gd name="connsiteY8" fmla="*/ 423283 h 1043274"/>
                <a:gd name="connsiteX9" fmla="*/ 411618 w 677333"/>
                <a:gd name="connsiteY9" fmla="*/ 423285 h 1043274"/>
                <a:gd name="connsiteX10" fmla="*/ 0 w 677333"/>
                <a:gd name="connsiteY10" fmla="*/ 0 h 1043274"/>
                <a:gd name="connsiteX11" fmla="*/ 677333 w 677333"/>
                <a:gd name="connsiteY11" fmla="*/ 0 h 1043274"/>
                <a:gd name="connsiteX12" fmla="*/ 677333 w 677333"/>
                <a:gd name="connsiteY12" fmla="*/ 1042702 h 1043274"/>
                <a:gd name="connsiteX13" fmla="*/ 676979 w 677333"/>
                <a:gd name="connsiteY13" fmla="*/ 1043274 h 1043274"/>
                <a:gd name="connsiteX14" fmla="*/ 628650 w 677333"/>
                <a:gd name="connsiteY14" fmla="*/ 965201 h 1043274"/>
                <a:gd name="connsiteX15" fmla="*/ 580319 w 677333"/>
                <a:gd name="connsiteY15" fmla="*/ 1043274 h 1043274"/>
                <a:gd name="connsiteX16" fmla="*/ 531989 w 677333"/>
                <a:gd name="connsiteY16" fmla="*/ 965201 h 1043274"/>
                <a:gd name="connsiteX17" fmla="*/ 483658 w 677333"/>
                <a:gd name="connsiteY17" fmla="*/ 1043274 h 1043274"/>
                <a:gd name="connsiteX18" fmla="*/ 435328 w 677333"/>
                <a:gd name="connsiteY18" fmla="*/ 965201 h 1043274"/>
                <a:gd name="connsiteX19" fmla="*/ 386997 w 677333"/>
                <a:gd name="connsiteY19" fmla="*/ 1043274 h 1043274"/>
                <a:gd name="connsiteX20" fmla="*/ 338667 w 677333"/>
                <a:gd name="connsiteY20" fmla="*/ 965201 h 1043274"/>
                <a:gd name="connsiteX21" fmla="*/ 290337 w 677333"/>
                <a:gd name="connsiteY21" fmla="*/ 1043274 h 1043274"/>
                <a:gd name="connsiteX22" fmla="*/ 242006 w 677333"/>
                <a:gd name="connsiteY22" fmla="*/ 965201 h 1043274"/>
                <a:gd name="connsiteX23" fmla="*/ 193676 w 677333"/>
                <a:gd name="connsiteY23" fmla="*/ 1043274 h 1043274"/>
                <a:gd name="connsiteX24" fmla="*/ 145345 w 677333"/>
                <a:gd name="connsiteY24" fmla="*/ 965201 h 1043274"/>
                <a:gd name="connsiteX25" fmla="*/ 97015 w 677333"/>
                <a:gd name="connsiteY25" fmla="*/ 1043274 h 1043274"/>
                <a:gd name="connsiteX26" fmla="*/ 48684 w 677333"/>
                <a:gd name="connsiteY26" fmla="*/ 965201 h 1043274"/>
                <a:gd name="connsiteX27" fmla="*/ 354 w 677333"/>
                <a:gd name="connsiteY27" fmla="*/ 1043274 h 1043274"/>
                <a:gd name="connsiteX28" fmla="*/ 0 w 677333"/>
                <a:gd name="connsiteY28" fmla="*/ 1042702 h 10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333" h="1043274">
                  <a:moveTo>
                    <a:pt x="338667" y="187203"/>
                  </a:moveTo>
                  <a:lnTo>
                    <a:pt x="265715" y="423285"/>
                  </a:lnTo>
                  <a:lnTo>
                    <a:pt x="29634" y="423283"/>
                  </a:lnTo>
                  <a:lnTo>
                    <a:pt x="220628" y="569188"/>
                  </a:lnTo>
                  <a:lnTo>
                    <a:pt x="147674" y="805268"/>
                  </a:lnTo>
                  <a:lnTo>
                    <a:pt x="338667" y="659361"/>
                  </a:lnTo>
                  <a:lnTo>
                    <a:pt x="529659" y="805268"/>
                  </a:lnTo>
                  <a:lnTo>
                    <a:pt x="456705" y="569188"/>
                  </a:lnTo>
                  <a:lnTo>
                    <a:pt x="647699" y="423283"/>
                  </a:lnTo>
                  <a:lnTo>
                    <a:pt x="411618" y="423285"/>
                  </a:lnTo>
                  <a:close/>
                  <a:moveTo>
                    <a:pt x="0" y="0"/>
                  </a:moveTo>
                  <a:lnTo>
                    <a:pt x="677333" y="0"/>
                  </a:lnTo>
                  <a:lnTo>
                    <a:pt x="677333" y="1042702"/>
                  </a:lnTo>
                  <a:lnTo>
                    <a:pt x="676979" y="1043274"/>
                  </a:lnTo>
                  <a:lnTo>
                    <a:pt x="628650" y="965201"/>
                  </a:lnTo>
                  <a:lnTo>
                    <a:pt x="580319" y="1043274"/>
                  </a:lnTo>
                  <a:lnTo>
                    <a:pt x="531989" y="965201"/>
                  </a:lnTo>
                  <a:lnTo>
                    <a:pt x="483658" y="1043274"/>
                  </a:lnTo>
                  <a:lnTo>
                    <a:pt x="435328" y="965201"/>
                  </a:lnTo>
                  <a:lnTo>
                    <a:pt x="386997" y="1043274"/>
                  </a:lnTo>
                  <a:lnTo>
                    <a:pt x="338667" y="965201"/>
                  </a:lnTo>
                  <a:lnTo>
                    <a:pt x="290337" y="1043274"/>
                  </a:lnTo>
                  <a:lnTo>
                    <a:pt x="242006" y="965201"/>
                  </a:lnTo>
                  <a:lnTo>
                    <a:pt x="193676" y="1043274"/>
                  </a:lnTo>
                  <a:lnTo>
                    <a:pt x="145345" y="965201"/>
                  </a:lnTo>
                  <a:lnTo>
                    <a:pt x="97015" y="1043274"/>
                  </a:lnTo>
                  <a:lnTo>
                    <a:pt x="48684" y="965201"/>
                  </a:lnTo>
                  <a:lnTo>
                    <a:pt x="354" y="1043274"/>
                  </a:lnTo>
                  <a:lnTo>
                    <a:pt x="0" y="10427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dirty="0" smtClean="0">
                  <a:solidFill>
                    <a:schemeClr val="accent1"/>
                  </a:solidFill>
                  <a:latin typeface="微软雅黑" panose="020B0503020204020204" pitchFamily="34" charset="-122"/>
                  <a:ea typeface="微软雅黑" panose="020B0503020204020204" pitchFamily="34" charset="-122"/>
                  <a:sym typeface="Arial" panose="020B0604020202020204" pitchFamily="34" charset="0"/>
                </a:rPr>
                <a:t>E</a:t>
              </a:r>
              <a:endParaRPr lang="zh-CN" altLang="en-US"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任意多边形 36"/>
            <p:cNvSpPr/>
            <p:nvPr>
              <p:custDataLst>
                <p:tags r:id="rId15"/>
              </p:custDataLst>
            </p:nvPr>
          </p:nvSpPr>
          <p:spPr>
            <a:xfrm>
              <a:off x="2057401" y="2261537"/>
              <a:ext cx="2603499" cy="618067"/>
            </a:xfrm>
            <a:custGeom>
              <a:avLst/>
              <a:gdLst>
                <a:gd name="connsiteX0" fmla="*/ 0 w 2603499"/>
                <a:gd name="connsiteY0" fmla="*/ 615033 h 618067"/>
                <a:gd name="connsiteX1" fmla="*/ 2603499 w 2603499"/>
                <a:gd name="connsiteY1" fmla="*/ 615033 h 618067"/>
                <a:gd name="connsiteX2" fmla="*/ 2603499 w 2603499"/>
                <a:gd name="connsiteY2" fmla="*/ 618067 h 618067"/>
                <a:gd name="connsiteX3" fmla="*/ 0 w 2603499"/>
                <a:gd name="connsiteY3" fmla="*/ 618067 h 618067"/>
                <a:gd name="connsiteX4" fmla="*/ 0 w 2603499"/>
                <a:gd name="connsiteY4" fmla="*/ 0 h 618067"/>
                <a:gd name="connsiteX5" fmla="*/ 2603499 w 2603499"/>
                <a:gd name="connsiteY5" fmla="*/ 0 h 618067"/>
                <a:gd name="connsiteX6" fmla="*/ 2603499 w 2603499"/>
                <a:gd name="connsiteY6" fmla="*/ 3033 h 618067"/>
                <a:gd name="connsiteX7" fmla="*/ 0 w 2603499"/>
                <a:gd name="connsiteY7" fmla="*/ 3033 h 61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499" h="618067">
                  <a:moveTo>
                    <a:pt x="0" y="615033"/>
                  </a:moveTo>
                  <a:lnTo>
                    <a:pt x="2603499" y="615033"/>
                  </a:lnTo>
                  <a:lnTo>
                    <a:pt x="2603499" y="618067"/>
                  </a:lnTo>
                  <a:lnTo>
                    <a:pt x="0" y="618067"/>
                  </a:lnTo>
                  <a:close/>
                  <a:moveTo>
                    <a:pt x="0" y="0"/>
                  </a:moveTo>
                  <a:lnTo>
                    <a:pt x="2603499" y="0"/>
                  </a:lnTo>
                  <a:lnTo>
                    <a:pt x="2603499" y="3033"/>
                  </a:lnTo>
                  <a:lnTo>
                    <a:pt x="0" y="3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终端设备</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8" name="矩形 11"/>
          <p:cNvSpPr/>
          <p:nvPr/>
        </p:nvSpPr>
        <p:spPr>
          <a:xfrm>
            <a:off x="540004" y="1980015"/>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硬件配置</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540004" y="1440011"/>
            <a:ext cx="4422775" cy="368300"/>
          </a:xfrm>
          <a:prstGeom prst="rect">
            <a:avLst/>
          </a:prstGeom>
          <a:noFill/>
        </p:spPr>
        <p:txBody>
          <a:bodyPr wrap="square" rtlCol="0">
            <a:spAutoFit/>
          </a:bodyPr>
          <a:p>
            <a:r>
              <a:rPr lang="zh-CN" altLang="en-US">
                <a:solidFill>
                  <a:schemeClr val="tx1">
                    <a:lumMod val="75000"/>
                    <a:lumOff val="25000"/>
                  </a:schemeClr>
                </a:solidFill>
              </a:rPr>
              <a:t>软件配置管理的最终目标是管理软件产品。</a:t>
            </a:r>
            <a:endParaRPr lang="zh-CN" altLang="en-US">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12202" y="1169836"/>
              <a:ext cx="2119582" cy="521970"/>
            </a:xfrm>
            <a:prstGeom prst="rect">
              <a:avLst/>
            </a:prstGeom>
            <a:noFill/>
          </p:spPr>
          <p:txBody>
            <a:bodyPr wrap="none" rtlCol="0">
              <a:spAutoFit/>
            </a:bodyPr>
            <a:lstStyle/>
            <a:p>
              <a:pPr algn="ctr"/>
              <a:r>
                <a:rPr lang="zh-CN" altLang="en-US" sz="2800" dirty="0">
                  <a:solidFill>
                    <a:schemeClr val="accent4"/>
                  </a:solidFill>
                </a:rPr>
                <a:t>第一</a:t>
              </a:r>
              <a:r>
                <a:rPr lang="zh-CN" altLang="en-US" sz="2800" dirty="0" smtClean="0">
                  <a:solidFill>
                    <a:schemeClr val="accent4"/>
                  </a:solidFill>
                </a:rPr>
                <a:t>章　大数据概念与应用</a:t>
              </a:r>
              <a:endParaRPr lang="zh-CN" altLang="en-US" sz="2800" dirty="0">
                <a:solidFill>
                  <a:schemeClr val="accent4"/>
                </a:solidFill>
              </a:endParaRPr>
            </a:p>
          </p:txBody>
        </p:sp>
      </p:grpSp>
      <p:grpSp>
        <p:nvGrpSpPr>
          <p:cNvPr id="67" name="组合 66"/>
          <p:cNvGrpSpPr/>
          <p:nvPr/>
        </p:nvGrpSpPr>
        <p:grpSpPr>
          <a:xfrm>
            <a:off x="1754535" y="2048547"/>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712085" cy="414020"/>
            </a:xfrm>
            <a:prstGeom prst="rect">
              <a:avLst/>
            </a:prstGeom>
            <a:grp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配置管理内容</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75355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1.2</a:t>
              </a:r>
              <a:r>
                <a:rPr lang="zh-CN" altLang="en-US" sz="2100" spc="225" dirty="0" smtClean="0">
                  <a:solidFill>
                    <a:schemeClr val="bg1"/>
                  </a:solidFill>
                  <a:latin typeface="微软雅黑" panose="020B0503020204020204" pitchFamily="34" charset="-122"/>
                  <a:ea typeface="微软雅黑" panose="020B0503020204020204" pitchFamily="34" charset="-122"/>
                </a:rPr>
                <a:t>　配置管理方法</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46934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配置管理工具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4185131"/>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其他运维工具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1.2 </a:t>
            </a:r>
            <a:r>
              <a:rPr lang="zh-CN" altLang="en-US" sz="2100" b="1" spc="225" dirty="0" smtClean="0">
                <a:solidFill>
                  <a:prstClr val="white"/>
                </a:solidFill>
              </a:rPr>
              <a:t>配置管理方法</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900007"/>
            <a:ext cx="20116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配置管理基本流程</a:t>
            </a:r>
            <a:endParaRPr lang="zh-CN" altLang="zh-CN" b="1" dirty="0">
              <a:solidFill>
                <a:srgbClr val="3D89BC"/>
              </a:solidFill>
              <a:latin typeface="微软雅黑" panose="020B0503020204020204" pitchFamily="34" charset="-122"/>
              <a:ea typeface="微软雅黑" panose="020B0503020204020204" pitchFamily="34" charset="-122"/>
            </a:endParaRPr>
          </a:p>
        </p:txBody>
      </p:sp>
      <p:pic>
        <p:nvPicPr>
          <p:cNvPr id="18447" name="Picture 2"/>
          <p:cNvPicPr>
            <a:picLocks noChangeAspect="1"/>
          </p:cNvPicPr>
          <p:nvPr/>
        </p:nvPicPr>
        <p:blipFill>
          <a:blip r:embed="rId1"/>
          <a:stretch>
            <a:fillRect/>
          </a:stretch>
        </p:blipFill>
        <p:spPr>
          <a:xfrm>
            <a:off x="611823" y="1267778"/>
            <a:ext cx="7920058" cy="4711127"/>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1.2 </a:t>
            </a:r>
            <a:r>
              <a:rPr lang="zh-CN" altLang="en-US" sz="2100" b="1" spc="225" dirty="0" smtClean="0">
                <a:solidFill>
                  <a:prstClr val="white"/>
                </a:solidFill>
              </a:rPr>
              <a:t>配置管理方法</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900007"/>
            <a:ext cx="26974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配置管理更新维护子流程</a:t>
            </a:r>
            <a:endParaRPr lang="zh-CN" altLang="zh-CN" b="1" dirty="0">
              <a:solidFill>
                <a:srgbClr val="3D89BC"/>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1"/>
          <a:stretch>
            <a:fillRect/>
          </a:stretch>
        </p:blipFill>
        <p:spPr>
          <a:xfrm>
            <a:off x="612140" y="1316355"/>
            <a:ext cx="7920058" cy="422527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14600" cy="414020"/>
          </a:xfrm>
          <a:prstGeom prst="rect">
            <a:avLst/>
          </a:prstGeom>
          <a:noFill/>
        </p:spPr>
        <p:txBody>
          <a:bodyPr wrap="none" rtlCol="0">
            <a:spAutoFit/>
          </a:bodyPr>
          <a:lstStyle/>
          <a:p>
            <a:r>
              <a:rPr lang="en-US" altLang="zh-CN" sz="2100" b="1" spc="225" dirty="0" smtClean="0">
                <a:solidFill>
                  <a:prstClr val="white"/>
                </a:solidFill>
              </a:rPr>
              <a:t>1.2 </a:t>
            </a:r>
            <a:r>
              <a:rPr lang="zh-CN" altLang="en-US" sz="2100" b="1" spc="225" dirty="0" smtClean="0">
                <a:solidFill>
                  <a:prstClr val="white"/>
                </a:solidFill>
              </a:rPr>
              <a:t>配置管理方法</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r>
              <a:rPr lang="zh-CN" altLang="en-US" sz="1355" dirty="0" smtClean="0">
                <a:solidFill>
                  <a:prstClr val="white"/>
                </a:solidFill>
              </a:rPr>
              <a:t>第一章 配置管理</a:t>
            </a:r>
            <a:endParaRPr lang="zh-CN" altLang="en-US" sz="1355" dirty="0">
              <a:solidFill>
                <a:prstClr val="white"/>
              </a:solidFill>
            </a:endParaRPr>
          </a:p>
        </p:txBody>
      </p:sp>
      <p:sp>
        <p:nvSpPr>
          <p:cNvPr id="17" name="矩形 11"/>
          <p:cNvSpPr/>
          <p:nvPr/>
        </p:nvSpPr>
        <p:spPr>
          <a:xfrm>
            <a:off x="540004" y="900007"/>
            <a:ext cx="17830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配置审核子流程</a:t>
            </a:r>
            <a:endParaRPr lang="zh-CN" altLang="zh-CN" b="1" dirty="0">
              <a:solidFill>
                <a:srgbClr val="3D89BC"/>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a:stretch>
            <a:fillRect/>
          </a:stretch>
        </p:blipFill>
        <p:spPr>
          <a:xfrm>
            <a:off x="612140" y="1403350"/>
            <a:ext cx="7920058" cy="4529806"/>
          </a:xfrm>
          <a:prstGeom prst="rect">
            <a:avLst/>
          </a:prstGeom>
        </p:spPr>
      </p:pic>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BEAUTIFY_FLAG" val="#wm#"/>
  <p:tag name="KSO_WM_UNIT_TYPE" val="i"/>
  <p:tag name="KSO_WM_UNIT_ID" val="diagram370_5*i*0"/>
  <p:tag name="KSO_WM_TEMPLATE_CATEGORY" val="diagram"/>
  <p:tag name="KSO_WM_TEMPLATE_INDEX" val="370"/>
  <p:tag name="KSO_WM_TAG_VERSION" val="1.0"/>
  <p:tag name="KSO_WM_UNIT_INDEX" val="0"/>
</p:tagLst>
</file>

<file path=ppt/tags/tag10.xml><?xml version="1.0" encoding="utf-8"?>
<p:tagLst xmlns:p="http://schemas.openxmlformats.org/presentationml/2006/main">
  <p:tag name="KSO_WM_BEAUTIFY_FLAG" val="#wm#"/>
  <p:tag name="KSO_WM_UNIT_TYPE" val="i"/>
  <p:tag name="KSO_WM_UNIT_ID" val="diagram370_5*i*16"/>
  <p:tag name="KSO_WM_TEMPLATE_CATEGORY" val="diagram"/>
  <p:tag name="KSO_WM_TEMPLATE_INDEX" val="370"/>
  <p:tag name="KSO_WM_TAG_VERSION" val="1.0"/>
  <p:tag name="KSO_WM_UNIT_INDEX" val="16"/>
</p:tagLst>
</file>

<file path=ppt/tags/tag11.xml><?xml version="1.0" encoding="utf-8"?>
<p:tagLst xmlns:p="http://schemas.openxmlformats.org/presentationml/2006/main">
  <p:tag name="KSO_WM_TEMPLATE_CATEGORY" val="diagram"/>
  <p:tag name="KSO_WM_TEMPLATE_INDEX" val="370"/>
  <p:tag name="KSO_WM_UNIT_TYPE" val="l_i"/>
  <p:tag name="KSO_WM_UNIT_INDEX" val="1_4"/>
  <p:tag name="KSO_WM_UNIT_ID" val="260*l_i*1_4"/>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12.xml><?xml version="1.0" encoding="utf-8"?>
<p:tagLst xmlns:p="http://schemas.openxmlformats.org/presentationml/2006/main">
  <p:tag name="KSO_WM_TEMPLATE_CATEGORY" val="diagram"/>
  <p:tag name="KSO_WM_TEMPLATE_INDEX" val="370"/>
  <p:tag name="KSO_WM_UNIT_TYPE" val="l_h_f"/>
  <p:tag name="KSO_WM_UNIT_INDEX" val="1_4_1"/>
  <p:tag name="KSO_WM_UNIT_ID" val="260*l_h_f*1_4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13.xml><?xml version="1.0" encoding="utf-8"?>
<p:tagLst xmlns:p="http://schemas.openxmlformats.org/presentationml/2006/main">
  <p:tag name="KSO_WM_BEAUTIFY_FLAG" val="#wm#"/>
  <p:tag name="KSO_WM_UNIT_TYPE" val="i"/>
  <p:tag name="KSO_WM_UNIT_ID" val="diagram370_5*i*21"/>
  <p:tag name="KSO_WM_TEMPLATE_CATEGORY" val="diagram"/>
  <p:tag name="KSO_WM_TEMPLATE_INDEX" val="370"/>
  <p:tag name="KSO_WM_TAG_VERSION" val="1.0"/>
  <p:tag name="KSO_WM_UNIT_INDEX" val="21"/>
</p:tagLst>
</file>

<file path=ppt/tags/tag14.xml><?xml version="1.0" encoding="utf-8"?>
<p:tagLst xmlns:p="http://schemas.openxmlformats.org/presentationml/2006/main">
  <p:tag name="KSO_WM_TEMPLATE_CATEGORY" val="diagram"/>
  <p:tag name="KSO_WM_TEMPLATE_INDEX" val="370"/>
  <p:tag name="KSO_WM_UNIT_TYPE" val="l_i"/>
  <p:tag name="KSO_WM_UNIT_INDEX" val="1_5"/>
  <p:tag name="KSO_WM_UNIT_ID" val="260*l_i*1_5"/>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15.xml><?xml version="1.0" encoding="utf-8"?>
<p:tagLst xmlns:p="http://schemas.openxmlformats.org/presentationml/2006/main">
  <p:tag name="KSO_WM_TEMPLATE_CATEGORY" val="diagram"/>
  <p:tag name="KSO_WM_TEMPLATE_INDEX" val="370"/>
  <p:tag name="KSO_WM_UNIT_TYPE" val="l_h_f"/>
  <p:tag name="KSO_WM_UNIT_INDEX" val="1_5_1"/>
  <p:tag name="KSO_WM_UNIT_ID" val="260*l_h_f*1_5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16.xml><?xml version="1.0" encoding="utf-8"?>
<p:tagLst xmlns:p="http://schemas.openxmlformats.org/presentationml/2006/main">
  <p:tag name="KSO_WM_TEMPLATE_CATEGORY" val="diagram"/>
  <p:tag name="KSO_WM_TEMPLATE_INDEX" val="264"/>
  <p:tag name="KSO_WM_TAG_VERSION" val="1.0"/>
  <p:tag name="KSO_WM_BEAUTIFY_FLAG" val="#wm#"/>
  <p:tag name="KSO_WM_UNIT_TYPE" val="n_h_f"/>
  <p:tag name="KSO_WM_UNIT_INDEX" val="1_1_1"/>
  <p:tag name="KSO_WM_UNIT_ID" val="diagram264_3*n_h_f*1_1_1"/>
  <p:tag name="KSO_WM_UNIT_CLEAR" val="1"/>
  <p:tag name="KSO_WM_UNIT_LAYERLEVEL" val="1_1_1"/>
  <p:tag name="KSO_WM_UNIT_VALUE" val="72"/>
  <p:tag name="KSO_WM_UNIT_HIGHLIGHT" val="0"/>
  <p:tag name="KSO_WM_UNIT_COMPATIBLE" val="0"/>
  <p:tag name="KSO_WM_DIAGRAM_GROUP_CODE" val="n1-1"/>
  <p:tag name="KSO_WM_UNIT_PRESET_TEXT" val="LOREM IPSUM DOLOR"/>
  <p:tag name="KSO_WM_UNIT_TEXT_FILL_FORE_SCHEMECOLOR_INDEX" val="5"/>
  <p:tag name="KSO_WM_UNIT_TEXT_FILL_TYPE" val="1"/>
  <p:tag name="KSO_WM_UNIT_USESOURCEFORMAT_APPLY" val="0"/>
</p:tagLst>
</file>

<file path=ppt/tags/tag17.xml><?xml version="1.0" encoding="utf-8"?>
<p:tagLst xmlns:p="http://schemas.openxmlformats.org/presentationml/2006/main">
  <p:tag name="KSO_WM_TEMPLATE_CATEGORY" val="diagram"/>
  <p:tag name="KSO_WM_TEMPLATE_INDEX" val="264"/>
  <p:tag name="KSO_WM_TAG_VERSION" val="1.0"/>
  <p:tag name="KSO_WM_BEAUTIFY_FLAG" val="#wm#"/>
  <p:tag name="KSO_WM_UNIT_TYPE" val="n_h_f"/>
  <p:tag name="KSO_WM_UNIT_INDEX" val="1_2_1"/>
  <p:tag name="KSO_WM_UNIT_ID" val="diagram264_3*n_h_f*1_2_1"/>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 name="KSO_WM_UNIT_USESOURCEFORMAT_APPLY" val="0"/>
</p:tagLst>
</file>

<file path=ppt/tags/tag18.xml><?xml version="1.0" encoding="utf-8"?>
<p:tagLst xmlns:p="http://schemas.openxmlformats.org/presentationml/2006/main">
  <p:tag name="KSO_WM_TEMPLATE_CATEGORY" val="diagram"/>
  <p:tag name="KSO_WM_TEMPLATE_INDEX" val="264"/>
  <p:tag name="KSO_WM_TAG_VERSION" val="1.0"/>
  <p:tag name="KSO_WM_BEAUTIFY_FLAG" val="#wm#"/>
  <p:tag name="KSO_WM_UNIT_TYPE" val="n_h_f"/>
  <p:tag name="KSO_WM_UNIT_INDEX" val="1_2_3"/>
  <p:tag name="KSO_WM_UNIT_ID" val="diagram264_3*n_h_f*1_2_3"/>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 name="KSO_WM_UNIT_USESOURCEFORMAT_APPLY" val="0"/>
</p:tagLst>
</file>

<file path=ppt/tags/tag19.xml><?xml version="1.0" encoding="utf-8"?>
<p:tagLst xmlns:p="http://schemas.openxmlformats.org/presentationml/2006/main">
  <p:tag name="KSO_WM_TEMPLATE_CATEGORY" val="diagram"/>
  <p:tag name="KSO_WM_TEMPLATE_INDEX" val="264"/>
  <p:tag name="KSO_WM_TAG_VERSION" val="1.0"/>
  <p:tag name="KSO_WM_BEAUTIFY_FLAG" val="#wm#"/>
  <p:tag name="KSO_WM_UNIT_TYPE" val="n_h_f"/>
  <p:tag name="KSO_WM_UNIT_INDEX" val="1_2_2"/>
  <p:tag name="KSO_WM_UNIT_ID" val="diagram264_3*n_h_f*1_2_2"/>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 name="KSO_WM_UNIT_USESOURCEFORMAT_APPLY" val="0"/>
</p:tagLst>
</file>

<file path=ppt/tags/tag2.xml><?xml version="1.0" encoding="utf-8"?>
<p:tagLst xmlns:p="http://schemas.openxmlformats.org/presentationml/2006/main">
  <p:tag name="KSO_WM_TEMPLATE_CATEGORY" val="diagram"/>
  <p:tag name="KSO_WM_TEMPLATE_INDEX" val="370"/>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20.xml><?xml version="1.0" encoding="utf-8"?>
<p:tagLst xmlns:p="http://schemas.openxmlformats.org/presentationml/2006/main">
  <p:tag name="KSO_WM_UNIT_CLEAR" val="1"/>
  <p:tag name="KSO_WM_TEMPLATE_CATEGORY" val="diagram"/>
  <p:tag name="KSO_WM_TEMPLATE_INDEX" val="264"/>
  <p:tag name="KSO_WM_UNIT_TYPE" val="n_h_i"/>
  <p:tag name="KSO_WM_UNIT_INDEX" val="1_2_1"/>
  <p:tag name="KSO_WM_UNIT_ID" val="diagram264_3*n_h_i*1_2_1"/>
  <p:tag name="KSO_WM_UNIT_LAYERLEVEL" val="1_1_1"/>
  <p:tag name="KSO_WM_BEAUTIFY_FLAG" val="#wm#"/>
  <p:tag name="KSO_WM_TAG_VERSION" val="1.0"/>
  <p:tag name="KSO_WM_DIAGRAM_GROUP_CODE" val="n1-1"/>
  <p:tag name="KSO_WM_UNIT_FILL_FORE_SCHEMECOLOR_INDEX" val="5"/>
  <p:tag name="KSO_WM_UNIT_FILL_TYPE" val="1"/>
  <p:tag name="KSO_WM_UNIT_TEXT_FILL_FORE_SCHEMECOLOR_INDEX" val="2"/>
  <p:tag name="KSO_WM_UNIT_TEXT_FILL_TYPE" val="1"/>
  <p:tag name="KSO_WM_UNIT_USESOURCEFORMAT_APPLY" val="0"/>
</p:tagLst>
</file>

<file path=ppt/tags/tag21.xml><?xml version="1.0" encoding="utf-8"?>
<p:tagLst xmlns:p="http://schemas.openxmlformats.org/presentationml/2006/main">
  <p:tag name="KSO_WM_UNIT_CLEAR" val="1"/>
  <p:tag name="KSO_WM_TEMPLATE_CATEGORY" val="diagram"/>
  <p:tag name="KSO_WM_TEMPLATE_INDEX" val="264"/>
  <p:tag name="KSO_WM_UNIT_TYPE" val="n_h_i"/>
  <p:tag name="KSO_WM_UNIT_INDEX" val="1_2_2"/>
  <p:tag name="KSO_WM_UNIT_ID" val="diagram264_3*n_h_i*1_2_2"/>
  <p:tag name="KSO_WM_UNIT_LAYERLEVEL" val="1_1_1"/>
  <p:tag name="KSO_WM_BEAUTIFY_FLAG" val="#wm#"/>
  <p:tag name="KSO_WM_TAG_VERSION" val="1.0"/>
  <p:tag name="KSO_WM_DIAGRAM_GROUP_CODE" val="n1-1"/>
  <p:tag name="KSO_WM_UNIT_FILL_FORE_SCHEMECOLOR_INDEX" val="5"/>
  <p:tag name="KSO_WM_UNIT_FILL_TYPE" val="1"/>
  <p:tag name="KSO_WM_UNIT_TEXT_FILL_FORE_SCHEMECOLOR_INDEX" val="2"/>
  <p:tag name="KSO_WM_UNIT_TEXT_FILL_TYPE" val="1"/>
  <p:tag name="KSO_WM_UNIT_USESOURCEFORMAT_APPLY" val="0"/>
</p:tagLst>
</file>

<file path=ppt/tags/tag22.xml><?xml version="1.0" encoding="utf-8"?>
<p:tagLst xmlns:p="http://schemas.openxmlformats.org/presentationml/2006/main">
  <p:tag name="KSO_WM_UNIT_CLEAR" val="1"/>
  <p:tag name="KSO_WM_TEMPLATE_CATEGORY" val="diagram"/>
  <p:tag name="KSO_WM_TEMPLATE_INDEX" val="264"/>
  <p:tag name="KSO_WM_UNIT_TYPE" val="n_h_i"/>
  <p:tag name="KSO_WM_UNIT_INDEX" val="1_2_3"/>
  <p:tag name="KSO_WM_UNIT_ID" val="diagram264_3*n_h_i*1_2_3"/>
  <p:tag name="KSO_WM_UNIT_LAYERLEVEL" val="1_1_1"/>
  <p:tag name="KSO_WM_BEAUTIFY_FLAG" val="#wm#"/>
  <p:tag name="KSO_WM_TAG_VERSION" val="1.0"/>
  <p:tag name="KSO_WM_DIAGRAM_GROUP_CODE" val="n1-1"/>
  <p:tag name="KSO_WM_UNIT_FILL_FORE_SCHEMECOLOR_INDEX" val="5"/>
  <p:tag name="KSO_WM_UNIT_FILL_TYPE" val="1"/>
  <p:tag name="KSO_WM_UNIT_TEXT_FILL_FORE_SCHEMECOLOR_INDEX" val="2"/>
  <p:tag name="KSO_WM_UNIT_TEXT_FILL_TYPE" val="1"/>
  <p:tag name="KSO_WM_UNIT_USESOURCEFORMAT_APPLY" val="0"/>
</p:tagLst>
</file>

<file path=ppt/tags/tag23.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h_g"/>
  <p:tag name="KSO_WM_UNIT_INDEX" val="1_1_1"/>
  <p:tag name="KSO_WM_UNIT_ID" val="diagram20161683_4*q_h_g*1_1_1"/>
  <p:tag name="KSO_WM_UNIT_LAYERLEVEL" val="1_1_1"/>
  <p:tag name="KSO_WM_UNIT_VALUE" val="6"/>
  <p:tag name="KSO_WM_UNIT_HIGHLIGHT" val="0"/>
  <p:tag name="KSO_WM_UNIT_COMPATIBLE" val="1"/>
  <p:tag name="KSO_WM_UNIT_CLEAR" val="0"/>
  <p:tag name="KSO_WM_UNIT_PRESET_TEXT_INDEX" val="3"/>
  <p:tag name="KSO_WM_UNIT_RELATE_UNITID" val="diagram20161683_4*q_h_f*1_1_1"/>
  <p:tag name="KSO_WM_UNIT_PRESET_TEXT_LEN" val="5"/>
  <p:tag name="KSO_WM_DIAGRAM_GROUP_CODE" val="q1-1"/>
  <p:tag name="KSO_WM_UNIT_FILL_FORE_SCHEMECOLOR_INDEX" val="5"/>
  <p:tag name="KSO_WM_UNIT_FILL_TYPE" val="1"/>
  <p:tag name="KSO_WM_UNIT_LINE_FORE_SCHEMECOLOR_INDEX" val="2"/>
  <p:tag name="KSO_WM_UNIT_LINE_FILL_TYPE" val="2"/>
  <p:tag name="KSO_WM_UNIT_TEXT_FILL_FORE_SCHEMECOLOR_INDEX" val="14"/>
  <p:tag name="KSO_WM_UNIT_TEXT_FILL_TYPE" val="1"/>
  <p:tag name="KSO_WM_UNIT_USESOURCEFORMAT_APPLY" val="0"/>
</p:tagLst>
</file>

<file path=ppt/tags/tag24.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h_g"/>
  <p:tag name="KSO_WM_UNIT_INDEX" val="1_4_1"/>
  <p:tag name="KSO_WM_UNIT_ID" val="diagram20161683_4*q_h_g*1_4_1"/>
  <p:tag name="KSO_WM_UNIT_LAYERLEVEL" val="1_1_1"/>
  <p:tag name="KSO_WM_UNIT_VALUE" val="6"/>
  <p:tag name="KSO_WM_UNIT_HIGHLIGHT" val="0"/>
  <p:tag name="KSO_WM_UNIT_COMPATIBLE" val="1"/>
  <p:tag name="KSO_WM_UNIT_CLEAR" val="0"/>
  <p:tag name="KSO_WM_UNIT_PRESET_TEXT_INDEX" val="3"/>
  <p:tag name="KSO_WM_UNIT_RELATE_UNITID" val="diagram20161683_4*q_h_f*1_4_1"/>
  <p:tag name="KSO_WM_UNIT_PRESET_TEXT_LEN" val="5"/>
  <p:tag name="KSO_WM_DIAGRAM_GROUP_CODE" val="q1-1"/>
  <p:tag name="KSO_WM_UNIT_FILL_FORE_SCHEMECOLOR_INDEX" val="6"/>
  <p:tag name="KSO_WM_UNIT_FILL_TYPE" val="1"/>
  <p:tag name="KSO_WM_UNIT_LINE_FORE_SCHEMECOLOR_INDEX" val="2"/>
  <p:tag name="KSO_WM_UNIT_LINE_FILL_TYPE" val="2"/>
  <p:tag name="KSO_WM_UNIT_TEXT_FILL_FORE_SCHEMECOLOR_INDEX" val="14"/>
  <p:tag name="KSO_WM_UNIT_TEXT_FILL_TYPE" val="1"/>
  <p:tag name="KSO_WM_UNIT_USESOURCEFORMAT_APPLY" val="0"/>
</p:tagLst>
</file>

<file path=ppt/tags/tag25.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h_g"/>
  <p:tag name="KSO_WM_UNIT_INDEX" val="1_2_1"/>
  <p:tag name="KSO_WM_UNIT_ID" val="diagram20161683_4*q_h_g*1_2_1"/>
  <p:tag name="KSO_WM_UNIT_LAYERLEVEL" val="1_1_1"/>
  <p:tag name="KSO_WM_UNIT_VALUE" val="6"/>
  <p:tag name="KSO_WM_UNIT_HIGHLIGHT" val="0"/>
  <p:tag name="KSO_WM_UNIT_COMPATIBLE" val="1"/>
  <p:tag name="KSO_WM_UNIT_CLEAR" val="0"/>
  <p:tag name="KSO_WM_UNIT_PRESET_TEXT_INDEX" val="3"/>
  <p:tag name="KSO_WM_UNIT_RELATE_UNITID" val="diagram20161683_4*q_h_f*1_2_1"/>
  <p:tag name="KSO_WM_UNIT_PRESET_TEXT_LEN" val="5"/>
  <p:tag name="KSO_WM_DIAGRAM_GROUP_CODE" val="q1-1"/>
  <p:tag name="KSO_WM_UNIT_FILL_FORE_SCHEMECOLOR_INDEX" val="7"/>
  <p:tag name="KSO_WM_UNIT_FILL_TYPE" val="1"/>
  <p:tag name="KSO_WM_UNIT_LINE_FORE_SCHEMECOLOR_INDEX" val="2"/>
  <p:tag name="KSO_WM_UNIT_LINE_FILL_TYPE" val="2"/>
  <p:tag name="KSO_WM_UNIT_TEXT_FILL_FORE_SCHEMECOLOR_INDEX" val="14"/>
  <p:tag name="KSO_WM_UNIT_TEXT_FILL_TYPE" val="1"/>
  <p:tag name="KSO_WM_UNIT_USESOURCEFORMAT_APPLY" val="0"/>
</p:tagLst>
</file>

<file path=ppt/tags/tag26.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h_f"/>
  <p:tag name="KSO_WM_UNIT_INDEX" val="1_1_1"/>
  <p:tag name="KSO_WM_UNIT_ID" val="diagram20161683_4*q_h_f*1_1_1"/>
  <p:tag name="KSO_WM_UNIT_LAYERLEVEL" val="1_1_1"/>
  <p:tag name="KSO_WM_UNIT_VALUE" val="26"/>
  <p:tag name="KSO_WM_UNIT_HIGHLIGHT" val="0"/>
  <p:tag name="KSO_WM_UNIT_COMPATIBLE" val="0"/>
  <p:tag name="KSO_WM_UNIT_CLEAR" val="0"/>
  <p:tag name="KSO_WM_UNIT_PRESET_TEXT_INDEX" val="4"/>
  <p:tag name="KSO_WM_UNIT_PRESET_TEXT_LEN" val="36"/>
  <p:tag name="KSO_WM_DIAGRAM_GROUP_CODE" val="q1-1"/>
  <p:tag name="KSO_WM_UNIT_TEXT_FILL_FORE_SCHEMECOLOR_INDEX" val="13"/>
  <p:tag name="KSO_WM_UNIT_TEXT_FILL_TYPE" val="1"/>
  <p:tag name="KSO_WM_UNIT_USESOURCEFORMAT_APPLY" val="0"/>
</p:tagLst>
</file>

<file path=ppt/tags/tag27.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h_a"/>
  <p:tag name="KSO_WM_UNIT_INDEX" val="1_1_1"/>
  <p:tag name="KSO_WM_UNIT_ID" val="diagram20161683_4*q_h_a*1_1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q1-1"/>
  <p:tag name="KSO_WM_UNIT_TEXT_FILL_FORE_SCHEMECOLOR_INDEX" val="5"/>
  <p:tag name="KSO_WM_UNIT_TEXT_FILL_TYPE" val="1"/>
  <p:tag name="KSO_WM_UNIT_USESOURCEFORMAT_APPLY" val="0"/>
</p:tagLst>
</file>

<file path=ppt/tags/tag28.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h_f"/>
  <p:tag name="KSO_WM_UNIT_INDEX" val="1_4_1"/>
  <p:tag name="KSO_WM_UNIT_ID" val="diagram20161683_4*q_h_f*1_4_1"/>
  <p:tag name="KSO_WM_UNIT_LAYERLEVEL" val="1_1_1"/>
  <p:tag name="KSO_WM_UNIT_VALUE" val="26"/>
  <p:tag name="KSO_WM_UNIT_HIGHLIGHT" val="0"/>
  <p:tag name="KSO_WM_UNIT_COMPATIBLE" val="0"/>
  <p:tag name="KSO_WM_UNIT_CLEAR" val="0"/>
  <p:tag name="KSO_WM_UNIT_PRESET_TEXT_INDEX" val="4"/>
  <p:tag name="KSO_WM_UNIT_PRESET_TEXT_LEN" val="36"/>
  <p:tag name="KSO_WM_DIAGRAM_GROUP_CODE" val="q1-1"/>
  <p:tag name="KSO_WM_UNIT_TEXT_FILL_FORE_SCHEMECOLOR_INDEX" val="13"/>
  <p:tag name="KSO_WM_UNIT_TEXT_FILL_TYPE" val="1"/>
  <p:tag name="KSO_WM_UNIT_USESOURCEFORMAT_APPLY" val="0"/>
</p:tagLst>
</file>

<file path=ppt/tags/tag29.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h_a"/>
  <p:tag name="KSO_WM_UNIT_INDEX" val="1_4_1"/>
  <p:tag name="KSO_WM_UNIT_ID" val="diagram20161683_4*q_h_a*1_4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q1-1"/>
  <p:tag name="KSO_WM_UNIT_TEXT_FILL_FORE_SCHEMECOLOR_INDEX" val="6"/>
  <p:tag name="KSO_WM_UNIT_TEXT_FILL_TYPE" val="1"/>
  <p:tag name="KSO_WM_UNIT_USESOURCEFORMAT_APPLY" val="0"/>
</p:tagLst>
</file>

<file path=ppt/tags/tag3.xml><?xml version="1.0" encoding="utf-8"?>
<p:tagLst xmlns:p="http://schemas.openxmlformats.org/presentationml/2006/main">
  <p:tag name="KSO_WM_TEMPLATE_CATEGORY" val="diagram"/>
  <p:tag name="KSO_WM_TEMPLATE_INDEX" val="370"/>
  <p:tag name="KSO_WM_UNIT_TYPE" val="l_h_f"/>
  <p:tag name="KSO_WM_UNIT_INDEX" val="1_1_1"/>
  <p:tag name="KSO_WM_UNIT_ID" val="260*l_h_f*1_1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30.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h_f"/>
  <p:tag name="KSO_WM_UNIT_INDEX" val="1_2_1"/>
  <p:tag name="KSO_WM_UNIT_ID" val="diagram20161683_4*q_h_f*1_2_1"/>
  <p:tag name="KSO_WM_UNIT_LAYERLEVEL" val="1_1_1"/>
  <p:tag name="KSO_WM_UNIT_VALUE" val="26"/>
  <p:tag name="KSO_WM_UNIT_HIGHLIGHT" val="0"/>
  <p:tag name="KSO_WM_UNIT_COMPATIBLE" val="0"/>
  <p:tag name="KSO_WM_UNIT_CLEAR" val="0"/>
  <p:tag name="KSO_WM_UNIT_PRESET_TEXT_INDEX" val="4"/>
  <p:tag name="KSO_WM_UNIT_PRESET_TEXT_LEN" val="36"/>
  <p:tag name="KSO_WM_DIAGRAM_GROUP_CODE" val="q1-1"/>
  <p:tag name="KSO_WM_UNIT_TEXT_FILL_FORE_SCHEMECOLOR_INDEX" val="13"/>
  <p:tag name="KSO_WM_UNIT_TEXT_FILL_TYPE" val="1"/>
  <p:tag name="KSO_WM_UNIT_USESOURCEFORMAT_APPLY" val="0"/>
</p:tagLst>
</file>

<file path=ppt/tags/tag31.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h_a"/>
  <p:tag name="KSO_WM_UNIT_INDEX" val="1_2_1"/>
  <p:tag name="KSO_WM_UNIT_ID" val="diagram20161683_4*q_h_a*1_2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q1-1"/>
  <p:tag name="KSO_WM_UNIT_TEXT_FILL_FORE_SCHEMECOLOR_INDEX" val="7"/>
  <p:tag name="KSO_WM_UNIT_TEXT_FILL_TYPE" val="1"/>
  <p:tag name="KSO_WM_UNIT_USESOURCEFORMAT_APPLY" val="0"/>
</p:tagLst>
</file>

<file path=ppt/tags/tag32.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a"/>
  <p:tag name="KSO_WM_UNIT_INDEX" val="1"/>
  <p:tag name="KSO_WM_UNIT_ID" val="diagram20161683_4*a*1"/>
  <p:tag name="KSO_WM_UNIT_LAYERLEVEL" val="1"/>
  <p:tag name="KSO_WM_UNIT_VALUE" val="16"/>
  <p:tag name="KSO_WM_UNIT_ISCONTENTSTITLE" val="0"/>
  <p:tag name="KSO_WM_UNIT_HIGHLIGHT" val="0"/>
  <p:tag name="KSO_WM_UNIT_COMPATIBLE" val="0"/>
  <p:tag name="KSO_WM_UNIT_CLEAR" val="0"/>
  <p:tag name="KSO_WM_UNIT_PRESET_TEXT_INDEX" val="3"/>
  <p:tag name="KSO_WM_UNIT_PRESET_TEXT_LEN" val="17"/>
</p:tagLst>
</file>

<file path=ppt/tags/tag4.xml><?xml version="1.0" encoding="utf-8"?>
<p:tagLst xmlns:p="http://schemas.openxmlformats.org/presentationml/2006/main">
  <p:tag name="KSO_WM_BEAUTIFY_FLAG" val="#wm#"/>
  <p:tag name="KSO_WM_UNIT_TYPE" val="i"/>
  <p:tag name="KSO_WM_UNIT_ID" val="diagram370_5*i*5"/>
  <p:tag name="KSO_WM_TEMPLATE_CATEGORY" val="diagram"/>
  <p:tag name="KSO_WM_TEMPLATE_INDEX" val="370"/>
  <p:tag name="KSO_WM_TAG_VERSION" val="1.0"/>
  <p:tag name="KSO_WM_UNIT_INDEX" val="5"/>
</p:tagLst>
</file>

<file path=ppt/tags/tag5.xml><?xml version="1.0" encoding="utf-8"?>
<p:tagLst xmlns:p="http://schemas.openxmlformats.org/presentationml/2006/main">
  <p:tag name="KSO_WM_TEMPLATE_CATEGORY" val="diagram"/>
  <p:tag name="KSO_WM_TEMPLATE_INDEX" val="370"/>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6.xml><?xml version="1.0" encoding="utf-8"?>
<p:tagLst xmlns:p="http://schemas.openxmlformats.org/presentationml/2006/main">
  <p:tag name="KSO_WM_TEMPLATE_CATEGORY" val="diagram"/>
  <p:tag name="KSO_WM_TEMPLATE_INDEX" val="370"/>
  <p:tag name="KSO_WM_UNIT_TYPE" val="l_h_f"/>
  <p:tag name="KSO_WM_UNIT_INDEX" val="1_2_1"/>
  <p:tag name="KSO_WM_UNIT_ID" val="260*l_h_f*1_2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7.xml><?xml version="1.0" encoding="utf-8"?>
<p:tagLst xmlns:p="http://schemas.openxmlformats.org/presentationml/2006/main">
  <p:tag name="KSO_WM_BEAUTIFY_FLAG" val="#wm#"/>
  <p:tag name="KSO_WM_UNIT_TYPE" val="i"/>
  <p:tag name="KSO_WM_UNIT_ID" val="diagram370_5*i*10"/>
  <p:tag name="KSO_WM_TEMPLATE_CATEGORY" val="diagram"/>
  <p:tag name="KSO_WM_TEMPLATE_INDEX" val="370"/>
  <p:tag name="KSO_WM_TAG_VERSION" val="1.0"/>
  <p:tag name="KSO_WM_UNIT_INDEX" val="10"/>
</p:tagLst>
</file>

<file path=ppt/tags/tag8.xml><?xml version="1.0" encoding="utf-8"?>
<p:tagLst xmlns:p="http://schemas.openxmlformats.org/presentationml/2006/main">
  <p:tag name="KSO_WM_TEMPLATE_CATEGORY" val="diagram"/>
  <p:tag name="KSO_WM_TEMPLATE_INDEX" val="370"/>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9.xml><?xml version="1.0" encoding="utf-8"?>
<p:tagLst xmlns:p="http://schemas.openxmlformats.org/presentationml/2006/main">
  <p:tag name="KSO_WM_TEMPLATE_CATEGORY" val="diagram"/>
  <p:tag name="KSO_WM_TEMPLATE_INDEX" val="370"/>
  <p:tag name="KSO_WM_UNIT_TYPE" val="l_h_f"/>
  <p:tag name="KSO_WM_UNIT_INDEX" val="1_3_1"/>
  <p:tag name="KSO_WM_UNIT_ID" val="260*l_h_f*1_3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3709</Words>
  <Application>WPS 演示</Application>
  <PresentationFormat>全屏显示(4:3)</PresentationFormat>
  <Paragraphs>493</Paragraphs>
  <Slides>30</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Arial</vt:lpstr>
      <vt:lpstr>宋体</vt:lpstr>
      <vt:lpstr>Wingdings</vt:lpstr>
      <vt:lpstr>微软雅黑</vt:lpstr>
      <vt:lpstr>Arial Unicode MS</vt:lpstr>
      <vt:lpstr>Calibri</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491</cp:revision>
  <dcterms:created xsi:type="dcterms:W3CDTF">2015-11-23T03:31:00Z</dcterms:created>
  <dcterms:modified xsi:type="dcterms:W3CDTF">2018-12-25T08:24:49Z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