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609" r:id="rId2"/>
    <p:sldId id="446" r:id="rId3"/>
    <p:sldId id="463" r:id="rId4"/>
    <p:sldId id="552" r:id="rId5"/>
    <p:sldId id="553" r:id="rId6"/>
    <p:sldId id="555" r:id="rId7"/>
    <p:sldId id="554" r:id="rId8"/>
    <p:sldId id="557" r:id="rId9"/>
    <p:sldId id="556" r:id="rId10"/>
    <p:sldId id="558" r:id="rId11"/>
    <p:sldId id="559" r:id="rId12"/>
    <p:sldId id="560" r:id="rId13"/>
    <p:sldId id="561" r:id="rId14"/>
    <p:sldId id="562" r:id="rId15"/>
    <p:sldId id="563" r:id="rId16"/>
    <p:sldId id="565" r:id="rId17"/>
    <p:sldId id="564" r:id="rId18"/>
    <p:sldId id="566" r:id="rId19"/>
    <p:sldId id="567" r:id="rId20"/>
    <p:sldId id="568" r:id="rId21"/>
    <p:sldId id="569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577" r:id="rId30"/>
    <p:sldId id="616" r:id="rId31"/>
    <p:sldId id="615" r:id="rId32"/>
    <p:sldId id="610" r:id="rId33"/>
    <p:sldId id="611" r:id="rId34"/>
    <p:sldId id="612" r:id="rId35"/>
    <p:sldId id="645" r:id="rId36"/>
    <p:sldId id="614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-102"/>
      </p:cViewPr>
      <p:guideLst>
        <p:guide orient="horz" pos="4036"/>
        <p:guide orient="horz" pos="1429"/>
        <p:guide orient="horz" pos="666"/>
        <p:guide pos="1880"/>
        <p:guide pos="175"/>
        <p:guide pos="5524"/>
        <p:guide pos="11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5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  <a:t>2018-12-26</a:t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  <a:t>‹#›</a:t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7376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63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  <a:t>2018-12-26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  <a:t>2018-12-26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  <a:t>2018-12-26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cstor.cn/proTextdetail_1076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tor.cn/proTextdetail_11007.html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cstor.cn/proTextdetail_12031.html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narobots.cn/" TargetMode="External"/><Relationship Id="rId13" Type="http://schemas.openxmlformats.org/officeDocument/2006/relationships/image" Target="../media/image32.png"/><Relationship Id="rId18" Type="http://schemas.openxmlformats.org/officeDocument/2006/relationships/hyperlink" Target="http://www.netofthings.cn/" TargetMode="External"/><Relationship Id="rId26" Type="http://schemas.openxmlformats.org/officeDocument/2006/relationships/image" Target="../media/image39.png"/><Relationship Id="rId3" Type="http://schemas.openxmlformats.org/officeDocument/2006/relationships/image" Target="../media/image27.png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hyperlink" Target="http://www.pm25.org.cn/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://www.envicloud.cn/" TargetMode="External"/><Relationship Id="rId2" Type="http://schemas.openxmlformats.org/officeDocument/2006/relationships/hyperlink" Target="http://www.chinaznyj.com/" TargetMode="External"/><Relationship Id="rId16" Type="http://schemas.openxmlformats.org/officeDocument/2006/relationships/hyperlink" Target="http://www.thebigdata.cn/" TargetMode="External"/><Relationship Id="rId20" Type="http://schemas.openxmlformats.org/officeDocument/2006/relationships/hyperlink" Target="http://www.smartcitychina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naaiworld.cn/" TargetMode="External"/><Relationship Id="rId11" Type="http://schemas.openxmlformats.org/officeDocument/2006/relationships/image" Target="../media/image31.png"/><Relationship Id="rId24" Type="http://schemas.openxmlformats.org/officeDocument/2006/relationships/image" Target="../media/image38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10" Type="http://schemas.openxmlformats.org/officeDocument/2006/relationships/hyperlink" Target="http://www.dlworld.cn/" TargetMode="External"/><Relationship Id="rId19" Type="http://schemas.openxmlformats.org/officeDocument/2006/relationships/image" Target="../media/image35.png"/><Relationship Id="rId4" Type="http://schemas.openxmlformats.org/officeDocument/2006/relationships/hyperlink" Target="http://www.chinacloud.cn/" TargetMode="External"/><Relationship Id="rId9" Type="http://schemas.openxmlformats.org/officeDocument/2006/relationships/image" Target="../media/image30.png"/><Relationship Id="rId14" Type="http://schemas.openxmlformats.org/officeDocument/2006/relationships/hyperlink" Target="http://www.worldstor.cn/" TargetMode="External"/><Relationship Id="rId22" Type="http://schemas.openxmlformats.org/officeDocument/2006/relationships/hyperlink" Target="http://www.wanwuyun.com/" TargetMode="External"/><Relationship Id="rId27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大数据实践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袁晓东    主编                            黄必栋    副主编</a:t>
            </a: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078008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2443008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5"/>
          <p:cNvSpPr>
            <a:spLocks noEditPoints="1"/>
          </p:cNvSpPr>
          <p:nvPr/>
        </p:nvSpPr>
        <p:spPr bwMode="auto">
          <a:xfrm>
            <a:off x="5390043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744269" y="1169836"/>
              <a:ext cx="1655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二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 </a:t>
              </a:r>
              <a:r>
                <a:rPr lang="en-US" altLang="zh-CN" sz="2800" dirty="0">
                  <a:solidFill>
                    <a:schemeClr val="accent4"/>
                  </a:solidFill>
                </a:rPr>
                <a:t>Hadoop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基础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48547"/>
            <a:ext cx="5693399" cy="415498"/>
            <a:chOff x="1807265" y="2462595"/>
            <a:chExt cx="5693399" cy="41549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63898" cy="415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69647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7638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1096" y="334092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36021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常用命令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8" y="46985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51096" y="4046477"/>
            <a:ext cx="5693399" cy="426278"/>
            <a:chOff x="1807265" y="3400693"/>
            <a:chExt cx="5693399" cy="426278"/>
          </a:xfrm>
        </p:grpSpPr>
        <p:sp>
          <p:nvSpPr>
            <p:cNvPr id="44" name="圆角矩形 4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1814" y="3411473"/>
              <a:ext cx="26687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常用命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2.2Hadoop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部署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143" y="112606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单节点部署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232" y="1998134"/>
            <a:ext cx="843051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基础知识：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熟悉</a:t>
            </a:r>
            <a:r>
              <a:rPr lang="zh-CN" altLang="en-US" dirty="0" smtClean="0"/>
              <a:t>虚拟机（</a:t>
            </a:r>
            <a:r>
              <a:rPr lang="en-US" altLang="zh-CN" dirty="0" err="1" smtClean="0"/>
              <a:t>virtualbox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vmware</a:t>
            </a:r>
            <a:r>
              <a:rPr lang="zh-CN" altLang="en-US" dirty="0" smtClean="0"/>
              <a:t>）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/>
              <a:t>熟悉</a:t>
            </a:r>
            <a:r>
              <a:rPr lang="en-US" altLang="zh-CN" dirty="0"/>
              <a:t>Linux</a:t>
            </a:r>
            <a:r>
              <a:rPr lang="zh-CN" altLang="zh-CN" dirty="0"/>
              <a:t>基本</a:t>
            </a:r>
            <a:r>
              <a:rPr lang="zh-CN" altLang="zh-CN" dirty="0" smtClean="0"/>
              <a:t>命令</a:t>
            </a:r>
            <a:r>
              <a:rPr lang="zh-CN" altLang="en-US" dirty="0" smtClean="0"/>
              <a:t>（</a:t>
            </a:r>
            <a:r>
              <a:rPr lang="zh-CN" altLang="zh-CN" dirty="0"/>
              <a:t>下载文件，使用</a:t>
            </a:r>
            <a:r>
              <a:rPr lang="en-US" altLang="zh-CN" dirty="0"/>
              <a:t>vi/vim</a:t>
            </a:r>
            <a:r>
              <a:rPr lang="zh-CN" altLang="zh-CN" dirty="0"/>
              <a:t>编辑文件，创建文件和创建目录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42707" y="3787423"/>
            <a:ext cx="391934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准备工作：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在虚拟机中安装好</a:t>
            </a:r>
            <a:r>
              <a:rPr lang="en-US" altLang="zh-CN" dirty="0" smtClean="0"/>
              <a:t>Linux(centos7)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使用桥接模式配好网络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2.2Hadoop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部署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143" y="1126067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单</a:t>
            </a:r>
            <a:r>
              <a:rPr lang="zh-CN" altLang="zh-CN" b="1" dirty="0"/>
              <a:t>节点部署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0273" y="1670757"/>
            <a:ext cx="7338612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/>
              <a:t>安装步骤：</a:t>
            </a:r>
            <a:endParaRPr lang="en-US" altLang="zh-CN" sz="14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400" dirty="0"/>
              <a:t>在虚拟机中安装</a:t>
            </a:r>
            <a:r>
              <a:rPr lang="en-US" altLang="zh-CN" sz="1400" dirty="0" smtClean="0"/>
              <a:t>Centos7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400" dirty="0"/>
              <a:t>安装</a:t>
            </a:r>
            <a:r>
              <a:rPr lang="en-US" altLang="zh-CN" sz="1400" dirty="0" err="1" smtClean="0"/>
              <a:t>ssh</a:t>
            </a:r>
            <a:endParaRPr lang="en-US" altLang="zh-CN" sz="14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400" dirty="0"/>
              <a:t>安装</a:t>
            </a:r>
            <a:r>
              <a:rPr lang="en-US" altLang="zh-CN" sz="1400" dirty="0" err="1"/>
              <a:t>rsync</a:t>
            </a:r>
            <a:r>
              <a:rPr lang="zh-CN" altLang="zh-CN" sz="1400" dirty="0"/>
              <a:t>。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400" dirty="0"/>
              <a:t>安装</a:t>
            </a:r>
            <a:r>
              <a:rPr lang="en-US" altLang="zh-CN" sz="1400" dirty="0" err="1" smtClean="0"/>
              <a:t>openJDK</a:t>
            </a:r>
            <a:endParaRPr lang="en-US" altLang="zh-CN" sz="14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400" dirty="0"/>
              <a:t>确认</a:t>
            </a:r>
            <a:r>
              <a:rPr lang="en-US" altLang="zh-CN" sz="1400" dirty="0" err="1"/>
              <a:t>jdk</a:t>
            </a:r>
            <a:r>
              <a:rPr lang="zh-CN" altLang="zh-CN" sz="1400" dirty="0" smtClean="0"/>
              <a:t>版本</a:t>
            </a:r>
            <a:endParaRPr lang="en-US" altLang="zh-CN" sz="14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400" dirty="0"/>
              <a:t>下载</a:t>
            </a:r>
            <a:r>
              <a:rPr lang="en-US" altLang="zh-CN" sz="1400" dirty="0"/>
              <a:t>Hadoop</a:t>
            </a:r>
            <a:r>
              <a:rPr lang="zh-CN" altLang="zh-CN" sz="1400" dirty="0"/>
              <a:t>的安装</a:t>
            </a:r>
            <a:r>
              <a:rPr lang="zh-CN" altLang="zh-CN" sz="1400" dirty="0" smtClean="0"/>
              <a:t>包</a:t>
            </a:r>
            <a:endParaRPr lang="en-US" altLang="zh-CN" sz="14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400" dirty="0"/>
              <a:t>解</a:t>
            </a:r>
            <a:r>
              <a:rPr lang="zh-CN" altLang="zh-CN" sz="1400" dirty="0" smtClean="0"/>
              <a:t>压</a:t>
            </a:r>
            <a:r>
              <a:rPr lang="en-US" altLang="zh-CN" sz="1400" dirty="0" smtClean="0"/>
              <a:t>Hadoop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400" dirty="0"/>
              <a:t>在</a:t>
            </a:r>
            <a:r>
              <a:rPr lang="en-US" altLang="zh-CN" sz="1400" dirty="0"/>
              <a:t>Hadoop</a:t>
            </a:r>
            <a:r>
              <a:rPr lang="zh-CN" altLang="zh-CN" sz="1400" dirty="0"/>
              <a:t>的配置文件（</a:t>
            </a:r>
            <a:r>
              <a:rPr lang="en-US" altLang="zh-CN" sz="1400" dirty="0"/>
              <a:t>etc/hadoop/hadoop-env.sh</a:t>
            </a:r>
            <a:r>
              <a:rPr lang="zh-CN" altLang="zh-CN" sz="1400" dirty="0"/>
              <a:t>）中增加环境变量</a:t>
            </a:r>
            <a:r>
              <a:rPr lang="en-US" altLang="zh-CN" sz="1400" dirty="0" smtClean="0"/>
              <a:t>JAVA_HOME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400" dirty="0"/>
              <a:t>验证</a:t>
            </a:r>
            <a:r>
              <a:rPr lang="zh-CN" altLang="zh-CN" sz="1400" dirty="0" smtClean="0"/>
              <a:t>配置</a:t>
            </a:r>
            <a:endParaRPr lang="en-US" altLang="zh-CN" sz="14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400" dirty="0"/>
              <a:t>运行</a:t>
            </a:r>
            <a:r>
              <a:rPr lang="en-US" altLang="zh-CN" sz="1400" dirty="0"/>
              <a:t>MapReduce</a:t>
            </a:r>
            <a:r>
              <a:rPr lang="zh-CN" altLang="zh-CN" sz="1400" dirty="0"/>
              <a:t>任务</a:t>
            </a:r>
            <a:endParaRPr lang="en-US" altLang="zh-CN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2.2Hadoop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部署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143" y="1126067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伪</a:t>
            </a:r>
            <a:r>
              <a:rPr lang="zh-CN" altLang="zh-CN" b="1" dirty="0"/>
              <a:t>分布式部署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0273" y="1670757"/>
            <a:ext cx="728643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/>
              <a:t>安装步骤：</a:t>
            </a:r>
            <a:endParaRPr lang="en-US" altLang="zh-CN" sz="14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400" dirty="0"/>
              <a:t>SSH</a:t>
            </a:r>
            <a:r>
              <a:rPr lang="zh-CN" altLang="zh-CN" sz="1400" dirty="0"/>
              <a:t>免密码登录</a:t>
            </a:r>
            <a:r>
              <a:rPr lang="zh-CN" altLang="zh-CN" sz="1400" dirty="0" smtClean="0"/>
              <a:t>安装</a:t>
            </a:r>
            <a:r>
              <a:rPr lang="en-US" altLang="zh-CN" sz="1400" dirty="0" err="1" smtClean="0"/>
              <a:t>ssh</a:t>
            </a:r>
            <a:endParaRPr lang="en-US" altLang="zh-CN" sz="1400" dirty="0" smtClean="0"/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zh-CN" sz="1400" dirty="0"/>
              <a:t>产生公钥和私</a:t>
            </a:r>
            <a:r>
              <a:rPr lang="zh-CN" altLang="zh-CN" sz="1400" dirty="0" smtClean="0"/>
              <a:t>钥</a:t>
            </a:r>
            <a:endParaRPr lang="en-US" altLang="zh-CN" sz="1400" dirty="0" smtClean="0"/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zh-CN" sz="1400" dirty="0"/>
              <a:t>将公钥放到目标机器的</a:t>
            </a:r>
            <a:r>
              <a:rPr lang="en-US" altLang="zh-CN" sz="1400" dirty="0"/>
              <a:t>~/.</a:t>
            </a:r>
            <a:r>
              <a:rPr lang="en-US" altLang="zh-CN" sz="1400" dirty="0" err="1"/>
              <a:t>ssh</a:t>
            </a:r>
            <a:r>
              <a:rPr lang="en-US" altLang="zh-CN" sz="1400" dirty="0"/>
              <a:t>/</a:t>
            </a:r>
            <a:r>
              <a:rPr lang="en-US" altLang="zh-CN" sz="1400" dirty="0" err="1"/>
              <a:t>authorized_keys</a:t>
            </a:r>
            <a:r>
              <a:rPr lang="zh-CN" altLang="zh-CN" sz="1400" dirty="0" smtClean="0"/>
              <a:t>中</a:t>
            </a:r>
            <a:endParaRPr lang="en-US" altLang="zh-CN" sz="1400" dirty="0" smtClean="0"/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zh-CN" sz="1400" dirty="0" smtClean="0"/>
              <a:t>验证</a:t>
            </a:r>
            <a:endParaRPr lang="en-US" altLang="zh-CN" sz="1400" dirty="0"/>
          </a:p>
          <a:p>
            <a:pPr marL="342900" indent="-342900">
              <a:lnSpc>
                <a:spcPct val="150000"/>
              </a:lnSpc>
              <a:buFont typeface="+mj-lt"/>
              <a:buAutoNum type="circleNumDbPlain"/>
            </a:pPr>
            <a:r>
              <a:rPr lang="zh-CN" altLang="zh-CN" sz="1400" dirty="0"/>
              <a:t>修改</a:t>
            </a:r>
            <a:r>
              <a:rPr lang="zh-CN" altLang="zh-CN" sz="1400" dirty="0" smtClean="0"/>
              <a:t>配置文件</a:t>
            </a:r>
            <a:endParaRPr lang="en-US" altLang="zh-CN" sz="1400" dirty="0" smtClean="0"/>
          </a:p>
          <a:p>
            <a:pPr lvl="1">
              <a:lnSpc>
                <a:spcPct val="150000"/>
              </a:lnSpc>
            </a:pPr>
            <a:r>
              <a:rPr lang="en-US" altLang="zh-CN" sz="1400" dirty="0" smtClean="0"/>
              <a:t>core-site.xml</a:t>
            </a:r>
            <a:r>
              <a:rPr lang="zh-CN" altLang="en-US" sz="1400" dirty="0" smtClean="0"/>
              <a:t>、</a:t>
            </a:r>
            <a:r>
              <a:rPr lang="en-US" altLang="zh-CN" sz="1400" dirty="0" smtClean="0"/>
              <a:t>hdfs-site.xml</a:t>
            </a:r>
            <a:endParaRPr lang="en-US" altLang="zh-CN" sz="1400" dirty="0"/>
          </a:p>
          <a:p>
            <a:pPr marL="342900" indent="-342900">
              <a:lnSpc>
                <a:spcPct val="150000"/>
              </a:lnSpc>
              <a:buFont typeface="+mj-lt"/>
              <a:buAutoNum type="circleNumDbPlain"/>
            </a:pPr>
            <a:r>
              <a:rPr lang="zh-CN" altLang="zh-CN" sz="1400" dirty="0"/>
              <a:t>格式化</a:t>
            </a:r>
            <a:r>
              <a:rPr lang="en-US" altLang="zh-CN" sz="1400" dirty="0" err="1" smtClean="0"/>
              <a:t>NameNode</a:t>
            </a:r>
            <a:endParaRPr lang="en-US" altLang="zh-CN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circleNumDbPlain"/>
            </a:pPr>
            <a:r>
              <a:rPr lang="zh-CN" altLang="zh-CN" sz="1400" dirty="0"/>
              <a:t>启动</a:t>
            </a:r>
            <a:r>
              <a:rPr lang="en-US" altLang="zh-CN" sz="1400" dirty="0" err="1"/>
              <a:t>NameNode</a:t>
            </a:r>
            <a:r>
              <a:rPr lang="zh-CN" altLang="zh-CN" sz="1400" dirty="0"/>
              <a:t>和</a:t>
            </a:r>
            <a:r>
              <a:rPr lang="en-US" altLang="zh-CN" sz="1400" dirty="0" err="1"/>
              <a:t>DataNode</a:t>
            </a:r>
            <a:r>
              <a:rPr lang="zh-CN" altLang="zh-CN" sz="1400" dirty="0"/>
              <a:t>的守护</a:t>
            </a:r>
            <a:r>
              <a:rPr lang="zh-CN" altLang="zh-CN" sz="1400" dirty="0" smtClean="0"/>
              <a:t>进程</a:t>
            </a:r>
            <a:endParaRPr lang="en-US" altLang="zh-CN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circleNumDbPlain"/>
            </a:pPr>
            <a:r>
              <a:rPr lang="zh-CN" altLang="zh-CN" sz="1400" dirty="0"/>
              <a:t>通过</a:t>
            </a:r>
            <a:r>
              <a:rPr lang="en-US" altLang="zh-CN" sz="1400" dirty="0"/>
              <a:t>web</a:t>
            </a:r>
            <a:r>
              <a:rPr lang="zh-CN" altLang="zh-CN" sz="1400" dirty="0"/>
              <a:t>检查</a:t>
            </a:r>
            <a:r>
              <a:rPr lang="en-US" altLang="zh-CN" sz="1400" dirty="0" err="1"/>
              <a:t>dfs</a:t>
            </a:r>
            <a:r>
              <a:rPr lang="zh-CN" altLang="zh-CN" sz="1400" dirty="0" smtClean="0"/>
              <a:t>状态</a:t>
            </a:r>
            <a:endParaRPr lang="en-US" altLang="zh-CN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circleNumDbPlain"/>
            </a:pPr>
            <a:r>
              <a:rPr lang="zh-CN" altLang="zh-CN" sz="1400" dirty="0"/>
              <a:t>验证</a:t>
            </a:r>
            <a:r>
              <a:rPr lang="en-US" altLang="zh-CN" sz="1400" dirty="0" err="1"/>
              <a:t>dfs</a:t>
            </a:r>
            <a:r>
              <a:rPr lang="zh-CN" altLang="zh-CN" sz="1400" dirty="0"/>
              <a:t>是否正常</a:t>
            </a:r>
            <a:r>
              <a:rPr lang="zh-CN" altLang="zh-CN" sz="1400" dirty="0" smtClean="0"/>
              <a:t>工作</a:t>
            </a:r>
            <a:endParaRPr lang="en-US" altLang="zh-CN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circleNumDbPlain"/>
            </a:pPr>
            <a:r>
              <a:rPr lang="zh-CN" altLang="zh-CN" sz="1400" dirty="0"/>
              <a:t>配置</a:t>
            </a:r>
            <a:r>
              <a:rPr lang="en-US" altLang="zh-CN" sz="1400" dirty="0"/>
              <a:t>YARN</a:t>
            </a:r>
            <a:endParaRPr lang="en-US" altLang="zh-CN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2.2Hadoop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部署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143" y="112606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集群</a:t>
            </a:r>
            <a:r>
              <a:rPr lang="zh-CN" altLang="zh-CN" b="1" dirty="0"/>
              <a:t>部署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696077" y="18940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集群部署架构</a:t>
            </a:r>
            <a:endParaRPr lang="zh-CN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198916" y="2454716"/>
          <a:ext cx="7168444" cy="2580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869"/>
                <a:gridCol w="1723966"/>
                <a:gridCol w="3603547"/>
                <a:gridCol w="1194062"/>
              </a:tblGrid>
              <a:tr h="645032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编号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常见集群部署架构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特点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Hadoop</a:t>
                      </a:r>
                      <a:r>
                        <a:rPr lang="zh-CN" sz="1400" kern="100">
                          <a:effectLst/>
                        </a:rPr>
                        <a:t>版本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45032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传统方式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NameNode</a:t>
                      </a:r>
                      <a:r>
                        <a:rPr lang="zh-CN" sz="1400" kern="100">
                          <a:effectLst/>
                        </a:rPr>
                        <a:t>加</a:t>
                      </a:r>
                      <a:r>
                        <a:rPr lang="en-US" sz="1400" kern="100">
                          <a:effectLst/>
                        </a:rPr>
                        <a:t>SecondaryNameNod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1.x</a:t>
                      </a:r>
                      <a:r>
                        <a:rPr lang="zh-CN" sz="1400" kern="100" dirty="0">
                          <a:effectLst/>
                        </a:rPr>
                        <a:t>和</a:t>
                      </a:r>
                      <a:r>
                        <a:rPr lang="en-US" sz="1400" kern="100" dirty="0">
                          <a:effectLst/>
                        </a:rPr>
                        <a:t>2.x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45032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HA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Active </a:t>
                      </a:r>
                      <a:r>
                        <a:rPr lang="en-US" sz="1400" kern="100" dirty="0" err="1">
                          <a:effectLst/>
                        </a:rPr>
                        <a:t>Namenode</a:t>
                      </a:r>
                      <a:r>
                        <a:rPr lang="zh-CN" sz="1400" kern="100" dirty="0">
                          <a:effectLst/>
                        </a:rPr>
                        <a:t>加</a:t>
                      </a:r>
                      <a:r>
                        <a:rPr lang="en-US" sz="1400" kern="100" dirty="0">
                          <a:effectLst/>
                        </a:rPr>
                        <a:t>Standby </a:t>
                      </a:r>
                      <a:r>
                        <a:rPr lang="en-US" sz="1400" kern="100" dirty="0" err="1">
                          <a:effectLst/>
                        </a:rPr>
                        <a:t>Namenode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2.x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45032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HA + Federation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两组</a:t>
                      </a:r>
                      <a:r>
                        <a:rPr lang="en-US" sz="1400" kern="100">
                          <a:effectLst/>
                        </a:rPr>
                        <a:t>Active Namenode</a:t>
                      </a:r>
                      <a:r>
                        <a:rPr lang="zh-CN" sz="1400" kern="100">
                          <a:effectLst/>
                        </a:rPr>
                        <a:t>和</a:t>
                      </a:r>
                      <a:r>
                        <a:rPr lang="en-US" sz="1400" kern="100">
                          <a:effectLst/>
                        </a:rPr>
                        <a:t>Standby Namenode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2.x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2.2Hadoop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部署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143" y="112606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集群</a:t>
            </a:r>
            <a:r>
              <a:rPr lang="zh-CN" altLang="zh-CN" b="1" dirty="0"/>
              <a:t>部署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014426" y="15247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集群</a:t>
            </a:r>
            <a:r>
              <a:rPr lang="zh-CN" altLang="zh-CN" dirty="0"/>
              <a:t>规划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90623" y="2037644"/>
          <a:ext cx="8069115" cy="3709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449"/>
                <a:gridCol w="1373630"/>
                <a:gridCol w="2236944"/>
                <a:gridCol w="3512092"/>
              </a:tblGrid>
              <a:tr h="578882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编号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机器名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IP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进程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2180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m1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10.17.147.101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NameNode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2180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m2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10.17.147.102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SecondaryNamenode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2180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m3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10.17.147.103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ResourceManager,JobHistory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2180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m4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10.17.147.104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DataNode</a:t>
                      </a:r>
                      <a:r>
                        <a:rPr lang="zh-CN" sz="1400" kern="100" dirty="0">
                          <a:effectLst/>
                        </a:rPr>
                        <a:t>，</a:t>
                      </a:r>
                      <a:r>
                        <a:rPr lang="en-US" sz="1400" kern="100" dirty="0" err="1">
                          <a:effectLst/>
                        </a:rPr>
                        <a:t>DataNodeManager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2180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m5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10.17.147.105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DataNode</a:t>
                      </a:r>
                      <a:r>
                        <a:rPr lang="zh-CN" sz="1400" kern="100" dirty="0">
                          <a:effectLst/>
                        </a:rPr>
                        <a:t>，</a:t>
                      </a:r>
                      <a:r>
                        <a:rPr lang="en-US" sz="1400" kern="100" dirty="0" err="1">
                          <a:effectLst/>
                        </a:rPr>
                        <a:t>DataNodeManager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2180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6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m6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10.17.147.106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DataNode</a:t>
                      </a:r>
                      <a:r>
                        <a:rPr lang="zh-CN" sz="1400" kern="100" dirty="0">
                          <a:effectLst/>
                        </a:rPr>
                        <a:t>，</a:t>
                      </a:r>
                      <a:r>
                        <a:rPr lang="en-US" sz="1400" kern="100" dirty="0" err="1">
                          <a:effectLst/>
                        </a:rPr>
                        <a:t>DataNodeManager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2.2Hadoop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部署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143" y="112606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集群</a:t>
            </a:r>
            <a:r>
              <a:rPr lang="zh-CN" altLang="zh-CN" b="1" dirty="0"/>
              <a:t>部署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014426" y="15247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准备工作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79095" y="2047712"/>
            <a:ext cx="8369599" cy="263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准备</a:t>
            </a:r>
            <a:r>
              <a:rPr lang="en-US" altLang="zh-CN" sz="1600" dirty="0"/>
              <a:t>6</a:t>
            </a:r>
            <a:r>
              <a:rPr lang="zh-CN" altLang="zh-CN" sz="1600" dirty="0"/>
              <a:t>台</a:t>
            </a:r>
            <a:r>
              <a:rPr lang="en-US" altLang="zh-CN" sz="1600" dirty="0"/>
              <a:t>Linux</a:t>
            </a:r>
            <a:r>
              <a:rPr lang="zh-CN" altLang="zh-CN" sz="1600" dirty="0" smtClean="0"/>
              <a:t>服务器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分别配置</a:t>
            </a:r>
            <a:r>
              <a:rPr lang="en-US" altLang="zh-CN" sz="1600" dirty="0"/>
              <a:t>6</a:t>
            </a:r>
            <a:r>
              <a:rPr lang="zh-CN" altLang="zh-CN" sz="1600" dirty="0"/>
              <a:t>台机器的名字为</a:t>
            </a:r>
            <a:r>
              <a:rPr lang="en-US" altLang="zh-CN" sz="1600" dirty="0"/>
              <a:t>m1~m6</a:t>
            </a:r>
            <a:r>
              <a:rPr lang="zh-CN" altLang="zh-CN" sz="1600" dirty="0"/>
              <a:t>，并指定静态</a:t>
            </a:r>
            <a:r>
              <a:rPr lang="en-US" altLang="zh-CN" sz="1600" dirty="0"/>
              <a:t>IP</a:t>
            </a:r>
            <a:r>
              <a:rPr lang="zh-CN" altLang="zh-CN" sz="1600" dirty="0" smtClean="0"/>
              <a:t>地址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所有机器配置本地机器名</a:t>
            </a:r>
            <a:r>
              <a:rPr lang="zh-CN" altLang="zh-CN" sz="1600" dirty="0" smtClean="0"/>
              <a:t>解析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所有机器之间配置</a:t>
            </a:r>
            <a:r>
              <a:rPr lang="en-US" altLang="zh-CN" sz="1600" dirty="0" err="1"/>
              <a:t>ssh</a:t>
            </a:r>
            <a:r>
              <a:rPr lang="zh-CN" altLang="zh-CN" sz="1600" dirty="0"/>
              <a:t>免密码</a:t>
            </a:r>
            <a:r>
              <a:rPr lang="zh-CN" altLang="zh-CN" sz="1600" dirty="0" smtClean="0"/>
              <a:t>登录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关闭</a:t>
            </a:r>
            <a:r>
              <a:rPr lang="zh-CN" altLang="zh-CN" sz="1600" dirty="0" smtClean="0"/>
              <a:t>防火墙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下载</a:t>
            </a:r>
            <a:r>
              <a:rPr lang="en-US" altLang="zh-CN" sz="1600" dirty="0"/>
              <a:t>Hadoop</a:t>
            </a:r>
            <a:r>
              <a:rPr lang="zh-CN" altLang="zh-CN" sz="1600" dirty="0"/>
              <a:t>安装包，并解压到适当的</a:t>
            </a:r>
            <a:r>
              <a:rPr lang="zh-CN" altLang="zh-CN" sz="1600" dirty="0" smtClean="0"/>
              <a:t>位置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所有机器上使用相同版本的</a:t>
            </a:r>
            <a:r>
              <a:rPr lang="en-US" altLang="zh-CN" sz="1600" dirty="0" err="1"/>
              <a:t>jdk</a:t>
            </a:r>
            <a:r>
              <a:rPr lang="zh-CN" altLang="zh-CN" sz="1600" dirty="0"/>
              <a:t>和</a:t>
            </a:r>
            <a:r>
              <a:rPr lang="en-US" altLang="zh-CN" sz="1600" dirty="0"/>
              <a:t>Hadoop</a:t>
            </a:r>
            <a:r>
              <a:rPr lang="zh-CN" altLang="zh-CN" sz="1600" dirty="0" smtClean="0"/>
              <a:t>版本</a:t>
            </a:r>
            <a:r>
              <a:rPr lang="zh-CN" altLang="zh-CN" sz="1600" dirty="0"/>
              <a:t>，并且保证</a:t>
            </a:r>
            <a:r>
              <a:rPr lang="en-US" altLang="zh-CN" sz="1600" dirty="0"/>
              <a:t>Hadoop</a:t>
            </a:r>
            <a:r>
              <a:rPr lang="zh-CN" altLang="zh-CN" sz="1600" dirty="0"/>
              <a:t>的目录在相同的</a:t>
            </a:r>
            <a:r>
              <a:rPr lang="zh-CN" altLang="zh-CN" sz="1600" dirty="0" smtClean="0"/>
              <a:t>位置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2.2Hadoop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部署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143" y="112606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集群</a:t>
            </a:r>
            <a:r>
              <a:rPr lang="zh-CN" altLang="zh-CN" b="1" dirty="0"/>
              <a:t>部署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24934" y="152475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准备工作</a:t>
            </a:r>
            <a:r>
              <a:rPr lang="zh-CN" altLang="zh-CN" dirty="0"/>
              <a:t>的验证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835731" y="2300490"/>
            <a:ext cx="5037469" cy="2120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dirty="0"/>
              <a:t>验证本地机器名解析</a:t>
            </a:r>
            <a:r>
              <a:rPr lang="zh-CN" altLang="zh-CN" dirty="0" smtClean="0"/>
              <a:t>正常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dirty="0"/>
              <a:t>验证</a:t>
            </a:r>
            <a:r>
              <a:rPr lang="en-US" altLang="zh-CN" dirty="0" err="1"/>
              <a:t>ssh</a:t>
            </a:r>
            <a:r>
              <a:rPr lang="zh-CN" altLang="zh-CN" dirty="0"/>
              <a:t>免密码配置</a:t>
            </a:r>
            <a:r>
              <a:rPr lang="zh-CN" altLang="zh-CN" dirty="0" smtClean="0"/>
              <a:t>成功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dirty="0"/>
              <a:t>在每台机器上运行</a:t>
            </a:r>
            <a:r>
              <a:rPr lang="en-US" altLang="zh-CN" dirty="0"/>
              <a:t>java -version</a:t>
            </a:r>
            <a:r>
              <a:rPr lang="zh-CN" altLang="zh-CN" dirty="0"/>
              <a:t>检查</a:t>
            </a:r>
            <a:r>
              <a:rPr lang="en-US" altLang="zh-CN" dirty="0" err="1"/>
              <a:t>jdk</a:t>
            </a:r>
            <a:r>
              <a:rPr lang="zh-CN" altLang="zh-CN" dirty="0" smtClean="0"/>
              <a:t>版本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dirty="0"/>
              <a:t>在每台机器上检查防火墙</a:t>
            </a:r>
            <a:r>
              <a:rPr lang="zh-CN" altLang="zh-CN" dirty="0" smtClean="0"/>
              <a:t>状态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2.2Hadoop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部署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143" y="112606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集群</a:t>
            </a:r>
            <a:r>
              <a:rPr lang="zh-CN" altLang="zh-CN" b="1" dirty="0"/>
              <a:t>部署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24934" y="1524758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配置</a:t>
            </a:r>
            <a:r>
              <a:rPr lang="en-US" altLang="zh-CN" dirty="0"/>
              <a:t>Hadoop</a:t>
            </a:r>
            <a:r>
              <a:rPr lang="zh-CN" altLang="zh-CN" dirty="0"/>
              <a:t>参数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825531" y="2131157"/>
            <a:ext cx="376628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配置</a:t>
            </a:r>
            <a:r>
              <a:rPr lang="en-US" altLang="zh-CN" sz="1600" dirty="0" smtClean="0"/>
              <a:t>etc/hadoop/hadoop-env.sh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配置</a:t>
            </a:r>
            <a:r>
              <a:rPr lang="en-US" altLang="zh-CN" sz="1600" dirty="0" smtClean="0"/>
              <a:t>core-site.xml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配置</a:t>
            </a:r>
            <a:r>
              <a:rPr lang="en-US" altLang="zh-CN" sz="1600" dirty="0" err="1" smtClean="0"/>
              <a:t>etc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hadoop</a:t>
            </a:r>
            <a:r>
              <a:rPr lang="en-US" altLang="zh-CN" sz="1600" dirty="0" smtClean="0"/>
              <a:t>/hdfs-site.xml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配置</a:t>
            </a:r>
            <a:r>
              <a:rPr lang="en-US" altLang="zh-CN" sz="1600" dirty="0" err="1" smtClean="0"/>
              <a:t>etc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hadoop</a:t>
            </a:r>
            <a:r>
              <a:rPr lang="en-US" altLang="zh-CN" sz="1600" dirty="0" smtClean="0"/>
              <a:t>/mapred-site.xml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配置</a:t>
            </a:r>
            <a:r>
              <a:rPr lang="en-US" altLang="zh-CN" sz="1600" dirty="0" err="1" smtClean="0"/>
              <a:t>etc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hadoop</a:t>
            </a:r>
            <a:r>
              <a:rPr lang="en-US" altLang="zh-CN" sz="1600" dirty="0" smtClean="0"/>
              <a:t>/yarn-site.xml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配置</a:t>
            </a:r>
            <a:r>
              <a:rPr lang="en-US" altLang="zh-CN" sz="1600" dirty="0" err="1" smtClean="0"/>
              <a:t>etc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hadoop</a:t>
            </a:r>
            <a:r>
              <a:rPr lang="en-US" altLang="zh-CN" sz="1600" dirty="0" smtClean="0"/>
              <a:t>/slaves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分发配置文件。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2.2Hadoop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部署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143" y="112606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集群</a:t>
            </a:r>
            <a:r>
              <a:rPr lang="zh-CN" altLang="zh-CN" b="1" dirty="0"/>
              <a:t>部署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24934" y="15247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启动集群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6181" y="2244046"/>
            <a:ext cx="3812775" cy="346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格式化</a:t>
            </a:r>
            <a:r>
              <a:rPr lang="en-US" altLang="zh-CN" sz="1600" dirty="0" err="1" smtClean="0"/>
              <a:t>NameNode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启动</a:t>
            </a:r>
            <a:r>
              <a:rPr lang="en-US" altLang="zh-CN" sz="1600" dirty="0" err="1" smtClean="0"/>
              <a:t>NameNode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启动</a:t>
            </a:r>
            <a:r>
              <a:rPr lang="en-US" altLang="zh-CN" sz="1600" dirty="0" err="1" smtClean="0"/>
              <a:t>DataNode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启动全部</a:t>
            </a:r>
            <a:r>
              <a:rPr lang="en-US" altLang="zh-CN" sz="1600" dirty="0" err="1"/>
              <a:t>dfs</a:t>
            </a:r>
            <a:r>
              <a:rPr lang="zh-CN" altLang="zh-CN" sz="1600" dirty="0" smtClean="0"/>
              <a:t>进程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启动</a:t>
            </a:r>
            <a:r>
              <a:rPr lang="en-US" altLang="zh-CN" sz="1600" dirty="0" err="1" smtClean="0"/>
              <a:t>ResourceManager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启动</a:t>
            </a:r>
            <a:r>
              <a:rPr lang="en-US" altLang="zh-CN" sz="1600" dirty="0" err="1" smtClean="0"/>
              <a:t>NodeManager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启动</a:t>
            </a:r>
            <a:r>
              <a:rPr lang="en-US" altLang="zh-CN" sz="1600" dirty="0" err="1"/>
              <a:t>JobHistory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Server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用浏览器检查</a:t>
            </a:r>
            <a:r>
              <a:rPr lang="en-US" altLang="zh-CN" sz="1600" dirty="0"/>
              <a:t>web</a:t>
            </a:r>
            <a:r>
              <a:rPr lang="zh-CN" altLang="zh-CN" sz="1600" dirty="0"/>
              <a:t>接口工作是否</a:t>
            </a:r>
            <a:r>
              <a:rPr lang="zh-CN" altLang="zh-CN" sz="1600" dirty="0" smtClean="0"/>
              <a:t>正常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1600" dirty="0"/>
              <a:t>关闭集群</a:t>
            </a:r>
            <a:endParaRPr lang="zh-CN" altLang="en-US" sz="1600" dirty="0"/>
          </a:p>
        </p:txBody>
      </p:sp>
      <p:pic>
        <p:nvPicPr>
          <p:cNvPr id="3074" name="图片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99" y="2338035"/>
            <a:ext cx="41402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744269" y="1169836"/>
              <a:ext cx="1655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二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 </a:t>
              </a:r>
              <a:r>
                <a:rPr lang="en-US" altLang="zh-CN" sz="2800" dirty="0">
                  <a:solidFill>
                    <a:schemeClr val="accent4"/>
                  </a:solidFill>
                </a:rPr>
                <a:t>Hadoop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基础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48547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638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69647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7638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1096" y="334092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36021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常用命令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9986" y="46301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51096" y="4046477"/>
            <a:ext cx="5693399" cy="426278"/>
            <a:chOff x="1807265" y="3400693"/>
            <a:chExt cx="5693399" cy="426278"/>
          </a:xfrm>
        </p:grpSpPr>
        <p:sp>
          <p:nvSpPr>
            <p:cNvPr id="44" name="圆角矩形 4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1814" y="3411473"/>
              <a:ext cx="26687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常用命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744269" y="1169836"/>
              <a:ext cx="1655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二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 </a:t>
              </a:r>
              <a:r>
                <a:rPr lang="en-US" altLang="zh-CN" sz="2800" dirty="0">
                  <a:solidFill>
                    <a:schemeClr val="accent4"/>
                  </a:solidFill>
                </a:rPr>
                <a:t>Hadoop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基础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48547"/>
            <a:ext cx="5693399" cy="415498"/>
            <a:chOff x="1807265" y="2462595"/>
            <a:chExt cx="5693399" cy="41549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63898" cy="415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69647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7638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1096" y="334092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36021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常用命令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49613" y="474804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51096" y="4046477"/>
            <a:ext cx="5693399" cy="426278"/>
            <a:chOff x="1807265" y="3400693"/>
            <a:chExt cx="5693399" cy="426278"/>
          </a:xfrm>
        </p:grpSpPr>
        <p:sp>
          <p:nvSpPr>
            <p:cNvPr id="44" name="圆角矩形 4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1814" y="3411473"/>
              <a:ext cx="26687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常用命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357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2.3Hadoop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常用命令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1646" y="1178467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1. </a:t>
            </a:r>
            <a:r>
              <a:rPr lang="zh-CN" altLang="zh-CN" b="1" dirty="0" smtClean="0"/>
              <a:t>用户</a:t>
            </a:r>
            <a:r>
              <a:rPr lang="zh-CN" altLang="zh-CN" b="1" dirty="0"/>
              <a:t>命令</a:t>
            </a:r>
            <a:endParaRPr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300954" y="1693334"/>
          <a:ext cx="6387622" cy="318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811"/>
                <a:gridCol w="3193811"/>
              </a:tblGrid>
              <a:tr h="643343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命令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功能</a:t>
                      </a:r>
                      <a:endParaRPr lang="zh-CN" altLang="en-US" sz="1400" dirty="0"/>
                    </a:p>
                  </a:txBody>
                  <a:tcPr/>
                </a:tc>
              </a:tr>
              <a:tr h="508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$bin/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显示帮助</a:t>
                      </a:r>
                      <a:endParaRPr lang="zh-CN" altLang="en-US" sz="1400" dirty="0"/>
                    </a:p>
                  </a:txBody>
                  <a:tcPr/>
                </a:tc>
              </a:tr>
              <a:tr h="508025"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$bin/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fs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文件操作</a:t>
                      </a:r>
                      <a:endParaRPr lang="zh-CN" altLang="en-US" sz="1400" dirty="0"/>
                    </a:p>
                  </a:txBody>
                  <a:tcPr/>
                </a:tc>
              </a:tr>
              <a:tr h="508025"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$bin/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运行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程序</a:t>
                      </a:r>
                      <a:endParaRPr lang="zh-CN" altLang="en-US" sz="1400" dirty="0"/>
                    </a:p>
                  </a:txBody>
                  <a:tcPr/>
                </a:tc>
              </a:tr>
              <a:tr h="508025"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$bin/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version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查看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版本</a:t>
                      </a:r>
                      <a:endParaRPr lang="zh-CN" altLang="en-US" sz="1400" dirty="0"/>
                    </a:p>
                  </a:txBody>
                  <a:tcPr/>
                </a:tc>
              </a:tr>
              <a:tr h="508025"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$bin/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checknative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检查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的本地库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357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2.3Hadoop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常用命令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1646" y="1178467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1. </a:t>
            </a:r>
            <a:r>
              <a:rPr lang="zh-CN" altLang="zh-CN" b="1" dirty="0" smtClean="0"/>
              <a:t>用户</a:t>
            </a:r>
            <a:r>
              <a:rPr lang="zh-CN" altLang="zh-CN" b="1" dirty="0"/>
              <a:t>命令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95286" y="1765490"/>
            <a:ext cx="382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bin/</a:t>
            </a:r>
            <a:r>
              <a:rPr lang="en-US" altLang="zh-CN" dirty="0" err="1"/>
              <a:t>hadoop</a:t>
            </a:r>
            <a:r>
              <a:rPr lang="en-US" altLang="zh-CN" dirty="0"/>
              <a:t> fs</a:t>
            </a:r>
            <a:r>
              <a:rPr lang="zh-CN" altLang="zh-CN" dirty="0"/>
              <a:t>可用的常用参数列表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108856" y="2307946"/>
          <a:ext cx="7348563" cy="3145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025"/>
                <a:gridCol w="2880094"/>
                <a:gridCol w="3612444"/>
              </a:tblGrid>
              <a:tr h="31457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编号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命令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功能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457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-cat path/file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输出文本文件的内容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457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</a:t>
                      </a:r>
                      <a:r>
                        <a:rPr lang="en-US" sz="1200" kern="100" dirty="0" err="1">
                          <a:effectLst/>
                        </a:rPr>
                        <a:t>appendToFile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zh-CN" sz="1200" kern="100" dirty="0">
                          <a:effectLst/>
                        </a:rPr>
                        <a:t>本地文件 集群文件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将本地文件的内容追加到集群文件结尾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457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</a:t>
                      </a:r>
                      <a:r>
                        <a:rPr lang="en-US" sz="1200" kern="100" dirty="0" err="1">
                          <a:effectLst/>
                        </a:rPr>
                        <a:t>copyFromLocal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zh-CN" sz="1200" kern="100" dirty="0">
                          <a:effectLst/>
                        </a:rPr>
                        <a:t>本地文件 集群文件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将本地文件复制到集群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457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</a:t>
                      </a:r>
                      <a:r>
                        <a:rPr lang="en-US" sz="1200" kern="100" dirty="0" err="1">
                          <a:effectLst/>
                        </a:rPr>
                        <a:t>copyToLocal</a:t>
                      </a:r>
                      <a:r>
                        <a:rPr lang="zh-CN" sz="1200" kern="100" dirty="0">
                          <a:effectLst/>
                        </a:rPr>
                        <a:t>集群文件 本地文件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将集群文件复制到本地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457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</a:t>
                      </a:r>
                      <a:r>
                        <a:rPr lang="en-US" sz="1200" kern="100" dirty="0" err="1">
                          <a:effectLst/>
                        </a:rPr>
                        <a:t>cp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zh-CN" sz="1200" kern="100" dirty="0">
                          <a:effectLst/>
                        </a:rPr>
                        <a:t>集群原文件 集群目标文件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复制集群文件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457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-mv</a:t>
                      </a:r>
                      <a:r>
                        <a:rPr lang="zh-CN" sz="1200" kern="100" dirty="0">
                          <a:effectLst/>
                        </a:rPr>
                        <a:t>集群原文件 集群目标文件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移动或重命名文个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457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-ls </a:t>
                      </a:r>
                      <a:r>
                        <a:rPr lang="zh-CN" sz="1200" kern="100">
                          <a:effectLst/>
                        </a:rPr>
                        <a:t>路径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列出集群文件或者目录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457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-mkdir </a:t>
                      </a:r>
                      <a:r>
                        <a:rPr lang="zh-CN" sz="1200" kern="100">
                          <a:effectLst/>
                        </a:rPr>
                        <a:t>路径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在集群中创建目录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457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CN" sz="16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</a:t>
                      </a:r>
                      <a:r>
                        <a:rPr lang="en-US" sz="1200" kern="100" dirty="0" err="1">
                          <a:effectLst/>
                        </a:rPr>
                        <a:t>setrep</a:t>
                      </a:r>
                      <a:r>
                        <a:rPr lang="en-US" sz="1200" kern="100" dirty="0">
                          <a:effectLst/>
                        </a:rPr>
                        <a:t> [</a:t>
                      </a:r>
                      <a:r>
                        <a:rPr lang="zh-CN" sz="1200" kern="100" dirty="0">
                          <a:effectLst/>
                        </a:rPr>
                        <a:t>参数</a:t>
                      </a:r>
                      <a:r>
                        <a:rPr lang="en-US" sz="1200" kern="100" dirty="0">
                          <a:effectLst/>
                        </a:rPr>
                        <a:t>] [</a:t>
                      </a:r>
                      <a:r>
                        <a:rPr lang="zh-CN" sz="1200" kern="100" dirty="0">
                          <a:effectLst/>
                        </a:rPr>
                        <a:t>副本数</a:t>
                      </a:r>
                      <a:r>
                        <a:rPr lang="en-US" sz="1200" kern="100" dirty="0">
                          <a:effectLst/>
                        </a:rPr>
                        <a:t>] [</a:t>
                      </a:r>
                      <a:r>
                        <a:rPr lang="zh-CN" sz="1200" kern="100" dirty="0">
                          <a:effectLst/>
                        </a:rPr>
                        <a:t>路径</a:t>
                      </a:r>
                      <a:r>
                        <a:rPr lang="en-US" sz="1200" kern="100" dirty="0">
                          <a:effectLst/>
                        </a:rPr>
                        <a:t>]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设置文件副本数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357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2.3Hadoop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常用命令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1646" y="117846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2.</a:t>
            </a:r>
            <a:r>
              <a:rPr lang="zh-CN" altLang="zh-CN" b="1" dirty="0"/>
              <a:t>管理命令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89895" y="2520216"/>
            <a:ext cx="760955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$bin/</a:t>
            </a:r>
            <a:r>
              <a:rPr lang="en-US" altLang="zh-CN" sz="1400" dirty="0" err="1"/>
              <a:t>hadoop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daemonlog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getlevel</a:t>
            </a:r>
            <a:r>
              <a:rPr lang="en-US" altLang="zh-CN" sz="1400" dirty="0"/>
              <a:t> &lt;</a:t>
            </a:r>
            <a:r>
              <a:rPr lang="en-US" altLang="zh-CN" sz="1400" dirty="0" err="1"/>
              <a:t>host:httpport</a:t>
            </a:r>
            <a:r>
              <a:rPr lang="en-US" altLang="zh-CN" sz="1400" dirty="0"/>
              <a:t>&gt; &lt;</a:t>
            </a:r>
            <a:r>
              <a:rPr lang="en-US" altLang="zh-CN" sz="1400" dirty="0" err="1"/>
              <a:t>classname</a:t>
            </a:r>
            <a:r>
              <a:rPr lang="en-US" altLang="zh-CN" sz="1400" dirty="0"/>
              <a:t>&gt;</a:t>
            </a:r>
            <a:endParaRPr lang="zh-CN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$bin/</a:t>
            </a:r>
            <a:r>
              <a:rPr lang="en-US" altLang="zh-CN" sz="1400" dirty="0" err="1"/>
              <a:t>hadoop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daemonlog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setlevel</a:t>
            </a:r>
            <a:r>
              <a:rPr lang="en-US" altLang="zh-CN" sz="1400" dirty="0"/>
              <a:t> &lt;</a:t>
            </a:r>
            <a:r>
              <a:rPr lang="en-US" altLang="zh-CN" sz="1400" dirty="0" err="1"/>
              <a:t>host:httpport</a:t>
            </a:r>
            <a:r>
              <a:rPr lang="en-US" altLang="zh-CN" sz="1400" dirty="0"/>
              <a:t>&gt; &lt;</a:t>
            </a:r>
            <a:r>
              <a:rPr lang="en-US" altLang="zh-CN" sz="1400" dirty="0" err="1"/>
              <a:t>classname</a:t>
            </a:r>
            <a:r>
              <a:rPr lang="en-US" altLang="zh-CN" sz="1400" dirty="0"/>
              <a:t>&gt; &lt;level&gt;</a:t>
            </a:r>
            <a:endParaRPr lang="zh-CN" altLang="zh-CN" sz="1400" dirty="0"/>
          </a:p>
        </p:txBody>
      </p:sp>
      <p:sp>
        <p:nvSpPr>
          <p:cNvPr id="15" name="矩形 14"/>
          <p:cNvSpPr/>
          <p:nvPr/>
        </p:nvSpPr>
        <p:spPr>
          <a:xfrm>
            <a:off x="721646" y="175946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功能：动态调整日志级别。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42155" y="3963790"/>
            <a:ext cx="6547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DEBUG &lt; INFO &lt; WARN &lt; ERROR &lt; FATAL</a:t>
            </a:r>
            <a:endParaRPr lang="zh-CN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742155" y="4519979"/>
            <a:ext cx="3229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http://&lt;hostname&gt;:50070/logLevel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357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2.3Hadoop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常用命令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1646" y="117846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2.</a:t>
            </a:r>
            <a:r>
              <a:rPr lang="zh-CN" altLang="zh-CN" b="1" dirty="0"/>
              <a:t>管理命令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89895" y="2520216"/>
            <a:ext cx="760955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$bin/</a:t>
            </a:r>
            <a:r>
              <a:rPr lang="en-US" altLang="zh-CN" sz="1400" dirty="0" err="1"/>
              <a:t>hadoop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daemonlog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getlevel</a:t>
            </a:r>
            <a:r>
              <a:rPr lang="en-US" altLang="zh-CN" sz="1400" dirty="0"/>
              <a:t> &lt;</a:t>
            </a:r>
            <a:r>
              <a:rPr lang="en-US" altLang="zh-CN" sz="1400" dirty="0" err="1"/>
              <a:t>host:httpport</a:t>
            </a:r>
            <a:r>
              <a:rPr lang="en-US" altLang="zh-CN" sz="1400" dirty="0"/>
              <a:t>&gt; &lt;</a:t>
            </a:r>
            <a:r>
              <a:rPr lang="en-US" altLang="zh-CN" sz="1400" dirty="0" err="1"/>
              <a:t>classname</a:t>
            </a:r>
            <a:r>
              <a:rPr lang="en-US" altLang="zh-CN" sz="1400" dirty="0"/>
              <a:t>&gt;</a:t>
            </a:r>
            <a:endParaRPr lang="zh-CN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$bin/</a:t>
            </a:r>
            <a:r>
              <a:rPr lang="en-US" altLang="zh-CN" sz="1400" dirty="0" err="1"/>
              <a:t>hadoop</a:t>
            </a:r>
            <a:r>
              <a:rPr lang="en-US" altLang="zh-CN" sz="1400" dirty="0"/>
              <a:t> </a:t>
            </a:r>
            <a:r>
              <a:rPr lang="en-US" altLang="zh-CN" sz="1400" dirty="0" err="1"/>
              <a:t>daemonlog</a:t>
            </a:r>
            <a:r>
              <a:rPr lang="en-US" altLang="zh-CN" sz="1400" dirty="0"/>
              <a:t> -</a:t>
            </a:r>
            <a:r>
              <a:rPr lang="en-US" altLang="zh-CN" sz="1400" dirty="0" err="1"/>
              <a:t>setlevel</a:t>
            </a:r>
            <a:r>
              <a:rPr lang="en-US" altLang="zh-CN" sz="1400" dirty="0"/>
              <a:t> &lt;</a:t>
            </a:r>
            <a:r>
              <a:rPr lang="en-US" altLang="zh-CN" sz="1400" dirty="0" err="1"/>
              <a:t>host:httpport</a:t>
            </a:r>
            <a:r>
              <a:rPr lang="en-US" altLang="zh-CN" sz="1400" dirty="0"/>
              <a:t>&gt; &lt;</a:t>
            </a:r>
            <a:r>
              <a:rPr lang="en-US" altLang="zh-CN" sz="1400" dirty="0" err="1"/>
              <a:t>classname</a:t>
            </a:r>
            <a:r>
              <a:rPr lang="en-US" altLang="zh-CN" sz="1400" dirty="0"/>
              <a:t>&gt; &lt;level&gt;</a:t>
            </a:r>
            <a:endParaRPr lang="zh-CN" altLang="zh-CN" sz="1400" dirty="0"/>
          </a:p>
        </p:txBody>
      </p:sp>
      <p:sp>
        <p:nvSpPr>
          <p:cNvPr id="15" name="矩形 14"/>
          <p:cNvSpPr/>
          <p:nvPr/>
        </p:nvSpPr>
        <p:spPr>
          <a:xfrm>
            <a:off x="721646" y="175946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功能：动态调整日志级别。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42155" y="3963790"/>
            <a:ext cx="6547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DEBUG &lt; INFO &lt; WARN &lt; ERROR &lt; FATAL</a:t>
            </a:r>
            <a:endParaRPr lang="zh-CN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742155" y="4519979"/>
            <a:ext cx="3229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http://&lt;hostname&gt;:50070/logLevel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357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2.3Hadoop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常用命令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1646" y="1178467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3.</a:t>
            </a:r>
            <a:r>
              <a:rPr lang="zh-CN" altLang="zh-CN" b="1" dirty="0"/>
              <a:t>启动关闭命令</a:t>
            </a:r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58209" y="1720898"/>
          <a:ext cx="8147124" cy="380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958"/>
                <a:gridCol w="3739166"/>
              </a:tblGrid>
              <a:tr h="346948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命令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功能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4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$sbin/start-all.sh $sbin/stop-all.sh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启动集群所有服务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关闭集群所有服务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45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$sbin/start-dfs.sh</a:t>
                      </a:r>
                      <a:r>
                        <a:rPr lang="en-US" altLang="zh-CN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$sbin/stop-dfs.sh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启动</a:t>
                      </a:r>
                      <a:r>
                        <a:rPr lang="en-US" altLang="zh-CN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dfs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关闭</a:t>
                      </a:r>
                      <a:r>
                        <a:rPr lang="en-US" altLang="zh-CN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dfs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4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$sbin/start-yarn.sh $sbin/stop-yarn.sh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启动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YARN;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关闭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YARN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45922"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$sbin/hadoop-daemon.sh [</a:t>
                      </a:r>
                      <a:r>
                        <a:rPr lang="en-US" altLang="zh-CN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start|stop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] 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服务名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单个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Hadoop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服务启动或者关闭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45922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$sbin/hadoop-daemons.sh [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start|stop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] 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服务名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全部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slaves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上的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Hadoop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服务启动或者关闭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45922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$sbin/yarn-daemon.sh [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start|stop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] 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服务名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单个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yarn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服务的启动或者关闭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45922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$sbin/yarn-daemons.sh [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start|stop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] 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服务名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全部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slaves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上的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yarn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服务启动或者关闭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45922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$bin/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hdfs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secondarynamenode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以控制台的方式启动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SecondaryNameNode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45922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$bin/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hdfs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namenode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以控制台的方式启动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NameNode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45922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$bin/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hdfs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datanode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以控制台的方式启动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DataNode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744269" y="1169836"/>
              <a:ext cx="1655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二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 </a:t>
              </a:r>
              <a:r>
                <a:rPr lang="en-US" altLang="zh-CN" sz="2800" dirty="0">
                  <a:solidFill>
                    <a:schemeClr val="accent4"/>
                  </a:solidFill>
                </a:rPr>
                <a:t>Hadoop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基础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48547"/>
            <a:ext cx="5693399" cy="415498"/>
            <a:chOff x="1807265" y="2462595"/>
            <a:chExt cx="5693399" cy="41549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63898" cy="415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69647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7638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1096" y="334092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36021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常用命令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8" y="46985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51096" y="4046477"/>
            <a:ext cx="5693399" cy="426278"/>
            <a:chOff x="1807265" y="3400693"/>
            <a:chExt cx="5693399" cy="426278"/>
          </a:xfrm>
        </p:grpSpPr>
        <p:sp>
          <p:nvSpPr>
            <p:cNvPr id="44" name="圆角矩形 4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1814" y="3411473"/>
              <a:ext cx="26687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常用命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3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2.4HDFS</a:t>
            </a:r>
            <a:r>
              <a:rPr lang="zh-CN" altLang="en-US" sz="2100" b="1" spc="225" dirty="0">
                <a:solidFill>
                  <a:prstClr val="white"/>
                </a:solidFill>
              </a:rPr>
              <a:t>常用命令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0927" y="113331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用户</a:t>
            </a:r>
            <a:r>
              <a:rPr lang="zh-CN" altLang="en-US" dirty="0"/>
              <a:t>命令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140301" y="1780822"/>
          <a:ext cx="7036410" cy="3400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205"/>
                <a:gridCol w="3518205"/>
              </a:tblGrid>
              <a:tr h="531599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命令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功能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73836"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$bin/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hdfs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显示帮助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73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$bin/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hdfs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dfs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[</a:t>
                      </a: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参数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文件操作，与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$bin/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hadoop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fs</a:t>
                      </a: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的参数完全一样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73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$bin/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hdfs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namenode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-format</a:t>
                      </a:r>
                      <a:endParaRPr lang="zh-CN" altLang="zh-CN" sz="14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格式化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NameNode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73836"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$bin/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hdfs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getconf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从配置文件中获取配置信息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73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$bin/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hdfs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fsck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[</a:t>
                      </a: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路径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] [</a:t>
                      </a:r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参数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]</a:t>
                      </a:r>
                      <a:endParaRPr lang="zh-CN" altLang="zh-CN" sz="14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处理损坏的文件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3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2.4HDFS</a:t>
            </a:r>
            <a:r>
              <a:rPr lang="zh-CN" altLang="en-US" sz="2100" b="1" spc="225" dirty="0">
                <a:solidFill>
                  <a:prstClr val="white"/>
                </a:solidFill>
              </a:rPr>
              <a:t>常用命令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0927" y="113331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用户</a:t>
            </a:r>
            <a:r>
              <a:rPr lang="zh-CN" altLang="en-US" dirty="0"/>
              <a:t>命令</a:t>
            </a:r>
          </a:p>
        </p:txBody>
      </p:sp>
      <p:sp>
        <p:nvSpPr>
          <p:cNvPr id="11" name="矩形 10"/>
          <p:cNvSpPr/>
          <p:nvPr/>
        </p:nvSpPr>
        <p:spPr>
          <a:xfrm>
            <a:off x="4167188" y="1788067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fsck</a:t>
            </a:r>
            <a:r>
              <a:rPr lang="zh-CN" altLang="zh-CN" dirty="0"/>
              <a:t>参数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677705" y="2251517"/>
          <a:ext cx="7890562" cy="3495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666"/>
                <a:gridCol w="2185971"/>
                <a:gridCol w="4752925"/>
              </a:tblGrid>
              <a:tr h="25339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编号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参数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功能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0514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-list-</a:t>
                      </a:r>
                      <a:r>
                        <a:rPr lang="en-US" sz="1400" kern="100" dirty="0" err="1">
                          <a:effectLst/>
                        </a:rPr>
                        <a:t>corruptfileblocks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输出损坏的文件及丢失的块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0514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-move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将文件移动到</a:t>
                      </a:r>
                      <a:r>
                        <a:rPr lang="en-US" sz="1400" kern="100">
                          <a:effectLst/>
                        </a:rPr>
                        <a:t>/lost+found</a:t>
                      </a:r>
                      <a:r>
                        <a:rPr lang="zh-CN" sz="1400" kern="100">
                          <a:effectLst/>
                        </a:rPr>
                        <a:t>目录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0514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-delete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删除损坏的文件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0514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-openforwrite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输出以写方式打开的文件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0514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-files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输出该目录及子目录下所有文件的状态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0514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-files -blocks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输出该目录及子目录下所有文件的块信息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0514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</a:rPr>
                        <a:t>files –blocks -</a:t>
                      </a:r>
                      <a:r>
                        <a:rPr lang="en-US" sz="1400" kern="100" dirty="0">
                          <a:effectLst/>
                        </a:rPr>
                        <a:t>locations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输出该目录及子目录下所有文件在</a:t>
                      </a:r>
                      <a:r>
                        <a:rPr lang="en-US" sz="1400" kern="100" dirty="0" err="1">
                          <a:effectLst/>
                        </a:rPr>
                        <a:t>DataNode</a:t>
                      </a:r>
                      <a:r>
                        <a:rPr lang="zh-CN" sz="1400" kern="100" dirty="0">
                          <a:effectLst/>
                        </a:rPr>
                        <a:t>的存储信息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0514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-files -blocks -racks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输出该目录及子目录下所有文件机架感知信息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3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2.4HDFS</a:t>
            </a:r>
            <a:r>
              <a:rPr lang="zh-CN" altLang="en-US" sz="2100" b="1" spc="225" dirty="0">
                <a:solidFill>
                  <a:prstClr val="white"/>
                </a:solidFill>
              </a:rPr>
              <a:t>常用命令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0927" y="113331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/>
              <a:t>管理命令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021857" y="1626822"/>
          <a:ext cx="7414684" cy="425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342"/>
                <a:gridCol w="3707342"/>
              </a:tblGrid>
              <a:tr h="387546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命令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功能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53006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$bin/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hdfs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dfsadmin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-report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查看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HDFS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的基本统计信息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53006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$bin/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hdfs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dfsadmin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-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safemode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&lt;enter | leave | get | wait&gt;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配置安全模式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53006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$bin/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hdfs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dfsadmin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-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saveNamespace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将内存信息保存到磁盘，并重置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edits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文件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53006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$bin/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hdfs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dfsadmin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- 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refreshNodes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刷新节点和排除文件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53006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$bin/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hdfs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dfsadmin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– 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setBalancerBandwidth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[byte per second]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设置负载均衡带宽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53006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$bin/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hdfs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secondarynamenode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[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参数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]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操作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SecondaryNameNode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53006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$bin/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hdfs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 balancer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平衡集群中</a:t>
                      </a:r>
                      <a:r>
                        <a:rPr lang="en-US" altLang="zh-CN" sz="1400" dirty="0" err="1" smtClean="0">
                          <a:latin typeface="+mn-ea"/>
                          <a:ea typeface="+mn-ea"/>
                        </a:rPr>
                        <a:t>DataNode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的数据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</a:t>
            </a:r>
            <a:r>
              <a:rPr lang="en-US" altLang="zh-CN" sz="2100" b="1" spc="225" dirty="0">
                <a:solidFill>
                  <a:prstClr val="white"/>
                </a:solidFill>
              </a:rPr>
              <a:t>.1Hadoop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简介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026" name="Picture 2" descr="Apach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" y="1245128"/>
            <a:ext cx="40862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d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7" y="3562174"/>
            <a:ext cx="3906249" cy="9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4625181" y="1528611"/>
            <a:ext cx="4242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8 Aug 2018: Release 3.1.1 available</a:t>
            </a:r>
          </a:p>
        </p:txBody>
      </p:sp>
      <p:sp>
        <p:nvSpPr>
          <p:cNvPr id="14" name="矩形 13"/>
          <p:cNvSpPr/>
          <p:nvPr/>
        </p:nvSpPr>
        <p:spPr>
          <a:xfrm>
            <a:off x="4572000" y="2171890"/>
            <a:ext cx="441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31 May 2018: Release 2.7.7 available</a:t>
            </a:r>
          </a:p>
        </p:txBody>
      </p:sp>
      <p:sp>
        <p:nvSpPr>
          <p:cNvPr id="16" name="矩形 15"/>
          <p:cNvSpPr/>
          <p:nvPr/>
        </p:nvSpPr>
        <p:spPr>
          <a:xfrm>
            <a:off x="4625181" y="338625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解决海量数据存储（</a:t>
            </a:r>
            <a:r>
              <a:rPr lang="en-US" altLang="zh-CN" dirty="0"/>
              <a:t>HDFS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/>
              <a:t>海量</a:t>
            </a:r>
            <a:r>
              <a:rPr lang="zh-CN" altLang="zh-CN" dirty="0"/>
              <a:t>数据分析（</a:t>
            </a:r>
            <a:r>
              <a:rPr lang="en-US" altLang="zh-CN" dirty="0"/>
              <a:t>MapReduce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/>
              <a:t>资源管理</a:t>
            </a:r>
            <a:r>
              <a:rPr lang="zh-CN" altLang="zh-CN" dirty="0"/>
              <a:t>调度问题（</a:t>
            </a:r>
            <a:r>
              <a:rPr lang="en-US" altLang="zh-CN" dirty="0"/>
              <a:t>YARN</a:t>
            </a:r>
            <a:r>
              <a:rPr lang="zh-CN" altLang="zh-CN" dirty="0" smtClean="0"/>
              <a:t>）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25181" y="277706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本教材：</a:t>
            </a:r>
            <a:r>
              <a:rPr lang="en-US" altLang="zh-CN" dirty="0" smtClean="0">
                <a:solidFill>
                  <a:srgbClr val="FF0000"/>
                </a:solidFill>
              </a:rPr>
              <a:t>2.7.3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744269" y="1169836"/>
              <a:ext cx="1655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二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 </a:t>
              </a:r>
              <a:r>
                <a:rPr lang="en-US" altLang="zh-CN" sz="2800" dirty="0">
                  <a:solidFill>
                    <a:schemeClr val="accent4"/>
                  </a:solidFill>
                </a:rPr>
                <a:t>Hadoop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基础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048547"/>
            <a:ext cx="5693399" cy="415498"/>
            <a:chOff x="1807265" y="2462595"/>
            <a:chExt cx="5693399" cy="41549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63898" cy="415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.1</a:t>
              </a:r>
              <a:r>
                <a:rPr lang="zh-CN" altLang="en-US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269647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76389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1096" y="3340922"/>
            <a:ext cx="5693399" cy="426278"/>
            <a:chOff x="1807265" y="3400693"/>
            <a:chExt cx="5693399" cy="426278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36021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常用命令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1098" y="469851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bg1"/>
                </a:solidFill>
              </a:rPr>
              <a:t>习题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751096" y="4046477"/>
            <a:ext cx="5693399" cy="426278"/>
            <a:chOff x="1807265" y="3400693"/>
            <a:chExt cx="5693399" cy="426278"/>
          </a:xfrm>
        </p:grpSpPr>
        <p:sp>
          <p:nvSpPr>
            <p:cNvPr id="44" name="圆角矩形 4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1814" y="3411473"/>
              <a:ext cx="266874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常用命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2"/>
          <a:srcRect l="19090" t="21720" r="16280" b="22029"/>
          <a:stretch>
            <a:fillRect/>
          </a:stretch>
        </p:blipFill>
        <p:spPr>
          <a:xfrm>
            <a:off x="-39370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2464268"/>
            <a:ext cx="7961879" cy="348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1.简述Hadoop的三种部署方式。</a:t>
            </a:r>
          </a:p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2.简述单机SSH免密码登录的配置方式。</a:t>
            </a: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</a:rPr>
              <a:t>3.</a:t>
            </a:r>
            <a:r>
              <a:rPr altLang="zh-CN" sz="2100" spc="225" dirty="0">
                <a:solidFill>
                  <a:prstClr val="white"/>
                </a:solidFill>
              </a:rPr>
              <a:t>简述两台机器间SSH免密码登录，用两对公私钥来管理和配置的步骤。</a:t>
            </a: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</a:rPr>
              <a:t>4.简述Hadoop三大核心组件的功能.</a:t>
            </a: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</a:rPr>
              <a:t>5.查阅资源，学习Hadoop集群HA和HA 加Federaion的配置方法.</a:t>
            </a: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2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2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</a:p>
          </p:txBody>
        </p:sp>
        <p:pic>
          <p:nvPicPr>
            <p:cNvPr id="1048" name="Picture 24" descr="F:\大数据挖掘平台\物联网大数据平台\logo_bate_homeaaa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5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5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</a:t>
            </a:r>
            <a:r>
              <a:rPr lang="en-US" altLang="zh-CN" sz="2100" b="1" spc="225" dirty="0">
                <a:solidFill>
                  <a:prstClr val="white"/>
                </a:solidFill>
              </a:rPr>
              <a:t>.1Hadoop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简介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96" y="1343729"/>
            <a:ext cx="643100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3337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</a:t>
            </a:r>
            <a:r>
              <a:rPr lang="en-US" altLang="zh-CN" sz="2100" b="1" spc="225" dirty="0">
                <a:solidFill>
                  <a:prstClr val="white"/>
                </a:solidFill>
              </a:rPr>
              <a:t>.1Hadoop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简介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64" y="1376185"/>
            <a:ext cx="6465713" cy="351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</a:t>
            </a:r>
            <a:r>
              <a:rPr lang="en-US" altLang="zh-CN" sz="2100" b="1" spc="225" dirty="0">
                <a:solidFill>
                  <a:prstClr val="white"/>
                </a:solidFill>
              </a:rPr>
              <a:t>.1Hadoop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简介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93566" y="1019202"/>
            <a:ext cx="2516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MapReduce1.0</a:t>
            </a:r>
            <a:r>
              <a:rPr lang="zh-CN" altLang="en-US" dirty="0" smtClean="0"/>
              <a:t>原理图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157096" y="4685243"/>
            <a:ext cx="7509359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+mn-ea"/>
              </a:rPr>
              <a:t>分布式</a:t>
            </a:r>
            <a:r>
              <a:rPr lang="zh-CN" altLang="en-US" sz="1400" dirty="0">
                <a:latin typeface="+mn-ea"/>
              </a:rPr>
              <a:t>计算框架，基于它写出来的应用程序能够运行在</a:t>
            </a:r>
            <a:r>
              <a:rPr lang="en-US" altLang="zh-CN" sz="1400" dirty="0">
                <a:latin typeface="+mn-ea"/>
              </a:rPr>
              <a:t>Hadoop</a:t>
            </a:r>
            <a:r>
              <a:rPr lang="zh-CN" altLang="en-US" sz="1400" dirty="0">
                <a:latin typeface="+mn-ea"/>
              </a:rPr>
              <a:t>集群上。</a:t>
            </a:r>
            <a:r>
              <a:rPr lang="en-US" altLang="zh-CN" sz="1400" dirty="0">
                <a:latin typeface="+mn-ea"/>
              </a:rPr>
              <a:t>MapReduce</a:t>
            </a:r>
            <a:r>
              <a:rPr lang="zh-CN" altLang="en-US" sz="1400" dirty="0">
                <a:latin typeface="+mn-ea"/>
              </a:rPr>
              <a:t>采用“分而治之”的思想，把对大规模数据集的操作，分发给一个主节点管理下的各个从节点共同完成，然后通过整合各个节点的中间结果，得到最终结果。简单地说，</a:t>
            </a:r>
            <a:r>
              <a:rPr lang="en-US" altLang="zh-CN" sz="1400" dirty="0">
                <a:latin typeface="+mn-ea"/>
              </a:rPr>
              <a:t>MapReduce</a:t>
            </a:r>
            <a:r>
              <a:rPr lang="zh-CN" altLang="en-US" sz="1400" dirty="0">
                <a:latin typeface="+mn-ea"/>
              </a:rPr>
              <a:t>就是“任务的分解与结果的汇总”。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06" y="1527882"/>
            <a:ext cx="47815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</a:t>
            </a:r>
            <a:r>
              <a:rPr lang="en-US" altLang="zh-CN" sz="2100" b="1" spc="225" dirty="0">
                <a:solidFill>
                  <a:prstClr val="white"/>
                </a:solidFill>
              </a:rPr>
              <a:t>.1Hadoop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简介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9" y="1388534"/>
            <a:ext cx="6517419" cy="32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93566" y="1019202"/>
            <a:ext cx="14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HDFS</a:t>
            </a:r>
            <a:r>
              <a:rPr lang="zh-CN" altLang="en-US" dirty="0" smtClean="0"/>
              <a:t>结构图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157096" y="4685243"/>
            <a:ext cx="7509359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+mn-ea"/>
              </a:rPr>
              <a:t>HDFS</a:t>
            </a:r>
            <a:r>
              <a:rPr lang="zh-CN" altLang="zh-CN" sz="1400" dirty="0">
                <a:latin typeface="+mn-ea"/>
              </a:rPr>
              <a:t>是主从结构的，有主节点（</a:t>
            </a:r>
            <a:r>
              <a:rPr lang="en-US" altLang="zh-CN" sz="1400" dirty="0" err="1">
                <a:latin typeface="+mn-ea"/>
              </a:rPr>
              <a:t>NameNode</a:t>
            </a:r>
            <a:r>
              <a:rPr lang="zh-CN" altLang="zh-CN" sz="1400" dirty="0">
                <a:latin typeface="+mn-ea"/>
              </a:rPr>
              <a:t>）和从节点（</a:t>
            </a:r>
            <a:r>
              <a:rPr lang="en-US" altLang="zh-CN" sz="1400" dirty="0" err="1">
                <a:latin typeface="+mn-ea"/>
              </a:rPr>
              <a:t>DataNode</a:t>
            </a:r>
            <a:r>
              <a:rPr lang="zh-CN" altLang="zh-CN" sz="1400" dirty="0">
                <a:latin typeface="+mn-ea"/>
              </a:rPr>
              <a:t>）。一个主节点可关联多个从节点，一个从节点也可关联多个主节点。从节点又称数据节点。每一个</a:t>
            </a:r>
            <a:r>
              <a:rPr lang="en-US" altLang="zh-CN" sz="1400" dirty="0">
                <a:latin typeface="+mn-ea"/>
              </a:rPr>
              <a:t>block</a:t>
            </a:r>
            <a:r>
              <a:rPr lang="zh-CN" altLang="zh-CN" sz="1400" dirty="0">
                <a:latin typeface="+mn-ea"/>
              </a:rPr>
              <a:t>会在多个</a:t>
            </a:r>
            <a:r>
              <a:rPr lang="en-US" altLang="zh-CN" sz="1400" dirty="0" err="1">
                <a:latin typeface="+mn-ea"/>
              </a:rPr>
              <a:t>DataNode</a:t>
            </a:r>
            <a:r>
              <a:rPr lang="zh-CN" altLang="zh-CN" sz="1400" dirty="0">
                <a:latin typeface="+mn-ea"/>
              </a:rPr>
              <a:t>上存储多份副本</a:t>
            </a:r>
            <a:endParaRPr lang="zh-CN" altLang="en-US" sz="1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</a:t>
            </a:r>
            <a:r>
              <a:rPr lang="en-US" altLang="zh-CN" sz="2100" b="1" spc="225" dirty="0">
                <a:solidFill>
                  <a:prstClr val="white"/>
                </a:solidFill>
              </a:rPr>
              <a:t>.1Hadoop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简介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78542" y="1019202"/>
            <a:ext cx="126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YARN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140804" y="1665597"/>
          <a:ext cx="7284667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236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组件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功能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ResourceManager</a:t>
                      </a:r>
                      <a:r>
                        <a:rPr lang="en-US" altLang="zh-CN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(RM)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负责对各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NM</a:t>
                      </a: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上的资源进行统一管理和调度。将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AM</a:t>
                      </a: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分配空闲的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运行并监控其运行状态。对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AM</a:t>
                      </a: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申请的资源请求分配相应的空闲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NodeManager</a:t>
                      </a:r>
                      <a:r>
                        <a:rPr lang="en-US" altLang="zh-CN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(NM)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NM</a:t>
                      </a: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是每个节点上的资源和任务管理器。它会定时地向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RM</a:t>
                      </a: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汇报本节点上的资源使用情况和各个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的运行状态；同时会接收并处理来自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AM</a:t>
                      </a: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的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Container </a:t>
                      </a: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启动</a:t>
                      </a:r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停止等请求。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 err="1" smtClean="0">
                          <a:latin typeface="+mn-ea"/>
                          <a:ea typeface="+mn-ea"/>
                        </a:rPr>
                        <a:t>ApplicationMaster</a:t>
                      </a:r>
                      <a:r>
                        <a:rPr lang="en-US" altLang="zh-CN" sz="1200" b="1" dirty="0" smtClean="0">
                          <a:latin typeface="+mn-ea"/>
                          <a:ea typeface="+mn-ea"/>
                        </a:rPr>
                        <a:t> (AM)</a:t>
                      </a:r>
                      <a:endParaRPr lang="zh-CN" altLang="en-US" sz="1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应用框架，它负责向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ResourceManager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协调资源，并且与</a:t>
                      </a:r>
                      <a:r>
                        <a:rPr lang="en-US" altLang="zh-CN" sz="1200" dirty="0" err="1" smtClean="0">
                          <a:latin typeface="+mn-ea"/>
                          <a:ea typeface="+mn-ea"/>
                        </a:rPr>
                        <a:t>NodeManager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协同工作完成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Task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的执行和监控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+mn-ea"/>
                          <a:ea typeface="+mn-ea"/>
                        </a:rPr>
                        <a:t>Container</a:t>
                      </a:r>
                      <a:endParaRPr lang="zh-CN" altLang="en-US" sz="1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Container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是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YARN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中的资源抽象，它封装了某个节点上的多维度资源，如内存、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CPU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、磁盘、网络等，当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AM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向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RM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申请资源时，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RM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为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AM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返回的资源便是用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Container 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表示的。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2</a:t>
            </a:r>
            <a:r>
              <a:rPr lang="en-US" altLang="zh-CN" sz="2100" b="1" spc="225" dirty="0">
                <a:solidFill>
                  <a:prstClr val="white"/>
                </a:solidFill>
              </a:rPr>
              <a:t>.1Hadoop</a:t>
            </a:r>
            <a:r>
              <a:rPr lang="zh-CN" altLang="en-US" sz="2100" b="1" spc="225" dirty="0">
                <a:solidFill>
                  <a:prstClr val="white"/>
                </a:solidFill>
              </a:rPr>
              <a:t>简介</a:t>
            </a: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74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第二章 </a:t>
            </a:r>
            <a:r>
              <a:rPr lang="en-US" altLang="zh-CN" sz="1350" dirty="0" smtClean="0">
                <a:solidFill>
                  <a:prstClr val="white"/>
                </a:solidFill>
              </a:rPr>
              <a:t>Hadoop</a:t>
            </a:r>
            <a:r>
              <a:rPr lang="zh-CN" altLang="en-US" sz="1350" dirty="0" smtClean="0">
                <a:solidFill>
                  <a:prstClr val="white"/>
                </a:solidFill>
              </a:rPr>
              <a:t>基础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681199" y="1226094"/>
          <a:ext cx="60960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其它</a:t>
                      </a:r>
                      <a:r>
                        <a:rPr lang="en-US" altLang="zh-CN" sz="1800" dirty="0" smtClean="0">
                          <a:latin typeface="+mn-ea"/>
                          <a:ea typeface="+mn-ea"/>
                        </a:rPr>
                        <a:t>Hadoop</a:t>
                      </a:r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生态圈组件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功能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HBase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一个建立在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HDFS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之上，面向列的针对结构化数据的可伸缩、高可靠、高性能、分布式和面向列的动态模式数据库。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Hive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Hive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定义了一种类似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SQL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的查询语言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(HQL),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将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SQL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转化为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任务在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Hadoop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上执行，通常用于离线分析。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Spark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一种与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Hadoop 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相似的开源集群计算环境，它基于内存计算，数据分析速度更快。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Mahout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创建一些可扩展的机器学习领域经典算法的实现，旨在帮助开发人员更加方便快捷地创建智能应用程序。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Pig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提供一种基于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的数据分析工具。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Zookeeper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解决分布式环境下的数据管理问题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Sqoop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主要用于传统数据库和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Hadoop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之间传输数据。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数据实践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1</TotalTime>
  <Words>2014</Words>
  <Application>Microsoft Office PowerPoint</Application>
  <PresentationFormat>全屏显示(4:3)</PresentationFormat>
  <Paragraphs>431</Paragraphs>
  <Slides>36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大数据实践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USER-</cp:lastModifiedBy>
  <cp:revision>574</cp:revision>
  <dcterms:created xsi:type="dcterms:W3CDTF">2015-11-23T03:31:00Z</dcterms:created>
  <dcterms:modified xsi:type="dcterms:W3CDTF">2018-12-26T08:01:01Z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