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handoutMasterIdLst>
    <p:handoutMasterId r:id="rId66"/>
  </p:handoutMasterIdLst>
  <p:sldIdLst>
    <p:sldId id="679" r:id="rId2"/>
    <p:sldId id="446" r:id="rId3"/>
    <p:sldId id="463" r:id="rId4"/>
    <p:sldId id="464" r:id="rId5"/>
    <p:sldId id="483" r:id="rId6"/>
    <p:sldId id="575" r:id="rId7"/>
    <p:sldId id="576" r:id="rId8"/>
    <p:sldId id="577" r:id="rId9"/>
    <p:sldId id="578" r:id="rId10"/>
    <p:sldId id="571" r:id="rId11"/>
    <p:sldId id="548" r:id="rId12"/>
    <p:sldId id="579" r:id="rId13"/>
    <p:sldId id="581" r:id="rId14"/>
    <p:sldId id="580" r:id="rId15"/>
    <p:sldId id="582" r:id="rId16"/>
    <p:sldId id="583"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 id="608" r:id="rId42"/>
    <p:sldId id="609" r:id="rId43"/>
    <p:sldId id="610" r:id="rId44"/>
    <p:sldId id="611" r:id="rId45"/>
    <p:sldId id="613" r:id="rId46"/>
    <p:sldId id="612" r:id="rId47"/>
    <p:sldId id="614" r:id="rId48"/>
    <p:sldId id="615" r:id="rId49"/>
    <p:sldId id="616" r:id="rId50"/>
    <p:sldId id="617" r:id="rId51"/>
    <p:sldId id="680" r:id="rId52"/>
    <p:sldId id="618" r:id="rId53"/>
    <p:sldId id="681" r:id="rId54"/>
    <p:sldId id="619" r:id="rId55"/>
    <p:sldId id="620" r:id="rId56"/>
    <p:sldId id="621" r:id="rId57"/>
    <p:sldId id="687" r:id="rId58"/>
    <p:sldId id="622" r:id="rId59"/>
    <p:sldId id="682" r:id="rId60"/>
    <p:sldId id="683" r:id="rId61"/>
    <p:sldId id="684" r:id="rId62"/>
    <p:sldId id="742" r:id="rId63"/>
    <p:sldId id="686"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varScale="1">
        <p:scale>
          <a:sx n="68" d="100"/>
          <a:sy n="68" d="100"/>
        </p:scale>
        <p:origin x="-1554" y="-102"/>
      </p:cViewPr>
      <p:guideLst>
        <p:guide orient="horz" pos="4029"/>
        <p:guide orient="horz" pos="1429"/>
        <p:guide orient="horz" pos="648"/>
        <p:guide pos="1880"/>
        <p:guide pos="175"/>
        <p:guide pos="5553"/>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0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t>2018-12-26</a:t>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t>‹#›</a:t>
            </a:fld>
            <a:endParaRPr lang="zh-CN" altLang="en-US">
              <a:ea typeface="微软雅黑" panose="020B0503020204020204" pitchFamily="34" charset="-122"/>
            </a:endParaRPr>
          </a:p>
        </p:txBody>
      </p:sp>
    </p:spTree>
    <p:extLst>
      <p:ext uri="{BB962C8B-B14F-4D97-AF65-F5344CB8AC3E}">
        <p14:creationId xmlns:p14="http://schemas.microsoft.com/office/powerpoint/2010/main" val="237936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t>2018-12-26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t>‹#›</a:t>
            </a:fld>
            <a:endParaRPr lang="zh-CN" altLang="en-US"/>
          </a:p>
        </p:txBody>
      </p:sp>
    </p:spTree>
    <p:extLst>
      <p:ext uri="{BB962C8B-B14F-4D97-AF65-F5344CB8AC3E}">
        <p14:creationId xmlns:p14="http://schemas.microsoft.com/office/powerpoint/2010/main" val="268669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33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t>35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45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46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47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48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t>49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50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51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52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53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54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55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t>56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t>57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t>2018-12-26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695A926-9446-4F62-9ECE-08A9B18F975E}" type="datetime1">
              <a:rPr lang="zh-CN" altLang="en-US" smtClean="0"/>
              <a:t>2018-12-26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DE336F-82DC-4654-9554-07866832948F}" type="datetime1">
              <a:rPr lang="zh-CN" altLang="en-US" smtClean="0"/>
              <a:t>2018-12-26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t>2018-12-26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t>2018-12-26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t>2018-12-26</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t>2018-12-26</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701675" y="1628775"/>
            <a:ext cx="7829550" cy="4364038"/>
          </a:xfrm>
        </p:spPr>
        <p:txBody>
          <a:bodyPr/>
          <a:lstStyle/>
          <a:p>
            <a:pPr lvl="0"/>
            <a:r>
              <a:rPr lang="zh-CN" altLang="en-US" noProof="0" smtClean="0"/>
              <a:t>单击图标添加表格</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DEBA8EB-3E98-45DF-95F9-20499AB89BB5}" type="datetime1">
              <a:rPr lang="zh-CN" altLang="en-US" smtClean="0"/>
              <a:t>2018-12-26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t>2018-12-26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t>2018-12-26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t>2018-12-26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t>2018-12-26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cstor.cn/proTextdetail_10766.html" TargetMode="External"/><Relationship Id="rId1" Type="http://schemas.openxmlformats.org/officeDocument/2006/relationships/slideLayout" Target="../slideLayouts/slideLayout2.xml"/><Relationship Id="rId6" Type="http://schemas.openxmlformats.org/officeDocument/2006/relationships/hyperlink" Target="http://www.cstor.cn/proTextdetail_11007.html" TargetMode="External"/><Relationship Id="rId5" Type="http://schemas.openxmlformats.org/officeDocument/2006/relationships/image" Target="../media/image9.jpeg"/><Relationship Id="rId4" Type="http://schemas.openxmlformats.org/officeDocument/2006/relationships/hyperlink" Target="http://www.cstor.cn/proTextdetail_12031.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8" Type="http://schemas.openxmlformats.org/officeDocument/2006/relationships/hyperlink" Target="http://www.chinarobots.cn/" TargetMode="External"/><Relationship Id="rId13" Type="http://schemas.openxmlformats.org/officeDocument/2006/relationships/image" Target="../media/image28.png"/><Relationship Id="rId18" Type="http://schemas.openxmlformats.org/officeDocument/2006/relationships/hyperlink" Target="http://www.netofthings.cn/" TargetMode="External"/><Relationship Id="rId26" Type="http://schemas.openxmlformats.org/officeDocument/2006/relationships/image" Target="../media/image35.png"/><Relationship Id="rId3" Type="http://schemas.openxmlformats.org/officeDocument/2006/relationships/image" Target="../media/image23.pn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hyperlink" Target="http://www.pm25.org.cn/" TargetMode="External"/><Relationship Id="rId17" Type="http://schemas.openxmlformats.org/officeDocument/2006/relationships/image" Target="../media/image30.png"/><Relationship Id="rId25" Type="http://schemas.openxmlformats.org/officeDocument/2006/relationships/hyperlink" Target="http://www.envicloud.cn/" TargetMode="External"/><Relationship Id="rId2" Type="http://schemas.openxmlformats.org/officeDocument/2006/relationships/hyperlink" Target="http://www.chinaznyj.com/" TargetMode="External"/><Relationship Id="rId16" Type="http://schemas.openxmlformats.org/officeDocument/2006/relationships/hyperlink" Target="http://www.thebigdata.cn/" TargetMode="External"/><Relationship Id="rId20" Type="http://schemas.openxmlformats.org/officeDocument/2006/relationships/hyperlink" Target="http://www.smartcitychina.cn/" TargetMode="External"/><Relationship Id="rId1" Type="http://schemas.openxmlformats.org/officeDocument/2006/relationships/slideLayout" Target="../slideLayouts/slideLayout2.xml"/><Relationship Id="rId6" Type="http://schemas.openxmlformats.org/officeDocument/2006/relationships/hyperlink" Target="http://www.chinaaiworld.cn/" TargetMode="External"/><Relationship Id="rId11" Type="http://schemas.openxmlformats.org/officeDocument/2006/relationships/image" Target="../media/image27.png"/><Relationship Id="rId24" Type="http://schemas.openxmlformats.org/officeDocument/2006/relationships/image" Target="../media/image34.png"/><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hyperlink" Target="http://www.dlworld.cn/" TargetMode="External"/><Relationship Id="rId19" Type="http://schemas.openxmlformats.org/officeDocument/2006/relationships/image" Target="../media/image31.png"/><Relationship Id="rId4" Type="http://schemas.openxmlformats.org/officeDocument/2006/relationships/hyperlink" Target="http://www.chinacloud.cn/" TargetMode="External"/><Relationship Id="rId9" Type="http://schemas.openxmlformats.org/officeDocument/2006/relationships/image" Target="../media/image26.png"/><Relationship Id="rId14" Type="http://schemas.openxmlformats.org/officeDocument/2006/relationships/hyperlink" Target="http://www.worldstor.cn/" TargetMode="External"/><Relationship Id="rId22" Type="http://schemas.openxmlformats.org/officeDocument/2006/relationships/hyperlink" Target="http://www.wanwuyun.com/" TargetMode="External"/><Relationship Id="rId27" Type="http://schemas.openxmlformats.org/officeDocument/2006/relationships/image" Target="../media/image36.png"/></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大数据实践</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p>
        </p:txBody>
      </p:sp>
      <p:sp>
        <p:nvSpPr>
          <p:cNvPr id="22" name="TextBox 6"/>
          <p:cNvSpPr txBox="1"/>
          <p:nvPr/>
        </p:nvSpPr>
        <p:spPr>
          <a:xfrm>
            <a:off x="1670340" y="2634610"/>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袁晓东    主编                            黄必栋    副主编</a:t>
            </a: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300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25"/>
          <p:cNvSpPr>
            <a:spLocks noEditPoints="1"/>
          </p:cNvSpPr>
          <p:nvPr/>
        </p:nvSpPr>
        <p:spPr bwMode="auto">
          <a:xfrm>
            <a:off x="539004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03360" y="1169836"/>
              <a:ext cx="2337268" cy="523220"/>
            </a:xfrm>
            <a:prstGeom prst="rect">
              <a:avLst/>
            </a:prstGeom>
            <a:noFill/>
          </p:spPr>
          <p:txBody>
            <a:bodyPr wrap="none" rtlCol="0">
              <a:spAutoFit/>
            </a:bodyPr>
            <a:lstStyle/>
            <a:p>
              <a:pPr algn="ctr"/>
              <a:r>
                <a:rPr lang="zh-CN" altLang="en-US" sz="2800" dirty="0" smtClean="0">
                  <a:solidFill>
                    <a:schemeClr val="accent4"/>
                  </a:solidFill>
                </a:rPr>
                <a:t>第三章 </a:t>
              </a:r>
              <a:r>
                <a:rPr lang="en-US" altLang="zh-CN" sz="2800" dirty="0" smtClean="0">
                  <a:solidFill>
                    <a:schemeClr val="accent4"/>
                  </a:solidFill>
                </a:rPr>
                <a:t>Hadoop</a:t>
              </a:r>
              <a:r>
                <a:rPr lang="zh-CN" altLang="en-US" sz="2800" dirty="0" smtClean="0">
                  <a:solidFill>
                    <a:schemeClr val="accent4"/>
                  </a:solidFill>
                </a:rPr>
                <a:t>数据库</a:t>
              </a:r>
              <a:r>
                <a:rPr lang="en-US" altLang="zh-CN" sz="2800" dirty="0" err="1" smtClean="0">
                  <a:solidFill>
                    <a:schemeClr val="accent4"/>
                  </a:solidFill>
                </a:rPr>
                <a:t>HBase</a:t>
              </a:r>
              <a:endParaRPr lang="zh-CN" altLang="en-US" sz="2800" dirty="0">
                <a:solidFill>
                  <a:schemeClr val="accent4"/>
                </a:solidFill>
              </a:endParaRPr>
            </a:p>
          </p:txBody>
        </p:sp>
      </p:grpSp>
      <p:grpSp>
        <p:nvGrpSpPr>
          <p:cNvPr id="67" name="组合 66"/>
          <p:cNvGrpSpPr/>
          <p:nvPr/>
        </p:nvGrpSpPr>
        <p:grpSpPr>
          <a:xfrm>
            <a:off x="1754534" y="191206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简介</a:t>
              </a:r>
            </a:p>
          </p:txBody>
        </p:sp>
      </p:grpSp>
      <p:grpSp>
        <p:nvGrpSpPr>
          <p:cNvPr id="68" name="组合 67"/>
          <p:cNvGrpSpPr/>
          <p:nvPr/>
        </p:nvGrpSpPr>
        <p:grpSpPr>
          <a:xfrm>
            <a:off x="1754534" y="250541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94594"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a:solidFill>
                    <a:schemeClr val="bg1"/>
                  </a:solidFill>
                  <a:latin typeface="微软雅黑" panose="020B0503020204020204" pitchFamily="34" charset="-122"/>
                  <a:ea typeface="微软雅黑" panose="020B0503020204020204" pitchFamily="34" charset="-122"/>
                </a:rPr>
                <a:t>HBase</a:t>
              </a:r>
              <a:r>
                <a:rPr lang="zh-CN" altLang="en-US" sz="2100" spc="225" dirty="0">
                  <a:solidFill>
                    <a:schemeClr val="bg1"/>
                  </a:solidFill>
                  <a:latin typeface="微软雅黑" panose="020B0503020204020204" pitchFamily="34" charset="-122"/>
                  <a:ea typeface="微软雅黑" panose="020B0503020204020204" pitchFamily="34" charset="-122"/>
                </a:rPr>
                <a:t>部署</a:t>
              </a:r>
            </a:p>
          </p:txBody>
        </p:sp>
      </p:grpSp>
      <p:grpSp>
        <p:nvGrpSpPr>
          <p:cNvPr id="69" name="组合 68"/>
          <p:cNvGrpSpPr/>
          <p:nvPr/>
        </p:nvGrpSpPr>
        <p:grpSpPr>
          <a:xfrm>
            <a:off x="1751090" y="30816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配置</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1090" y="368609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76870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Shell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3" y="5449397"/>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44" name="组合 69"/>
          <p:cNvGrpSpPr/>
          <p:nvPr/>
        </p:nvGrpSpPr>
        <p:grpSpPr>
          <a:xfrm>
            <a:off x="1754533" y="4268710"/>
            <a:ext cx="5693399" cy="426279"/>
            <a:chOff x="1807265" y="3866296"/>
            <a:chExt cx="5693399" cy="426279"/>
          </a:xfrm>
        </p:grpSpPr>
        <p:sp>
          <p:nvSpPr>
            <p:cNvPr id="45" name="圆角矩形 4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1814" y="3877077"/>
              <a:ext cx="30909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模式设计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69"/>
          <p:cNvGrpSpPr/>
          <p:nvPr/>
        </p:nvGrpSpPr>
        <p:grpSpPr>
          <a:xfrm>
            <a:off x="1747646" y="4900422"/>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505248"/>
            <a:ext cx="7377992"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dirty="0" err="1"/>
              <a:t>HBase</a:t>
            </a:r>
            <a:r>
              <a:rPr lang="zh-CN" altLang="zh-CN" dirty="0"/>
              <a:t>集群对安装和运行环境的基本要求如下</a:t>
            </a:r>
            <a:r>
              <a:rPr lang="zh-CN" altLang="zh-CN" dirty="0" smtClean="0"/>
              <a:t>：</a:t>
            </a:r>
            <a:endParaRPr lang="en-US" altLang="zh-CN" dirty="0" smtClean="0"/>
          </a:p>
        </p:txBody>
      </p:sp>
      <p:sp>
        <p:nvSpPr>
          <p:cNvPr id="11" name="文本框 10"/>
          <p:cNvSpPr txBox="1"/>
          <p:nvPr/>
        </p:nvSpPr>
        <p:spPr>
          <a:xfrm>
            <a:off x="1164263" y="2056077"/>
            <a:ext cx="5972517" cy="3367397"/>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zh-CN" altLang="en-US" dirty="0" smtClean="0"/>
              <a:t>安装</a:t>
            </a:r>
            <a:r>
              <a:rPr kumimoji="1" lang="en-US" altLang="zh-CN" dirty="0" smtClean="0"/>
              <a:t>JDK</a:t>
            </a:r>
            <a:endParaRPr kumimoji="1" lang="en-US" altLang="zh-CN" dirty="0"/>
          </a:p>
          <a:p>
            <a:pPr marL="285750" indent="-285750">
              <a:lnSpc>
                <a:spcPct val="150000"/>
              </a:lnSpc>
              <a:buFont typeface="Wingdings" panose="05000000000000000000" pitchFamily="2" charset="2"/>
              <a:buChar char="u"/>
            </a:pPr>
            <a:r>
              <a:rPr kumimoji="1" lang="zh-CN" altLang="en-US" dirty="0"/>
              <a:t>建立</a:t>
            </a:r>
            <a:r>
              <a:rPr kumimoji="1" lang="en-US" altLang="zh-CN" dirty="0" err="1" smtClean="0"/>
              <a:t>ssh</a:t>
            </a:r>
            <a:r>
              <a:rPr kumimoji="1" lang="zh-CN" altLang="en-US" dirty="0" smtClean="0"/>
              <a:t>免费访问</a:t>
            </a:r>
            <a:endParaRPr kumimoji="1" lang="en-US" altLang="zh-CN" dirty="0"/>
          </a:p>
          <a:p>
            <a:pPr marL="285750" indent="-285750">
              <a:lnSpc>
                <a:spcPct val="150000"/>
              </a:lnSpc>
              <a:buFont typeface="Wingdings" panose="05000000000000000000" pitchFamily="2" charset="2"/>
              <a:buChar char="u"/>
            </a:pPr>
            <a:r>
              <a:rPr kumimoji="1" lang="zh-CN" altLang="en-US" dirty="0"/>
              <a:t>提供</a:t>
            </a:r>
            <a:r>
              <a:rPr kumimoji="1" lang="en-US" altLang="zh-CN" dirty="0" smtClean="0"/>
              <a:t>DNS</a:t>
            </a:r>
            <a:r>
              <a:rPr kumimoji="1" lang="zh-CN" altLang="en-US" dirty="0" smtClean="0"/>
              <a:t>服务器</a:t>
            </a:r>
            <a:endParaRPr kumimoji="1" lang="en-US" altLang="zh-CN" dirty="0" smtClean="0"/>
          </a:p>
          <a:p>
            <a:pPr marL="285750" indent="-285750">
              <a:lnSpc>
                <a:spcPct val="150000"/>
              </a:lnSpc>
              <a:buFont typeface="Wingdings" panose="05000000000000000000" pitchFamily="2" charset="2"/>
              <a:buChar char="u"/>
            </a:pPr>
            <a:r>
              <a:rPr kumimoji="1" lang="zh-CN" altLang="en-US" dirty="0" smtClean="0"/>
              <a:t>安装</a:t>
            </a:r>
            <a:r>
              <a:rPr kumimoji="1" lang="en-US" altLang="zh-CN" dirty="0" smtClean="0"/>
              <a:t>NTP</a:t>
            </a:r>
            <a:r>
              <a:rPr kumimoji="1" lang="zh-CN" altLang="en-US" dirty="0" smtClean="0"/>
              <a:t>服务</a:t>
            </a:r>
            <a:endParaRPr kumimoji="1" lang="en-US" altLang="zh-CN" dirty="0" smtClean="0"/>
          </a:p>
          <a:p>
            <a:pPr marL="285750" indent="-285750">
              <a:lnSpc>
                <a:spcPct val="150000"/>
              </a:lnSpc>
              <a:buFont typeface="Wingdings" panose="05000000000000000000" pitchFamily="2" charset="2"/>
              <a:buChar char="u"/>
            </a:pPr>
            <a:r>
              <a:rPr lang="en-US" altLang="zh-CN" dirty="0" err="1"/>
              <a:t>ulimit</a:t>
            </a:r>
            <a:r>
              <a:rPr lang="zh-CN" altLang="zh-CN" dirty="0" smtClean="0"/>
              <a:t>配置</a:t>
            </a:r>
            <a:endParaRPr kumimoji="1" lang="en-US" altLang="zh-CN" dirty="0"/>
          </a:p>
          <a:p>
            <a:pPr marL="285750" indent="-285750">
              <a:lnSpc>
                <a:spcPct val="150000"/>
              </a:lnSpc>
              <a:buFont typeface="Wingdings" panose="05000000000000000000" pitchFamily="2" charset="2"/>
              <a:buChar char="u"/>
            </a:pPr>
            <a:r>
              <a:rPr lang="zh-CN" altLang="zh-CN" dirty="0"/>
              <a:t>支持</a:t>
            </a:r>
            <a:r>
              <a:rPr lang="en-US" altLang="zh-CN" dirty="0"/>
              <a:t>GNU Bash </a:t>
            </a:r>
            <a:r>
              <a:rPr lang="en-US" altLang="zh-CN" dirty="0" smtClean="0"/>
              <a:t>Shell</a:t>
            </a:r>
          </a:p>
          <a:p>
            <a:pPr marL="285750" indent="-285750">
              <a:lnSpc>
                <a:spcPct val="150000"/>
              </a:lnSpc>
              <a:buFont typeface="Wingdings" panose="05000000000000000000" pitchFamily="2" charset="2"/>
              <a:buChar char="u"/>
            </a:pPr>
            <a:r>
              <a:rPr kumimoji="1" lang="zh-CN" altLang="en-US" dirty="0" smtClean="0"/>
              <a:t>安装</a:t>
            </a:r>
            <a:r>
              <a:rPr kumimoji="1" lang="en-US" altLang="zh-CN" dirty="0" smtClean="0"/>
              <a:t>Hadoop</a:t>
            </a:r>
          </a:p>
          <a:p>
            <a:pPr marL="285750" indent="-285750">
              <a:lnSpc>
                <a:spcPct val="150000"/>
              </a:lnSpc>
              <a:buFont typeface="Wingdings" panose="05000000000000000000" pitchFamily="2" charset="2"/>
              <a:buChar char="u"/>
            </a:pPr>
            <a:r>
              <a:rPr lang="zh-CN" altLang="zh-CN" dirty="0"/>
              <a:t>安装</a:t>
            </a:r>
            <a:r>
              <a:rPr lang="en-US" altLang="zh-CN" dirty="0" err="1"/>
              <a:t>ZooKeeper</a:t>
            </a:r>
            <a:endParaRPr kumimoji="1"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481496" cy="369332"/>
          </a:xfrm>
          <a:prstGeom prst="rect">
            <a:avLst/>
          </a:prstGeom>
        </p:spPr>
        <p:txBody>
          <a:bodyPr wrap="none">
            <a:spAutoFit/>
          </a:bodyPr>
          <a:lstStyle/>
          <a:p>
            <a:r>
              <a:rPr lang="en-US" altLang="zh-CN" b="1" dirty="0">
                <a:solidFill>
                  <a:srgbClr val="3D89BC"/>
                </a:solidFill>
              </a:rPr>
              <a:t>1</a:t>
            </a:r>
            <a:r>
              <a:rPr lang="zh-CN" altLang="zh-CN" b="1" dirty="0" smtClean="0">
                <a:solidFill>
                  <a:srgbClr val="3D89BC"/>
                </a:solidFill>
              </a:rPr>
              <a:t>．</a:t>
            </a:r>
            <a:r>
              <a:rPr lang="zh-CN" altLang="en-US" b="1" dirty="0" smtClean="0">
                <a:solidFill>
                  <a:srgbClr val="3D89BC"/>
                </a:solidFill>
              </a:rPr>
              <a:t>准备工作</a:t>
            </a:r>
            <a:endParaRPr lang="zh-CN" altLang="zh-CN"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00903" y="1417615"/>
            <a:ext cx="7377992"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dirty="0" smtClean="0"/>
              <a:t>单节点部署步骤</a:t>
            </a:r>
            <a:r>
              <a:rPr lang="zh-CN" altLang="zh-CN" dirty="0" smtClean="0"/>
              <a:t>如下：</a:t>
            </a:r>
            <a:endParaRPr lang="en-US" altLang="zh-CN" dirty="0" smtClean="0"/>
          </a:p>
        </p:txBody>
      </p:sp>
      <p:sp>
        <p:nvSpPr>
          <p:cNvPr id="11" name="文本框 10"/>
          <p:cNvSpPr txBox="1"/>
          <p:nvPr/>
        </p:nvSpPr>
        <p:spPr>
          <a:xfrm>
            <a:off x="1096024" y="1862075"/>
            <a:ext cx="7297349"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zh-CN" dirty="0"/>
              <a:t>选定安装目录</a:t>
            </a:r>
            <a:r>
              <a:rPr lang="zh-CN" altLang="zh-CN" dirty="0" smtClean="0"/>
              <a:t>，解</a:t>
            </a:r>
            <a:r>
              <a:rPr lang="zh-CN" altLang="zh-CN" dirty="0"/>
              <a:t>压</a:t>
            </a:r>
            <a:r>
              <a:rPr lang="en-US" altLang="zh-CN" dirty="0" err="1"/>
              <a:t>HBase</a:t>
            </a:r>
            <a:r>
              <a:rPr lang="zh-CN" altLang="zh-CN" dirty="0"/>
              <a:t>安装</a:t>
            </a:r>
            <a:r>
              <a:rPr lang="zh-CN" altLang="zh-CN" dirty="0" smtClean="0"/>
              <a:t>包</a:t>
            </a:r>
            <a:r>
              <a:rPr lang="zh-CN" altLang="en-US" dirty="0" smtClean="0"/>
              <a:t>；</a:t>
            </a:r>
            <a:endParaRPr kumimoji="1" lang="en-US" altLang="zh-CN" dirty="0"/>
          </a:p>
          <a:p>
            <a:pPr marL="285750" indent="-285750">
              <a:lnSpc>
                <a:spcPct val="150000"/>
              </a:lnSpc>
              <a:buFont typeface="Wingdings" panose="05000000000000000000" pitchFamily="2" charset="2"/>
              <a:buChar char="u"/>
            </a:pPr>
            <a:r>
              <a:rPr lang="zh-CN" altLang="zh-CN" dirty="0"/>
              <a:t>在</a:t>
            </a:r>
            <a:r>
              <a:rPr lang="en-US" altLang="zh-CN" dirty="0" err="1"/>
              <a:t>HBase</a:t>
            </a:r>
            <a:r>
              <a:rPr lang="zh-CN" altLang="zh-CN" dirty="0"/>
              <a:t>配置文件</a:t>
            </a:r>
            <a:r>
              <a:rPr lang="en-US" altLang="zh-CN" dirty="0"/>
              <a:t>conf/hbase-env.sh</a:t>
            </a:r>
            <a:r>
              <a:rPr lang="zh-CN" altLang="zh-CN" dirty="0"/>
              <a:t>中配置</a:t>
            </a:r>
            <a:r>
              <a:rPr lang="en-US" altLang="zh-CN" dirty="0" smtClean="0"/>
              <a:t>JAVA_HOME</a:t>
            </a:r>
            <a:r>
              <a:rPr lang="zh-CN" altLang="en-US" dirty="0" smtClean="0"/>
              <a:t>；</a:t>
            </a:r>
            <a:endParaRPr lang="en-US" altLang="zh-CN" dirty="0" smtClean="0"/>
          </a:p>
          <a:p>
            <a:pPr marL="285750" indent="-285750">
              <a:lnSpc>
                <a:spcPct val="150000"/>
              </a:lnSpc>
              <a:buFont typeface="Wingdings" panose="05000000000000000000" pitchFamily="2" charset="2"/>
              <a:buChar char="u"/>
            </a:pPr>
            <a:r>
              <a:rPr lang="zh-CN" altLang="zh-CN" dirty="0"/>
              <a:t>在</a:t>
            </a:r>
            <a:r>
              <a:rPr lang="en-US" altLang="zh-CN" dirty="0" err="1"/>
              <a:t>HBase</a:t>
            </a:r>
            <a:r>
              <a:rPr lang="zh-CN" altLang="zh-CN" dirty="0"/>
              <a:t>配置文件</a:t>
            </a:r>
            <a:r>
              <a:rPr lang="en-US" altLang="zh-CN" dirty="0" err="1"/>
              <a:t>conf</a:t>
            </a:r>
            <a:r>
              <a:rPr lang="en-US" altLang="zh-CN" dirty="0"/>
              <a:t>/hbase-site.xml</a:t>
            </a:r>
            <a:r>
              <a:rPr lang="zh-CN" altLang="zh-CN" dirty="0" smtClean="0"/>
              <a:t>中配置</a:t>
            </a:r>
            <a:r>
              <a:rPr lang="en-US" altLang="zh-CN" dirty="0" err="1"/>
              <a:t>HBase</a:t>
            </a:r>
            <a:r>
              <a:rPr lang="zh-CN" altLang="zh-CN" dirty="0"/>
              <a:t>和</a:t>
            </a:r>
            <a:r>
              <a:rPr lang="en-US" altLang="zh-CN" dirty="0" err="1"/>
              <a:t>ZooKeeper</a:t>
            </a:r>
            <a:r>
              <a:rPr lang="zh-CN" altLang="zh-CN" dirty="0"/>
              <a:t>用于写数据的</a:t>
            </a:r>
            <a:r>
              <a:rPr lang="zh-CN" altLang="zh-CN" dirty="0" smtClean="0"/>
              <a:t>目录</a:t>
            </a:r>
            <a:r>
              <a:rPr lang="zh-CN" altLang="en-US" dirty="0" smtClean="0"/>
              <a:t>；</a:t>
            </a:r>
            <a:endParaRPr kumimoji="1" lang="en-US" altLang="zh-CN" dirty="0" smtClean="0"/>
          </a:p>
          <a:p>
            <a:pPr marL="285750" indent="-285750">
              <a:lnSpc>
                <a:spcPct val="150000"/>
              </a:lnSpc>
              <a:buFont typeface="Wingdings" panose="05000000000000000000" pitchFamily="2" charset="2"/>
              <a:buChar char="u"/>
            </a:pPr>
            <a:r>
              <a:rPr lang="zh-CN" altLang="zh-CN" dirty="0"/>
              <a:t>至此</a:t>
            </a:r>
            <a:r>
              <a:rPr lang="en-US" altLang="zh-CN" dirty="0" err="1"/>
              <a:t>HBase</a:t>
            </a:r>
            <a:r>
              <a:rPr lang="zh-CN" altLang="zh-CN" dirty="0"/>
              <a:t>单节点部署完毕，可执行脚本</a:t>
            </a:r>
            <a:r>
              <a:rPr lang="en-US" altLang="zh-CN" dirty="0"/>
              <a:t>bin/start-hbase.sh</a:t>
            </a:r>
            <a:r>
              <a:rPr lang="zh-CN" altLang="zh-CN" dirty="0"/>
              <a:t>启动</a:t>
            </a:r>
            <a:r>
              <a:rPr lang="en-US" altLang="zh-CN" dirty="0" err="1" smtClean="0"/>
              <a:t>HBase</a:t>
            </a:r>
            <a:r>
              <a:rPr lang="zh-CN" altLang="en-US" dirty="0" smtClean="0"/>
              <a:t>。</a:t>
            </a:r>
            <a:endParaRPr kumimoji="1"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712328" cy="369332"/>
          </a:xfrm>
          <a:prstGeom prst="rect">
            <a:avLst/>
          </a:prstGeom>
        </p:spPr>
        <p:txBody>
          <a:bodyPr wrap="none">
            <a:spAutoFit/>
          </a:bodyPr>
          <a:lstStyle/>
          <a:p>
            <a:r>
              <a:rPr lang="en-US" altLang="zh-CN" b="1" dirty="0">
                <a:solidFill>
                  <a:srgbClr val="3D89BC"/>
                </a:solidFill>
              </a:rPr>
              <a:t>2</a:t>
            </a:r>
            <a:r>
              <a:rPr lang="zh-CN" altLang="zh-CN" b="1" dirty="0" smtClean="0">
                <a:solidFill>
                  <a:srgbClr val="3D89BC"/>
                </a:solidFill>
              </a:rPr>
              <a:t>．</a:t>
            </a:r>
            <a:r>
              <a:rPr lang="zh-CN" altLang="en-US" b="1" dirty="0" smtClean="0">
                <a:solidFill>
                  <a:srgbClr val="3D89BC"/>
                </a:solidFill>
              </a:rPr>
              <a:t>单节点部署</a:t>
            </a:r>
            <a:endParaRPr lang="zh-CN" altLang="zh-CN" b="1" dirty="0">
              <a:solidFill>
                <a:srgbClr val="3D89BC"/>
              </a:solidFill>
            </a:endParaRPr>
          </a:p>
        </p:txBody>
      </p:sp>
      <p:pic>
        <p:nvPicPr>
          <p:cNvPr id="8194" name="Picture 2" descr="图3-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5" y="4446905"/>
            <a:ext cx="803084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578073" y="977510"/>
            <a:ext cx="7377992"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dirty="0"/>
              <a:t>可以访问网址</a:t>
            </a:r>
            <a:r>
              <a:rPr lang="en-US" altLang="zh-CN" dirty="0"/>
              <a:t>http://&lt;host&gt;:16010</a:t>
            </a:r>
            <a:r>
              <a:rPr lang="zh-CN" altLang="zh-CN" dirty="0"/>
              <a:t>来</a:t>
            </a:r>
            <a:r>
              <a:rPr lang="zh-CN" altLang="zh-CN" dirty="0" smtClean="0"/>
              <a:t>查看</a:t>
            </a:r>
            <a:r>
              <a:rPr lang="en-US" altLang="zh-CN" dirty="0" err="1" smtClean="0"/>
              <a:t>HBase</a:t>
            </a:r>
            <a:r>
              <a:rPr lang="zh-CN" altLang="zh-CN" dirty="0" smtClean="0"/>
              <a:t>状态：</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pic>
        <p:nvPicPr>
          <p:cNvPr id="921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60" y="1473200"/>
            <a:ext cx="7440295" cy="45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57525" y="1519752"/>
            <a:ext cx="7828948"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dirty="0"/>
              <a:t>将</a:t>
            </a:r>
            <a:r>
              <a:rPr lang="en-US" altLang="zh-CN" dirty="0" err="1"/>
              <a:t>HBase</a:t>
            </a:r>
            <a:r>
              <a:rPr lang="zh-CN" altLang="zh-CN" dirty="0"/>
              <a:t>单节点部署改为伪分布式部署并改用</a:t>
            </a:r>
            <a:r>
              <a:rPr lang="en-US" altLang="zh-CN" dirty="0"/>
              <a:t>HDFS</a:t>
            </a:r>
            <a:r>
              <a:rPr lang="zh-CN" altLang="zh-CN" dirty="0"/>
              <a:t>存储数据</a:t>
            </a:r>
            <a:r>
              <a:rPr lang="zh-CN" altLang="zh-CN" dirty="0" smtClean="0"/>
              <a:t>的</a:t>
            </a:r>
            <a:r>
              <a:rPr lang="zh-CN" altLang="en-US" dirty="0" smtClean="0"/>
              <a:t>步骤</a:t>
            </a:r>
            <a:r>
              <a:rPr lang="zh-CN" altLang="zh-CN" dirty="0" smtClean="0"/>
              <a:t>如下：</a:t>
            </a:r>
            <a:endParaRPr lang="en-US" altLang="zh-CN" dirty="0" smtClean="0"/>
          </a:p>
        </p:txBody>
      </p:sp>
      <p:sp>
        <p:nvSpPr>
          <p:cNvPr id="11" name="文本框 10"/>
          <p:cNvSpPr txBox="1"/>
          <p:nvPr/>
        </p:nvSpPr>
        <p:spPr>
          <a:xfrm>
            <a:off x="923324" y="2180959"/>
            <a:ext cx="7297349"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dirty="0" smtClean="0"/>
              <a:t>停止</a:t>
            </a:r>
            <a:r>
              <a:rPr lang="en-US" altLang="zh-CN" dirty="0" err="1" smtClean="0"/>
              <a:t>HBase</a:t>
            </a:r>
            <a:r>
              <a:rPr lang="zh-CN" altLang="en-US" dirty="0" smtClean="0"/>
              <a:t>；</a:t>
            </a:r>
            <a:endParaRPr kumimoji="1" lang="en-US" altLang="zh-CN" dirty="0"/>
          </a:p>
          <a:p>
            <a:pPr marL="285750" indent="-285750">
              <a:lnSpc>
                <a:spcPct val="150000"/>
              </a:lnSpc>
              <a:buFont typeface="Wingdings" panose="05000000000000000000" pitchFamily="2" charset="2"/>
              <a:buChar char="u"/>
            </a:pPr>
            <a:r>
              <a:rPr lang="zh-CN" altLang="zh-CN" dirty="0"/>
              <a:t>配置文件</a:t>
            </a:r>
            <a:r>
              <a:rPr lang="en-US" altLang="zh-CN" dirty="0" err="1"/>
              <a:t>conf</a:t>
            </a:r>
            <a:r>
              <a:rPr lang="en-US" altLang="zh-CN" dirty="0"/>
              <a:t>/hbase-site.xml</a:t>
            </a:r>
            <a:r>
              <a:rPr lang="zh-CN" altLang="zh-CN" dirty="0"/>
              <a:t>中增加</a:t>
            </a:r>
            <a:r>
              <a:rPr lang="en-US" altLang="zh-CN" dirty="0" err="1"/>
              <a:t>hbase.cluster.distributed</a:t>
            </a:r>
            <a:r>
              <a:rPr lang="zh-CN" altLang="zh-CN" dirty="0"/>
              <a:t>配置项并修改</a:t>
            </a:r>
            <a:r>
              <a:rPr lang="en-US" altLang="zh-CN" dirty="0" err="1"/>
              <a:t>hbase.rootdir</a:t>
            </a:r>
            <a:r>
              <a:rPr lang="zh-CN" altLang="zh-CN" dirty="0"/>
              <a:t>的配置值为</a:t>
            </a:r>
            <a:r>
              <a:rPr lang="en-US" altLang="zh-CN" dirty="0"/>
              <a:t>HDFS</a:t>
            </a:r>
            <a:r>
              <a:rPr lang="zh-CN" altLang="zh-CN" dirty="0"/>
              <a:t>目录</a:t>
            </a:r>
            <a:r>
              <a:rPr lang="zh-CN" altLang="en-US" dirty="0" smtClean="0"/>
              <a:t>；</a:t>
            </a:r>
            <a:endParaRPr lang="en-US" altLang="zh-CN" dirty="0" smtClean="0"/>
          </a:p>
          <a:p>
            <a:pPr marL="285750" indent="-285750">
              <a:lnSpc>
                <a:spcPct val="150000"/>
              </a:lnSpc>
              <a:buFont typeface="Wingdings" panose="05000000000000000000" pitchFamily="2" charset="2"/>
              <a:buChar char="u"/>
            </a:pPr>
            <a:r>
              <a:rPr lang="zh-CN" altLang="en-US" dirty="0" smtClean="0"/>
              <a:t>启动</a:t>
            </a:r>
            <a:r>
              <a:rPr lang="en-US" altLang="zh-CN" dirty="0" err="1" smtClean="0"/>
              <a:t>HBase</a:t>
            </a:r>
            <a:r>
              <a:rPr lang="zh-CN" altLang="en-US" dirty="0" smtClean="0"/>
              <a:t>；</a:t>
            </a:r>
            <a:endParaRPr kumimoji="1" lang="en-US" altLang="zh-CN" dirty="0" smtClean="0"/>
          </a:p>
          <a:p>
            <a:pPr marL="285750" indent="-285750">
              <a:lnSpc>
                <a:spcPct val="150000"/>
              </a:lnSpc>
              <a:buFont typeface="Wingdings" panose="05000000000000000000" pitchFamily="2" charset="2"/>
              <a:buChar char="u"/>
            </a:pPr>
            <a:r>
              <a:rPr lang="zh-CN" altLang="zh-CN" dirty="0"/>
              <a:t>检查</a:t>
            </a:r>
            <a:r>
              <a:rPr lang="en-US" altLang="zh-CN" dirty="0" err="1"/>
              <a:t>HBase</a:t>
            </a:r>
            <a:r>
              <a:rPr lang="zh-CN" altLang="zh-CN" dirty="0" smtClean="0"/>
              <a:t>目录</a:t>
            </a:r>
            <a:r>
              <a:rPr lang="zh-CN" altLang="en-US" dirty="0" smtClean="0"/>
              <a:t>；</a:t>
            </a:r>
            <a:endParaRPr lang="en-US" altLang="zh-CN" dirty="0" smtClean="0"/>
          </a:p>
          <a:p>
            <a:pPr marL="285750" indent="-285750">
              <a:lnSpc>
                <a:spcPct val="150000"/>
              </a:lnSpc>
              <a:buFont typeface="Wingdings" panose="05000000000000000000" pitchFamily="2" charset="2"/>
              <a:buChar char="u"/>
            </a:pPr>
            <a:r>
              <a:rPr lang="zh-CN" altLang="zh-CN" dirty="0"/>
              <a:t>启动和停止备用</a:t>
            </a:r>
            <a:r>
              <a:rPr lang="en-US" altLang="zh-CN" dirty="0" err="1" smtClean="0"/>
              <a:t>HMaster</a:t>
            </a:r>
            <a:r>
              <a:rPr lang="zh-CN" altLang="en-US" dirty="0" smtClean="0"/>
              <a:t>；</a:t>
            </a:r>
            <a:endParaRPr lang="en-US" altLang="zh-CN" dirty="0" smtClean="0"/>
          </a:p>
          <a:p>
            <a:pPr marL="285750" indent="-285750">
              <a:lnSpc>
                <a:spcPct val="150000"/>
              </a:lnSpc>
              <a:buFont typeface="Wingdings" panose="05000000000000000000" pitchFamily="2" charset="2"/>
              <a:buChar char="u"/>
            </a:pPr>
            <a:r>
              <a:rPr lang="zh-CN" altLang="zh-CN" dirty="0"/>
              <a:t>启动和停止更多</a:t>
            </a:r>
            <a:r>
              <a:rPr lang="en-US" altLang="zh-CN" dirty="0" err="1"/>
              <a:t>HRegionServers</a:t>
            </a:r>
            <a:r>
              <a:rPr lang="zh-CN" altLang="zh-CN" dirty="0"/>
              <a:t>。</a:t>
            </a:r>
            <a:endParaRPr kumimoji="1"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943161" cy="369332"/>
          </a:xfrm>
          <a:prstGeom prst="rect">
            <a:avLst/>
          </a:prstGeom>
        </p:spPr>
        <p:txBody>
          <a:bodyPr wrap="none">
            <a:spAutoFit/>
          </a:bodyPr>
          <a:lstStyle/>
          <a:p>
            <a:r>
              <a:rPr lang="en-US" altLang="zh-CN" b="1" dirty="0" smtClean="0">
                <a:solidFill>
                  <a:srgbClr val="3D89BC"/>
                </a:solidFill>
              </a:rPr>
              <a:t>3</a:t>
            </a:r>
            <a:r>
              <a:rPr lang="zh-CN" altLang="zh-CN" b="1" dirty="0" smtClean="0">
                <a:solidFill>
                  <a:srgbClr val="3D89BC"/>
                </a:solidFill>
              </a:rPr>
              <a:t>．</a:t>
            </a:r>
            <a:r>
              <a:rPr lang="zh-CN" altLang="en-US" b="1" dirty="0" smtClean="0">
                <a:solidFill>
                  <a:srgbClr val="3D89BC"/>
                </a:solidFill>
              </a:rPr>
              <a:t>伪分布式部署</a:t>
            </a:r>
            <a:endParaRPr lang="zh-CN" altLang="zh-CN"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57525" y="1519752"/>
            <a:ext cx="7828948"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dirty="0" err="1" smtClean="0"/>
              <a:t>HBase</a:t>
            </a:r>
            <a:r>
              <a:rPr lang="zh-CN" altLang="en-US" dirty="0" smtClean="0"/>
              <a:t>集群</a:t>
            </a:r>
            <a:r>
              <a:rPr lang="zh-CN" altLang="zh-CN" dirty="0" smtClean="0"/>
              <a:t>部署</a:t>
            </a:r>
            <a:r>
              <a:rPr lang="zh-CN" altLang="en-US" dirty="0" smtClean="0"/>
              <a:t>架构示例</a:t>
            </a:r>
            <a:r>
              <a:rPr lang="zh-CN" altLang="zh-CN" dirty="0" smtClean="0"/>
              <a:t>：</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481496" cy="369332"/>
          </a:xfrm>
          <a:prstGeom prst="rect">
            <a:avLst/>
          </a:prstGeom>
        </p:spPr>
        <p:txBody>
          <a:bodyPr wrap="none">
            <a:spAutoFit/>
          </a:bodyPr>
          <a:lstStyle/>
          <a:p>
            <a:r>
              <a:rPr lang="en-US" altLang="zh-CN" b="1" dirty="0" smtClean="0">
                <a:solidFill>
                  <a:srgbClr val="3D89BC"/>
                </a:solidFill>
              </a:rPr>
              <a:t>4</a:t>
            </a:r>
            <a:r>
              <a:rPr lang="zh-CN" altLang="zh-CN" b="1" dirty="0" smtClean="0">
                <a:solidFill>
                  <a:srgbClr val="3D89BC"/>
                </a:solidFill>
              </a:rPr>
              <a:t>．</a:t>
            </a:r>
            <a:r>
              <a:rPr lang="zh-CN" altLang="en-US" b="1" dirty="0" smtClean="0">
                <a:solidFill>
                  <a:srgbClr val="3D89BC"/>
                </a:solidFill>
              </a:rPr>
              <a:t>集群部署</a:t>
            </a:r>
            <a:endParaRPr lang="zh-CN" altLang="zh-CN" b="1" dirty="0">
              <a:solidFill>
                <a:srgbClr val="3D89BC"/>
              </a:solidFill>
            </a:endParaRPr>
          </a:p>
        </p:txBody>
      </p:sp>
      <p:graphicFrame>
        <p:nvGraphicFramePr>
          <p:cNvPr id="12" name="表格 11"/>
          <p:cNvGraphicFramePr>
            <a:graphicFrameLocks noGrp="1"/>
          </p:cNvGraphicFramePr>
          <p:nvPr/>
        </p:nvGraphicFramePr>
        <p:xfrm>
          <a:off x="1023584" y="2180958"/>
          <a:ext cx="7462889" cy="3849940"/>
        </p:xfrm>
        <a:graphic>
          <a:graphicData uri="http://schemas.openxmlformats.org/drawingml/2006/table">
            <a:tbl>
              <a:tblPr firstRow="1" firstCol="1" bandRow="1">
                <a:tableStyleId>{5C22544A-7EE6-4342-B048-85BDC9FD1C3A}</a:tableStyleId>
              </a:tblPr>
              <a:tblGrid>
                <a:gridCol w="2200129"/>
                <a:gridCol w="1708704"/>
                <a:gridCol w="1954417"/>
                <a:gridCol w="1599639"/>
              </a:tblGrid>
              <a:tr h="1024766">
                <a:tc>
                  <a:txBody>
                    <a:bodyPr/>
                    <a:lstStyle/>
                    <a:p>
                      <a:pPr indent="0" algn="r">
                        <a:lnSpc>
                          <a:spcPts val="1400"/>
                        </a:lnSpc>
                        <a:spcAft>
                          <a:spcPts val="0"/>
                        </a:spcAft>
                      </a:pPr>
                      <a:r>
                        <a:rPr lang="zh-CN" sz="1600" dirty="0">
                          <a:effectLst/>
                        </a:rPr>
                        <a:t>节点类型</a:t>
                      </a:r>
                    </a:p>
                    <a:p>
                      <a:pPr indent="0" algn="l">
                        <a:lnSpc>
                          <a:spcPts val="1400"/>
                        </a:lnSpc>
                        <a:spcBef>
                          <a:spcPts val="600"/>
                        </a:spcBef>
                        <a:spcAft>
                          <a:spcPts val="0"/>
                        </a:spcAft>
                      </a:pPr>
                      <a:r>
                        <a:rPr lang="zh-CN" sz="1600" dirty="0">
                          <a:effectLst/>
                        </a:rPr>
                        <a:t>机器名称</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en-US" sz="1600" dirty="0" err="1">
                          <a:effectLst/>
                        </a:rPr>
                        <a:t>HMaster</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en-US" sz="1600" dirty="0" err="1">
                          <a:effectLst/>
                        </a:rPr>
                        <a:t>HRegionServer</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en-US" sz="1600">
                          <a:effectLst/>
                        </a:rPr>
                        <a:t>ZooKeeper</a:t>
                      </a:r>
                      <a:endParaRPr lang="zh-CN" sz="1600">
                        <a:effectLst/>
                        <a:latin typeface="Times New Roman" panose="02020603050405020304" pitchFamily="18" charset="0"/>
                        <a:ea typeface="宋体" panose="02010600030101010101" pitchFamily="2" charset="-122"/>
                      </a:endParaRPr>
                    </a:p>
                  </a:txBody>
                  <a:tcPr marL="68580" marR="68580" marT="0" marB="0" anchor="ctr"/>
                </a:tc>
              </a:tr>
              <a:tr h="700469">
                <a:tc>
                  <a:txBody>
                    <a:bodyPr/>
                    <a:lstStyle/>
                    <a:p>
                      <a:pPr indent="0" algn="ctr">
                        <a:lnSpc>
                          <a:spcPts val="1400"/>
                        </a:lnSpc>
                        <a:spcAft>
                          <a:spcPts val="0"/>
                        </a:spcAft>
                      </a:pPr>
                      <a:r>
                        <a:rPr lang="en-US" sz="1600">
                          <a:effectLst/>
                        </a:rPr>
                        <a:t>master</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a:effectLst/>
                        </a:rPr>
                        <a:t>主</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dirty="0">
                          <a:effectLst/>
                        </a:rPr>
                        <a:t>否</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a:effectLst/>
                        </a:rPr>
                        <a:t>是</a:t>
                      </a:r>
                      <a:endParaRPr lang="zh-CN" sz="1600">
                        <a:effectLst/>
                        <a:latin typeface="Times New Roman" panose="02020603050405020304" pitchFamily="18" charset="0"/>
                        <a:ea typeface="宋体" panose="02010600030101010101" pitchFamily="2" charset="-122"/>
                      </a:endParaRPr>
                    </a:p>
                  </a:txBody>
                  <a:tcPr marL="68580" marR="68580" marT="0" marB="0" anchor="ctr"/>
                </a:tc>
              </a:tr>
              <a:tr h="708235">
                <a:tc>
                  <a:txBody>
                    <a:bodyPr/>
                    <a:lstStyle/>
                    <a:p>
                      <a:pPr indent="0" algn="ctr">
                        <a:lnSpc>
                          <a:spcPts val="1400"/>
                        </a:lnSpc>
                        <a:spcAft>
                          <a:spcPts val="0"/>
                        </a:spcAft>
                      </a:pPr>
                      <a:r>
                        <a:rPr lang="en-US" sz="1600">
                          <a:effectLst/>
                        </a:rPr>
                        <a:t>slave1</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a:effectLst/>
                        </a:rPr>
                        <a:t>备用</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dirty="0">
                          <a:effectLst/>
                        </a:rPr>
                        <a:t>是</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dirty="0">
                          <a:effectLst/>
                        </a:rPr>
                        <a:t>否</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r>
              <a:tr h="708235">
                <a:tc>
                  <a:txBody>
                    <a:bodyPr/>
                    <a:lstStyle/>
                    <a:p>
                      <a:pPr indent="0" algn="ctr">
                        <a:lnSpc>
                          <a:spcPts val="1400"/>
                        </a:lnSpc>
                        <a:spcAft>
                          <a:spcPts val="0"/>
                        </a:spcAft>
                      </a:pPr>
                      <a:r>
                        <a:rPr lang="en-US" sz="1600">
                          <a:effectLst/>
                        </a:rPr>
                        <a:t>slave2</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a:effectLst/>
                        </a:rPr>
                        <a:t>否</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a:effectLst/>
                        </a:rPr>
                        <a:t>是</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dirty="0">
                          <a:effectLst/>
                        </a:rPr>
                        <a:t>是</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r>
              <a:tr h="708235">
                <a:tc>
                  <a:txBody>
                    <a:bodyPr/>
                    <a:lstStyle/>
                    <a:p>
                      <a:pPr indent="0" algn="ctr">
                        <a:lnSpc>
                          <a:spcPts val="1400"/>
                        </a:lnSpc>
                        <a:spcAft>
                          <a:spcPts val="0"/>
                        </a:spcAft>
                      </a:pPr>
                      <a:r>
                        <a:rPr lang="en-US" sz="1600">
                          <a:effectLst/>
                        </a:rPr>
                        <a:t>slave3</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a:effectLst/>
                        </a:rPr>
                        <a:t>否</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a:effectLst/>
                        </a:rPr>
                        <a:t>是</a:t>
                      </a:r>
                      <a:endParaRPr lang="zh-CN"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400"/>
                        </a:lnSpc>
                        <a:spcAft>
                          <a:spcPts val="0"/>
                        </a:spcAft>
                      </a:pPr>
                      <a:r>
                        <a:rPr lang="zh-CN" sz="1600" dirty="0">
                          <a:effectLst/>
                        </a:rPr>
                        <a:t>是</a:t>
                      </a:r>
                      <a:endParaRPr lang="zh-CN" sz="16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14" name="AutoShape 1"/>
          <p:cNvSpPr>
            <a:spLocks noChangeShapeType="1"/>
          </p:cNvSpPr>
          <p:nvPr/>
        </p:nvSpPr>
        <p:spPr bwMode="auto">
          <a:xfrm>
            <a:off x="1023584" y="2180959"/>
            <a:ext cx="2197288" cy="1012618"/>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452232" y="855338"/>
            <a:ext cx="7828948"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dirty="0" err="1" smtClean="0"/>
              <a:t>HBase</a:t>
            </a:r>
            <a:r>
              <a:rPr lang="zh-CN" altLang="en-US" dirty="0" smtClean="0"/>
              <a:t>集群</a:t>
            </a:r>
            <a:r>
              <a:rPr lang="zh-CN" altLang="zh-CN" dirty="0" smtClean="0"/>
              <a:t>部署的</a:t>
            </a:r>
            <a:r>
              <a:rPr lang="zh-CN" altLang="en-US" dirty="0" smtClean="0"/>
              <a:t>步骤</a:t>
            </a:r>
            <a:r>
              <a:rPr lang="zh-CN" altLang="zh-CN" dirty="0" smtClean="0"/>
              <a:t>如下：</a:t>
            </a:r>
            <a:endParaRPr lang="en-US" altLang="zh-CN" dirty="0" smtClean="0"/>
          </a:p>
        </p:txBody>
      </p:sp>
      <p:sp>
        <p:nvSpPr>
          <p:cNvPr id="11" name="文本框 10"/>
          <p:cNvSpPr txBox="1"/>
          <p:nvPr/>
        </p:nvSpPr>
        <p:spPr>
          <a:xfrm>
            <a:off x="923323" y="1221501"/>
            <a:ext cx="7297349" cy="4892675"/>
          </a:xfrm>
          <a:prstGeom prst="rect">
            <a:avLst/>
          </a:prstGeom>
          <a:noFill/>
        </p:spPr>
        <p:txBody>
          <a:bodyPr wrap="square" rtlCol="0">
            <a:spAutoFit/>
          </a:bodyPr>
          <a:lstStyle/>
          <a:p>
            <a:pPr marL="342900" indent="-342900">
              <a:lnSpc>
                <a:spcPct val="150000"/>
              </a:lnSpc>
              <a:buFont typeface="+mj-ea"/>
              <a:buAutoNum type="circleNumDbPlai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建立</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ssh</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免密码访问</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kumimoji="1"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部署</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master</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安装</a:t>
            </a:r>
            <a:r>
              <a:rPr lang="en-US" altLang="zh-CN" sz="1600" dirty="0" err="1" smtClean="0">
                <a:latin typeface="微软雅黑" panose="020B0503020204020204" pitchFamily="34" charset="-122"/>
                <a:ea typeface="微软雅黑" panose="020B0503020204020204" pitchFamily="34" charset="-122"/>
                <a:cs typeface="微软雅黑" panose="020B0503020204020204" pitchFamily="34" charset="-122"/>
              </a:rPr>
              <a:t>HBase</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配置</a:t>
            </a:r>
            <a:r>
              <a:rPr lang="en-US" altLang="zh-CN" sz="1600" dirty="0" err="1" smtClean="0">
                <a:latin typeface="微软雅黑" panose="020B0503020204020204" pitchFamily="34" charset="-122"/>
                <a:ea typeface="微软雅黑" panose="020B0503020204020204" pitchFamily="34" charset="-122"/>
                <a:cs typeface="微软雅黑" panose="020B0503020204020204" pitchFamily="34" charset="-122"/>
              </a:rPr>
              <a:t>HRegionServer</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配置备用</a:t>
            </a:r>
            <a:r>
              <a:rPr lang="en-US" altLang="zh-CN" sz="1600" dirty="0" err="1" smtClean="0">
                <a:latin typeface="微软雅黑" panose="020B0503020204020204" pitchFamily="34" charset="-122"/>
                <a:ea typeface="微软雅黑" panose="020B0503020204020204" pitchFamily="34" charset="-122"/>
                <a:cs typeface="微软雅黑" panose="020B0503020204020204" pitchFamily="34" charset="-122"/>
              </a:rPr>
              <a:t>HMaster</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配置</a:t>
            </a:r>
            <a:r>
              <a:rPr lang="en-US" altLang="zh-CN" sz="1600" dirty="0" err="1" smtClean="0">
                <a:latin typeface="微软雅黑" panose="020B0503020204020204" pitchFamily="34" charset="-122"/>
                <a:ea typeface="微软雅黑" panose="020B0503020204020204" pitchFamily="34" charset="-122"/>
                <a:cs typeface="微软雅黑" panose="020B0503020204020204" pitchFamily="34" charset="-122"/>
              </a:rPr>
              <a:t>ZooKeeper</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部署</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slave1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slave2</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slave3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mj-ea"/>
              <a:buAutoNum type="circleNumDbPlai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启动、测试</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HBase</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集群</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在每个节点上执行</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jps</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命令确保都没有启动</a:t>
            </a: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HBase</a:t>
            </a: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进程</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master</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上执行</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bin/start-hbase.sh</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脚本来启动</a:t>
            </a: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集群</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检查每个节点上的进程是否</a:t>
            </a: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启动</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检查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Web</a:t>
            </a: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界面</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nSpc>
                <a:spcPct val="150000"/>
              </a:lnSpc>
              <a:buFont typeface="Wingdings" panose="05000000000000000000" pitchFamily="2" charset="2"/>
              <a:buChar char="n"/>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模拟</a:t>
            </a:r>
            <a:r>
              <a:rPr lang="zh-CN" altLang="zh-CN" sz="1600" dirty="0" smtClean="0">
                <a:latin typeface="微软雅黑" panose="020B0503020204020204" pitchFamily="34" charset="-122"/>
                <a:ea typeface="微软雅黑" panose="020B0503020204020204" pitchFamily="34" charset="-122"/>
                <a:cs typeface="微软雅黑" panose="020B0503020204020204" pitchFamily="34" charset="-122"/>
              </a:rPr>
              <a:t>故障测试</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57524" y="1438650"/>
            <a:ext cx="7828948"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dirty="0" smtClean="0"/>
              <a:t>版本号</a:t>
            </a:r>
            <a:r>
              <a:rPr lang="zh-CN" altLang="zh-CN" dirty="0"/>
              <a:t>的格式为：主版本号</a:t>
            </a:r>
            <a:r>
              <a:rPr lang="en-US" altLang="zh-CN" dirty="0"/>
              <a:t>.</a:t>
            </a:r>
            <a:r>
              <a:rPr lang="zh-CN" altLang="zh-CN" dirty="0"/>
              <a:t>小版本号</a:t>
            </a:r>
            <a:r>
              <a:rPr lang="en-US" altLang="zh-CN" dirty="0"/>
              <a:t>.</a:t>
            </a:r>
            <a:r>
              <a:rPr lang="zh-CN" altLang="zh-CN" dirty="0"/>
              <a:t>补丁版本号，其含义</a:t>
            </a:r>
            <a:r>
              <a:rPr lang="zh-CN" altLang="zh-CN" dirty="0" smtClean="0"/>
              <a:t>如下：</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481496" cy="369332"/>
          </a:xfrm>
          <a:prstGeom prst="rect">
            <a:avLst/>
          </a:prstGeom>
        </p:spPr>
        <p:txBody>
          <a:bodyPr wrap="none">
            <a:spAutoFit/>
          </a:bodyPr>
          <a:lstStyle/>
          <a:p>
            <a:r>
              <a:rPr lang="en-US" altLang="zh-CN" b="1" dirty="0" smtClean="0">
                <a:solidFill>
                  <a:srgbClr val="3D89BC"/>
                </a:solidFill>
              </a:rPr>
              <a:t>5</a:t>
            </a:r>
            <a:r>
              <a:rPr lang="zh-CN" altLang="zh-CN" b="1" dirty="0" smtClean="0">
                <a:solidFill>
                  <a:srgbClr val="3D89BC"/>
                </a:solidFill>
              </a:rPr>
              <a:t>．</a:t>
            </a:r>
            <a:r>
              <a:rPr lang="zh-CN" altLang="en-US" b="1" dirty="0" smtClean="0">
                <a:solidFill>
                  <a:srgbClr val="3D89BC"/>
                </a:solidFill>
              </a:rPr>
              <a:t>版本升级</a:t>
            </a:r>
            <a:endParaRPr lang="zh-CN" altLang="zh-CN" b="1" dirty="0">
              <a:solidFill>
                <a:srgbClr val="3D89BC"/>
              </a:solidFill>
            </a:endParaRPr>
          </a:p>
        </p:txBody>
      </p:sp>
      <p:sp>
        <p:nvSpPr>
          <p:cNvPr id="15" name="文本框 14"/>
          <p:cNvSpPr txBox="1"/>
          <p:nvPr/>
        </p:nvSpPr>
        <p:spPr>
          <a:xfrm>
            <a:off x="923322" y="1956357"/>
            <a:ext cx="7674768"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zh-CN" dirty="0" smtClean="0"/>
              <a:t>主版本号：当包含了不兼容的</a:t>
            </a:r>
            <a:r>
              <a:rPr lang="en-US" altLang="zh-CN" dirty="0" smtClean="0"/>
              <a:t>API</a:t>
            </a:r>
            <a:r>
              <a:rPr lang="zh-CN" altLang="zh-CN" dirty="0" smtClean="0"/>
              <a:t>修改时需增加主版本号。</a:t>
            </a:r>
            <a:endParaRPr lang="en-US" altLang="zh-CN" dirty="0" smtClean="0"/>
          </a:p>
          <a:p>
            <a:pPr marL="285750" indent="-285750">
              <a:lnSpc>
                <a:spcPct val="150000"/>
              </a:lnSpc>
              <a:buFont typeface="Wingdings" panose="05000000000000000000" pitchFamily="2" charset="2"/>
              <a:buChar char="u"/>
            </a:pPr>
            <a:r>
              <a:rPr lang="zh-CN" altLang="zh-CN" dirty="0" smtClean="0"/>
              <a:t>小版本号：当添加了向后兼容的功能时增加小版本号。</a:t>
            </a:r>
            <a:endParaRPr lang="en-US" altLang="zh-CN" dirty="0" smtClean="0"/>
          </a:p>
          <a:p>
            <a:pPr marL="285750" indent="-285750">
              <a:lnSpc>
                <a:spcPct val="150000"/>
              </a:lnSpc>
              <a:buFont typeface="Wingdings" panose="05000000000000000000" pitchFamily="2" charset="2"/>
              <a:buChar char="u"/>
            </a:pPr>
            <a:r>
              <a:rPr lang="zh-CN" altLang="zh-CN" dirty="0" smtClean="0"/>
              <a:t>补丁版本号：当包含了向后兼容的错误修正时增加补丁版本号。</a:t>
            </a:r>
            <a:endParaRPr lang="en-US" altLang="zh-CN" dirty="0" smtClean="0"/>
          </a:p>
          <a:p>
            <a:pPr marL="285750" indent="-285750">
              <a:lnSpc>
                <a:spcPct val="150000"/>
              </a:lnSpc>
              <a:buFont typeface="Wingdings" panose="05000000000000000000" pitchFamily="2" charset="2"/>
              <a:buChar char="u"/>
            </a:pPr>
            <a:r>
              <a:rPr lang="zh-CN" altLang="zh-CN" dirty="0" smtClean="0"/>
              <a:t>为预发布或开发管理等目的，还可以在补丁版本号后面增加更多层级编号。</a:t>
            </a:r>
            <a:r>
              <a:rPr lang="zh-CN" altLang="en-US" dirty="0" smtClean="0"/>
              <a:t>启动</a:t>
            </a:r>
            <a:r>
              <a:rPr lang="en-US" altLang="zh-CN" dirty="0" err="1" smtClean="0"/>
              <a:t>HBase</a:t>
            </a:r>
            <a:r>
              <a:rPr lang="zh-CN" altLang="en-US" dirty="0" smtClean="0"/>
              <a:t>；</a:t>
            </a:r>
            <a:endParaRPr kumimoji="1" lang="en-US" altLang="zh-CN" dirty="0" smtClean="0"/>
          </a:p>
        </p:txBody>
      </p:sp>
      <p:sp>
        <p:nvSpPr>
          <p:cNvPr id="17" name="文本框 16"/>
          <p:cNvSpPr txBox="1"/>
          <p:nvPr/>
        </p:nvSpPr>
        <p:spPr>
          <a:xfrm>
            <a:off x="657525" y="4274557"/>
            <a:ext cx="7940566"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dirty="0" err="1"/>
              <a:t>HBase</a:t>
            </a:r>
            <a:r>
              <a:rPr lang="zh-CN" altLang="zh-CN" dirty="0"/>
              <a:t>的版本升级有三种情况：主版本升级、小版本升级、补丁版本升级</a:t>
            </a:r>
            <a:r>
              <a:rPr lang="zh-CN" altLang="zh-CN" dirty="0" smtClean="0"/>
              <a:t>：</a:t>
            </a:r>
            <a:endParaRPr lang="en-US" altLang="zh-CN" dirty="0" smtClean="0"/>
          </a:p>
        </p:txBody>
      </p:sp>
      <p:sp>
        <p:nvSpPr>
          <p:cNvPr id="18" name="文本框 17"/>
          <p:cNvSpPr txBox="1"/>
          <p:nvPr/>
        </p:nvSpPr>
        <p:spPr>
          <a:xfrm>
            <a:off x="923322" y="4788478"/>
            <a:ext cx="7674768"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zh-CN" dirty="0" smtClean="0"/>
              <a:t>补丁</a:t>
            </a:r>
            <a:r>
              <a:rPr lang="zh-CN" altLang="zh-CN" dirty="0"/>
              <a:t>版本升级对应用程序无影响，可以安全升级</a:t>
            </a:r>
            <a:r>
              <a:rPr lang="zh-CN" altLang="zh-CN" dirty="0" smtClean="0"/>
              <a:t>。</a:t>
            </a:r>
            <a:endParaRPr lang="en-US" altLang="zh-CN" dirty="0" smtClean="0"/>
          </a:p>
          <a:p>
            <a:pPr marL="285750" indent="-285750">
              <a:lnSpc>
                <a:spcPct val="150000"/>
              </a:lnSpc>
              <a:buFont typeface="Wingdings" panose="05000000000000000000" pitchFamily="2" charset="2"/>
              <a:buChar char="u"/>
            </a:pPr>
            <a:r>
              <a:rPr lang="zh-CN" altLang="zh-CN" dirty="0" smtClean="0"/>
              <a:t>小</a:t>
            </a:r>
            <a:r>
              <a:rPr lang="zh-CN" altLang="zh-CN" dirty="0"/>
              <a:t>版本升级不需要应用程序和客户端改动程序代码，</a:t>
            </a:r>
            <a:r>
              <a:rPr lang="zh-CN" altLang="zh-CN" dirty="0" smtClean="0"/>
              <a:t>但</a:t>
            </a:r>
            <a:r>
              <a:rPr lang="zh-CN" altLang="en-US" dirty="0" smtClean="0"/>
              <a:t>可能</a:t>
            </a:r>
            <a:r>
              <a:rPr lang="zh-CN" altLang="zh-CN" dirty="0" smtClean="0"/>
              <a:t>需要</a:t>
            </a:r>
            <a:r>
              <a:rPr lang="zh-CN" altLang="zh-CN" dirty="0"/>
              <a:t>对代码用新的</a:t>
            </a:r>
            <a:r>
              <a:rPr lang="en-US" altLang="zh-CN" dirty="0"/>
              <a:t>.jar</a:t>
            </a:r>
            <a:r>
              <a:rPr lang="zh-CN" altLang="zh-CN" dirty="0"/>
              <a:t>文件进行重新编译</a:t>
            </a:r>
            <a:r>
              <a:rPr lang="zh-CN" altLang="zh-CN" dirty="0" smtClean="0"/>
              <a:t>。</a:t>
            </a:r>
            <a:endParaRPr lang="en-US" altLang="zh-CN" dirty="0" smtClean="0"/>
          </a:p>
          <a:p>
            <a:pPr marL="285750" indent="-285750">
              <a:lnSpc>
                <a:spcPct val="150000"/>
              </a:lnSpc>
              <a:buFont typeface="Wingdings" panose="05000000000000000000" pitchFamily="2" charset="2"/>
              <a:buChar char="u"/>
            </a:pPr>
            <a:r>
              <a:rPr lang="zh-CN" altLang="zh-CN" dirty="0" smtClean="0"/>
              <a:t>主</a:t>
            </a:r>
            <a:r>
              <a:rPr lang="zh-CN" altLang="zh-CN" dirty="0"/>
              <a:t>版本升级不能保证</a:t>
            </a:r>
            <a:r>
              <a:rPr lang="en-US" altLang="zh-CN" dirty="0"/>
              <a:t>API</a:t>
            </a:r>
            <a:r>
              <a:rPr lang="zh-CN" altLang="zh-CN" dirty="0"/>
              <a:t>兼容性</a:t>
            </a:r>
            <a:r>
              <a:rPr lang="zh-CN" altLang="zh-CN" dirty="0" smtClean="0"/>
              <a:t>，应</a:t>
            </a:r>
            <a:r>
              <a:rPr lang="zh-CN" altLang="zh-CN" dirty="0"/>
              <a:t>谨慎进行</a:t>
            </a:r>
            <a:r>
              <a:rPr lang="zh-CN" altLang="zh-CN" dirty="0" smtClean="0"/>
              <a:t>。</a:t>
            </a:r>
            <a:endParaRPr lang="en-US" altLang="zh-CN" dirty="0" smtClean="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3.2 </a:t>
            </a:r>
            <a:r>
              <a:rPr lang="en-US" altLang="zh-CN" sz="2100" b="1" spc="225" dirty="0" err="1" smtClean="0">
                <a:solidFill>
                  <a:prstClr val="white"/>
                </a:solidFill>
              </a:rPr>
              <a:t>HBase</a:t>
            </a:r>
            <a:r>
              <a:rPr lang="en-US" altLang="en-US" sz="2100" b="1" spc="225" dirty="0" err="1" smtClean="0">
                <a:solidFill>
                  <a:prstClr val="white"/>
                </a:solidFill>
              </a:rPr>
              <a:t>部署</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57524" y="1438650"/>
            <a:ext cx="7828948"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dirty="0"/>
              <a:t>从</a:t>
            </a:r>
            <a:r>
              <a:rPr lang="en-US" altLang="zh-CN" dirty="0" err="1"/>
              <a:t>HBase</a:t>
            </a:r>
            <a:r>
              <a:rPr lang="en-US" altLang="zh-CN" dirty="0"/>
              <a:t> </a:t>
            </a:r>
            <a:r>
              <a:rPr lang="en-US" altLang="zh-CN" dirty="0" smtClean="0"/>
              <a:t>1.1.2</a:t>
            </a:r>
            <a:r>
              <a:rPr lang="zh-CN" altLang="zh-CN" dirty="0" smtClean="0"/>
              <a:t>升级</a:t>
            </a:r>
            <a:r>
              <a:rPr lang="zh-CN" altLang="zh-CN" dirty="0"/>
              <a:t>到</a:t>
            </a:r>
            <a:r>
              <a:rPr lang="en-US" altLang="zh-CN" dirty="0" err="1"/>
              <a:t>HBase</a:t>
            </a:r>
            <a:r>
              <a:rPr lang="en-US" altLang="zh-CN" dirty="0"/>
              <a:t> </a:t>
            </a:r>
            <a:r>
              <a:rPr lang="en-US" altLang="zh-CN" dirty="0" smtClean="0"/>
              <a:t>1.2.4</a:t>
            </a:r>
            <a:r>
              <a:rPr lang="zh-CN" altLang="zh-CN" dirty="0" smtClean="0"/>
              <a:t>滚动</a:t>
            </a:r>
            <a:r>
              <a:rPr lang="zh-CN" altLang="zh-CN" dirty="0"/>
              <a:t>升级</a:t>
            </a:r>
            <a:r>
              <a:rPr lang="zh-CN" altLang="zh-CN" dirty="0" smtClean="0"/>
              <a:t>的步骤</a:t>
            </a:r>
            <a:r>
              <a:rPr lang="zh-CN" altLang="en-US" dirty="0" smtClean="0"/>
              <a:t>如下</a:t>
            </a:r>
            <a:r>
              <a:rPr lang="zh-CN" altLang="zh-CN" dirty="0" smtClean="0"/>
              <a:t>：</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5" name="文本框 14"/>
          <p:cNvSpPr txBox="1"/>
          <p:nvPr/>
        </p:nvSpPr>
        <p:spPr>
          <a:xfrm>
            <a:off x="923322" y="1956357"/>
            <a:ext cx="7674768" cy="3831818"/>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zh-CN" dirty="0"/>
              <a:t>下载解压</a:t>
            </a:r>
            <a:r>
              <a:rPr lang="en-US" altLang="zh-CN" dirty="0" err="1"/>
              <a:t>HBase</a:t>
            </a:r>
            <a:r>
              <a:rPr lang="en-US" altLang="zh-CN" dirty="0"/>
              <a:t> 1.2.4</a:t>
            </a:r>
            <a:r>
              <a:rPr lang="zh-CN" altLang="zh-CN" dirty="0"/>
              <a:t>安装包，在每台服务器上解压到新的</a:t>
            </a:r>
            <a:r>
              <a:rPr lang="zh-CN" altLang="zh-CN" dirty="0" smtClean="0"/>
              <a:t>目录</a:t>
            </a:r>
            <a:r>
              <a:rPr lang="zh-CN" altLang="en-US" dirty="0" smtClean="0"/>
              <a:t>；</a:t>
            </a:r>
            <a:endParaRPr lang="en-US" altLang="zh-CN" dirty="0" smtClean="0"/>
          </a:p>
          <a:p>
            <a:pPr marL="285750" indent="-285750">
              <a:lnSpc>
                <a:spcPct val="150000"/>
              </a:lnSpc>
              <a:buFont typeface="Wingdings" panose="05000000000000000000" pitchFamily="2" charset="2"/>
              <a:buChar char="u"/>
            </a:pPr>
            <a:r>
              <a:rPr lang="zh-CN" altLang="zh-CN" dirty="0"/>
              <a:t>修改</a:t>
            </a:r>
            <a:r>
              <a:rPr lang="en-US" altLang="zh-CN" dirty="0"/>
              <a:t>/</a:t>
            </a:r>
            <a:r>
              <a:rPr lang="en-US" altLang="zh-CN" dirty="0" err="1"/>
              <a:t>usr</a:t>
            </a:r>
            <a:r>
              <a:rPr lang="en-US" altLang="zh-CN" dirty="0"/>
              <a:t>/local/hbase-1.2.4/</a:t>
            </a:r>
            <a:r>
              <a:rPr lang="en-US" altLang="zh-CN" dirty="0" err="1"/>
              <a:t>conf</a:t>
            </a:r>
            <a:r>
              <a:rPr lang="zh-CN" altLang="zh-CN" dirty="0"/>
              <a:t>下的配置文件，将</a:t>
            </a:r>
            <a:r>
              <a:rPr lang="en-US" altLang="zh-CN" dirty="0"/>
              <a:t>1.1.2</a:t>
            </a:r>
            <a:r>
              <a:rPr lang="zh-CN" altLang="zh-CN" dirty="0"/>
              <a:t>版本的配置文件中的内容复制到</a:t>
            </a:r>
            <a:r>
              <a:rPr lang="en-US" altLang="zh-CN" dirty="0"/>
              <a:t>1.2.4</a:t>
            </a:r>
            <a:r>
              <a:rPr lang="zh-CN" altLang="zh-CN" dirty="0"/>
              <a:t>版本的配置文件</a:t>
            </a:r>
            <a:r>
              <a:rPr lang="zh-CN" altLang="zh-CN" dirty="0" smtClean="0"/>
              <a:t>中</a:t>
            </a:r>
            <a:r>
              <a:rPr lang="zh-CN" altLang="en-US" dirty="0" smtClean="0"/>
              <a:t>；</a:t>
            </a:r>
            <a:endParaRPr lang="en-US" altLang="zh-CN" dirty="0" smtClean="0"/>
          </a:p>
          <a:p>
            <a:pPr marL="285750" indent="-285750">
              <a:lnSpc>
                <a:spcPct val="150000"/>
              </a:lnSpc>
              <a:buFont typeface="Wingdings" panose="05000000000000000000" pitchFamily="2" charset="2"/>
              <a:buChar char="u"/>
            </a:pPr>
            <a:r>
              <a:rPr lang="zh-CN" altLang="zh-CN" dirty="0"/>
              <a:t>在</a:t>
            </a:r>
            <a:r>
              <a:rPr lang="en-US" altLang="zh-CN" dirty="0"/>
              <a:t>/</a:t>
            </a:r>
            <a:r>
              <a:rPr lang="en-US" altLang="zh-CN" dirty="0" err="1"/>
              <a:t>usr</a:t>
            </a:r>
            <a:r>
              <a:rPr lang="en-US" altLang="zh-CN" dirty="0"/>
              <a:t>/local/hbase-1.2.4/bin</a:t>
            </a:r>
            <a:r>
              <a:rPr lang="zh-CN" altLang="zh-CN" dirty="0"/>
              <a:t>下执行滚动重启脚本</a:t>
            </a:r>
            <a:r>
              <a:rPr lang="en-US" altLang="zh-CN" dirty="0"/>
              <a:t>rolling-restart.sh</a:t>
            </a:r>
            <a:r>
              <a:rPr lang="zh-CN" altLang="zh-CN" dirty="0"/>
              <a:t>，格式如下</a:t>
            </a:r>
            <a:r>
              <a:rPr lang="zh-CN" altLang="zh-CN" dirty="0" smtClean="0"/>
              <a:t>：</a:t>
            </a:r>
            <a:endParaRPr lang="en-US" altLang="zh-CN" dirty="0" smtClean="0"/>
          </a:p>
          <a:p>
            <a:pPr marL="285750" indent="-285750">
              <a:lnSpc>
                <a:spcPct val="150000"/>
              </a:lnSpc>
              <a:buFont typeface="Wingdings" panose="05000000000000000000" pitchFamily="2" charset="2"/>
              <a:buChar char="u"/>
            </a:pPr>
            <a:endParaRPr lang="zh-CN" altLang="zh-CN" dirty="0"/>
          </a:p>
          <a:p>
            <a:pPr marL="360045"/>
            <a:r>
              <a:rPr lang="en-US" altLang="zh-CN" dirty="0"/>
              <a:t>[</a:t>
            </a:r>
            <a:r>
              <a:rPr lang="en-US" altLang="zh-CN" dirty="0" err="1"/>
              <a:t>root@master</a:t>
            </a:r>
            <a:r>
              <a:rPr lang="en-US" altLang="zh-CN" dirty="0"/>
              <a:t> hbase-1.2.4]# </a:t>
            </a:r>
            <a:r>
              <a:rPr lang="en-US" altLang="zh-CN" b="1" dirty="0"/>
              <a:t>HBASE_HOME=/</a:t>
            </a:r>
            <a:r>
              <a:rPr lang="en-US" altLang="zh-CN" b="1" dirty="0" err="1"/>
              <a:t>usr</a:t>
            </a:r>
            <a:r>
              <a:rPr lang="en-US" altLang="zh-CN" b="1" dirty="0"/>
              <a:t>/local/hbase-1.2.4 ./</a:t>
            </a:r>
            <a:r>
              <a:rPr lang="en-US" altLang="zh-CN" b="1" dirty="0" smtClean="0"/>
              <a:t>rolling-restart.sh </a:t>
            </a:r>
            <a:r>
              <a:rPr lang="en-US" altLang="zh-CN" b="1" dirty="0"/>
              <a:t>--</a:t>
            </a:r>
            <a:r>
              <a:rPr lang="en-US" altLang="zh-CN" b="1" dirty="0" err="1"/>
              <a:t>config</a:t>
            </a:r>
            <a:r>
              <a:rPr lang="en-US" altLang="zh-CN" b="1" dirty="0"/>
              <a:t> /</a:t>
            </a:r>
            <a:r>
              <a:rPr lang="en-US" altLang="zh-CN" b="1" dirty="0" err="1" smtClean="0"/>
              <a:t>usr</a:t>
            </a:r>
            <a:r>
              <a:rPr lang="en-US" altLang="zh-CN" b="1" dirty="0" smtClean="0"/>
              <a:t>/local/hbase-1.2.4/</a:t>
            </a:r>
            <a:r>
              <a:rPr lang="en-US" altLang="zh-CN" b="1" dirty="0" err="1" smtClean="0"/>
              <a:t>conf</a:t>
            </a:r>
            <a:endParaRPr lang="en-US" altLang="zh-CN" b="1" dirty="0" smtClean="0"/>
          </a:p>
          <a:p>
            <a:endParaRPr lang="zh-CN" altLang="zh-CN" dirty="0"/>
          </a:p>
          <a:p>
            <a:pPr marL="285750" indent="-285750">
              <a:lnSpc>
                <a:spcPct val="150000"/>
              </a:lnSpc>
              <a:buFont typeface="Wingdings" panose="05000000000000000000" pitchFamily="2" charset="2"/>
              <a:buChar char="u"/>
            </a:pPr>
            <a:r>
              <a:rPr lang="zh-CN" altLang="zh-CN" dirty="0"/>
              <a:t>升级完成，可删除原来</a:t>
            </a:r>
            <a:r>
              <a:rPr lang="en-US" altLang="zh-CN" dirty="0"/>
              <a:t>1.1.2</a:t>
            </a:r>
            <a:r>
              <a:rPr lang="zh-CN" altLang="zh-CN" dirty="0"/>
              <a:t>版本安装目录下的文件</a:t>
            </a:r>
            <a:r>
              <a:rPr lang="zh-CN" altLang="zh-CN" dirty="0" smtClean="0"/>
              <a:t>。</a:t>
            </a:r>
            <a:endParaRPr lang="en-US" altLang="zh-CN" dirty="0" smtClean="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03360" y="1169836"/>
              <a:ext cx="2337268" cy="523220"/>
            </a:xfrm>
            <a:prstGeom prst="rect">
              <a:avLst/>
            </a:prstGeom>
            <a:noFill/>
          </p:spPr>
          <p:txBody>
            <a:bodyPr wrap="none" rtlCol="0">
              <a:spAutoFit/>
            </a:bodyPr>
            <a:lstStyle/>
            <a:p>
              <a:pPr algn="ctr"/>
              <a:r>
                <a:rPr lang="zh-CN" altLang="en-US" sz="2800" dirty="0" smtClean="0">
                  <a:solidFill>
                    <a:schemeClr val="accent4"/>
                  </a:solidFill>
                </a:rPr>
                <a:t>第三章 </a:t>
              </a:r>
              <a:r>
                <a:rPr lang="en-US" altLang="zh-CN" sz="2800" dirty="0" smtClean="0">
                  <a:solidFill>
                    <a:schemeClr val="accent4"/>
                  </a:solidFill>
                </a:rPr>
                <a:t>Hadoop</a:t>
              </a:r>
              <a:r>
                <a:rPr lang="zh-CN" altLang="en-US" sz="2800" dirty="0" smtClean="0">
                  <a:solidFill>
                    <a:schemeClr val="accent4"/>
                  </a:solidFill>
                </a:rPr>
                <a:t>数据库</a:t>
              </a:r>
              <a:r>
                <a:rPr lang="en-US" altLang="zh-CN" sz="2800" dirty="0" err="1" smtClean="0">
                  <a:solidFill>
                    <a:schemeClr val="accent4"/>
                  </a:solidFill>
                </a:rPr>
                <a:t>HBase</a:t>
              </a:r>
              <a:endParaRPr lang="zh-CN" altLang="en-US" sz="2800" dirty="0">
                <a:solidFill>
                  <a:schemeClr val="accent4"/>
                </a:solidFill>
              </a:endParaRPr>
            </a:p>
          </p:txBody>
        </p:sp>
      </p:grpSp>
      <p:grpSp>
        <p:nvGrpSpPr>
          <p:cNvPr id="67" name="组合 66"/>
          <p:cNvGrpSpPr/>
          <p:nvPr/>
        </p:nvGrpSpPr>
        <p:grpSpPr>
          <a:xfrm>
            <a:off x="1754534" y="191206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简介</a:t>
              </a:r>
            </a:p>
          </p:txBody>
        </p:sp>
      </p:grpSp>
      <p:grpSp>
        <p:nvGrpSpPr>
          <p:cNvPr id="68" name="组合 67"/>
          <p:cNvGrpSpPr/>
          <p:nvPr/>
        </p:nvGrpSpPr>
        <p:grpSpPr>
          <a:xfrm>
            <a:off x="1754534" y="250541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部署</a:t>
              </a:r>
            </a:p>
          </p:txBody>
        </p:sp>
      </p:grpSp>
      <p:grpSp>
        <p:nvGrpSpPr>
          <p:cNvPr id="69" name="组合 68"/>
          <p:cNvGrpSpPr/>
          <p:nvPr/>
        </p:nvGrpSpPr>
        <p:grpSpPr>
          <a:xfrm>
            <a:off x="1751090" y="30816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94594"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a:solidFill>
                    <a:schemeClr val="bg1"/>
                  </a:solidFill>
                  <a:latin typeface="微软雅黑" panose="020B0503020204020204" pitchFamily="34" charset="-122"/>
                  <a:ea typeface="微软雅黑" panose="020B0503020204020204" pitchFamily="34" charset="-122"/>
                </a:rPr>
                <a:t>HBase</a:t>
              </a:r>
              <a:r>
                <a:rPr lang="zh-CN" altLang="en-US" sz="2100" spc="225" dirty="0">
                  <a:solidFill>
                    <a:schemeClr val="bg1"/>
                  </a:solidFill>
                  <a:latin typeface="微软雅黑" panose="020B0503020204020204" pitchFamily="34" charset="-122"/>
                  <a:ea typeface="微软雅黑" panose="020B0503020204020204" pitchFamily="34" charset="-122"/>
                </a:rPr>
                <a:t>配置</a:t>
              </a:r>
            </a:p>
          </p:txBody>
        </p:sp>
      </p:grpSp>
      <p:grpSp>
        <p:nvGrpSpPr>
          <p:cNvPr id="70" name="组合 69"/>
          <p:cNvGrpSpPr/>
          <p:nvPr/>
        </p:nvGrpSpPr>
        <p:grpSpPr>
          <a:xfrm>
            <a:off x="1751090" y="368609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76870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Shell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3" y="5449397"/>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44" name="组合 69"/>
          <p:cNvGrpSpPr/>
          <p:nvPr/>
        </p:nvGrpSpPr>
        <p:grpSpPr>
          <a:xfrm>
            <a:off x="1754533" y="4268710"/>
            <a:ext cx="5693399" cy="426279"/>
            <a:chOff x="1807265" y="3866296"/>
            <a:chExt cx="5693399" cy="426279"/>
          </a:xfrm>
        </p:grpSpPr>
        <p:sp>
          <p:nvSpPr>
            <p:cNvPr id="45" name="圆角矩形 4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1814" y="3877077"/>
              <a:ext cx="30909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模式设计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69"/>
          <p:cNvGrpSpPr/>
          <p:nvPr/>
        </p:nvGrpSpPr>
        <p:grpSpPr>
          <a:xfrm>
            <a:off x="1747646" y="4900422"/>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03360" y="1169836"/>
              <a:ext cx="2337268" cy="523220"/>
            </a:xfrm>
            <a:prstGeom prst="rect">
              <a:avLst/>
            </a:prstGeom>
            <a:noFill/>
          </p:spPr>
          <p:txBody>
            <a:bodyPr wrap="none" rtlCol="0">
              <a:spAutoFit/>
            </a:bodyPr>
            <a:lstStyle/>
            <a:p>
              <a:pPr algn="ctr"/>
              <a:r>
                <a:rPr lang="zh-CN" altLang="en-US" sz="2800" dirty="0" smtClean="0">
                  <a:solidFill>
                    <a:schemeClr val="accent4"/>
                  </a:solidFill>
                </a:rPr>
                <a:t>第三章 </a:t>
              </a:r>
              <a:r>
                <a:rPr lang="en-US" altLang="zh-CN" sz="2800" dirty="0" smtClean="0">
                  <a:solidFill>
                    <a:schemeClr val="accent4"/>
                  </a:solidFill>
                </a:rPr>
                <a:t>Hadoop</a:t>
              </a:r>
              <a:r>
                <a:rPr lang="zh-CN" altLang="en-US" sz="2800" dirty="0" smtClean="0">
                  <a:solidFill>
                    <a:schemeClr val="accent4"/>
                  </a:solidFill>
                </a:rPr>
                <a:t>数据库</a:t>
              </a:r>
              <a:r>
                <a:rPr lang="en-US" altLang="zh-CN" sz="2800" dirty="0" err="1" smtClean="0">
                  <a:solidFill>
                    <a:schemeClr val="accent4"/>
                  </a:solidFill>
                </a:rPr>
                <a:t>HBase</a:t>
              </a:r>
              <a:endParaRPr lang="zh-CN" altLang="en-US" sz="2800" dirty="0">
                <a:solidFill>
                  <a:schemeClr val="accent4"/>
                </a:solidFill>
              </a:endParaRPr>
            </a:p>
          </p:txBody>
        </p:sp>
      </p:grpSp>
      <p:grpSp>
        <p:nvGrpSpPr>
          <p:cNvPr id="67" name="组合 66"/>
          <p:cNvGrpSpPr/>
          <p:nvPr/>
        </p:nvGrpSpPr>
        <p:grpSpPr>
          <a:xfrm>
            <a:off x="1754534" y="191206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94594"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smtClean="0">
                  <a:solidFill>
                    <a:schemeClr val="bg1"/>
                  </a:solidFill>
                  <a:latin typeface="微软雅黑" panose="020B0503020204020204" pitchFamily="34" charset="-122"/>
                  <a:ea typeface="微软雅黑" panose="020B0503020204020204" pitchFamily="34" charset="-122"/>
                </a:rPr>
                <a:t>HBase</a:t>
              </a:r>
              <a:r>
                <a:rPr lang="zh-CN" altLang="en-US" sz="2100" spc="225" dirty="0" smtClean="0">
                  <a:solidFill>
                    <a:schemeClr val="bg1"/>
                  </a:solidFill>
                  <a:latin typeface="微软雅黑" panose="020B0503020204020204" pitchFamily="34" charset="-122"/>
                  <a:ea typeface="微软雅黑" panose="020B0503020204020204" pitchFamily="34" charset="-122"/>
                </a:rPr>
                <a:t>简介</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50541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部署</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1090" y="30816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配置</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1090" y="368609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76870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Shell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3" y="5449397"/>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44" name="组合 69"/>
          <p:cNvGrpSpPr/>
          <p:nvPr/>
        </p:nvGrpSpPr>
        <p:grpSpPr>
          <a:xfrm>
            <a:off x="1754533" y="4268710"/>
            <a:ext cx="5693399" cy="426279"/>
            <a:chOff x="1807265" y="3866296"/>
            <a:chExt cx="5693399" cy="426279"/>
          </a:xfrm>
        </p:grpSpPr>
        <p:sp>
          <p:nvSpPr>
            <p:cNvPr id="45" name="圆角矩形 4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1814" y="3877077"/>
              <a:ext cx="30909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模式设计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69"/>
          <p:cNvGrpSpPr/>
          <p:nvPr/>
        </p:nvGrpSpPr>
        <p:grpSpPr>
          <a:xfrm>
            <a:off x="1747646" y="4900422"/>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437858"/>
            <a:ext cx="7377992" cy="3415030"/>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smtClean="0"/>
              <a:t>hbase-site.xml</a:t>
            </a:r>
            <a:r>
              <a:rPr lang="zh-CN" altLang="en-US" sz="1600" dirty="0" smtClean="0"/>
              <a:t>：</a:t>
            </a:r>
            <a:r>
              <a:rPr lang="en-US" altLang="zh-CN" sz="1600" dirty="0" err="1" smtClean="0"/>
              <a:t>HBase</a:t>
            </a:r>
            <a:r>
              <a:rPr lang="zh-CN" altLang="zh-CN" sz="1600" dirty="0"/>
              <a:t>最主要的</a:t>
            </a:r>
            <a:r>
              <a:rPr lang="zh-CN" altLang="zh-CN" sz="1600" dirty="0" smtClean="0"/>
              <a:t>配置文件</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hbase-env.sh</a:t>
            </a:r>
            <a:r>
              <a:rPr lang="zh-CN" altLang="en-US" sz="1600" dirty="0" smtClean="0"/>
              <a:t>：</a:t>
            </a:r>
            <a:r>
              <a:rPr lang="zh-CN" altLang="zh-CN" sz="1600" dirty="0" smtClean="0"/>
              <a:t>设置</a:t>
            </a:r>
            <a:r>
              <a:rPr lang="en-US" altLang="zh-CN" sz="1600" dirty="0" err="1" smtClean="0"/>
              <a:t>HBase</a:t>
            </a:r>
            <a:r>
              <a:rPr lang="zh-CN" altLang="zh-CN" sz="1600" dirty="0"/>
              <a:t>运行所需的</a:t>
            </a:r>
            <a:r>
              <a:rPr lang="zh-CN" altLang="zh-CN" sz="1600" dirty="0" smtClean="0"/>
              <a:t>工作环境</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backup-masters</a:t>
            </a:r>
            <a:r>
              <a:rPr lang="zh-CN" altLang="en-US" sz="1600" dirty="0" smtClean="0"/>
              <a:t>：</a:t>
            </a:r>
            <a:r>
              <a:rPr lang="zh-CN" altLang="zh-CN" sz="1600" dirty="0" smtClean="0"/>
              <a:t>列出哪些</a:t>
            </a:r>
            <a:r>
              <a:rPr lang="zh-CN" altLang="zh-CN" sz="1600" dirty="0"/>
              <a:t>服务器应启动备用</a:t>
            </a:r>
            <a:r>
              <a:rPr lang="en-US" altLang="zh-CN" sz="1600" dirty="0" err="1"/>
              <a:t>HMaster</a:t>
            </a:r>
            <a:r>
              <a:rPr lang="zh-CN" altLang="zh-CN" sz="1600" dirty="0"/>
              <a:t>进程</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r</a:t>
            </a:r>
            <a:r>
              <a:rPr lang="x-none" altLang="zh-CN" sz="1600" dirty="0" smtClean="0"/>
              <a:t>egionservers</a:t>
            </a:r>
            <a:r>
              <a:rPr lang="zh-CN" altLang="en-US" sz="1600" dirty="0"/>
              <a:t>：</a:t>
            </a:r>
            <a:r>
              <a:rPr lang="zh-CN" altLang="zh-CN" sz="1600" dirty="0"/>
              <a:t>列出了哪些服务器启动</a:t>
            </a:r>
            <a:r>
              <a:rPr lang="en-US" altLang="zh-CN" sz="1600" dirty="0" err="1"/>
              <a:t>HRegionServer</a:t>
            </a:r>
            <a:r>
              <a:rPr lang="zh-CN" altLang="zh-CN" sz="1600" dirty="0"/>
              <a:t>进程。</a:t>
            </a:r>
            <a:endParaRPr lang="zh-CN" altLang="zh-CN" sz="1600" b="1" dirty="0"/>
          </a:p>
          <a:p>
            <a:pPr marL="285750" indent="-285750">
              <a:lnSpc>
                <a:spcPct val="150000"/>
              </a:lnSpc>
              <a:buClr>
                <a:schemeClr val="accent1"/>
              </a:buClr>
              <a:buFont typeface="Wingdings" panose="05000000000000000000" pitchFamily="2" charset="2"/>
              <a:buChar char="l"/>
            </a:pPr>
            <a:r>
              <a:rPr lang="en-US" altLang="zh-CN" sz="1600" dirty="0" smtClean="0"/>
              <a:t>hbase-policy.xml</a:t>
            </a:r>
            <a:r>
              <a:rPr lang="zh-CN" altLang="en-US" sz="1600" dirty="0" smtClean="0"/>
              <a:t>：</a:t>
            </a:r>
            <a:r>
              <a:rPr lang="en-US" altLang="zh-CN" sz="1600" dirty="0"/>
              <a:t>PRC</a:t>
            </a:r>
            <a:r>
              <a:rPr lang="zh-CN" altLang="zh-CN" sz="1600" dirty="0"/>
              <a:t>服务器对客户端请求进行权限验证时使用的策略配置文件，仅当启用</a:t>
            </a:r>
            <a:r>
              <a:rPr lang="en-US" altLang="zh-CN" sz="1600" dirty="0" err="1"/>
              <a:t>HBase</a:t>
            </a:r>
            <a:r>
              <a:rPr lang="zh-CN" altLang="zh-CN" sz="1600" dirty="0" smtClean="0"/>
              <a:t>安全管理时</a:t>
            </a:r>
            <a:r>
              <a:rPr lang="zh-CN" altLang="zh-CN" sz="1600" dirty="0"/>
              <a:t>才</a:t>
            </a:r>
            <a:r>
              <a:rPr lang="zh-CN" altLang="zh-CN" sz="1600" dirty="0" smtClean="0"/>
              <a:t>使用</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log4j.properties</a:t>
            </a:r>
            <a:r>
              <a:rPr lang="zh-CN" altLang="en-US" sz="1600" dirty="0" smtClean="0"/>
              <a:t>：</a:t>
            </a:r>
            <a:r>
              <a:rPr lang="en-US" altLang="zh-CN" sz="1600" dirty="0" err="1"/>
              <a:t>HBase</a:t>
            </a:r>
            <a:r>
              <a:rPr lang="zh-CN" altLang="zh-CN" sz="1600" dirty="0"/>
              <a:t>所使用的日志模块</a:t>
            </a:r>
            <a:r>
              <a:rPr lang="en-US" altLang="zh-CN" sz="1600" dirty="0"/>
              <a:t>log4j</a:t>
            </a:r>
            <a:r>
              <a:rPr lang="zh-CN" altLang="zh-CN" sz="1600" dirty="0"/>
              <a:t>的</a:t>
            </a:r>
            <a:r>
              <a:rPr lang="zh-CN" altLang="zh-CN" sz="1600" dirty="0" smtClean="0"/>
              <a:t>配置文件</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hadoop-metrics2-hbase.properties</a:t>
            </a:r>
            <a:r>
              <a:rPr lang="zh-CN" altLang="en-US" sz="1600" dirty="0" smtClean="0"/>
              <a:t>：</a:t>
            </a:r>
            <a:r>
              <a:rPr lang="zh-CN" altLang="zh-CN" sz="1600" dirty="0"/>
              <a:t>该配置文件将</a:t>
            </a:r>
            <a:r>
              <a:rPr lang="en-US" altLang="zh-CN" sz="1600" dirty="0" err="1"/>
              <a:t>HBase</a:t>
            </a:r>
            <a:r>
              <a:rPr lang="zh-CN" altLang="zh-CN" sz="1600" dirty="0"/>
              <a:t>集群与</a:t>
            </a:r>
            <a:r>
              <a:rPr lang="en-US" altLang="zh-CN" sz="1600" dirty="0"/>
              <a:t>Hadoop</a:t>
            </a:r>
            <a:r>
              <a:rPr lang="zh-CN" altLang="zh-CN" sz="1600" dirty="0"/>
              <a:t>的</a:t>
            </a:r>
            <a:r>
              <a:rPr lang="en-US" altLang="zh-CN" sz="1600" dirty="0"/>
              <a:t>Metrics2</a:t>
            </a:r>
            <a:r>
              <a:rPr lang="zh-CN" altLang="zh-CN" sz="1600" dirty="0"/>
              <a:t>框架相关联，可用于实时收集</a:t>
            </a:r>
            <a:r>
              <a:rPr lang="en-US" altLang="zh-CN" sz="1600" dirty="0" err="1"/>
              <a:t>HBase</a:t>
            </a:r>
            <a:r>
              <a:rPr lang="zh-CN" altLang="zh-CN" sz="1600" dirty="0"/>
              <a:t>集群的各类监控</a:t>
            </a:r>
            <a:r>
              <a:rPr lang="zh-CN" altLang="zh-CN" sz="1600" dirty="0" smtClean="0"/>
              <a:t>信息</a:t>
            </a:r>
            <a:r>
              <a:rPr lang="zh-CN" altLang="en-US" sz="1600" dirty="0" smtClean="0"/>
              <a:t>。</a:t>
            </a:r>
            <a:endParaRPr lang="en-US" altLang="zh-CN" sz="1600"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481496" cy="369332"/>
          </a:xfrm>
          <a:prstGeom prst="rect">
            <a:avLst/>
          </a:prstGeom>
        </p:spPr>
        <p:txBody>
          <a:bodyPr wrap="none">
            <a:spAutoFit/>
          </a:bodyPr>
          <a:lstStyle/>
          <a:p>
            <a:r>
              <a:rPr lang="en-US" altLang="zh-CN" b="1" dirty="0">
                <a:solidFill>
                  <a:srgbClr val="3D89BC"/>
                </a:solidFill>
              </a:rPr>
              <a:t>1</a:t>
            </a:r>
            <a:r>
              <a:rPr lang="zh-CN" altLang="zh-CN" b="1" dirty="0" smtClean="0">
                <a:solidFill>
                  <a:srgbClr val="3D89BC"/>
                </a:solidFill>
              </a:rPr>
              <a:t>．</a:t>
            </a:r>
            <a:r>
              <a:rPr lang="zh-CN" altLang="en-US" b="1" dirty="0" smtClean="0">
                <a:solidFill>
                  <a:srgbClr val="3D89BC"/>
                </a:solidFill>
              </a:rPr>
              <a:t>配置文件</a:t>
            </a:r>
            <a:endParaRPr lang="zh-CN" altLang="zh-CN" b="1" dirty="0">
              <a:solidFill>
                <a:srgbClr val="3D89BC"/>
              </a:solidFill>
            </a:endParaRPr>
          </a:p>
        </p:txBody>
      </p:sp>
      <p:sp>
        <p:nvSpPr>
          <p:cNvPr id="2" name="矩形 1"/>
          <p:cNvSpPr/>
          <p:nvPr/>
        </p:nvSpPr>
        <p:spPr>
          <a:xfrm>
            <a:off x="755494" y="5400040"/>
            <a:ext cx="7266853" cy="369332"/>
          </a:xfrm>
          <a:prstGeom prst="rect">
            <a:avLst/>
          </a:prstGeom>
        </p:spPr>
        <p:txBody>
          <a:bodyPr wrap="square">
            <a:spAutoFit/>
          </a:bodyPr>
          <a:lstStyle/>
          <a:p>
            <a:pPr>
              <a:buClr>
                <a:schemeClr val="accent1"/>
              </a:buClr>
            </a:pPr>
            <a:r>
              <a:rPr lang="zh-CN" altLang="zh-CN" b="1" dirty="0"/>
              <a:t>上述</a:t>
            </a:r>
            <a:r>
              <a:rPr lang="en-US" altLang="zh-CN" b="1" dirty="0"/>
              <a:t>7</a:t>
            </a:r>
            <a:r>
              <a:rPr lang="zh-CN" altLang="zh-CN" b="1" dirty="0"/>
              <a:t>个</a:t>
            </a:r>
            <a:r>
              <a:rPr lang="en-US" altLang="zh-CN" b="1" dirty="0" err="1"/>
              <a:t>HBase</a:t>
            </a:r>
            <a:r>
              <a:rPr lang="zh-CN" altLang="zh-CN" b="1" dirty="0"/>
              <a:t>配置文件的路径和内容在每个节点上都必须</a:t>
            </a:r>
            <a:r>
              <a:rPr lang="zh-CN" altLang="zh-CN" b="1" dirty="0" smtClean="0"/>
              <a:t>一致</a:t>
            </a:r>
            <a:r>
              <a:rPr lang="zh-CN" altLang="en-US" b="1" dirty="0" smtClean="0"/>
              <a:t>。</a:t>
            </a:r>
            <a:endParaRPr lang="zh-CN" altLang="en-US" b="1"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3" y="1437858"/>
            <a:ext cx="7760710" cy="3784600"/>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err="1" smtClean="0"/>
              <a:t>hbase.cluster.distributed</a:t>
            </a:r>
            <a:r>
              <a:rPr lang="zh-CN" altLang="en-US" sz="1600" dirty="0" smtClean="0"/>
              <a:t>：是否为</a:t>
            </a:r>
            <a:r>
              <a:rPr lang="zh-CN" altLang="zh-CN" sz="1600" dirty="0" smtClean="0"/>
              <a:t>分布式</a:t>
            </a:r>
            <a:r>
              <a:rPr lang="zh-CN" altLang="zh-CN" sz="1600" dirty="0"/>
              <a:t>运行模式，默认</a:t>
            </a:r>
            <a:r>
              <a:rPr lang="zh-CN" altLang="zh-CN" sz="1600" dirty="0" smtClean="0"/>
              <a:t>值</a:t>
            </a:r>
            <a:r>
              <a:rPr lang="zh-CN" altLang="en-US" sz="1600" dirty="0"/>
              <a:t>为</a:t>
            </a:r>
            <a:r>
              <a:rPr lang="en-US" altLang="zh-CN" sz="1600" dirty="0" smtClean="0"/>
              <a:t>false</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hbase.tmp.dir</a:t>
            </a:r>
            <a:r>
              <a:rPr lang="zh-CN" altLang="en-US" sz="1600" dirty="0" smtClean="0"/>
              <a:t>：</a:t>
            </a:r>
            <a:r>
              <a:rPr lang="en-US" altLang="zh-CN" sz="1600" dirty="0" err="1" smtClean="0"/>
              <a:t>HBase</a:t>
            </a:r>
            <a:r>
              <a:rPr lang="zh-CN" altLang="zh-CN" sz="1600" dirty="0"/>
              <a:t>节点在本地文件系统中的临时目录，默认值为</a:t>
            </a:r>
            <a:r>
              <a:rPr lang="en-US" altLang="zh-CN" sz="1600" dirty="0"/>
              <a:t>${</a:t>
            </a:r>
            <a:r>
              <a:rPr lang="en-US" altLang="zh-CN" sz="1600" dirty="0" err="1"/>
              <a:t>java.io.tmpdir</a:t>
            </a:r>
            <a:r>
              <a:rPr lang="en-US" altLang="zh-CN" sz="1600" dirty="0"/>
              <a:t>}/</a:t>
            </a:r>
            <a:r>
              <a:rPr lang="en-US" altLang="zh-CN" sz="1600" dirty="0" err="1"/>
              <a:t>hbase</a:t>
            </a:r>
            <a:r>
              <a:rPr lang="en-US" altLang="zh-CN" sz="1600" dirty="0"/>
              <a:t>-${user.name}</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a:t>hbase.rootdir</a:t>
            </a:r>
            <a:r>
              <a:rPr lang="zh-CN" altLang="en-US" sz="1600" dirty="0" smtClean="0"/>
              <a:t>：</a:t>
            </a:r>
            <a:r>
              <a:rPr lang="en-US" altLang="zh-CN" sz="1600" dirty="0" err="1"/>
              <a:t>HBase</a:t>
            </a:r>
            <a:r>
              <a:rPr lang="zh-CN" altLang="zh-CN" sz="1600" dirty="0"/>
              <a:t>所保存文件的</a:t>
            </a:r>
            <a:r>
              <a:rPr lang="zh-CN" altLang="zh-CN" sz="1600" dirty="0" smtClean="0"/>
              <a:t>根目录</a:t>
            </a:r>
            <a:r>
              <a:rPr lang="en-US" altLang="zh-CN" sz="1600" dirty="0" smtClean="0"/>
              <a:t>,</a:t>
            </a:r>
            <a:r>
              <a:rPr lang="zh-CN" altLang="zh-CN" sz="1600" dirty="0" smtClean="0"/>
              <a:t>默认</a:t>
            </a:r>
            <a:r>
              <a:rPr lang="zh-CN" altLang="zh-CN" sz="1600" dirty="0"/>
              <a:t>值为</a:t>
            </a:r>
            <a:r>
              <a:rPr lang="en-US" altLang="zh-CN" sz="1600" dirty="0"/>
              <a:t>${</a:t>
            </a:r>
            <a:r>
              <a:rPr lang="en-US" altLang="zh-CN" sz="1600" dirty="0" err="1"/>
              <a:t>hbase.tmp.dir</a:t>
            </a:r>
            <a:r>
              <a:rPr lang="en-US" altLang="zh-CN" sz="1600" dirty="0"/>
              <a:t>}/</a:t>
            </a:r>
            <a:r>
              <a:rPr lang="en-US" altLang="zh-CN" sz="1600" dirty="0" err="1"/>
              <a:t>hbase</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a:t>hbase.fs.tmp.dir</a:t>
            </a:r>
            <a:r>
              <a:rPr lang="zh-CN" altLang="en-US" sz="1600" dirty="0" smtClean="0"/>
              <a:t>：</a:t>
            </a:r>
            <a:r>
              <a:rPr lang="en-US" altLang="zh-CN" sz="1600" dirty="0" err="1"/>
              <a:t>HBase</a:t>
            </a:r>
            <a:r>
              <a:rPr lang="zh-CN" altLang="zh-CN" sz="1600" dirty="0"/>
              <a:t>集群在</a:t>
            </a:r>
            <a:r>
              <a:rPr lang="en-US" altLang="zh-CN" sz="1600" dirty="0"/>
              <a:t>HDFS</a:t>
            </a:r>
            <a:r>
              <a:rPr lang="zh-CN" altLang="zh-CN" sz="1600" dirty="0"/>
              <a:t>文件系统中保存临时数据的中转目录，默认</a:t>
            </a:r>
            <a:r>
              <a:rPr lang="zh-CN" altLang="zh-CN" sz="1600" dirty="0" smtClean="0"/>
              <a:t>值</a:t>
            </a:r>
            <a:r>
              <a:rPr lang="zh-CN" altLang="en-US" sz="1600" dirty="0"/>
              <a:t>为</a:t>
            </a:r>
            <a:r>
              <a:rPr lang="en-US" altLang="zh-CN" sz="1600" dirty="0" smtClean="0"/>
              <a:t>/user</a:t>
            </a:r>
            <a:r>
              <a:rPr lang="en-US" altLang="zh-CN" sz="1600" dirty="0"/>
              <a:t>/${user.name}/</a:t>
            </a:r>
            <a:r>
              <a:rPr lang="en-US" altLang="zh-CN" sz="1600" dirty="0" err="1"/>
              <a:t>hbase</a:t>
            </a:r>
            <a:r>
              <a:rPr lang="en-US" altLang="zh-CN" sz="1600" dirty="0"/>
              <a:t>-staging</a:t>
            </a:r>
            <a:r>
              <a:rPr lang="zh-CN" altLang="zh-CN" sz="1600" dirty="0" smtClean="0"/>
              <a:t>。</a:t>
            </a:r>
            <a:endParaRPr lang="zh-CN" altLang="zh-CN" sz="1600" b="1" dirty="0"/>
          </a:p>
          <a:p>
            <a:pPr marL="285750" indent="-285750">
              <a:lnSpc>
                <a:spcPct val="150000"/>
              </a:lnSpc>
              <a:buClr>
                <a:schemeClr val="accent1"/>
              </a:buClr>
              <a:buFont typeface="Wingdings" panose="05000000000000000000" pitchFamily="2" charset="2"/>
              <a:buChar char="l"/>
            </a:pPr>
            <a:r>
              <a:rPr lang="en-US" altLang="zh-CN" sz="1600" dirty="0" err="1"/>
              <a:t>hbase.local.dir</a:t>
            </a:r>
            <a:r>
              <a:rPr lang="zh-CN" altLang="en-US" sz="1600" dirty="0" smtClean="0"/>
              <a:t>：</a:t>
            </a:r>
            <a:r>
              <a:rPr lang="en-US" altLang="zh-CN" sz="1600" dirty="0" err="1"/>
              <a:t>HBase</a:t>
            </a:r>
            <a:r>
              <a:rPr lang="zh-CN" altLang="zh-CN" sz="1600" dirty="0"/>
              <a:t>节点在本地文件系统中用于本地存储的目录，默认值为</a:t>
            </a:r>
            <a:r>
              <a:rPr lang="en-US" altLang="zh-CN" sz="1600" dirty="0"/>
              <a:t>${</a:t>
            </a:r>
            <a:r>
              <a:rPr lang="en-US" altLang="zh-CN" sz="1600" dirty="0" err="1"/>
              <a:t>hbase.tmp.dir</a:t>
            </a:r>
            <a:r>
              <a:rPr lang="en-US" altLang="zh-CN" sz="1600" dirty="0"/>
              <a:t>}/local</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a:t>hbase.zookeeper.quorum</a:t>
            </a:r>
            <a:r>
              <a:rPr lang="zh-CN" altLang="en-US" sz="1600" dirty="0" smtClean="0"/>
              <a:t>：</a:t>
            </a:r>
            <a:r>
              <a:rPr lang="zh-CN" altLang="zh-CN" sz="1600" dirty="0"/>
              <a:t>哪些服务器上运行</a:t>
            </a:r>
            <a:r>
              <a:rPr lang="en-US" altLang="zh-CN" sz="1600" dirty="0" err="1"/>
              <a:t>ZooKeeper</a:t>
            </a:r>
            <a:r>
              <a:rPr lang="zh-CN" altLang="zh-CN" sz="1600" dirty="0"/>
              <a:t>进程</a:t>
            </a:r>
            <a:r>
              <a:rPr lang="zh-CN" altLang="zh-CN" sz="1600" dirty="0" smtClean="0"/>
              <a:t>，默认</a:t>
            </a:r>
            <a:r>
              <a:rPr lang="zh-CN" altLang="zh-CN" sz="1600" dirty="0"/>
              <a:t>值为</a:t>
            </a:r>
            <a:r>
              <a:rPr lang="en-US" altLang="zh-CN" sz="1600" dirty="0"/>
              <a:t>localhost</a:t>
            </a:r>
            <a:r>
              <a:rPr lang="zh-CN" altLang="en-US" sz="1600" dirty="0" smtClean="0"/>
              <a:t>。</a:t>
            </a:r>
            <a:endParaRPr lang="en-US" altLang="zh-CN" sz="1600"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915326"/>
            <a:ext cx="1712328" cy="369332"/>
          </a:xfrm>
          <a:prstGeom prst="rect">
            <a:avLst/>
          </a:prstGeom>
        </p:spPr>
        <p:txBody>
          <a:bodyPr wrap="none">
            <a:spAutoFit/>
          </a:bodyPr>
          <a:lstStyle/>
          <a:p>
            <a:r>
              <a:rPr lang="en-US" altLang="zh-CN" b="1" dirty="0" smtClean="0">
                <a:solidFill>
                  <a:srgbClr val="3D89BC"/>
                </a:solidFill>
              </a:rPr>
              <a:t>2</a:t>
            </a:r>
            <a:r>
              <a:rPr lang="zh-CN" altLang="zh-CN" b="1" dirty="0" smtClean="0">
                <a:solidFill>
                  <a:srgbClr val="3D89BC"/>
                </a:solidFill>
              </a:rPr>
              <a:t>．</a:t>
            </a:r>
            <a:r>
              <a:rPr lang="zh-CN" altLang="en-US" b="1" dirty="0" smtClean="0">
                <a:solidFill>
                  <a:srgbClr val="3D89BC"/>
                </a:solidFill>
              </a:rPr>
              <a:t>主要配置项</a:t>
            </a:r>
            <a:endParaRPr lang="zh-CN" altLang="zh-CN"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3" y="1028425"/>
            <a:ext cx="7760710" cy="4154170"/>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err="1" smtClean="0"/>
              <a:t>hbase.zookeeper.property.dataDir</a:t>
            </a:r>
            <a:r>
              <a:rPr lang="zh-CN" altLang="en-US" sz="1600" dirty="0" smtClean="0"/>
              <a:t>：</a:t>
            </a:r>
            <a:r>
              <a:rPr lang="en-US" altLang="zh-CN" sz="1600" dirty="0" err="1"/>
              <a:t>ZooKeeper</a:t>
            </a:r>
            <a:r>
              <a:rPr lang="zh-CN" altLang="zh-CN" sz="1600" dirty="0"/>
              <a:t>用于保存数据的目录，默认值为</a:t>
            </a:r>
            <a:r>
              <a:rPr lang="en-US" altLang="zh-CN" sz="1600" dirty="0"/>
              <a:t>${</a:t>
            </a:r>
            <a:r>
              <a:rPr lang="en-US" altLang="zh-CN" sz="1600" dirty="0" err="1"/>
              <a:t>hbase.tmp.dir</a:t>
            </a:r>
            <a:r>
              <a:rPr lang="en-US" altLang="zh-CN" sz="1600" dirty="0"/>
              <a:t>}/zookeeper</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hbase.zookeeper.property.maxClientCnxns</a:t>
            </a:r>
            <a:r>
              <a:rPr lang="zh-CN" altLang="en-US" sz="1600" dirty="0" smtClean="0"/>
              <a:t>：</a:t>
            </a:r>
            <a:r>
              <a:rPr lang="zh-CN" altLang="zh-CN" sz="1600" dirty="0"/>
              <a:t>每个</a:t>
            </a:r>
            <a:r>
              <a:rPr lang="en-US" altLang="zh-CN" sz="1600" dirty="0" err="1"/>
              <a:t>ZooKeeper</a:t>
            </a:r>
            <a:r>
              <a:rPr lang="zh-CN" altLang="zh-CN" sz="1600" dirty="0"/>
              <a:t>服务器允许接受的客户端并发连接数量，默认值为</a:t>
            </a:r>
            <a:r>
              <a:rPr lang="en-US" altLang="zh-CN" sz="1600" dirty="0" smtClean="0"/>
              <a:t>300</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zookeeper.session.timeout</a:t>
            </a:r>
            <a:r>
              <a:rPr lang="zh-CN" altLang="en-US" sz="1600" dirty="0" smtClean="0"/>
              <a:t>：</a:t>
            </a:r>
            <a:r>
              <a:rPr lang="en-US" altLang="zh-CN" sz="1600" dirty="0" err="1"/>
              <a:t>ZooKeeper</a:t>
            </a:r>
            <a:r>
              <a:rPr lang="zh-CN" altLang="zh-CN" sz="1600" dirty="0"/>
              <a:t>会话的超时时间，单位是毫秒，默认值是</a:t>
            </a:r>
            <a:r>
              <a:rPr lang="en-US" altLang="zh-CN" sz="1600" dirty="0" smtClean="0"/>
              <a:t>90000</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hbase.master.port</a:t>
            </a:r>
            <a:r>
              <a:rPr lang="zh-CN" altLang="en-US" sz="1600" dirty="0" smtClean="0"/>
              <a:t>：</a:t>
            </a:r>
            <a:r>
              <a:rPr lang="en-US" altLang="zh-CN" sz="1600" dirty="0" err="1"/>
              <a:t>HMaster</a:t>
            </a:r>
            <a:r>
              <a:rPr lang="zh-CN" altLang="zh-CN" sz="1600" dirty="0"/>
              <a:t>进程绑定的端口号，默认值为</a:t>
            </a:r>
            <a:r>
              <a:rPr lang="en-US" altLang="zh-CN" sz="1600" dirty="0" smtClean="0"/>
              <a:t>16000</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hbase.master.info.port</a:t>
            </a:r>
            <a:r>
              <a:rPr lang="zh-CN" altLang="en-US" sz="1600" dirty="0" smtClean="0"/>
              <a:t>：</a:t>
            </a:r>
            <a:r>
              <a:rPr lang="en-US" altLang="zh-CN" sz="1600" dirty="0" err="1"/>
              <a:t>HBase</a:t>
            </a:r>
            <a:r>
              <a:rPr lang="en-US" altLang="zh-CN" sz="1600" dirty="0"/>
              <a:t> Master</a:t>
            </a:r>
            <a:r>
              <a:rPr lang="zh-CN" altLang="zh-CN" sz="1600" dirty="0"/>
              <a:t>的</a:t>
            </a:r>
            <a:r>
              <a:rPr lang="en-US" altLang="zh-CN" sz="1600" dirty="0"/>
              <a:t>Web</a:t>
            </a:r>
            <a:r>
              <a:rPr lang="zh-CN" altLang="zh-CN" sz="1600" dirty="0"/>
              <a:t>页面的端口号，默认值为</a:t>
            </a:r>
            <a:r>
              <a:rPr lang="en-US" altLang="zh-CN" sz="1600" dirty="0"/>
              <a:t>16010</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hbase.master.wait.on.regionservers.mintostart</a:t>
            </a:r>
            <a:r>
              <a:rPr lang="zh-CN" altLang="en-US" sz="1600" dirty="0" smtClean="0"/>
              <a:t>：</a:t>
            </a:r>
            <a:r>
              <a:rPr lang="en-US" altLang="zh-CN" sz="1600" dirty="0" err="1"/>
              <a:t>HBase</a:t>
            </a:r>
            <a:r>
              <a:rPr lang="zh-CN" altLang="zh-CN" sz="1600" dirty="0"/>
              <a:t>集群启动时</a:t>
            </a:r>
            <a:r>
              <a:rPr lang="en-US" altLang="zh-CN" sz="1600" dirty="0" err="1"/>
              <a:t>HMaster</a:t>
            </a:r>
            <a:r>
              <a:rPr lang="zh-CN" altLang="zh-CN" sz="1600" dirty="0"/>
              <a:t>在有多少个</a:t>
            </a:r>
            <a:r>
              <a:rPr lang="en-US" altLang="zh-CN" sz="1600" dirty="0" err="1"/>
              <a:t>HRegionServer</a:t>
            </a:r>
            <a:r>
              <a:rPr lang="zh-CN" altLang="zh-CN" sz="1600" dirty="0"/>
              <a:t>启动后开始分配任务，默认值为</a:t>
            </a:r>
            <a:r>
              <a:rPr lang="en-US" altLang="zh-CN" sz="1600" dirty="0"/>
              <a:t>1</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hbase.regionserver.port</a:t>
            </a:r>
            <a:r>
              <a:rPr lang="zh-CN" altLang="en-US" sz="1600" dirty="0" smtClean="0"/>
              <a:t>：</a:t>
            </a:r>
            <a:r>
              <a:rPr lang="en-US" altLang="zh-CN" sz="1600" dirty="0" err="1"/>
              <a:t>HRegionServer</a:t>
            </a:r>
            <a:r>
              <a:rPr lang="zh-CN" altLang="zh-CN" sz="1600" dirty="0"/>
              <a:t>进程绑定的端口号，默认值为</a:t>
            </a:r>
            <a:r>
              <a:rPr lang="en-US" altLang="zh-CN" sz="1600" dirty="0"/>
              <a:t>16020</a:t>
            </a:r>
            <a:r>
              <a:rPr lang="zh-CN" altLang="zh-CN" sz="1600" dirty="0"/>
              <a:t>。</a:t>
            </a:r>
            <a:endParaRPr lang="en-US" altLang="zh-CN" sz="1600"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3" y="1028425"/>
            <a:ext cx="7760710" cy="489267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err="1"/>
              <a:t>hbase.regionserver.info.port</a:t>
            </a:r>
            <a:r>
              <a:rPr lang="zh-CN" altLang="en-US" sz="1600" dirty="0" smtClean="0"/>
              <a:t>：</a:t>
            </a:r>
            <a:r>
              <a:rPr lang="en-US" altLang="zh-CN" sz="1600" dirty="0" err="1"/>
              <a:t>HRegionServer</a:t>
            </a:r>
            <a:r>
              <a:rPr lang="zh-CN" altLang="zh-CN" sz="1600" dirty="0"/>
              <a:t>的</a:t>
            </a:r>
            <a:r>
              <a:rPr lang="en-US" altLang="zh-CN" sz="1600" dirty="0"/>
              <a:t>Web</a:t>
            </a:r>
            <a:r>
              <a:rPr lang="zh-CN" altLang="zh-CN" sz="1600" dirty="0"/>
              <a:t>页面的端口号，默认值为</a:t>
            </a:r>
            <a:r>
              <a:rPr lang="en-US" altLang="zh-CN" sz="1600" dirty="0"/>
              <a:t>16030</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hbase.regionserver.handler.count</a:t>
            </a:r>
            <a:r>
              <a:rPr lang="zh-CN" altLang="en-US" sz="1600" dirty="0" smtClean="0"/>
              <a:t>：</a:t>
            </a:r>
            <a:r>
              <a:rPr lang="zh-CN" altLang="zh-CN" sz="1600" dirty="0"/>
              <a:t>每台</a:t>
            </a:r>
            <a:r>
              <a:rPr lang="en-US" altLang="zh-CN" sz="1600" dirty="0" err="1"/>
              <a:t>HRegionServer</a:t>
            </a:r>
            <a:r>
              <a:rPr lang="zh-CN" altLang="zh-CN" sz="1600" dirty="0"/>
              <a:t>和</a:t>
            </a:r>
            <a:r>
              <a:rPr lang="en-US" altLang="zh-CN" sz="1600" dirty="0" err="1"/>
              <a:t>HMaster</a:t>
            </a:r>
            <a:r>
              <a:rPr lang="zh-CN" altLang="zh-CN" sz="1600" dirty="0"/>
              <a:t>上用于侦听响应客户端请求的线程数量，默认值为</a:t>
            </a:r>
            <a:r>
              <a:rPr lang="en-US" altLang="zh-CN" sz="1600" dirty="0"/>
              <a:t>30</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hbase.ipc.server.callqueue.handler.factor</a:t>
            </a:r>
            <a:r>
              <a:rPr lang="zh-CN" altLang="en-US" sz="1600" dirty="0" smtClean="0"/>
              <a:t>：</a:t>
            </a:r>
            <a:r>
              <a:rPr lang="zh-CN" altLang="zh-CN" sz="1600" dirty="0"/>
              <a:t>每台</a:t>
            </a:r>
            <a:r>
              <a:rPr lang="en-US" altLang="zh-CN" sz="1600" dirty="0" err="1"/>
              <a:t>HRegionServer</a:t>
            </a:r>
            <a:r>
              <a:rPr lang="zh-CN" altLang="zh-CN" sz="1600" dirty="0"/>
              <a:t>和</a:t>
            </a:r>
            <a:r>
              <a:rPr lang="en-US" altLang="zh-CN" sz="1600" dirty="0" err="1"/>
              <a:t>HMaster</a:t>
            </a:r>
            <a:r>
              <a:rPr lang="zh-CN" altLang="zh-CN" sz="1600" dirty="0"/>
              <a:t>上对应于处理线程数的调用等待队列数量因子，范围在</a:t>
            </a:r>
            <a:r>
              <a:rPr lang="en-US" altLang="zh-CN" sz="1600" dirty="0"/>
              <a:t>0</a:t>
            </a:r>
            <a:r>
              <a:rPr lang="zh-CN" altLang="zh-CN" sz="1600" dirty="0"/>
              <a:t>到</a:t>
            </a:r>
            <a:r>
              <a:rPr lang="en-US" altLang="zh-CN" sz="1600" dirty="0"/>
              <a:t>1</a:t>
            </a:r>
            <a:r>
              <a:rPr lang="zh-CN" altLang="zh-CN" sz="1600" dirty="0"/>
              <a:t>之间</a:t>
            </a:r>
            <a:r>
              <a:rPr lang="zh-CN" altLang="zh-CN" sz="1600" dirty="0" smtClean="0"/>
              <a:t>，默认</a:t>
            </a:r>
            <a:r>
              <a:rPr lang="zh-CN" altLang="zh-CN" sz="1600" dirty="0"/>
              <a:t>值为</a:t>
            </a:r>
            <a:r>
              <a:rPr lang="en-US" altLang="zh-CN" sz="1600" dirty="0"/>
              <a:t>0.1</a:t>
            </a:r>
            <a:r>
              <a:rPr lang="zh-CN" altLang="zh-CN" sz="1600" dirty="0"/>
              <a:t>，表示每</a:t>
            </a:r>
            <a:r>
              <a:rPr lang="en-US" altLang="zh-CN" sz="1600" dirty="0"/>
              <a:t>10</a:t>
            </a:r>
            <a:r>
              <a:rPr lang="zh-CN" altLang="zh-CN" sz="1600" dirty="0"/>
              <a:t>个处理线程共享一个调用等待</a:t>
            </a:r>
            <a:r>
              <a:rPr lang="zh-CN" altLang="zh-CN" sz="1600" dirty="0" smtClean="0"/>
              <a:t>队列</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hbase.hregion.max.filesize</a:t>
            </a:r>
            <a:r>
              <a:rPr lang="zh-CN" altLang="en-US" sz="1600" dirty="0" smtClean="0"/>
              <a:t>：</a:t>
            </a:r>
            <a:r>
              <a:rPr lang="zh-CN" altLang="zh-CN" sz="1600" dirty="0"/>
              <a:t>一个</a:t>
            </a:r>
            <a:r>
              <a:rPr lang="en-US" altLang="zh-CN" sz="1600" dirty="0" err="1"/>
              <a:t>HRegion</a:t>
            </a:r>
            <a:r>
              <a:rPr lang="zh-CN" altLang="zh-CN" sz="1600" dirty="0"/>
              <a:t>中所有</a:t>
            </a:r>
            <a:r>
              <a:rPr lang="en-US" altLang="zh-CN" sz="1600" dirty="0" err="1"/>
              <a:t>Hfile</a:t>
            </a:r>
            <a:r>
              <a:rPr lang="zh-CN" altLang="zh-CN" sz="1600" dirty="0"/>
              <a:t>文件合计大小上限，默认值为</a:t>
            </a:r>
            <a:r>
              <a:rPr lang="en-US" altLang="zh-CN" sz="1600" dirty="0"/>
              <a:t>10737418240</a:t>
            </a:r>
            <a:r>
              <a:rPr lang="zh-CN" altLang="zh-CN" sz="1600" dirty="0"/>
              <a:t>，即</a:t>
            </a:r>
            <a:r>
              <a:rPr lang="en-US" altLang="zh-CN" sz="1600" dirty="0"/>
              <a:t>10G</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hbase.hregion.majorcompaction</a:t>
            </a:r>
            <a:r>
              <a:rPr lang="zh-CN" altLang="en-US" sz="1600" dirty="0" smtClean="0"/>
              <a:t>：</a:t>
            </a:r>
            <a:r>
              <a:rPr lang="en-US" altLang="zh-CN" sz="1600" dirty="0" err="1"/>
              <a:t>HRegion</a:t>
            </a:r>
            <a:r>
              <a:rPr lang="zh-CN" altLang="zh-CN" sz="1600" dirty="0"/>
              <a:t>数据自动进行周期性主压缩的间隔时间，单位是毫秒，默认值为</a:t>
            </a:r>
            <a:r>
              <a:rPr lang="en-US" altLang="zh-CN" sz="1600" dirty="0"/>
              <a:t>604800000</a:t>
            </a:r>
            <a:r>
              <a:rPr lang="zh-CN" altLang="zh-CN" sz="1600" dirty="0"/>
              <a:t>，即</a:t>
            </a:r>
            <a:r>
              <a:rPr lang="en-US" altLang="zh-CN" sz="1600" dirty="0"/>
              <a:t>7</a:t>
            </a:r>
            <a:r>
              <a:rPr lang="zh-CN" altLang="zh-CN" sz="1600" dirty="0"/>
              <a:t>天</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hbase.hregion.majorcompaction.jitter</a:t>
            </a:r>
            <a:r>
              <a:rPr lang="zh-CN" altLang="en-US" sz="1600" dirty="0" smtClean="0"/>
              <a:t>：</a:t>
            </a:r>
            <a:r>
              <a:rPr lang="zh-CN" altLang="zh-CN" sz="1600" dirty="0"/>
              <a:t>随机执行周期性主压缩操作的前后时间范围，默认值为</a:t>
            </a:r>
            <a:r>
              <a:rPr lang="en-US" altLang="zh-CN" sz="1600" dirty="0" smtClean="0"/>
              <a:t>0.5</a:t>
            </a:r>
            <a:r>
              <a:rPr lang="zh-CN" altLang="en-US" sz="1600" dirty="0" smtClean="0"/>
              <a:t>。</a:t>
            </a:r>
            <a:endParaRPr lang="en-US" altLang="zh-CN" sz="1600"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3" y="1028425"/>
            <a:ext cx="7760710" cy="489267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err="1"/>
              <a:t>hbase.hregion.memstore.flush.size</a:t>
            </a:r>
            <a:r>
              <a:rPr lang="zh-CN" altLang="en-US" sz="1600" dirty="0" smtClean="0"/>
              <a:t>：</a:t>
            </a:r>
            <a:r>
              <a:rPr lang="en-US" altLang="zh-CN" sz="1600" dirty="0"/>
              <a:t>Store</a:t>
            </a:r>
            <a:r>
              <a:rPr lang="zh-CN" altLang="zh-CN" sz="1600" dirty="0"/>
              <a:t>中的</a:t>
            </a:r>
            <a:r>
              <a:rPr lang="en-US" altLang="zh-CN" sz="1600" dirty="0" err="1"/>
              <a:t>MemStore</a:t>
            </a:r>
            <a:r>
              <a:rPr lang="zh-CN" altLang="zh-CN" sz="1600" dirty="0"/>
              <a:t>达到多大时会存入磁盘生成</a:t>
            </a:r>
            <a:r>
              <a:rPr lang="en-US" altLang="zh-CN" sz="1600" dirty="0" err="1"/>
              <a:t>StoreFile</a:t>
            </a:r>
            <a:r>
              <a:rPr lang="zh-CN" altLang="zh-CN" sz="1600" dirty="0"/>
              <a:t>，默认值为</a:t>
            </a:r>
            <a:r>
              <a:rPr lang="en-US" altLang="zh-CN" sz="1600" dirty="0"/>
              <a:t>134217728</a:t>
            </a:r>
            <a:r>
              <a:rPr lang="zh-CN" altLang="zh-CN" sz="1600" dirty="0"/>
              <a:t>，即</a:t>
            </a:r>
            <a:r>
              <a:rPr lang="en-US" altLang="zh-CN" sz="1600" dirty="0"/>
              <a:t>128M</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hbase.regionserver.global.memstore.size</a:t>
            </a:r>
            <a:r>
              <a:rPr lang="zh-CN" altLang="en-US" sz="1600" dirty="0" smtClean="0"/>
              <a:t>：</a:t>
            </a:r>
            <a:r>
              <a:rPr lang="en-US" altLang="zh-CN" sz="1600" dirty="0" err="1"/>
              <a:t>HRegionServer</a:t>
            </a:r>
            <a:r>
              <a:rPr lang="zh-CN" altLang="zh-CN" sz="1600" dirty="0"/>
              <a:t>中所有</a:t>
            </a:r>
            <a:r>
              <a:rPr lang="en-US" altLang="zh-CN" sz="1600" dirty="0" err="1"/>
              <a:t>MemStore</a:t>
            </a:r>
            <a:r>
              <a:rPr lang="zh-CN" altLang="zh-CN" sz="1600" dirty="0"/>
              <a:t>合计大小的上限，按照堆内存的百分比计算</a:t>
            </a:r>
            <a:r>
              <a:rPr lang="zh-CN" altLang="zh-CN" sz="1600" dirty="0" smtClean="0"/>
              <a:t>，默认</a:t>
            </a:r>
            <a:r>
              <a:rPr lang="zh-CN" altLang="zh-CN" sz="1600" dirty="0"/>
              <a:t>值为</a:t>
            </a:r>
            <a:r>
              <a:rPr lang="en-US" altLang="zh-CN" sz="1600" dirty="0"/>
              <a:t>0.4</a:t>
            </a:r>
            <a:r>
              <a:rPr lang="zh-CN" altLang="zh-CN" sz="1600" dirty="0"/>
              <a:t>，即上限为堆内存的</a:t>
            </a:r>
            <a:r>
              <a:rPr lang="en-US" altLang="zh-CN" sz="1600" dirty="0"/>
              <a:t>40</a:t>
            </a:r>
            <a:r>
              <a:rPr lang="en-US" altLang="zh-CN" sz="1600" dirty="0" smtClean="0"/>
              <a:t>%</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hfile.block.cache.size</a:t>
            </a:r>
            <a:r>
              <a:rPr lang="zh-CN" altLang="en-US" sz="1600" dirty="0" smtClean="0"/>
              <a:t>：</a:t>
            </a:r>
            <a:r>
              <a:rPr lang="zh-CN" altLang="zh-CN" sz="1600" dirty="0"/>
              <a:t>最多使用堆内存的百分之多少作为</a:t>
            </a:r>
            <a:r>
              <a:rPr lang="en-US" altLang="zh-CN" sz="1600" dirty="0" err="1"/>
              <a:t>StoreFile</a:t>
            </a:r>
            <a:r>
              <a:rPr lang="zh-CN" altLang="zh-CN" sz="1600" dirty="0"/>
              <a:t>的块缓存，默认值为</a:t>
            </a:r>
            <a:r>
              <a:rPr lang="en-US" altLang="zh-CN" sz="1600" dirty="0"/>
              <a:t>0.4</a:t>
            </a:r>
            <a:r>
              <a:rPr lang="zh-CN" altLang="zh-CN" sz="1600" dirty="0"/>
              <a:t>，即上限为堆内存的</a:t>
            </a:r>
            <a:r>
              <a:rPr lang="en-US" altLang="zh-CN" sz="1600" dirty="0"/>
              <a:t>40%</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hbase.balancer.period</a:t>
            </a:r>
            <a:r>
              <a:rPr lang="zh-CN" altLang="en-US" sz="1600" dirty="0" smtClean="0"/>
              <a:t>：</a:t>
            </a:r>
            <a:r>
              <a:rPr lang="en-US" altLang="zh-CN" sz="1600" dirty="0" err="1"/>
              <a:t>HMaster</a:t>
            </a:r>
            <a:r>
              <a:rPr lang="zh-CN" altLang="zh-CN" sz="1600" dirty="0"/>
              <a:t>运行</a:t>
            </a:r>
            <a:r>
              <a:rPr lang="en-US" altLang="zh-CN" sz="1600" dirty="0" err="1"/>
              <a:t>HRegion</a:t>
            </a:r>
            <a:r>
              <a:rPr lang="zh-CN" altLang="zh-CN" sz="1600" dirty="0"/>
              <a:t>均衡器的周期，单位是毫秒，默认值为</a:t>
            </a:r>
            <a:r>
              <a:rPr lang="en-US" altLang="zh-CN" sz="1600" dirty="0" smtClean="0"/>
              <a:t>300000</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hbase.client.write.buffer</a:t>
            </a:r>
            <a:r>
              <a:rPr lang="zh-CN" altLang="en-US" sz="1600" dirty="0" smtClean="0"/>
              <a:t>：</a:t>
            </a:r>
            <a:r>
              <a:rPr lang="en-US" altLang="zh-CN" sz="1600" dirty="0" err="1"/>
              <a:t>HBase</a:t>
            </a:r>
            <a:r>
              <a:rPr lang="zh-CN" altLang="zh-CN" sz="1600" dirty="0"/>
              <a:t>服务器端和客户端写入数据库缓冲区的大小，默认值为</a:t>
            </a:r>
            <a:r>
              <a:rPr lang="en-US" altLang="zh-CN" sz="1600" dirty="0"/>
              <a:t>2097152</a:t>
            </a:r>
            <a:r>
              <a:rPr lang="zh-CN" altLang="zh-CN" sz="1600" dirty="0"/>
              <a:t>，即</a:t>
            </a:r>
            <a:r>
              <a:rPr lang="en-US" altLang="zh-CN" sz="1600" dirty="0"/>
              <a:t>2M</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hbase.security.authentication</a:t>
            </a:r>
            <a:r>
              <a:rPr lang="zh-CN" altLang="en-US" sz="1600" dirty="0" smtClean="0"/>
              <a:t>：</a:t>
            </a:r>
            <a:r>
              <a:rPr lang="zh-CN" altLang="zh-CN" sz="1600" dirty="0"/>
              <a:t>是否启用</a:t>
            </a:r>
            <a:r>
              <a:rPr lang="en-US" altLang="zh-CN" sz="1600" dirty="0" err="1"/>
              <a:t>HBase</a:t>
            </a:r>
            <a:r>
              <a:rPr lang="zh-CN" altLang="zh-CN" sz="1600" dirty="0"/>
              <a:t>客户端安全认证，默认值为</a:t>
            </a:r>
            <a:r>
              <a:rPr lang="en-US" altLang="zh-CN" sz="1600" dirty="0"/>
              <a:t>simple</a:t>
            </a:r>
            <a:r>
              <a:rPr lang="zh-CN" altLang="zh-CN" sz="1600" dirty="0"/>
              <a:t>，表示不进行安全</a:t>
            </a:r>
            <a:r>
              <a:rPr lang="zh-CN" altLang="zh-CN" sz="1600" dirty="0" smtClean="0"/>
              <a:t>认证</a:t>
            </a:r>
            <a:r>
              <a:rPr lang="zh-CN" altLang="en-US" sz="1600" dirty="0" smtClean="0"/>
              <a:t>。</a:t>
            </a:r>
            <a:endParaRPr lang="en-US" altLang="zh-CN" sz="1600"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7928" y="2549644"/>
            <a:ext cx="3161413" cy="1569660"/>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err="1" smtClean="0"/>
              <a:t>hbase.cluster.distributed</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hbase.tmp.dir</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hbase.rootdir</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hbase.zookeeper.quorum</a:t>
            </a:r>
            <a:endParaRPr lang="zh-CN" altLang="zh-CN" sz="1600"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481496" cy="369332"/>
          </a:xfrm>
          <a:prstGeom prst="rect">
            <a:avLst/>
          </a:prstGeom>
        </p:spPr>
        <p:txBody>
          <a:bodyPr wrap="none">
            <a:spAutoFit/>
          </a:bodyPr>
          <a:lstStyle/>
          <a:p>
            <a:r>
              <a:rPr lang="en-US" altLang="zh-CN" b="1" dirty="0" smtClean="0">
                <a:solidFill>
                  <a:srgbClr val="3D89BC"/>
                </a:solidFill>
              </a:rPr>
              <a:t>3</a:t>
            </a:r>
            <a:r>
              <a:rPr lang="zh-CN" altLang="zh-CN" b="1" dirty="0" smtClean="0">
                <a:solidFill>
                  <a:srgbClr val="3D89BC"/>
                </a:solidFill>
              </a:rPr>
              <a:t>．</a:t>
            </a:r>
            <a:r>
              <a:rPr lang="zh-CN" altLang="en-US" b="1" dirty="0" smtClean="0">
                <a:solidFill>
                  <a:srgbClr val="3D89BC"/>
                </a:solidFill>
              </a:rPr>
              <a:t>配置建议</a:t>
            </a:r>
            <a:endParaRPr lang="zh-CN" altLang="zh-CN" b="1" dirty="0">
              <a:solidFill>
                <a:srgbClr val="3D89BC"/>
              </a:solidFill>
            </a:endParaRPr>
          </a:p>
        </p:txBody>
      </p:sp>
      <p:sp>
        <p:nvSpPr>
          <p:cNvPr id="2" name="矩形 1"/>
          <p:cNvSpPr/>
          <p:nvPr/>
        </p:nvSpPr>
        <p:spPr>
          <a:xfrm>
            <a:off x="757928" y="2068064"/>
            <a:ext cx="2503887" cy="338554"/>
          </a:xfrm>
          <a:prstGeom prst="rect">
            <a:avLst/>
          </a:prstGeom>
        </p:spPr>
        <p:txBody>
          <a:bodyPr wrap="square">
            <a:spAutoFit/>
          </a:bodyPr>
          <a:lstStyle/>
          <a:p>
            <a:pPr>
              <a:buClr>
                <a:schemeClr val="accent1"/>
              </a:buClr>
            </a:pPr>
            <a:r>
              <a:rPr lang="zh-CN" altLang="zh-CN" sz="1600" dirty="0" smtClean="0"/>
              <a:t>必须</a:t>
            </a:r>
            <a:r>
              <a:rPr lang="zh-CN" altLang="en-US" sz="1600" dirty="0" smtClean="0"/>
              <a:t>配置以下参数：</a:t>
            </a:r>
            <a:endParaRPr lang="zh-CN" altLang="en-US" sz="1600" dirty="0"/>
          </a:p>
        </p:txBody>
      </p:sp>
      <p:sp>
        <p:nvSpPr>
          <p:cNvPr id="14" name="矩形 13"/>
          <p:cNvSpPr/>
          <p:nvPr/>
        </p:nvSpPr>
        <p:spPr>
          <a:xfrm>
            <a:off x="452232" y="1477804"/>
            <a:ext cx="2037737" cy="369332"/>
          </a:xfrm>
          <a:prstGeom prst="rect">
            <a:avLst/>
          </a:prstGeom>
        </p:spPr>
        <p:txBody>
          <a:bodyPr wrap="none">
            <a:spAutoFit/>
          </a:bodyPr>
          <a:lstStyle/>
          <a:p>
            <a:r>
              <a:rPr lang="en-US" altLang="zh-CN" dirty="0"/>
              <a:t>1</a:t>
            </a:r>
            <a:r>
              <a:rPr lang="zh-CN" altLang="zh-CN" dirty="0" smtClean="0"/>
              <a:t>）</a:t>
            </a:r>
            <a:r>
              <a:rPr lang="en-US" altLang="zh-CN" kern="100" dirty="0">
                <a:latin typeface="Arial" panose="020B0604020202020204" pitchFamily="34" charset="0"/>
                <a:ea typeface="黑体" panose="02010609060101010101" pitchFamily="49" charset="-122"/>
              </a:rPr>
              <a:t>hbase-site.xml</a:t>
            </a:r>
            <a:endParaRPr lang="zh-CN" altLang="en-US" dirty="0"/>
          </a:p>
        </p:txBody>
      </p:sp>
      <p:sp>
        <p:nvSpPr>
          <p:cNvPr id="15" name="文本框 14"/>
          <p:cNvSpPr txBox="1"/>
          <p:nvPr/>
        </p:nvSpPr>
        <p:spPr>
          <a:xfrm>
            <a:off x="3919341" y="2549644"/>
            <a:ext cx="5011899" cy="3046988"/>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err="1" smtClean="0"/>
              <a:t>hbase.zookeeper.property.dataDir</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hbase.master.wait.on.regionservers.mintostart</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hbase.regionserver.handler.count</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hbase.hregion.majorcompaction</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hbase.hregion.majorcompaction.jitter</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hbase.regionserver.global.memstore.size</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hfile.block.cache.size</a:t>
            </a:r>
            <a:endParaRPr lang="en-US" altLang="zh-CN" sz="1600" dirty="0"/>
          </a:p>
          <a:p>
            <a:pPr marL="285750" indent="-285750">
              <a:lnSpc>
                <a:spcPct val="150000"/>
              </a:lnSpc>
              <a:buClr>
                <a:schemeClr val="accent1"/>
              </a:buClr>
              <a:buFont typeface="Wingdings" panose="05000000000000000000" pitchFamily="2" charset="2"/>
              <a:buChar char="l"/>
            </a:pPr>
            <a:r>
              <a:rPr lang="en-US" altLang="zh-CN" sz="1600" dirty="0" err="1" smtClean="0"/>
              <a:t>hbase.client.write.buffer</a:t>
            </a:r>
            <a:endParaRPr lang="zh-CN" altLang="zh-CN" sz="1600" dirty="0"/>
          </a:p>
        </p:txBody>
      </p:sp>
      <p:sp>
        <p:nvSpPr>
          <p:cNvPr id="16" name="矩形 15"/>
          <p:cNvSpPr/>
          <p:nvPr/>
        </p:nvSpPr>
        <p:spPr>
          <a:xfrm>
            <a:off x="3919341" y="2068064"/>
            <a:ext cx="3207225" cy="338554"/>
          </a:xfrm>
          <a:prstGeom prst="rect">
            <a:avLst/>
          </a:prstGeom>
        </p:spPr>
        <p:txBody>
          <a:bodyPr wrap="square">
            <a:spAutoFit/>
          </a:bodyPr>
          <a:lstStyle/>
          <a:p>
            <a:pPr>
              <a:buClr>
                <a:schemeClr val="accent1"/>
              </a:buClr>
            </a:pPr>
            <a:r>
              <a:rPr lang="zh-CN" altLang="en-US" sz="1600" dirty="0"/>
              <a:t>建议</a:t>
            </a:r>
            <a:r>
              <a:rPr lang="zh-CN" altLang="en-US" sz="1600" dirty="0" smtClean="0"/>
              <a:t>配置以下参数：</a:t>
            </a:r>
            <a:endParaRPr lang="zh-CN" altLang="en-US" sz="1600"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 name="矩形 1"/>
          <p:cNvSpPr/>
          <p:nvPr/>
        </p:nvSpPr>
        <p:spPr>
          <a:xfrm>
            <a:off x="757928" y="1700302"/>
            <a:ext cx="2503887" cy="338554"/>
          </a:xfrm>
          <a:prstGeom prst="rect">
            <a:avLst/>
          </a:prstGeom>
        </p:spPr>
        <p:txBody>
          <a:bodyPr wrap="square">
            <a:spAutoFit/>
          </a:bodyPr>
          <a:lstStyle/>
          <a:p>
            <a:pPr>
              <a:buClr>
                <a:schemeClr val="accent1"/>
              </a:buClr>
            </a:pPr>
            <a:r>
              <a:rPr lang="zh-CN" altLang="en-US" sz="1600" dirty="0" smtClean="0"/>
              <a:t>示例如下：</a:t>
            </a:r>
            <a:endParaRPr lang="zh-CN" altLang="en-US" sz="1600" dirty="0"/>
          </a:p>
        </p:txBody>
      </p:sp>
      <p:sp>
        <p:nvSpPr>
          <p:cNvPr id="14" name="矩形 13"/>
          <p:cNvSpPr/>
          <p:nvPr/>
        </p:nvSpPr>
        <p:spPr>
          <a:xfrm>
            <a:off x="452232" y="1126939"/>
            <a:ext cx="1989968" cy="369332"/>
          </a:xfrm>
          <a:prstGeom prst="rect">
            <a:avLst/>
          </a:prstGeom>
        </p:spPr>
        <p:txBody>
          <a:bodyPr wrap="none">
            <a:spAutoFit/>
          </a:bodyPr>
          <a:lstStyle/>
          <a:p>
            <a:r>
              <a:rPr lang="en-US" altLang="zh-CN" dirty="0" smtClean="0"/>
              <a:t>2</a:t>
            </a:r>
            <a:r>
              <a:rPr lang="zh-CN" altLang="zh-CN" dirty="0" smtClean="0"/>
              <a:t>）</a:t>
            </a:r>
            <a:r>
              <a:rPr lang="en-US" altLang="zh-CN" dirty="0"/>
              <a:t>hbase-env.sh</a:t>
            </a:r>
            <a:endParaRPr lang="zh-CN" altLang="en-US" dirty="0"/>
          </a:p>
        </p:txBody>
      </p:sp>
      <p:sp>
        <p:nvSpPr>
          <p:cNvPr id="10" name="矩形 9"/>
          <p:cNvSpPr/>
          <p:nvPr/>
        </p:nvSpPr>
        <p:spPr>
          <a:xfrm>
            <a:off x="962255" y="2273665"/>
            <a:ext cx="7820168" cy="2431050"/>
          </a:xfrm>
          <a:prstGeom prst="rect">
            <a:avLst/>
          </a:prstGeom>
        </p:spPr>
        <p:txBody>
          <a:bodyPr wrap="square">
            <a:spAutoFit/>
          </a:bodyPr>
          <a:lstStyle/>
          <a:p>
            <a:pPr indent="127000" algn="just">
              <a:lnSpc>
                <a:spcPct val="120000"/>
              </a:lnSpc>
              <a:spcAft>
                <a:spcPts val="0"/>
              </a:spcAft>
            </a:pPr>
            <a:r>
              <a:rPr lang="en-US" altLang="zh-CN" sz="1600" kern="100" dirty="0">
                <a:solidFill>
                  <a:srgbClr val="000000"/>
                </a:solidFill>
                <a:ea typeface="宋体" panose="02010600030101010101" pitchFamily="2" charset="-122"/>
              </a:rPr>
              <a:t># The java implementation to use.  Java 1.7+ required.</a:t>
            </a:r>
            <a:endParaRPr lang="zh-CN" altLang="zh-CN" sz="1600" kern="100" dirty="0">
              <a:ea typeface="宋体" panose="02010600030101010101" pitchFamily="2" charset="-122"/>
            </a:endParaRPr>
          </a:p>
          <a:p>
            <a:pPr indent="127000" algn="just">
              <a:lnSpc>
                <a:spcPct val="120000"/>
              </a:lnSpc>
              <a:spcAft>
                <a:spcPts val="0"/>
              </a:spcAft>
            </a:pPr>
            <a:r>
              <a:rPr lang="en-US" altLang="zh-CN" sz="1600" kern="100" dirty="0">
                <a:solidFill>
                  <a:srgbClr val="000000"/>
                </a:solidFill>
                <a:ea typeface="宋体" panose="02010600030101010101" pitchFamily="2" charset="-122"/>
              </a:rPr>
              <a:t>export JAVA_HOME=</a:t>
            </a:r>
            <a:r>
              <a:rPr lang="en-US" altLang="zh-CN" sz="1600" kern="100" dirty="0">
                <a:ea typeface="宋体" panose="02010600030101010101" pitchFamily="2" charset="-122"/>
              </a:rPr>
              <a:t>/</a:t>
            </a:r>
            <a:r>
              <a:rPr lang="en-US" altLang="zh-CN" sz="1600" kern="100" dirty="0" err="1">
                <a:ea typeface="宋体" panose="02010600030101010101" pitchFamily="2" charset="-122"/>
              </a:rPr>
              <a:t>etc</a:t>
            </a:r>
            <a:r>
              <a:rPr lang="en-US" altLang="zh-CN" sz="1600" kern="100" dirty="0">
                <a:ea typeface="宋体" panose="02010600030101010101" pitchFamily="2" charset="-122"/>
              </a:rPr>
              <a:t>/alternatives/jre_1.7.0_openjdk</a:t>
            </a:r>
            <a:endParaRPr lang="zh-CN" altLang="zh-CN" sz="1600" kern="100" dirty="0">
              <a:ea typeface="宋体" panose="02010600030101010101" pitchFamily="2" charset="-122"/>
            </a:endParaRPr>
          </a:p>
          <a:p>
            <a:pPr indent="127000" algn="just">
              <a:lnSpc>
                <a:spcPct val="120000"/>
              </a:lnSpc>
              <a:spcAft>
                <a:spcPts val="0"/>
              </a:spcAft>
            </a:pPr>
            <a:r>
              <a:rPr lang="en-US" altLang="zh-CN" sz="1600" kern="100" dirty="0">
                <a:solidFill>
                  <a:srgbClr val="000000"/>
                </a:solidFill>
                <a:ea typeface="宋体" panose="02010600030101010101" pitchFamily="2" charset="-122"/>
              </a:rPr>
              <a:t> </a:t>
            </a:r>
            <a:endParaRPr lang="zh-CN" altLang="zh-CN" sz="1600" kern="100" dirty="0">
              <a:ea typeface="宋体" panose="02010600030101010101" pitchFamily="2" charset="-122"/>
            </a:endParaRPr>
          </a:p>
          <a:p>
            <a:pPr indent="127000" algn="just">
              <a:lnSpc>
                <a:spcPct val="120000"/>
              </a:lnSpc>
              <a:spcAft>
                <a:spcPts val="0"/>
              </a:spcAft>
            </a:pPr>
            <a:r>
              <a:rPr lang="en-US" altLang="zh-CN" sz="1600" kern="100" dirty="0">
                <a:solidFill>
                  <a:srgbClr val="000000"/>
                </a:solidFill>
                <a:ea typeface="宋体" panose="02010600030101010101" pitchFamily="2" charset="-122"/>
              </a:rPr>
              <a:t># The maximum amount of heap to use. Default is left to JVM default.</a:t>
            </a:r>
            <a:endParaRPr lang="zh-CN" altLang="zh-CN" sz="1600" kern="100" dirty="0">
              <a:ea typeface="宋体" panose="02010600030101010101" pitchFamily="2" charset="-122"/>
            </a:endParaRPr>
          </a:p>
          <a:p>
            <a:pPr indent="127000" algn="just">
              <a:lnSpc>
                <a:spcPct val="120000"/>
              </a:lnSpc>
              <a:spcAft>
                <a:spcPts val="0"/>
              </a:spcAft>
            </a:pPr>
            <a:r>
              <a:rPr lang="en-US" altLang="zh-CN" sz="1600" kern="100" dirty="0">
                <a:solidFill>
                  <a:srgbClr val="000000"/>
                </a:solidFill>
                <a:ea typeface="宋体" panose="02010600030101010101" pitchFamily="2" charset="-122"/>
              </a:rPr>
              <a:t>export HBASE_HEAPSIZE=8G</a:t>
            </a:r>
            <a:endParaRPr lang="zh-CN" altLang="zh-CN" sz="1600" kern="100" dirty="0">
              <a:ea typeface="宋体" panose="02010600030101010101" pitchFamily="2" charset="-122"/>
            </a:endParaRPr>
          </a:p>
          <a:p>
            <a:pPr indent="127000" algn="just">
              <a:lnSpc>
                <a:spcPct val="120000"/>
              </a:lnSpc>
              <a:spcAft>
                <a:spcPts val="0"/>
              </a:spcAft>
            </a:pPr>
            <a:r>
              <a:rPr lang="en-US" altLang="zh-CN" sz="1600" kern="100" dirty="0">
                <a:solidFill>
                  <a:srgbClr val="000000"/>
                </a:solidFill>
                <a:ea typeface="宋体" panose="02010600030101010101" pitchFamily="2" charset="-122"/>
              </a:rPr>
              <a:t> </a:t>
            </a:r>
            <a:endParaRPr lang="zh-CN" altLang="zh-CN" sz="1600" kern="100" dirty="0">
              <a:ea typeface="宋体" panose="02010600030101010101" pitchFamily="2" charset="-122"/>
            </a:endParaRPr>
          </a:p>
          <a:p>
            <a:pPr indent="127000" algn="just">
              <a:lnSpc>
                <a:spcPct val="120000"/>
              </a:lnSpc>
              <a:spcAft>
                <a:spcPts val="0"/>
              </a:spcAft>
            </a:pPr>
            <a:r>
              <a:rPr lang="en-US" altLang="zh-CN" sz="1600" kern="100" dirty="0">
                <a:solidFill>
                  <a:srgbClr val="000000"/>
                </a:solidFill>
                <a:ea typeface="宋体" panose="02010600030101010101" pitchFamily="2" charset="-122"/>
              </a:rPr>
              <a:t># Tell </a:t>
            </a:r>
            <a:r>
              <a:rPr lang="en-US" altLang="zh-CN" sz="1600" kern="100" dirty="0" err="1">
                <a:solidFill>
                  <a:srgbClr val="000000"/>
                </a:solidFill>
                <a:ea typeface="宋体" panose="02010600030101010101" pitchFamily="2" charset="-122"/>
              </a:rPr>
              <a:t>HBase</a:t>
            </a:r>
            <a:r>
              <a:rPr lang="en-US" altLang="zh-CN" sz="1600" kern="100" dirty="0">
                <a:solidFill>
                  <a:srgbClr val="000000"/>
                </a:solidFill>
                <a:ea typeface="宋体" panose="02010600030101010101" pitchFamily="2" charset="-122"/>
              </a:rPr>
              <a:t> whether it should manage it's own instance of Zookeeper or not.</a:t>
            </a:r>
            <a:endParaRPr lang="zh-CN" altLang="zh-CN" sz="1600" kern="100" dirty="0">
              <a:ea typeface="宋体" panose="02010600030101010101" pitchFamily="2" charset="-122"/>
            </a:endParaRPr>
          </a:p>
          <a:p>
            <a:pPr indent="127000" algn="just">
              <a:lnSpc>
                <a:spcPct val="120000"/>
              </a:lnSpc>
              <a:spcAft>
                <a:spcPts val="0"/>
              </a:spcAft>
            </a:pPr>
            <a:r>
              <a:rPr lang="en-US" altLang="zh-CN" sz="1600" kern="100" dirty="0">
                <a:solidFill>
                  <a:srgbClr val="000000"/>
                </a:solidFill>
                <a:ea typeface="宋体" panose="02010600030101010101" pitchFamily="2" charset="-122"/>
              </a:rPr>
              <a:t>export HBASE_MANAGES_ZK=false</a:t>
            </a:r>
            <a:endParaRPr lang="zh-CN" altLang="zh-CN" sz="1600" kern="100" dirty="0">
              <a:effectLst/>
              <a:ea typeface="宋体" panose="02010600030101010101" pitchFamily="2"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3.3 </a:t>
            </a:r>
            <a:r>
              <a:rPr lang="en-US" altLang="zh-CN" sz="2100" b="1" spc="225" dirty="0" err="1" smtClean="0">
                <a:solidFill>
                  <a:prstClr val="white"/>
                </a:solidFill>
              </a:rPr>
              <a:t>HBase</a:t>
            </a:r>
            <a:r>
              <a:rPr lang="zh-CN" altLang="en-US" sz="2100" b="1" spc="225" dirty="0">
                <a:solidFill>
                  <a:prstClr val="white"/>
                </a:solidFill>
              </a:rPr>
              <a:t>配置</a:t>
            </a: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52232" y="889323"/>
            <a:ext cx="1712328" cy="369332"/>
          </a:xfrm>
          <a:prstGeom prst="rect">
            <a:avLst/>
          </a:prstGeom>
        </p:spPr>
        <p:txBody>
          <a:bodyPr wrap="none">
            <a:spAutoFit/>
          </a:bodyPr>
          <a:lstStyle/>
          <a:p>
            <a:r>
              <a:rPr lang="en-US" altLang="zh-CN" b="1" dirty="0" smtClean="0">
                <a:solidFill>
                  <a:srgbClr val="3D89BC"/>
                </a:solidFill>
              </a:rPr>
              <a:t>4</a:t>
            </a:r>
            <a:r>
              <a:rPr lang="zh-CN" altLang="zh-CN" b="1" dirty="0" smtClean="0">
                <a:solidFill>
                  <a:srgbClr val="3D89BC"/>
                </a:solidFill>
              </a:rPr>
              <a:t>．</a:t>
            </a:r>
            <a:r>
              <a:rPr lang="zh-CN" altLang="en-US" b="1" dirty="0" smtClean="0">
                <a:solidFill>
                  <a:srgbClr val="3D89BC"/>
                </a:solidFill>
              </a:rPr>
              <a:t>客户端配置</a:t>
            </a:r>
            <a:endParaRPr lang="zh-CN" altLang="zh-CN" b="1" dirty="0">
              <a:solidFill>
                <a:srgbClr val="3D89BC"/>
              </a:solidFill>
            </a:endParaRPr>
          </a:p>
        </p:txBody>
      </p:sp>
      <p:sp>
        <p:nvSpPr>
          <p:cNvPr id="2" name="矩形 1"/>
          <p:cNvSpPr/>
          <p:nvPr/>
        </p:nvSpPr>
        <p:spPr>
          <a:xfrm>
            <a:off x="755494" y="5760043"/>
            <a:ext cx="6054739" cy="369332"/>
          </a:xfrm>
          <a:prstGeom prst="rect">
            <a:avLst/>
          </a:prstGeom>
        </p:spPr>
        <p:txBody>
          <a:bodyPr wrap="square">
            <a:spAutoFit/>
          </a:bodyPr>
          <a:lstStyle/>
          <a:p>
            <a:pPr>
              <a:buClr>
                <a:schemeClr val="accent1"/>
              </a:buClr>
            </a:pPr>
            <a:r>
              <a:rPr lang="en-US" altLang="zh-CN" b="1" dirty="0" err="1" smtClean="0"/>
              <a:t>hbase.zookeeper.quorum</a:t>
            </a:r>
            <a:r>
              <a:rPr lang="en-US" altLang="zh-CN" b="1" dirty="0" smtClean="0"/>
              <a:t> </a:t>
            </a:r>
            <a:r>
              <a:rPr lang="zh-CN" altLang="zh-CN" b="1" dirty="0" smtClean="0"/>
              <a:t>配置</a:t>
            </a:r>
            <a:r>
              <a:rPr lang="zh-CN" altLang="zh-CN" b="1" dirty="0"/>
              <a:t>值中不能包含</a:t>
            </a:r>
            <a:r>
              <a:rPr lang="zh-CN" altLang="zh-CN" b="1" dirty="0" smtClean="0"/>
              <a:t>空格</a:t>
            </a:r>
            <a:r>
              <a:rPr lang="zh-CN" altLang="en-US" b="1" dirty="0" smtClean="0"/>
              <a:t>。</a:t>
            </a:r>
            <a:endParaRPr lang="zh-CN" altLang="en-US" b="1" dirty="0"/>
          </a:p>
        </p:txBody>
      </p:sp>
      <p:sp>
        <p:nvSpPr>
          <p:cNvPr id="15" name="矩形 14"/>
          <p:cNvSpPr/>
          <p:nvPr/>
        </p:nvSpPr>
        <p:spPr>
          <a:xfrm>
            <a:off x="1223437" y="3155555"/>
            <a:ext cx="7292767" cy="2431050"/>
          </a:xfrm>
          <a:prstGeom prst="rect">
            <a:avLst/>
          </a:prstGeom>
        </p:spPr>
        <p:txBody>
          <a:bodyPr wrap="square">
            <a:spAutoFit/>
          </a:bodyPr>
          <a:lstStyle/>
          <a:p>
            <a:pPr>
              <a:lnSpc>
                <a:spcPct val="120000"/>
              </a:lnSpc>
            </a:pPr>
            <a:r>
              <a:rPr lang="en-US" altLang="zh-CN" sz="1600" dirty="0"/>
              <a:t>&lt;?xml version="1.0"?&gt;</a:t>
            </a:r>
            <a:endParaRPr lang="zh-CN" altLang="zh-CN" sz="1600" dirty="0"/>
          </a:p>
          <a:p>
            <a:pPr>
              <a:lnSpc>
                <a:spcPct val="120000"/>
              </a:lnSpc>
            </a:pPr>
            <a:r>
              <a:rPr lang="en-US" altLang="zh-CN" sz="1600" dirty="0"/>
              <a:t>&lt;?xml-stylesheet type="text/</a:t>
            </a:r>
            <a:r>
              <a:rPr lang="en-US" altLang="zh-CN" sz="1600" dirty="0" err="1"/>
              <a:t>xsl</a:t>
            </a:r>
            <a:r>
              <a:rPr lang="en-US" altLang="zh-CN" sz="1600" dirty="0"/>
              <a:t>" </a:t>
            </a:r>
            <a:r>
              <a:rPr lang="en-US" altLang="zh-CN" sz="1600" dirty="0" err="1"/>
              <a:t>href</a:t>
            </a:r>
            <a:r>
              <a:rPr lang="en-US" altLang="zh-CN" sz="1600" dirty="0"/>
              <a:t>="configuration.xsl"?&gt;</a:t>
            </a:r>
            <a:endParaRPr lang="zh-CN" altLang="zh-CN" sz="1600" dirty="0"/>
          </a:p>
          <a:p>
            <a:pPr>
              <a:lnSpc>
                <a:spcPct val="120000"/>
              </a:lnSpc>
            </a:pPr>
            <a:r>
              <a:rPr lang="en-US" altLang="zh-CN" sz="1600" dirty="0"/>
              <a:t>&lt;configuration&gt;</a:t>
            </a:r>
            <a:endParaRPr lang="zh-CN" altLang="zh-CN" sz="1600" dirty="0"/>
          </a:p>
          <a:p>
            <a:pPr>
              <a:lnSpc>
                <a:spcPct val="120000"/>
              </a:lnSpc>
            </a:pPr>
            <a:r>
              <a:rPr lang="en-US" altLang="zh-CN" sz="1600" dirty="0"/>
              <a:t>  &lt;property&gt;</a:t>
            </a:r>
            <a:endParaRPr lang="zh-CN" altLang="zh-CN" sz="1600" dirty="0"/>
          </a:p>
          <a:p>
            <a:pPr>
              <a:lnSpc>
                <a:spcPct val="120000"/>
              </a:lnSpc>
            </a:pPr>
            <a:r>
              <a:rPr lang="en-US" altLang="zh-CN" sz="1600" dirty="0"/>
              <a:t>    &lt;name&gt;</a:t>
            </a:r>
            <a:r>
              <a:rPr lang="en-US" altLang="zh-CN" sz="1600" dirty="0" err="1"/>
              <a:t>hbase.zookeeper.quorum</a:t>
            </a:r>
            <a:r>
              <a:rPr lang="en-US" altLang="zh-CN" sz="1600" dirty="0"/>
              <a:t>&lt;/name&gt;</a:t>
            </a:r>
            <a:endParaRPr lang="zh-CN" altLang="zh-CN" sz="1600" dirty="0"/>
          </a:p>
          <a:p>
            <a:pPr>
              <a:lnSpc>
                <a:spcPct val="120000"/>
              </a:lnSpc>
            </a:pPr>
            <a:r>
              <a:rPr lang="en-US" altLang="zh-CN" sz="1600" dirty="0"/>
              <a:t>    &lt;value&gt;master,slave2,slave3&lt;/value&gt;</a:t>
            </a:r>
            <a:endParaRPr lang="zh-CN" altLang="zh-CN" sz="1600" dirty="0"/>
          </a:p>
          <a:p>
            <a:pPr>
              <a:lnSpc>
                <a:spcPct val="120000"/>
              </a:lnSpc>
            </a:pPr>
            <a:r>
              <a:rPr lang="en-US" altLang="zh-CN" sz="1600" dirty="0"/>
              <a:t>  &lt;/property&gt;</a:t>
            </a:r>
            <a:endParaRPr lang="zh-CN" altLang="zh-CN" sz="1600" dirty="0"/>
          </a:p>
          <a:p>
            <a:pPr>
              <a:lnSpc>
                <a:spcPct val="120000"/>
              </a:lnSpc>
            </a:pPr>
            <a:r>
              <a:rPr lang="en-US" altLang="zh-CN" sz="1600" dirty="0"/>
              <a:t>&lt;/configuration&gt;</a:t>
            </a:r>
            <a:endParaRPr lang="zh-CN" altLang="zh-CN" sz="1600" kern="100" dirty="0">
              <a:effectLst/>
              <a:ea typeface="宋体" panose="02010600030101010101" pitchFamily="2" charset="-122"/>
            </a:endParaRPr>
          </a:p>
        </p:txBody>
      </p:sp>
      <p:sp>
        <p:nvSpPr>
          <p:cNvPr id="16" name="文本框 15"/>
          <p:cNvSpPr txBox="1"/>
          <p:nvPr/>
        </p:nvSpPr>
        <p:spPr>
          <a:xfrm>
            <a:off x="755494" y="1401229"/>
            <a:ext cx="7760710" cy="1754326"/>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en-US" dirty="0" smtClean="0"/>
              <a:t>在客户端</a:t>
            </a:r>
            <a:r>
              <a:rPr lang="zh-CN" altLang="zh-CN" dirty="0" smtClean="0"/>
              <a:t>解</a:t>
            </a:r>
            <a:r>
              <a:rPr lang="zh-CN" altLang="zh-CN" dirty="0"/>
              <a:t>压</a:t>
            </a:r>
            <a:r>
              <a:rPr lang="en-US" altLang="zh-CN" dirty="0" err="1"/>
              <a:t>HBase</a:t>
            </a:r>
            <a:r>
              <a:rPr lang="zh-CN" altLang="zh-CN" dirty="0"/>
              <a:t>安装包并将解压后的</a:t>
            </a:r>
            <a:r>
              <a:rPr lang="en-US" altLang="zh-CN" dirty="0"/>
              <a:t>lib/</a:t>
            </a:r>
            <a:r>
              <a:rPr lang="zh-CN" altLang="zh-CN" dirty="0"/>
              <a:t>子目录和</a:t>
            </a:r>
            <a:r>
              <a:rPr lang="en-US" altLang="zh-CN" dirty="0" err="1"/>
              <a:t>conf</a:t>
            </a:r>
            <a:r>
              <a:rPr lang="en-US" altLang="zh-CN" dirty="0"/>
              <a:t>/</a:t>
            </a:r>
            <a:r>
              <a:rPr lang="zh-CN" altLang="zh-CN" dirty="0"/>
              <a:t>子目录加入到客户端的</a:t>
            </a:r>
            <a:r>
              <a:rPr lang="en-US" altLang="zh-CN" dirty="0"/>
              <a:t>CLASSPATH</a:t>
            </a:r>
            <a:r>
              <a:rPr lang="zh-CN" altLang="zh-CN" dirty="0"/>
              <a:t>环境变量</a:t>
            </a:r>
            <a:r>
              <a:rPr lang="zh-CN" altLang="zh-CN" dirty="0" smtClean="0"/>
              <a:t>中</a:t>
            </a:r>
            <a:r>
              <a:rPr lang="zh-CN" altLang="en-US" dirty="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a:t>客户端</a:t>
            </a:r>
            <a:r>
              <a:rPr lang="zh-CN" altLang="zh-CN" dirty="0" smtClean="0"/>
              <a:t>的</a:t>
            </a:r>
            <a:r>
              <a:rPr lang="zh-CN" altLang="en-US" dirty="0"/>
              <a:t>配</a:t>
            </a:r>
            <a:r>
              <a:rPr lang="zh-CN" altLang="zh-CN" dirty="0" smtClean="0"/>
              <a:t>置比较</a:t>
            </a:r>
            <a:r>
              <a:rPr lang="zh-CN" altLang="zh-CN" dirty="0"/>
              <a:t>简单，只需要在</a:t>
            </a:r>
            <a:r>
              <a:rPr lang="en-US" altLang="zh-CN" dirty="0" err="1"/>
              <a:t>conf</a:t>
            </a:r>
            <a:r>
              <a:rPr lang="en-US" altLang="zh-CN" dirty="0"/>
              <a:t>/hbase-site.xml</a:t>
            </a:r>
            <a:r>
              <a:rPr lang="zh-CN" altLang="zh-CN" dirty="0"/>
              <a:t>配置文件中设置好参数</a:t>
            </a:r>
            <a:r>
              <a:rPr lang="en-US" altLang="zh-CN" dirty="0" err="1"/>
              <a:t>hbase.zookeeper.quorum</a:t>
            </a:r>
            <a:r>
              <a:rPr lang="zh-CN" altLang="zh-CN" dirty="0"/>
              <a:t>即</a:t>
            </a:r>
            <a:r>
              <a:rPr lang="zh-CN" altLang="zh-CN" dirty="0" smtClean="0"/>
              <a:t>可</a:t>
            </a:r>
            <a:r>
              <a:rPr lang="zh-CN" altLang="en-US" dirty="0" smtClean="0"/>
              <a:t>，示例</a:t>
            </a:r>
            <a:r>
              <a:rPr lang="zh-CN" altLang="en-US" dirty="0"/>
              <a:t>如下</a:t>
            </a:r>
            <a:r>
              <a:rPr lang="zh-CN" altLang="en-US" dirty="0" smtClean="0"/>
              <a:t>：</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03360" y="1169836"/>
              <a:ext cx="2337268" cy="523220"/>
            </a:xfrm>
            <a:prstGeom prst="rect">
              <a:avLst/>
            </a:prstGeom>
            <a:noFill/>
          </p:spPr>
          <p:txBody>
            <a:bodyPr wrap="none" rtlCol="0">
              <a:spAutoFit/>
            </a:bodyPr>
            <a:lstStyle/>
            <a:p>
              <a:pPr algn="ctr"/>
              <a:r>
                <a:rPr lang="zh-CN" altLang="en-US" sz="2800" dirty="0" smtClean="0">
                  <a:solidFill>
                    <a:schemeClr val="accent4"/>
                  </a:solidFill>
                </a:rPr>
                <a:t>第三章 </a:t>
              </a:r>
              <a:r>
                <a:rPr lang="en-US" altLang="zh-CN" sz="2800" dirty="0" smtClean="0">
                  <a:solidFill>
                    <a:schemeClr val="accent4"/>
                  </a:solidFill>
                </a:rPr>
                <a:t>Hadoop</a:t>
              </a:r>
              <a:r>
                <a:rPr lang="zh-CN" altLang="en-US" sz="2800" dirty="0" smtClean="0">
                  <a:solidFill>
                    <a:schemeClr val="accent4"/>
                  </a:solidFill>
                </a:rPr>
                <a:t>数据库</a:t>
              </a:r>
              <a:r>
                <a:rPr lang="en-US" altLang="zh-CN" sz="2800" dirty="0" err="1" smtClean="0">
                  <a:solidFill>
                    <a:schemeClr val="accent4"/>
                  </a:solidFill>
                </a:rPr>
                <a:t>HBase</a:t>
              </a:r>
              <a:endParaRPr lang="zh-CN" altLang="en-US" sz="2800" dirty="0">
                <a:solidFill>
                  <a:schemeClr val="accent4"/>
                </a:solidFill>
              </a:endParaRPr>
            </a:p>
          </p:txBody>
        </p:sp>
      </p:grpSp>
      <p:grpSp>
        <p:nvGrpSpPr>
          <p:cNvPr id="67" name="组合 66"/>
          <p:cNvGrpSpPr/>
          <p:nvPr/>
        </p:nvGrpSpPr>
        <p:grpSpPr>
          <a:xfrm>
            <a:off x="1754534" y="191206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简介</a:t>
              </a:r>
            </a:p>
          </p:txBody>
        </p:sp>
      </p:grpSp>
      <p:grpSp>
        <p:nvGrpSpPr>
          <p:cNvPr id="68" name="组合 67"/>
          <p:cNvGrpSpPr/>
          <p:nvPr/>
        </p:nvGrpSpPr>
        <p:grpSpPr>
          <a:xfrm>
            <a:off x="1754534" y="250541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部署</a:t>
              </a:r>
            </a:p>
          </p:txBody>
        </p:sp>
      </p:grpSp>
      <p:grpSp>
        <p:nvGrpSpPr>
          <p:cNvPr id="69" name="组合 68"/>
          <p:cNvGrpSpPr/>
          <p:nvPr/>
        </p:nvGrpSpPr>
        <p:grpSpPr>
          <a:xfrm>
            <a:off x="1751090" y="30816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a:t>
              </a:r>
            </a:p>
          </p:txBody>
        </p:sp>
      </p:grpSp>
      <p:grpSp>
        <p:nvGrpSpPr>
          <p:cNvPr id="70" name="组合 69"/>
          <p:cNvGrpSpPr/>
          <p:nvPr/>
        </p:nvGrpSpPr>
        <p:grpSpPr>
          <a:xfrm>
            <a:off x="1751090" y="368609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768707"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a:solidFill>
                    <a:schemeClr val="bg1"/>
                  </a:solidFill>
                  <a:latin typeface="微软雅黑" panose="020B0503020204020204" pitchFamily="34" charset="-122"/>
                  <a:ea typeface="微软雅黑" panose="020B0503020204020204" pitchFamily="34" charset="-122"/>
                </a:rPr>
                <a:t>HBase</a:t>
              </a:r>
              <a:r>
                <a:rPr lang="en-US" altLang="zh-CN" sz="2100" spc="225" dirty="0">
                  <a:solidFill>
                    <a:schemeClr val="bg1"/>
                  </a:solidFill>
                  <a:latin typeface="微软雅黑" panose="020B0503020204020204" pitchFamily="34" charset="-122"/>
                  <a:ea typeface="微软雅黑" panose="020B0503020204020204" pitchFamily="34" charset="-122"/>
                </a:rPr>
                <a:t> Shell</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3" y="5449397"/>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44" name="组合 69"/>
          <p:cNvGrpSpPr/>
          <p:nvPr/>
        </p:nvGrpSpPr>
        <p:grpSpPr>
          <a:xfrm>
            <a:off x="1754533" y="4268710"/>
            <a:ext cx="5693399" cy="426279"/>
            <a:chOff x="1807265" y="3866296"/>
            <a:chExt cx="5693399" cy="426279"/>
          </a:xfrm>
        </p:grpSpPr>
        <p:sp>
          <p:nvSpPr>
            <p:cNvPr id="45" name="圆角矩形 4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1814" y="3877077"/>
              <a:ext cx="309091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模式设计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69"/>
          <p:cNvGrpSpPr/>
          <p:nvPr/>
        </p:nvGrpSpPr>
        <p:grpSpPr>
          <a:xfrm>
            <a:off x="1747646" y="4900422"/>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691763" cy="415498"/>
          </a:xfrm>
          <a:prstGeom prst="rect">
            <a:avLst/>
          </a:prstGeom>
          <a:noFill/>
        </p:spPr>
        <p:txBody>
          <a:bodyPr wrap="none" rtlCol="0">
            <a:spAutoFit/>
          </a:bodyPr>
          <a:lstStyle/>
          <a:p>
            <a:r>
              <a:rPr lang="en-US" altLang="zh-CN" sz="2100" b="1" spc="225" dirty="0" smtClean="0">
                <a:solidFill>
                  <a:prstClr val="white"/>
                </a:solidFill>
              </a:rPr>
              <a:t>3.4 </a:t>
            </a:r>
            <a:r>
              <a:rPr lang="en-US" altLang="zh-CN" sz="2100" b="1" spc="225" dirty="0" err="1" smtClean="0">
                <a:solidFill>
                  <a:prstClr val="white"/>
                </a:solidFill>
              </a:rPr>
              <a:t>HBase</a:t>
            </a:r>
            <a:r>
              <a:rPr lang="zh-CN" altLang="en-US" sz="2100" b="1" spc="225" dirty="0" smtClean="0">
                <a:solidFill>
                  <a:prstClr val="white"/>
                </a:solidFill>
              </a:rPr>
              <a:t> </a:t>
            </a:r>
            <a:r>
              <a:rPr lang="en-US" altLang="zh-CN" sz="2100" b="1" spc="225" dirty="0" smtClean="0">
                <a:solidFill>
                  <a:prstClr val="white"/>
                </a:solidFill>
              </a:rPr>
              <a:t>Shell</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683306"/>
            <a:ext cx="7377992" cy="216982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zh-CN" dirty="0"/>
              <a:t>在</a:t>
            </a:r>
            <a:r>
              <a:rPr lang="en-US" altLang="zh-CN" dirty="0" err="1"/>
              <a:t>HBase</a:t>
            </a:r>
            <a:r>
              <a:rPr lang="zh-CN" altLang="zh-CN" dirty="0"/>
              <a:t>安装目录的</a:t>
            </a:r>
            <a:r>
              <a:rPr lang="en-US" altLang="zh-CN" dirty="0"/>
              <a:t>bin</a:t>
            </a:r>
            <a:r>
              <a:rPr lang="zh-CN" altLang="zh-CN" dirty="0"/>
              <a:t>子目录下执行</a:t>
            </a:r>
            <a:r>
              <a:rPr lang="en-US" altLang="zh-CN" dirty="0" err="1"/>
              <a:t>hbase</a:t>
            </a:r>
            <a:r>
              <a:rPr lang="en-US" altLang="zh-CN" dirty="0"/>
              <a:t> shell</a:t>
            </a:r>
            <a:r>
              <a:rPr lang="zh-CN" altLang="zh-CN" dirty="0"/>
              <a:t>命令即可进入</a:t>
            </a:r>
            <a:r>
              <a:rPr lang="en-US" altLang="zh-CN" dirty="0" err="1"/>
              <a:t>HBase</a:t>
            </a:r>
            <a:r>
              <a:rPr lang="en-US" altLang="zh-CN" dirty="0"/>
              <a:t> Shell</a:t>
            </a:r>
            <a:r>
              <a:rPr lang="zh-CN" altLang="zh-CN" dirty="0"/>
              <a:t>交互模式进行数据库</a:t>
            </a:r>
            <a:r>
              <a:rPr lang="zh-CN" altLang="zh-CN" dirty="0" smtClean="0"/>
              <a:t>操作</a:t>
            </a:r>
            <a:r>
              <a:rPr lang="zh-CN" altLang="en-US"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a:t>在</a:t>
            </a:r>
            <a:r>
              <a:rPr lang="en-US" altLang="zh-CN" dirty="0" err="1"/>
              <a:t>HBase</a:t>
            </a:r>
            <a:r>
              <a:rPr lang="en-US" altLang="zh-CN" dirty="0"/>
              <a:t> Shell</a:t>
            </a:r>
            <a:r>
              <a:rPr lang="zh-CN" altLang="zh-CN" dirty="0"/>
              <a:t>提示符下执行</a:t>
            </a:r>
            <a:r>
              <a:rPr lang="en-US" altLang="zh-CN" dirty="0"/>
              <a:t>help</a:t>
            </a:r>
            <a:r>
              <a:rPr lang="zh-CN" altLang="zh-CN" dirty="0"/>
              <a:t>命令可列出所有命令</a:t>
            </a:r>
            <a:r>
              <a:rPr lang="zh-CN" altLang="zh-CN" dirty="0" smtClean="0"/>
              <a:t>列表</a:t>
            </a:r>
            <a:r>
              <a:rPr lang="zh-CN" altLang="en-US"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a:t>执行</a:t>
            </a:r>
            <a:r>
              <a:rPr lang="en-US" altLang="zh-CN" dirty="0"/>
              <a:t>help '&lt;command&gt;'</a:t>
            </a:r>
            <a:r>
              <a:rPr lang="zh-CN" altLang="zh-CN" dirty="0"/>
              <a:t>可显示针对某条命令的帮助信息，注意</a:t>
            </a:r>
            <a:r>
              <a:rPr lang="en-US" altLang="zh-CN" dirty="0"/>
              <a:t>&lt;command&gt;</a:t>
            </a:r>
            <a:r>
              <a:rPr lang="zh-CN" altLang="zh-CN" dirty="0"/>
              <a:t>前后要加单引号或双引号</a:t>
            </a:r>
            <a:r>
              <a:rPr lang="zh-CN" altLang="en-US" dirty="0" smtClean="0"/>
              <a:t>。</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60887" y="1051728"/>
            <a:ext cx="1481496" cy="369332"/>
          </a:xfrm>
          <a:prstGeom prst="rect">
            <a:avLst/>
          </a:prstGeom>
        </p:spPr>
        <p:txBody>
          <a:bodyPr wrap="none">
            <a:spAutoFit/>
          </a:bodyPr>
          <a:lstStyle/>
          <a:p>
            <a:r>
              <a:rPr lang="en-US" altLang="zh-CN" b="1" dirty="0">
                <a:solidFill>
                  <a:srgbClr val="3D89BC"/>
                </a:solidFill>
              </a:rPr>
              <a:t>1</a:t>
            </a:r>
            <a:r>
              <a:rPr lang="zh-CN" altLang="zh-CN" b="1" dirty="0" smtClean="0">
                <a:solidFill>
                  <a:srgbClr val="3D89BC"/>
                </a:solidFill>
              </a:rPr>
              <a:t>．</a:t>
            </a:r>
            <a:r>
              <a:rPr lang="zh-CN" altLang="en-US" b="1" dirty="0" smtClean="0">
                <a:solidFill>
                  <a:srgbClr val="3D89BC"/>
                </a:solidFill>
              </a:rPr>
              <a:t>交互模式</a:t>
            </a:r>
            <a:endParaRPr lang="zh-CN" altLang="zh-CN"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3.1 </a:t>
            </a:r>
            <a:r>
              <a:rPr lang="en-US" altLang="zh-CN" sz="2100" b="1" spc="225" dirty="0" err="1" smtClean="0">
                <a:solidFill>
                  <a:prstClr val="white"/>
                </a:solidFill>
              </a:rPr>
              <a:t>HBase</a:t>
            </a:r>
            <a:r>
              <a:rPr lang="zh-CN" altLang="en-US" sz="2100" b="1" spc="225" dirty="0" smtClean="0">
                <a:solidFill>
                  <a:prstClr val="white"/>
                </a:solidFill>
              </a:rPr>
              <a:t>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0" name="矩形 19"/>
          <p:cNvSpPr/>
          <p:nvPr/>
        </p:nvSpPr>
        <p:spPr>
          <a:xfrm>
            <a:off x="452232" y="889323"/>
            <a:ext cx="1481496" cy="369332"/>
          </a:xfrm>
          <a:prstGeom prst="rect">
            <a:avLst/>
          </a:prstGeom>
        </p:spPr>
        <p:txBody>
          <a:bodyPr wrap="none">
            <a:spAutoFit/>
          </a:bodyPr>
          <a:lstStyle/>
          <a:p>
            <a:r>
              <a:rPr lang="en-US" altLang="zh-CN" b="1" dirty="0">
                <a:solidFill>
                  <a:srgbClr val="3D89BC"/>
                </a:solidFill>
              </a:rPr>
              <a:t>1</a:t>
            </a:r>
            <a:r>
              <a:rPr lang="zh-CN" altLang="zh-CN" b="1" dirty="0" smtClean="0">
                <a:solidFill>
                  <a:srgbClr val="3D89BC"/>
                </a:solidFill>
              </a:rPr>
              <a:t>．</a:t>
            </a:r>
            <a:r>
              <a:rPr lang="zh-CN" altLang="en-US" b="1" dirty="0" smtClean="0">
                <a:solidFill>
                  <a:srgbClr val="3D89BC"/>
                </a:solidFill>
              </a:rPr>
              <a:t>体系架构</a:t>
            </a:r>
            <a:endParaRPr lang="zh-CN" altLang="zh-CN" b="1" dirty="0">
              <a:solidFill>
                <a:srgbClr val="3D89BC"/>
              </a:solidFill>
            </a:endParaRPr>
          </a:p>
        </p:txBody>
      </p:sp>
      <p:pic>
        <p:nvPicPr>
          <p:cNvPr id="3074" name="Picture 2" descr="HBase架构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92" y="1260009"/>
            <a:ext cx="7448414" cy="471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691763" cy="415498"/>
          </a:xfrm>
          <a:prstGeom prst="rect">
            <a:avLst/>
          </a:prstGeom>
          <a:noFill/>
        </p:spPr>
        <p:txBody>
          <a:bodyPr wrap="none" rtlCol="0">
            <a:spAutoFit/>
          </a:bodyPr>
          <a:lstStyle/>
          <a:p>
            <a:r>
              <a:rPr lang="en-US" altLang="zh-CN" sz="2100" b="1" spc="225" dirty="0" smtClean="0">
                <a:solidFill>
                  <a:prstClr val="white"/>
                </a:solidFill>
              </a:rPr>
              <a:t>3.4 </a:t>
            </a:r>
            <a:r>
              <a:rPr lang="en-US" altLang="zh-CN" sz="2100" b="1" spc="225" dirty="0" err="1" smtClean="0">
                <a:solidFill>
                  <a:prstClr val="white"/>
                </a:solidFill>
              </a:rPr>
              <a:t>HBase</a:t>
            </a:r>
            <a:r>
              <a:rPr lang="zh-CN" altLang="en-US" sz="2100" b="1" spc="225" dirty="0" smtClean="0">
                <a:solidFill>
                  <a:prstClr val="white"/>
                </a:solidFill>
              </a:rPr>
              <a:t> </a:t>
            </a:r>
            <a:r>
              <a:rPr lang="en-US" altLang="zh-CN" sz="2100" b="1" spc="225" dirty="0" smtClean="0">
                <a:solidFill>
                  <a:prstClr val="white"/>
                </a:solidFill>
              </a:rPr>
              <a:t>Shell</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683306"/>
            <a:ext cx="7377992" cy="3415030"/>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smtClean="0"/>
              <a:t>create</a:t>
            </a:r>
            <a:r>
              <a:rPr lang="zh-CN" altLang="en-US" sz="1600" dirty="0" smtClean="0"/>
              <a:t>：</a:t>
            </a:r>
            <a:r>
              <a:rPr lang="zh-CN" altLang="zh-CN" sz="1600" dirty="0" smtClean="0"/>
              <a:t>创建</a:t>
            </a:r>
            <a:r>
              <a:rPr lang="zh-CN" altLang="zh-CN" sz="1600" dirty="0"/>
              <a:t>一张新表</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list</a:t>
            </a:r>
            <a:r>
              <a:rPr lang="zh-CN" altLang="en-US" sz="1600" dirty="0" smtClean="0"/>
              <a:t>：</a:t>
            </a:r>
            <a:r>
              <a:rPr lang="zh-CN" altLang="zh-CN" sz="1600" dirty="0" smtClean="0"/>
              <a:t>列出</a:t>
            </a:r>
            <a:r>
              <a:rPr lang="zh-CN" altLang="en-US" sz="1600" dirty="0" smtClean="0"/>
              <a:t>名称匹配的</a:t>
            </a:r>
            <a:r>
              <a:rPr lang="zh-CN" altLang="zh-CN" sz="1600" dirty="0" smtClean="0"/>
              <a:t>表</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exists</a:t>
            </a:r>
            <a:r>
              <a:rPr lang="zh-CN" altLang="en-US" sz="1600" dirty="0" smtClean="0"/>
              <a:t>：</a:t>
            </a:r>
            <a:r>
              <a:rPr lang="zh-CN" altLang="zh-CN" sz="1600" dirty="0" smtClean="0"/>
              <a:t>查看</a:t>
            </a:r>
            <a:r>
              <a:rPr lang="zh-CN" altLang="zh-CN" sz="1600" dirty="0"/>
              <a:t>某张表是否存在</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describe</a:t>
            </a:r>
            <a:r>
              <a:rPr lang="zh-CN" altLang="en-US" sz="1600" dirty="0" smtClean="0"/>
              <a:t>：</a:t>
            </a:r>
            <a:r>
              <a:rPr lang="zh-CN" altLang="zh-CN" sz="1600" dirty="0" smtClean="0"/>
              <a:t>显示</a:t>
            </a:r>
            <a:r>
              <a:rPr lang="zh-CN" altLang="zh-CN" sz="1600" dirty="0"/>
              <a:t>某张表的定义，也可以使用简写命令</a:t>
            </a:r>
            <a:r>
              <a:rPr lang="en-US" altLang="zh-CN" sz="1600" dirty="0" err="1" smtClean="0"/>
              <a:t>desc</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disable</a:t>
            </a:r>
            <a:r>
              <a:rPr lang="zh-CN" altLang="en-US" sz="1600" dirty="0"/>
              <a:t>：</a:t>
            </a:r>
            <a:r>
              <a:rPr lang="zh-CN" altLang="zh-CN" sz="1600" dirty="0" smtClean="0"/>
              <a:t>停用某张表</a:t>
            </a:r>
            <a:r>
              <a:rPr lang="zh-CN" altLang="en-US" sz="1600" dirty="0" smtClean="0"/>
              <a:t>。</a:t>
            </a:r>
            <a:r>
              <a:rPr lang="zh-CN" altLang="zh-CN" sz="1600" dirty="0" smtClean="0"/>
              <a:t>表</a:t>
            </a:r>
            <a:r>
              <a:rPr lang="zh-CN" altLang="zh-CN" sz="1600" dirty="0"/>
              <a:t>被停用后则无法再对其进行增删改和查询等</a:t>
            </a:r>
            <a:r>
              <a:rPr lang="zh-CN" altLang="zh-CN" sz="1600" dirty="0" smtClean="0"/>
              <a:t>操作</a:t>
            </a:r>
            <a:r>
              <a:rPr lang="zh-CN" altLang="en-US" sz="1600" dirty="0"/>
              <a:t>，</a:t>
            </a:r>
            <a:r>
              <a:rPr lang="zh-CN" altLang="zh-CN" sz="1600" dirty="0" smtClean="0"/>
              <a:t>在</a:t>
            </a:r>
            <a:r>
              <a:rPr lang="zh-CN" altLang="zh-CN" sz="1600" dirty="0"/>
              <a:t>对表执行</a:t>
            </a:r>
            <a:r>
              <a:rPr lang="en-US" altLang="zh-CN" sz="1600" dirty="0"/>
              <a:t>alter</a:t>
            </a:r>
            <a:r>
              <a:rPr lang="zh-CN" altLang="zh-CN" sz="1600" dirty="0"/>
              <a:t>命令或</a:t>
            </a:r>
            <a:r>
              <a:rPr lang="en-US" altLang="zh-CN" sz="1600" dirty="0"/>
              <a:t>drop</a:t>
            </a:r>
            <a:r>
              <a:rPr lang="zh-CN" altLang="zh-CN" sz="1600" dirty="0"/>
              <a:t>命令之前必须先执行</a:t>
            </a:r>
            <a:r>
              <a:rPr lang="en-US" altLang="zh-CN" sz="1600" dirty="0"/>
              <a:t>disable</a:t>
            </a:r>
            <a:r>
              <a:rPr lang="zh-CN" altLang="zh-CN" sz="1600" dirty="0"/>
              <a:t>命令停</a:t>
            </a:r>
            <a:r>
              <a:rPr lang="zh-CN" altLang="zh-CN" sz="1600" dirty="0" smtClean="0"/>
              <a:t>用</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a:t>e</a:t>
            </a:r>
            <a:r>
              <a:rPr lang="en-US" altLang="zh-CN" sz="1600" dirty="0" smtClean="0"/>
              <a:t>nable</a:t>
            </a:r>
            <a:r>
              <a:rPr lang="zh-CN" altLang="en-US" sz="1600" dirty="0" smtClean="0"/>
              <a:t>：</a:t>
            </a:r>
            <a:r>
              <a:rPr lang="zh-CN" altLang="zh-CN" sz="1600" dirty="0" smtClean="0"/>
              <a:t>启用</a:t>
            </a:r>
            <a:r>
              <a:rPr lang="zh-CN" altLang="zh-CN" sz="1600" dirty="0"/>
              <a:t>某张被</a:t>
            </a:r>
            <a:r>
              <a:rPr lang="en-US" altLang="zh-CN" sz="1600" dirty="0"/>
              <a:t>disable</a:t>
            </a:r>
            <a:r>
              <a:rPr lang="zh-CN" altLang="zh-CN" sz="1600" dirty="0"/>
              <a:t>命令停用的</a:t>
            </a:r>
            <a:r>
              <a:rPr lang="zh-CN" altLang="zh-CN" sz="1600" dirty="0" smtClean="0"/>
              <a:t>表</a:t>
            </a:r>
            <a:r>
              <a:rPr lang="zh-CN" altLang="en-US" sz="1600" dirty="0" smtClean="0"/>
              <a:t>。</a:t>
            </a:r>
            <a:r>
              <a:rPr lang="zh-CN" altLang="zh-CN" sz="1600" dirty="0" smtClean="0"/>
              <a:t>表</a:t>
            </a:r>
            <a:r>
              <a:rPr lang="zh-CN" altLang="zh-CN" sz="1600" dirty="0"/>
              <a:t>被启用后即可恢复正常操作</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a:t>a</a:t>
            </a:r>
            <a:r>
              <a:rPr lang="en-US" altLang="zh-CN" sz="1600" dirty="0" smtClean="0"/>
              <a:t>lter</a:t>
            </a:r>
            <a:r>
              <a:rPr lang="zh-CN" altLang="en-US" sz="1600" dirty="0" smtClean="0"/>
              <a:t>：</a:t>
            </a:r>
            <a:r>
              <a:rPr lang="zh-CN" altLang="zh-CN" sz="1600" dirty="0" smtClean="0"/>
              <a:t>可</a:t>
            </a:r>
            <a:r>
              <a:rPr lang="zh-CN" altLang="zh-CN" sz="1600" dirty="0"/>
              <a:t>在某张表中增加、修改、删除列族或者更改表的属性</a:t>
            </a:r>
            <a:r>
              <a:rPr lang="zh-CN" altLang="zh-CN" sz="1600" dirty="0" smtClean="0"/>
              <a:t>定义</a:t>
            </a:r>
            <a:r>
              <a:rPr lang="en-US" altLang="zh-CN" sz="1600" dirty="0" smtClean="0"/>
              <a:t>.</a:t>
            </a:r>
          </a:p>
          <a:p>
            <a:pPr marL="285750" indent="-285750">
              <a:lnSpc>
                <a:spcPct val="150000"/>
              </a:lnSpc>
              <a:buClr>
                <a:schemeClr val="accent1"/>
              </a:buClr>
              <a:buFont typeface="Wingdings" panose="05000000000000000000" pitchFamily="2" charset="2"/>
              <a:buChar char="l"/>
            </a:pPr>
            <a:r>
              <a:rPr lang="en-US" altLang="zh-CN" sz="1600" dirty="0" smtClean="0"/>
              <a:t>drop</a:t>
            </a:r>
            <a:r>
              <a:rPr lang="zh-CN" altLang="en-US" sz="1600" dirty="0" smtClean="0"/>
              <a:t>：</a:t>
            </a:r>
            <a:r>
              <a:rPr lang="zh-CN" altLang="zh-CN" sz="1600" dirty="0" smtClean="0"/>
              <a:t>删除</a:t>
            </a:r>
            <a:r>
              <a:rPr lang="zh-CN" altLang="zh-CN" sz="1600" dirty="0"/>
              <a:t>某张</a:t>
            </a:r>
            <a:r>
              <a:rPr lang="zh-CN" altLang="zh-CN" sz="1600" dirty="0" smtClean="0"/>
              <a:t>表</a:t>
            </a:r>
            <a:r>
              <a:rPr lang="zh-CN" altLang="en-US" sz="1600" dirty="0" smtClean="0"/>
              <a:t>。</a:t>
            </a:r>
            <a:r>
              <a:rPr lang="zh-CN" altLang="zh-CN" sz="1600" dirty="0" smtClean="0"/>
              <a:t>在</a:t>
            </a:r>
            <a:r>
              <a:rPr lang="zh-CN" altLang="zh-CN" sz="1600" dirty="0"/>
              <a:t>删除前必须先执行</a:t>
            </a:r>
            <a:r>
              <a:rPr lang="en-US" altLang="zh-CN" sz="1600" dirty="0"/>
              <a:t>disable</a:t>
            </a:r>
            <a:r>
              <a:rPr lang="zh-CN" altLang="zh-CN" sz="1600" dirty="0"/>
              <a:t>命令停用该表。</a:t>
            </a:r>
            <a:endParaRPr lang="en-US" altLang="zh-CN" sz="1600"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452232" y="1126939"/>
            <a:ext cx="1483098" cy="369332"/>
          </a:xfrm>
          <a:prstGeom prst="rect">
            <a:avLst/>
          </a:prstGeom>
        </p:spPr>
        <p:txBody>
          <a:bodyPr wrap="none">
            <a:spAutoFit/>
          </a:bodyPr>
          <a:lstStyle/>
          <a:p>
            <a:r>
              <a:rPr lang="en-US" altLang="zh-CN" dirty="0" smtClean="0"/>
              <a:t>1</a:t>
            </a:r>
            <a:r>
              <a:rPr lang="zh-CN" altLang="zh-CN" dirty="0" smtClean="0"/>
              <a:t>）</a:t>
            </a:r>
            <a:r>
              <a:rPr lang="en-US" altLang="zh-CN" dirty="0" smtClean="0"/>
              <a:t>DDL</a:t>
            </a:r>
            <a:r>
              <a:rPr lang="zh-CN" altLang="en-US" dirty="0" smtClean="0"/>
              <a:t>命令</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691763" cy="415498"/>
          </a:xfrm>
          <a:prstGeom prst="rect">
            <a:avLst/>
          </a:prstGeom>
          <a:noFill/>
        </p:spPr>
        <p:txBody>
          <a:bodyPr wrap="none" rtlCol="0">
            <a:spAutoFit/>
          </a:bodyPr>
          <a:lstStyle/>
          <a:p>
            <a:r>
              <a:rPr lang="en-US" altLang="zh-CN" sz="2100" b="1" spc="225" dirty="0" smtClean="0">
                <a:solidFill>
                  <a:prstClr val="white"/>
                </a:solidFill>
              </a:rPr>
              <a:t>3.4 </a:t>
            </a:r>
            <a:r>
              <a:rPr lang="en-US" altLang="zh-CN" sz="2100" b="1" spc="225" dirty="0" err="1" smtClean="0">
                <a:solidFill>
                  <a:prstClr val="white"/>
                </a:solidFill>
              </a:rPr>
              <a:t>HBase</a:t>
            </a:r>
            <a:r>
              <a:rPr lang="zh-CN" altLang="en-US" sz="2100" b="1" spc="225" dirty="0" smtClean="0">
                <a:solidFill>
                  <a:prstClr val="white"/>
                </a:solidFill>
              </a:rPr>
              <a:t> </a:t>
            </a:r>
            <a:r>
              <a:rPr lang="en-US" altLang="zh-CN" sz="2100" b="1" spc="225" dirty="0" smtClean="0">
                <a:solidFill>
                  <a:prstClr val="white"/>
                </a:solidFill>
              </a:rPr>
              <a:t>Shell</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683306"/>
            <a:ext cx="7377992" cy="267652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a:t>p</a:t>
            </a:r>
            <a:r>
              <a:rPr lang="en-US" altLang="zh-CN" sz="1600" dirty="0" smtClean="0"/>
              <a:t>ut</a:t>
            </a:r>
            <a:r>
              <a:rPr lang="zh-CN" altLang="en-US" sz="1600" dirty="0" smtClean="0"/>
              <a:t>：</a:t>
            </a:r>
            <a:r>
              <a:rPr lang="zh-CN" altLang="zh-CN" sz="1600" dirty="0" smtClean="0"/>
              <a:t>向</a:t>
            </a:r>
            <a:r>
              <a:rPr lang="zh-CN" altLang="zh-CN" sz="1600" dirty="0"/>
              <a:t>某张表里的指定单元插入</a:t>
            </a:r>
            <a:r>
              <a:rPr lang="zh-CN" altLang="zh-CN" sz="1600" dirty="0" smtClean="0"/>
              <a:t>数据</a:t>
            </a:r>
            <a:r>
              <a:rPr lang="zh-CN" altLang="en-US" sz="1600" dirty="0" smtClean="0"/>
              <a:t>。</a:t>
            </a:r>
            <a:r>
              <a:rPr lang="zh-CN" altLang="zh-CN" sz="1600" dirty="0" smtClean="0"/>
              <a:t>通过</a:t>
            </a:r>
            <a:r>
              <a:rPr lang="zh-CN" altLang="zh-CN" sz="1600" dirty="0"/>
              <a:t>行键和列名来指定一个单元</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scan</a:t>
            </a:r>
            <a:r>
              <a:rPr lang="zh-CN" altLang="en-US" sz="1600" dirty="0" smtClean="0"/>
              <a:t>：</a:t>
            </a:r>
            <a:r>
              <a:rPr lang="zh-CN" altLang="zh-CN" sz="1600" dirty="0" smtClean="0"/>
              <a:t>查询</a:t>
            </a:r>
            <a:r>
              <a:rPr lang="zh-CN" altLang="zh-CN" sz="1600" dirty="0"/>
              <a:t>某张表中满足条件的</a:t>
            </a:r>
            <a:r>
              <a:rPr lang="zh-CN" altLang="zh-CN" sz="1600" dirty="0" smtClean="0"/>
              <a:t>数据</a:t>
            </a:r>
            <a:r>
              <a:rPr lang="zh-CN" altLang="en-US" sz="1600" dirty="0" smtClean="0"/>
              <a:t>。</a:t>
            </a:r>
            <a:r>
              <a:rPr lang="zh-CN" altLang="zh-CN" sz="1600" dirty="0" smtClean="0"/>
              <a:t>可以</a:t>
            </a:r>
            <a:r>
              <a:rPr lang="zh-CN" altLang="zh-CN" sz="1600" dirty="0"/>
              <a:t>在行、列、时间戳等多个维度上设定查询条件</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get</a:t>
            </a:r>
            <a:r>
              <a:rPr lang="zh-CN" altLang="en-US" sz="1600" dirty="0" smtClean="0"/>
              <a:t>：</a:t>
            </a:r>
            <a:r>
              <a:rPr lang="zh-CN" altLang="zh-CN" sz="1600" dirty="0" smtClean="0"/>
              <a:t>获取</a:t>
            </a:r>
            <a:r>
              <a:rPr lang="zh-CN" altLang="zh-CN" sz="1600" dirty="0"/>
              <a:t>表中给定行符合条件的数据</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count</a:t>
            </a:r>
            <a:r>
              <a:rPr lang="zh-CN" altLang="en-US" sz="1600" dirty="0" smtClean="0"/>
              <a:t>：</a:t>
            </a:r>
            <a:r>
              <a:rPr lang="zh-CN" altLang="zh-CN" sz="1600" dirty="0" smtClean="0"/>
              <a:t>查询</a:t>
            </a:r>
            <a:r>
              <a:rPr lang="zh-CN" altLang="zh-CN" sz="1600" dirty="0"/>
              <a:t>某张表中的行数，默认时每</a:t>
            </a:r>
            <a:r>
              <a:rPr lang="en-US" altLang="zh-CN" sz="1600" dirty="0"/>
              <a:t>1000</a:t>
            </a:r>
            <a:r>
              <a:rPr lang="zh-CN" altLang="zh-CN" sz="1600" dirty="0"/>
              <a:t>行计一</a:t>
            </a:r>
            <a:r>
              <a:rPr lang="zh-CN" altLang="zh-CN" sz="1600" dirty="0" smtClean="0"/>
              <a:t>次数</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smtClean="0"/>
              <a:t>delete</a:t>
            </a:r>
            <a:r>
              <a:rPr lang="zh-CN" altLang="en-US" sz="1600" dirty="0" smtClean="0"/>
              <a:t>：</a:t>
            </a:r>
            <a:r>
              <a:rPr lang="zh-CN" altLang="zh-CN" sz="1600" dirty="0" smtClean="0"/>
              <a:t>删除</a:t>
            </a:r>
            <a:r>
              <a:rPr lang="zh-CN" altLang="zh-CN" sz="1600" dirty="0"/>
              <a:t>某张表中指定单元的</a:t>
            </a:r>
            <a:r>
              <a:rPr lang="zh-CN" altLang="zh-CN" sz="1600" dirty="0" smtClean="0"/>
              <a:t>数据，通过表名、行键和列名指定一个单元，还可以加上时间戳。</a:t>
            </a:r>
            <a:endParaRPr lang="en-US" altLang="zh-CN" sz="1600"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452232" y="1126939"/>
            <a:ext cx="1532792" cy="369332"/>
          </a:xfrm>
          <a:prstGeom prst="rect">
            <a:avLst/>
          </a:prstGeom>
        </p:spPr>
        <p:txBody>
          <a:bodyPr wrap="none">
            <a:spAutoFit/>
          </a:bodyPr>
          <a:lstStyle/>
          <a:p>
            <a:r>
              <a:rPr lang="en-US" altLang="zh-CN" dirty="0" smtClean="0"/>
              <a:t>2</a:t>
            </a:r>
            <a:r>
              <a:rPr lang="zh-CN" altLang="zh-CN" dirty="0" smtClean="0"/>
              <a:t>）</a:t>
            </a:r>
            <a:r>
              <a:rPr lang="en-US" altLang="zh-CN" dirty="0" smtClean="0"/>
              <a:t>DML</a:t>
            </a:r>
            <a:r>
              <a:rPr lang="zh-CN" altLang="en-US" dirty="0" smtClean="0"/>
              <a:t>命令</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0682" y="1410075"/>
            <a:ext cx="8161361" cy="1892826"/>
          </a:xfrm>
          <a:prstGeom prst="rect">
            <a:avLst/>
          </a:prstGeom>
        </p:spPr>
        <p:txBody>
          <a:bodyPr wrap="square">
            <a:spAutoFit/>
          </a:bodyPr>
          <a:lstStyle/>
          <a:p>
            <a:pPr>
              <a:lnSpc>
                <a:spcPct val="130000"/>
              </a:lnSpc>
              <a:buClr>
                <a:schemeClr val="accent1"/>
              </a:buClr>
            </a:pPr>
            <a:r>
              <a:rPr lang="en-US" altLang="zh-CN" dirty="0" smtClean="0"/>
              <a:t>       </a:t>
            </a:r>
            <a:r>
              <a:rPr lang="zh-CN" altLang="zh-CN" dirty="0" smtClean="0"/>
              <a:t>命名空间是</a:t>
            </a:r>
            <a:r>
              <a:rPr lang="zh-CN" altLang="zh-CN" dirty="0"/>
              <a:t>对表的逻辑分组</a:t>
            </a:r>
            <a:r>
              <a:rPr lang="zh-CN" altLang="zh-CN" dirty="0" smtClean="0"/>
              <a:t>，</a:t>
            </a:r>
            <a:r>
              <a:rPr lang="en-US" altLang="zh-CN" dirty="0" err="1" smtClean="0"/>
              <a:t>HBase</a:t>
            </a:r>
            <a:r>
              <a:rPr lang="zh-CN" altLang="zh-CN" dirty="0"/>
              <a:t>可以针对命名空间分配资源限额、指定</a:t>
            </a:r>
            <a:r>
              <a:rPr lang="en-US" altLang="zh-CN" dirty="0" err="1"/>
              <a:t>HRegionServer</a:t>
            </a:r>
            <a:r>
              <a:rPr lang="zh-CN" altLang="zh-CN" dirty="0"/>
              <a:t>子集、进行安全管理等。</a:t>
            </a:r>
            <a:r>
              <a:rPr lang="en-US" altLang="zh-CN" dirty="0" err="1"/>
              <a:t>HBase</a:t>
            </a:r>
            <a:r>
              <a:rPr lang="zh-CN" altLang="zh-CN" dirty="0"/>
              <a:t>有以下两个默认的命名</a:t>
            </a:r>
            <a:r>
              <a:rPr lang="zh-CN" altLang="zh-CN" dirty="0" smtClean="0"/>
              <a:t>空间</a:t>
            </a:r>
            <a:r>
              <a:rPr lang="zh-CN" altLang="en-US" dirty="0" smtClean="0"/>
              <a:t>：</a:t>
            </a:r>
            <a:endParaRPr lang="en-US" altLang="zh-CN" dirty="0" smtClean="0"/>
          </a:p>
          <a:p>
            <a:pPr lvl="2" indent="-285750">
              <a:lnSpc>
                <a:spcPct val="130000"/>
              </a:lnSpc>
              <a:buFont typeface="Wingdings" panose="05000000000000000000" pitchFamily="2" charset="2"/>
              <a:buChar char="u"/>
            </a:pPr>
            <a:r>
              <a:rPr lang="en-US" altLang="zh-CN" dirty="0" err="1"/>
              <a:t>hbase</a:t>
            </a:r>
            <a:r>
              <a:rPr lang="zh-CN" altLang="zh-CN" dirty="0"/>
              <a:t>：系统命名空间，用于保存</a:t>
            </a:r>
            <a:r>
              <a:rPr lang="en-US" altLang="zh-CN" dirty="0" err="1"/>
              <a:t>HBase</a:t>
            </a:r>
            <a:r>
              <a:rPr lang="zh-CN" altLang="zh-CN" dirty="0"/>
              <a:t>的内部表。</a:t>
            </a:r>
            <a:endParaRPr lang="en-US" altLang="zh-CN" dirty="0"/>
          </a:p>
          <a:p>
            <a:pPr lvl="2" indent="-285750">
              <a:lnSpc>
                <a:spcPct val="130000"/>
              </a:lnSpc>
              <a:buFont typeface="Wingdings" panose="05000000000000000000" pitchFamily="2" charset="2"/>
              <a:buChar char="u"/>
            </a:pPr>
            <a:r>
              <a:rPr lang="en-US" altLang="zh-CN" dirty="0"/>
              <a:t>default</a:t>
            </a:r>
            <a:r>
              <a:rPr lang="zh-CN" altLang="zh-CN" dirty="0"/>
              <a:t>：</a:t>
            </a:r>
            <a:r>
              <a:rPr lang="en-US" altLang="zh-CN" dirty="0" err="1"/>
              <a:t>HBase</a:t>
            </a:r>
            <a:r>
              <a:rPr lang="zh-CN" altLang="zh-CN" dirty="0"/>
              <a:t>的默认命名空间，如果一张表没有指定命名空间时，则自动属于</a:t>
            </a:r>
            <a:r>
              <a:rPr lang="en-US" altLang="zh-CN" dirty="0"/>
              <a:t>default</a:t>
            </a:r>
            <a:r>
              <a:rPr lang="zh-CN" altLang="zh-CN" dirty="0"/>
              <a:t>命名空间。</a:t>
            </a: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691763" cy="415498"/>
          </a:xfrm>
          <a:prstGeom prst="rect">
            <a:avLst/>
          </a:prstGeom>
          <a:noFill/>
        </p:spPr>
        <p:txBody>
          <a:bodyPr wrap="none" rtlCol="0">
            <a:spAutoFit/>
          </a:bodyPr>
          <a:lstStyle/>
          <a:p>
            <a:r>
              <a:rPr lang="en-US" altLang="zh-CN" sz="2100" b="1" spc="225" dirty="0" smtClean="0">
                <a:solidFill>
                  <a:prstClr val="white"/>
                </a:solidFill>
              </a:rPr>
              <a:t>3.4 </a:t>
            </a:r>
            <a:r>
              <a:rPr lang="en-US" altLang="zh-CN" sz="2100" b="1" spc="225" dirty="0" err="1" smtClean="0">
                <a:solidFill>
                  <a:prstClr val="white"/>
                </a:solidFill>
              </a:rPr>
              <a:t>HBase</a:t>
            </a:r>
            <a:r>
              <a:rPr lang="zh-CN" altLang="en-US" sz="2100" b="1" spc="225" dirty="0" smtClean="0">
                <a:solidFill>
                  <a:prstClr val="white"/>
                </a:solidFill>
              </a:rPr>
              <a:t> </a:t>
            </a:r>
            <a:r>
              <a:rPr lang="en-US" altLang="zh-CN" sz="2100" b="1" spc="225" dirty="0" smtClean="0">
                <a:solidFill>
                  <a:prstClr val="white"/>
                </a:solidFill>
              </a:rPr>
              <a:t>Shell</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452232" y="1025624"/>
            <a:ext cx="2165978" cy="369332"/>
          </a:xfrm>
          <a:prstGeom prst="rect">
            <a:avLst/>
          </a:prstGeom>
        </p:spPr>
        <p:txBody>
          <a:bodyPr wrap="none">
            <a:spAutoFit/>
          </a:bodyPr>
          <a:lstStyle/>
          <a:p>
            <a:r>
              <a:rPr lang="en-US" altLang="zh-CN" dirty="0" smtClean="0"/>
              <a:t>3</a:t>
            </a:r>
            <a:r>
              <a:rPr lang="zh-CN" altLang="zh-CN" dirty="0" smtClean="0"/>
              <a:t>）</a:t>
            </a:r>
            <a:r>
              <a:rPr lang="zh-CN" altLang="zh-CN" dirty="0"/>
              <a:t>命名空间类</a:t>
            </a:r>
            <a:r>
              <a:rPr lang="zh-CN" altLang="zh-CN" dirty="0" smtClean="0"/>
              <a:t>命</a:t>
            </a:r>
            <a:r>
              <a:rPr lang="zh-CN" altLang="en-US" dirty="0" smtClean="0"/>
              <a:t>令</a:t>
            </a:r>
            <a:endParaRPr lang="zh-CN" altLang="en-US" dirty="0"/>
          </a:p>
        </p:txBody>
      </p:sp>
      <p:sp>
        <p:nvSpPr>
          <p:cNvPr id="15" name="文本框 14"/>
          <p:cNvSpPr txBox="1"/>
          <p:nvPr/>
        </p:nvSpPr>
        <p:spPr>
          <a:xfrm>
            <a:off x="883001" y="3201180"/>
            <a:ext cx="7377992" cy="267652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sz="1600" dirty="0" err="1" smtClean="0"/>
              <a:t>create_namespace</a:t>
            </a:r>
            <a:r>
              <a:rPr lang="zh-CN" altLang="en-US" sz="1600" dirty="0" smtClean="0"/>
              <a:t>：</a:t>
            </a:r>
            <a:r>
              <a:rPr lang="zh-CN" altLang="zh-CN" sz="1600" dirty="0" smtClean="0"/>
              <a:t>创建</a:t>
            </a:r>
            <a:r>
              <a:rPr lang="zh-CN" altLang="zh-CN" sz="1600" dirty="0"/>
              <a:t>一个命名空间</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alter_namespace</a:t>
            </a:r>
            <a:r>
              <a:rPr lang="zh-CN" altLang="en-US" sz="1600" dirty="0" smtClean="0"/>
              <a:t>：</a:t>
            </a:r>
            <a:r>
              <a:rPr lang="zh-CN" altLang="zh-CN" sz="1600" dirty="0" smtClean="0"/>
              <a:t>修改</a:t>
            </a:r>
            <a:r>
              <a:rPr lang="zh-CN" altLang="zh-CN" sz="1600" dirty="0"/>
              <a:t>某个命名空间的定义</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describe_namespace</a:t>
            </a:r>
            <a:r>
              <a:rPr lang="zh-CN" altLang="en-US" sz="1600" dirty="0" smtClean="0"/>
              <a:t>：</a:t>
            </a:r>
            <a:r>
              <a:rPr lang="zh-CN" altLang="zh-CN" sz="1600" dirty="0" smtClean="0"/>
              <a:t>显示</a:t>
            </a:r>
            <a:r>
              <a:rPr lang="zh-CN" altLang="zh-CN" sz="1600" dirty="0"/>
              <a:t>命名空间的</a:t>
            </a:r>
            <a:r>
              <a:rPr lang="zh-CN" altLang="zh-CN" sz="1600" dirty="0" smtClean="0"/>
              <a:t>定义</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list_namespace</a:t>
            </a:r>
            <a:r>
              <a:rPr lang="zh-CN" altLang="en-US" sz="1600" dirty="0" smtClean="0"/>
              <a:t>：</a:t>
            </a:r>
            <a:r>
              <a:rPr lang="zh-CN" altLang="zh-CN" sz="1600" dirty="0" smtClean="0"/>
              <a:t>不</a:t>
            </a:r>
            <a:r>
              <a:rPr lang="zh-CN" altLang="zh-CN" sz="1600" dirty="0"/>
              <a:t>加选项时列出所有的命名空间，也可以加上带有通配符的正则表达式选项</a:t>
            </a:r>
            <a:r>
              <a:rPr lang="zh-CN" altLang="zh-CN"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list_namespace_tables</a:t>
            </a:r>
            <a:r>
              <a:rPr lang="zh-CN" altLang="en-US" sz="1600" dirty="0" smtClean="0"/>
              <a:t>：</a:t>
            </a:r>
            <a:r>
              <a:rPr lang="zh-CN" altLang="zh-CN" sz="1600" dirty="0" smtClean="0"/>
              <a:t>列出</a:t>
            </a:r>
            <a:r>
              <a:rPr lang="zh-CN" altLang="zh-CN" sz="1600" dirty="0"/>
              <a:t>某个命名空间中的所有</a:t>
            </a:r>
            <a:r>
              <a:rPr lang="zh-CN" altLang="zh-CN" sz="1600" dirty="0" smtClean="0"/>
              <a:t>表</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en-US" altLang="zh-CN" sz="1600" dirty="0" err="1" smtClean="0"/>
              <a:t>drop_namespace</a:t>
            </a:r>
            <a:r>
              <a:rPr lang="zh-CN" altLang="en-US" sz="1600" dirty="0" smtClean="0"/>
              <a:t>：</a:t>
            </a:r>
            <a:r>
              <a:rPr lang="zh-CN" altLang="zh-CN" sz="1600" dirty="0" smtClean="0"/>
              <a:t>删除</a:t>
            </a:r>
            <a:r>
              <a:rPr lang="zh-CN" altLang="zh-CN" sz="1600" dirty="0"/>
              <a:t>某个命名</a:t>
            </a:r>
            <a:r>
              <a:rPr lang="zh-CN" altLang="zh-CN" sz="1600" dirty="0" smtClean="0"/>
              <a:t>空间</a:t>
            </a:r>
            <a:r>
              <a:rPr lang="zh-CN" altLang="en-US" sz="1600" dirty="0" smtClean="0"/>
              <a:t>。</a:t>
            </a:r>
            <a:endParaRPr lang="zh-CN" altLang="zh-CN" sz="1600"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691763" cy="415498"/>
          </a:xfrm>
          <a:prstGeom prst="rect">
            <a:avLst/>
          </a:prstGeom>
          <a:noFill/>
        </p:spPr>
        <p:txBody>
          <a:bodyPr wrap="none" rtlCol="0">
            <a:spAutoFit/>
          </a:bodyPr>
          <a:lstStyle/>
          <a:p>
            <a:r>
              <a:rPr lang="en-US" altLang="zh-CN" sz="2100" b="1" spc="225" dirty="0" smtClean="0">
                <a:solidFill>
                  <a:prstClr val="white"/>
                </a:solidFill>
              </a:rPr>
              <a:t>3.4 </a:t>
            </a:r>
            <a:r>
              <a:rPr lang="en-US" altLang="zh-CN" sz="2100" b="1" spc="225" dirty="0" err="1" smtClean="0">
                <a:solidFill>
                  <a:prstClr val="white"/>
                </a:solidFill>
              </a:rPr>
              <a:t>HBase</a:t>
            </a:r>
            <a:r>
              <a:rPr lang="zh-CN" altLang="en-US" sz="2100" b="1" spc="225" dirty="0" smtClean="0">
                <a:solidFill>
                  <a:prstClr val="white"/>
                </a:solidFill>
              </a:rPr>
              <a:t> </a:t>
            </a:r>
            <a:r>
              <a:rPr lang="en-US" altLang="zh-CN" sz="2100" b="1" spc="225" dirty="0" smtClean="0">
                <a:solidFill>
                  <a:prstClr val="white"/>
                </a:solidFill>
              </a:rPr>
              <a:t>Shell</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452232" y="1126939"/>
            <a:ext cx="1473480" cy="369332"/>
          </a:xfrm>
          <a:prstGeom prst="rect">
            <a:avLst/>
          </a:prstGeom>
        </p:spPr>
        <p:txBody>
          <a:bodyPr wrap="none">
            <a:spAutoFit/>
          </a:bodyPr>
          <a:lstStyle/>
          <a:p>
            <a:r>
              <a:rPr lang="en-US" altLang="zh-CN" dirty="0" smtClean="0"/>
              <a:t>4</a:t>
            </a:r>
            <a:r>
              <a:rPr lang="zh-CN" altLang="zh-CN" dirty="0" smtClean="0"/>
              <a:t>）</a:t>
            </a:r>
            <a:r>
              <a:rPr lang="zh-CN" altLang="en-US" dirty="0" smtClean="0"/>
              <a:t>其他</a:t>
            </a:r>
            <a:r>
              <a:rPr lang="zh-CN" altLang="zh-CN" dirty="0" smtClean="0"/>
              <a:t>命</a:t>
            </a:r>
            <a:r>
              <a:rPr lang="zh-CN" altLang="en-US" dirty="0" smtClean="0"/>
              <a:t>令</a:t>
            </a:r>
            <a:endParaRPr lang="zh-CN" altLang="en-US" dirty="0"/>
          </a:p>
        </p:txBody>
      </p:sp>
      <p:sp>
        <p:nvSpPr>
          <p:cNvPr id="15" name="文本框 14"/>
          <p:cNvSpPr txBox="1"/>
          <p:nvPr/>
        </p:nvSpPr>
        <p:spPr>
          <a:xfrm>
            <a:off x="746525" y="1907239"/>
            <a:ext cx="7377992" cy="230695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zh-CN" sz="1600" dirty="0" smtClean="0"/>
              <a:t>配置类命令</a:t>
            </a:r>
            <a:r>
              <a:rPr lang="zh-CN" altLang="en-US" sz="1600" dirty="0" smtClean="0"/>
              <a:t>：</a:t>
            </a:r>
            <a:r>
              <a:rPr lang="zh-CN" altLang="zh-CN" sz="1600" dirty="0"/>
              <a:t>对</a:t>
            </a:r>
            <a:r>
              <a:rPr lang="en-US" altLang="zh-CN" sz="1600" dirty="0" err="1"/>
              <a:t>HBase</a:t>
            </a:r>
            <a:r>
              <a:rPr lang="zh-CN" altLang="zh-CN" sz="1600" dirty="0"/>
              <a:t>集群参数配置值进行动态更新</a:t>
            </a:r>
            <a:r>
              <a:rPr lang="zh-CN" altLang="zh-CN" sz="1600" dirty="0" smtClean="0"/>
              <a:t>。</a:t>
            </a:r>
            <a:endParaRPr lang="en-US" altLang="zh-CN" sz="1600" dirty="0" smtClean="0"/>
          </a:p>
          <a:p>
            <a:pPr marL="742950" lvl="1" indent="-285750">
              <a:lnSpc>
                <a:spcPct val="150000"/>
              </a:lnSpc>
              <a:buClr>
                <a:schemeClr val="accent1"/>
              </a:buClr>
              <a:buFont typeface="Wingdings" panose="05000000000000000000" pitchFamily="2" charset="2"/>
              <a:buChar char="u"/>
            </a:pPr>
            <a:r>
              <a:rPr lang="zh-CN" altLang="zh-CN" sz="1600" dirty="0" smtClean="0"/>
              <a:t>大多数</a:t>
            </a:r>
            <a:r>
              <a:rPr lang="zh-CN" altLang="zh-CN" sz="1600" dirty="0"/>
              <a:t>配置更改后必须重新启动</a:t>
            </a:r>
            <a:r>
              <a:rPr lang="en-US" altLang="zh-CN" sz="1600" dirty="0" err="1"/>
              <a:t>HBase</a:t>
            </a:r>
            <a:r>
              <a:rPr lang="zh-CN" altLang="zh-CN" sz="1600" dirty="0"/>
              <a:t>集群才能生效</a:t>
            </a:r>
            <a:r>
              <a:rPr lang="zh-CN" altLang="zh-CN" sz="1600" dirty="0" smtClean="0"/>
              <a:t>，与</a:t>
            </a:r>
            <a:r>
              <a:rPr lang="en-US" altLang="zh-CN" sz="1600" dirty="0" err="1"/>
              <a:t>HRegion</a:t>
            </a:r>
            <a:r>
              <a:rPr lang="zh-CN" altLang="zh-CN" sz="1600" dirty="0"/>
              <a:t>压缩、拆分相关的</a:t>
            </a:r>
            <a:r>
              <a:rPr lang="zh-CN" altLang="zh-CN" sz="1600" dirty="0" smtClean="0"/>
              <a:t>参数</a:t>
            </a:r>
            <a:r>
              <a:rPr lang="zh-CN" altLang="zh-CN" sz="1600" dirty="0"/>
              <a:t>可以动态更改</a:t>
            </a:r>
            <a:r>
              <a:rPr lang="zh-CN" altLang="zh-CN" sz="1600" dirty="0" smtClean="0"/>
              <a:t>，</a:t>
            </a:r>
            <a:r>
              <a:rPr lang="zh-CN" altLang="zh-CN" sz="1600" dirty="0"/>
              <a:t>更改后在</a:t>
            </a:r>
            <a:r>
              <a:rPr lang="en-US" altLang="zh-CN" sz="1600" dirty="0" err="1"/>
              <a:t>HBase</a:t>
            </a:r>
            <a:r>
              <a:rPr lang="en-US" altLang="zh-CN" sz="1600" dirty="0"/>
              <a:t> Shell</a:t>
            </a:r>
            <a:r>
              <a:rPr lang="zh-CN" altLang="zh-CN" sz="1600" dirty="0"/>
              <a:t>中执行</a:t>
            </a:r>
            <a:r>
              <a:rPr lang="en-US" altLang="zh-CN" sz="1600" dirty="0" err="1"/>
              <a:t>update_all_config</a:t>
            </a:r>
            <a:r>
              <a:rPr lang="zh-CN" altLang="zh-CN" sz="1600" dirty="0"/>
              <a:t>命令</a:t>
            </a:r>
            <a:r>
              <a:rPr lang="zh-CN" altLang="zh-CN" sz="1600" dirty="0" smtClean="0"/>
              <a:t>即</a:t>
            </a:r>
            <a:r>
              <a:rPr lang="zh-CN" altLang="en-US" sz="1600" dirty="0" smtClean="0"/>
              <a:t>可</a:t>
            </a:r>
            <a:r>
              <a:rPr lang="zh-CN" altLang="zh-CN" sz="1600" dirty="0" smtClean="0"/>
              <a:t>生效</a:t>
            </a:r>
            <a:r>
              <a:rPr lang="zh-CN" altLang="zh-CN" sz="1600" dirty="0"/>
              <a:t>。</a:t>
            </a:r>
            <a:endParaRPr lang="en-US" altLang="zh-CN" sz="1600" dirty="0" smtClean="0"/>
          </a:p>
          <a:p>
            <a:pPr marL="285750" indent="-285750">
              <a:lnSpc>
                <a:spcPct val="150000"/>
              </a:lnSpc>
              <a:buClr>
                <a:schemeClr val="accent1"/>
              </a:buClr>
              <a:buFont typeface="Wingdings" panose="05000000000000000000" pitchFamily="2" charset="2"/>
              <a:buChar char="l"/>
            </a:pPr>
            <a:r>
              <a:rPr lang="zh-CN" altLang="zh-CN" sz="1600" dirty="0" smtClean="0"/>
              <a:t>安全类命令</a:t>
            </a:r>
            <a:r>
              <a:rPr lang="zh-CN" altLang="en-US" sz="1600" dirty="0" smtClean="0"/>
              <a:t>：</a:t>
            </a:r>
            <a:r>
              <a:rPr lang="zh-CN" altLang="zh-CN" sz="1600" dirty="0"/>
              <a:t>将在</a:t>
            </a:r>
            <a:r>
              <a:rPr lang="en-US" altLang="zh-CN" sz="1600" dirty="0"/>
              <a:t>3.6</a:t>
            </a:r>
            <a:r>
              <a:rPr lang="zh-CN" altLang="zh-CN" sz="1600" dirty="0"/>
              <a:t>中</a:t>
            </a:r>
            <a:r>
              <a:rPr lang="zh-CN" altLang="zh-CN" sz="1600" dirty="0" smtClean="0"/>
              <a:t>介绍</a:t>
            </a:r>
            <a:r>
              <a:rPr lang="zh-CN" altLang="en-US" sz="1600" dirty="0" smtClean="0"/>
              <a:t>。</a:t>
            </a:r>
            <a:endParaRPr lang="en-US" altLang="zh-CN" sz="1600" dirty="0" smtClean="0"/>
          </a:p>
          <a:p>
            <a:pPr marL="285750" indent="-285750">
              <a:lnSpc>
                <a:spcPct val="150000"/>
              </a:lnSpc>
              <a:buClr>
                <a:schemeClr val="accent1"/>
              </a:buClr>
              <a:buFont typeface="Wingdings" panose="05000000000000000000" pitchFamily="2" charset="2"/>
              <a:buChar char="l"/>
            </a:pPr>
            <a:r>
              <a:rPr lang="zh-CN" altLang="zh-CN" sz="1600" dirty="0" smtClean="0"/>
              <a:t>通过</a:t>
            </a:r>
            <a:r>
              <a:rPr lang="en-US" altLang="zh-CN" sz="1600" dirty="0"/>
              <a:t>help</a:t>
            </a:r>
            <a:r>
              <a:rPr lang="zh-CN" altLang="zh-CN" sz="1600" dirty="0"/>
              <a:t>命令可以查看每个命令的作用和使用方法</a:t>
            </a:r>
            <a:r>
              <a:rPr lang="zh-CN" altLang="zh-CN" sz="1600" dirty="0" smtClean="0"/>
              <a:t>。</a:t>
            </a:r>
            <a:endParaRPr lang="en-US" altLang="zh-CN" sz="1600" dirty="0" smtClean="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691763" cy="415498"/>
          </a:xfrm>
          <a:prstGeom prst="rect">
            <a:avLst/>
          </a:prstGeom>
          <a:noFill/>
        </p:spPr>
        <p:txBody>
          <a:bodyPr wrap="none" rtlCol="0">
            <a:spAutoFit/>
          </a:bodyPr>
          <a:lstStyle/>
          <a:p>
            <a:r>
              <a:rPr lang="en-US" altLang="zh-CN" sz="2100" b="1" spc="225" dirty="0" smtClean="0">
                <a:solidFill>
                  <a:prstClr val="white"/>
                </a:solidFill>
              </a:rPr>
              <a:t>3.4 </a:t>
            </a:r>
            <a:r>
              <a:rPr lang="en-US" altLang="zh-CN" sz="2100" b="1" spc="225" dirty="0" err="1" smtClean="0">
                <a:solidFill>
                  <a:prstClr val="white"/>
                </a:solidFill>
              </a:rPr>
              <a:t>HBase</a:t>
            </a:r>
            <a:r>
              <a:rPr lang="zh-CN" altLang="en-US" sz="2100" b="1" spc="225" dirty="0" smtClean="0">
                <a:solidFill>
                  <a:prstClr val="white"/>
                </a:solidFill>
              </a:rPr>
              <a:t> </a:t>
            </a:r>
            <a:r>
              <a:rPr lang="en-US" altLang="zh-CN" sz="2100" b="1" spc="225" dirty="0" smtClean="0">
                <a:solidFill>
                  <a:prstClr val="white"/>
                </a:solidFill>
              </a:rPr>
              <a:t>Shell</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683306"/>
            <a:ext cx="7951778" cy="3554819"/>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dirty="0" err="1"/>
              <a:t>HBase</a:t>
            </a:r>
            <a:r>
              <a:rPr lang="en-US" altLang="zh-CN" dirty="0"/>
              <a:t> Shell</a:t>
            </a:r>
            <a:r>
              <a:rPr lang="zh-CN" altLang="zh-CN" dirty="0"/>
              <a:t>还可以以非交互方式运行，加上</a:t>
            </a:r>
            <a:r>
              <a:rPr lang="en-US" altLang="zh-CN" dirty="0"/>
              <a:t>-n</a:t>
            </a:r>
            <a:r>
              <a:rPr lang="zh-CN" altLang="zh-CN" dirty="0"/>
              <a:t>或者</a:t>
            </a:r>
            <a:r>
              <a:rPr lang="en-US" altLang="zh-CN" dirty="0"/>
              <a:t>--</a:t>
            </a:r>
            <a:r>
              <a:rPr lang="en-US" altLang="zh-CN" dirty="0" err="1"/>
              <a:t>noninteractive</a:t>
            </a:r>
            <a:r>
              <a:rPr lang="zh-CN" altLang="zh-CN" dirty="0"/>
              <a:t>选项即可进入</a:t>
            </a:r>
            <a:r>
              <a:rPr lang="zh-CN" altLang="en-US" dirty="0"/>
              <a:t>非</a:t>
            </a:r>
            <a:r>
              <a:rPr lang="zh-CN" altLang="zh-CN" dirty="0"/>
              <a:t>交互</a:t>
            </a:r>
            <a:r>
              <a:rPr lang="zh-CN" altLang="en-US" dirty="0"/>
              <a:t>模</a:t>
            </a:r>
            <a:r>
              <a:rPr lang="zh-CN" altLang="zh-CN" dirty="0"/>
              <a:t>式，所执行命令可以通过输入重定向获取</a:t>
            </a:r>
            <a:r>
              <a:rPr lang="zh-CN" altLang="zh-CN" dirty="0" smtClean="0"/>
              <a:t>，</a:t>
            </a:r>
            <a:r>
              <a:rPr lang="zh-CN" altLang="en-US" dirty="0" smtClean="0"/>
              <a:t>例如</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endParaRPr lang="zh-CN" altLang="zh-CN" dirty="0"/>
          </a:p>
          <a:p>
            <a:r>
              <a:rPr lang="en-US" altLang="zh-CN" dirty="0"/>
              <a:t>[</a:t>
            </a:r>
            <a:r>
              <a:rPr lang="en-US" altLang="zh-CN" dirty="0" err="1"/>
              <a:t>root@client</a:t>
            </a:r>
            <a:r>
              <a:rPr lang="en-US" altLang="zh-CN" dirty="0"/>
              <a:t> bin]# </a:t>
            </a:r>
            <a:r>
              <a:rPr lang="en-US" altLang="zh-CN" b="1" dirty="0"/>
              <a:t>echo "</a:t>
            </a:r>
            <a:r>
              <a:rPr lang="en-US" altLang="zh-CN" b="1" dirty="0" err="1"/>
              <a:t>list_namespace_tables</a:t>
            </a:r>
            <a:r>
              <a:rPr lang="en-US" altLang="zh-CN" b="1" dirty="0"/>
              <a:t> 'default'" | ./</a:t>
            </a:r>
            <a:r>
              <a:rPr lang="en-US" altLang="zh-CN" b="1" dirty="0" err="1"/>
              <a:t>hbase</a:t>
            </a:r>
            <a:r>
              <a:rPr lang="en-US" altLang="zh-CN" b="1" dirty="0"/>
              <a:t> shell -n</a:t>
            </a:r>
            <a:endParaRPr lang="zh-CN" altLang="zh-CN" dirty="0"/>
          </a:p>
          <a:p>
            <a:endParaRPr lang="en-US" altLang="zh-CN" dirty="0" smtClean="0"/>
          </a:p>
          <a:p>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err="1" smtClean="0"/>
              <a:t>HBase</a:t>
            </a:r>
            <a:r>
              <a:rPr lang="zh-CN" altLang="zh-CN" dirty="0" smtClean="0"/>
              <a:t>命令也可以直接以脚本文件作为其命令行参数来执行，</a:t>
            </a:r>
            <a:r>
              <a:rPr lang="zh-CN" altLang="en-US" dirty="0" smtClean="0"/>
              <a:t>例如</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endParaRPr lang="zh-CN" altLang="zh-CN" dirty="0" smtClean="0"/>
          </a:p>
          <a:p>
            <a:r>
              <a:rPr lang="en-US" altLang="zh-CN" dirty="0" smtClean="0"/>
              <a:t>[</a:t>
            </a:r>
            <a:r>
              <a:rPr lang="en-US" altLang="zh-CN" dirty="0" err="1"/>
              <a:t>root@client</a:t>
            </a:r>
            <a:r>
              <a:rPr lang="en-US" altLang="zh-CN" dirty="0"/>
              <a:t> bin]# </a:t>
            </a:r>
            <a:r>
              <a:rPr lang="en-US" altLang="zh-CN" b="1" dirty="0"/>
              <a:t>./</a:t>
            </a:r>
            <a:r>
              <a:rPr lang="en-US" altLang="zh-CN" b="1" dirty="0" err="1"/>
              <a:t>hbase</a:t>
            </a:r>
            <a:r>
              <a:rPr lang="en-US" altLang="zh-CN" b="1" dirty="0"/>
              <a:t> shell </a:t>
            </a:r>
            <a:r>
              <a:rPr lang="en-US" altLang="zh-CN" b="1" dirty="0" smtClean="0"/>
              <a:t>sample_cmd.txt</a:t>
            </a:r>
            <a:endParaRPr lang="zh-CN"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60887" y="1051728"/>
            <a:ext cx="1712328" cy="369332"/>
          </a:xfrm>
          <a:prstGeom prst="rect">
            <a:avLst/>
          </a:prstGeom>
        </p:spPr>
        <p:txBody>
          <a:bodyPr wrap="none">
            <a:spAutoFit/>
          </a:bodyPr>
          <a:lstStyle/>
          <a:p>
            <a:r>
              <a:rPr lang="en-US" altLang="zh-CN" b="1" dirty="0" smtClean="0">
                <a:solidFill>
                  <a:srgbClr val="3D89BC"/>
                </a:solidFill>
              </a:rPr>
              <a:t>2</a:t>
            </a:r>
            <a:r>
              <a:rPr lang="zh-CN" altLang="zh-CN" b="1" dirty="0" smtClean="0">
                <a:solidFill>
                  <a:srgbClr val="3D89BC"/>
                </a:solidFill>
              </a:rPr>
              <a:t>．</a:t>
            </a:r>
            <a:r>
              <a:rPr lang="zh-CN" altLang="en-US" b="1" dirty="0" smtClean="0">
                <a:solidFill>
                  <a:srgbClr val="3D89BC"/>
                </a:solidFill>
              </a:rPr>
              <a:t>非交互模式</a:t>
            </a:r>
            <a:endParaRPr lang="zh-CN" altLang="zh-CN"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03360" y="1169836"/>
              <a:ext cx="2337268" cy="523220"/>
            </a:xfrm>
            <a:prstGeom prst="rect">
              <a:avLst/>
            </a:prstGeom>
            <a:noFill/>
          </p:spPr>
          <p:txBody>
            <a:bodyPr wrap="none" rtlCol="0">
              <a:spAutoFit/>
            </a:bodyPr>
            <a:lstStyle/>
            <a:p>
              <a:pPr algn="ctr"/>
              <a:r>
                <a:rPr lang="zh-CN" altLang="en-US" sz="2800" dirty="0" smtClean="0">
                  <a:solidFill>
                    <a:schemeClr val="accent4"/>
                  </a:solidFill>
                </a:rPr>
                <a:t>第三章 </a:t>
              </a:r>
              <a:r>
                <a:rPr lang="en-US" altLang="zh-CN" sz="2800" dirty="0" smtClean="0">
                  <a:solidFill>
                    <a:schemeClr val="accent4"/>
                  </a:solidFill>
                </a:rPr>
                <a:t>Hadoop</a:t>
              </a:r>
              <a:r>
                <a:rPr lang="zh-CN" altLang="en-US" sz="2800" dirty="0" smtClean="0">
                  <a:solidFill>
                    <a:schemeClr val="accent4"/>
                  </a:solidFill>
                </a:rPr>
                <a:t>数据库</a:t>
              </a:r>
              <a:r>
                <a:rPr lang="en-US" altLang="zh-CN" sz="2800" dirty="0" err="1" smtClean="0">
                  <a:solidFill>
                    <a:schemeClr val="accent4"/>
                  </a:solidFill>
                </a:rPr>
                <a:t>HBase</a:t>
              </a:r>
              <a:endParaRPr lang="zh-CN" altLang="en-US" sz="2800" dirty="0">
                <a:solidFill>
                  <a:schemeClr val="accent4"/>
                </a:solidFill>
              </a:endParaRPr>
            </a:p>
          </p:txBody>
        </p:sp>
      </p:grpSp>
      <p:grpSp>
        <p:nvGrpSpPr>
          <p:cNvPr id="67" name="组合 66"/>
          <p:cNvGrpSpPr/>
          <p:nvPr/>
        </p:nvGrpSpPr>
        <p:grpSpPr>
          <a:xfrm>
            <a:off x="1754534" y="191206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简介</a:t>
              </a:r>
            </a:p>
          </p:txBody>
        </p:sp>
      </p:grpSp>
      <p:grpSp>
        <p:nvGrpSpPr>
          <p:cNvPr id="68" name="组合 67"/>
          <p:cNvGrpSpPr/>
          <p:nvPr/>
        </p:nvGrpSpPr>
        <p:grpSpPr>
          <a:xfrm>
            <a:off x="1754534" y="250541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部署</a:t>
              </a:r>
            </a:p>
          </p:txBody>
        </p:sp>
      </p:grpSp>
      <p:grpSp>
        <p:nvGrpSpPr>
          <p:cNvPr id="69" name="组合 68"/>
          <p:cNvGrpSpPr/>
          <p:nvPr/>
        </p:nvGrpSpPr>
        <p:grpSpPr>
          <a:xfrm>
            <a:off x="1751090" y="30816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a:t>
              </a:r>
            </a:p>
          </p:txBody>
        </p:sp>
      </p:grpSp>
      <p:grpSp>
        <p:nvGrpSpPr>
          <p:cNvPr id="70" name="组合 69"/>
          <p:cNvGrpSpPr/>
          <p:nvPr/>
        </p:nvGrpSpPr>
        <p:grpSpPr>
          <a:xfrm>
            <a:off x="1751090" y="368609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768707"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 Shell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3" y="5449397"/>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44" name="组合 69"/>
          <p:cNvGrpSpPr/>
          <p:nvPr/>
        </p:nvGrpSpPr>
        <p:grpSpPr>
          <a:xfrm>
            <a:off x="1754533" y="4268710"/>
            <a:ext cx="5693399" cy="426279"/>
            <a:chOff x="1807265" y="3866296"/>
            <a:chExt cx="5693399" cy="426279"/>
          </a:xfrm>
        </p:grpSpPr>
        <p:sp>
          <p:nvSpPr>
            <p:cNvPr id="45" name="圆角矩形 44"/>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1814" y="3877077"/>
              <a:ext cx="3090911"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3.5</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a:solidFill>
                    <a:schemeClr val="bg1"/>
                  </a:solidFill>
                  <a:latin typeface="微软雅黑" panose="020B0503020204020204" pitchFamily="34" charset="-122"/>
                  <a:ea typeface="微软雅黑" panose="020B0503020204020204" pitchFamily="34" charset="-122"/>
                </a:rPr>
                <a:t>HBase</a:t>
              </a:r>
              <a:r>
                <a:rPr lang="zh-CN" altLang="en-US" sz="2100" spc="225" dirty="0">
                  <a:solidFill>
                    <a:schemeClr val="bg1"/>
                  </a:solidFill>
                  <a:latin typeface="微软雅黑" panose="020B0503020204020204" pitchFamily="34" charset="-122"/>
                  <a:ea typeface="微软雅黑" panose="020B0503020204020204" pitchFamily="34" charset="-122"/>
                </a:rPr>
                <a:t>模式设计</a:t>
              </a:r>
            </a:p>
          </p:txBody>
        </p:sp>
      </p:grpSp>
      <p:grpSp>
        <p:nvGrpSpPr>
          <p:cNvPr id="55" name="组合 69"/>
          <p:cNvGrpSpPr/>
          <p:nvPr/>
        </p:nvGrpSpPr>
        <p:grpSpPr>
          <a:xfrm>
            <a:off x="1747646" y="4900422"/>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4945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安全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2092574"/>
            <a:ext cx="7377992" cy="2585323"/>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en-US" dirty="0" smtClean="0"/>
              <a:t>读访问模式：通过行键索引提升查询效率。</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err="1" smtClean="0"/>
              <a:t>HBase</a:t>
            </a:r>
            <a:r>
              <a:rPr lang="zh-CN" altLang="zh-CN" dirty="0"/>
              <a:t>中唯一可用的索引只有行键索引</a:t>
            </a:r>
            <a:r>
              <a:rPr lang="zh-CN" altLang="zh-CN" dirty="0" smtClean="0"/>
              <a:t>，需要</a:t>
            </a:r>
            <a:r>
              <a:rPr lang="zh-CN" altLang="zh-CN" dirty="0"/>
              <a:t>对行键精心设计来尽可能地优化数据查询</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dirty="0" smtClean="0"/>
              <a:t>某</a:t>
            </a:r>
            <a:r>
              <a:rPr lang="zh-CN" altLang="zh-CN" dirty="0"/>
              <a:t>项</a:t>
            </a:r>
            <a:r>
              <a:rPr lang="zh-CN" altLang="zh-CN" dirty="0" smtClean="0"/>
              <a:t>数据放</a:t>
            </a:r>
            <a:r>
              <a:rPr lang="zh-CN" altLang="zh-CN" dirty="0"/>
              <a:t>在行键中会得到更好的查询性能，但是行键的长度变长，行键索引会占用更多的内存资源，由于行键在每个列族中保存，也会需要更多的磁盘空间</a:t>
            </a:r>
            <a:r>
              <a:rPr lang="zh-CN" altLang="zh-CN" dirty="0" smtClean="0"/>
              <a:t>。</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60887" y="1051728"/>
            <a:ext cx="1481496" cy="369332"/>
          </a:xfrm>
          <a:prstGeom prst="rect">
            <a:avLst/>
          </a:prstGeom>
        </p:spPr>
        <p:txBody>
          <a:bodyPr wrap="none">
            <a:spAutoFit/>
          </a:bodyPr>
          <a:lstStyle/>
          <a:p>
            <a:r>
              <a:rPr lang="en-US" altLang="zh-CN" b="1" dirty="0">
                <a:solidFill>
                  <a:srgbClr val="3D89BC"/>
                </a:solidFill>
              </a:rPr>
              <a:t>1</a:t>
            </a:r>
            <a:r>
              <a:rPr lang="zh-CN" altLang="zh-CN" b="1" dirty="0" smtClean="0">
                <a:solidFill>
                  <a:srgbClr val="3D89BC"/>
                </a:solidFill>
              </a:rPr>
              <a:t>．</a:t>
            </a:r>
            <a:r>
              <a:rPr lang="zh-CN" altLang="en-US" b="1" dirty="0" smtClean="0">
                <a:solidFill>
                  <a:srgbClr val="3D89BC"/>
                </a:solidFill>
              </a:rPr>
              <a:t>设计准则</a:t>
            </a:r>
            <a:endParaRPr lang="zh-CN" altLang="zh-CN" b="1" dirty="0">
              <a:solidFill>
                <a:srgbClr val="3D89BC"/>
              </a:solidFill>
            </a:endParaRPr>
          </a:p>
        </p:txBody>
      </p:sp>
      <p:sp>
        <p:nvSpPr>
          <p:cNvPr id="12" name="矩形 11"/>
          <p:cNvSpPr/>
          <p:nvPr/>
        </p:nvSpPr>
        <p:spPr>
          <a:xfrm>
            <a:off x="755494" y="1572151"/>
            <a:ext cx="1473480" cy="369332"/>
          </a:xfrm>
          <a:prstGeom prst="rect">
            <a:avLst/>
          </a:prstGeom>
        </p:spPr>
        <p:txBody>
          <a:bodyPr wrap="none">
            <a:spAutoFit/>
          </a:bodyPr>
          <a:lstStyle/>
          <a:p>
            <a:r>
              <a:rPr lang="en-US" altLang="zh-CN" dirty="0" smtClean="0"/>
              <a:t>1</a:t>
            </a:r>
            <a:r>
              <a:rPr lang="zh-CN" altLang="zh-CN" dirty="0" smtClean="0"/>
              <a:t>）</a:t>
            </a:r>
            <a:r>
              <a:rPr lang="zh-CN" altLang="en-US" dirty="0" smtClean="0"/>
              <a:t>行键设计</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883003" y="1028048"/>
            <a:ext cx="7377992" cy="4247317"/>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en-US" dirty="0" smtClean="0"/>
              <a:t>写访问模式：</a:t>
            </a:r>
            <a:r>
              <a:rPr lang="zh-CN" altLang="zh-CN" dirty="0" smtClean="0"/>
              <a:t>避免</a:t>
            </a:r>
            <a:r>
              <a:rPr lang="zh-CN" altLang="zh-CN" dirty="0"/>
              <a:t>同一时间段里写入的</a:t>
            </a:r>
            <a:r>
              <a:rPr lang="zh-CN" altLang="zh-CN" dirty="0" smtClean="0"/>
              <a:t>数据形成热点</a:t>
            </a:r>
            <a:r>
              <a:rPr lang="zh-CN" altLang="en-US"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b="1" dirty="0"/>
              <a:t>随机前缀</a:t>
            </a:r>
            <a:r>
              <a:rPr lang="zh-CN" altLang="zh-CN" dirty="0" smtClean="0"/>
              <a:t>：在</a:t>
            </a:r>
            <a:r>
              <a:rPr lang="zh-CN" altLang="zh-CN" dirty="0"/>
              <a:t>原先彼此相邻的行键前面加上一个随机生成的</a:t>
            </a:r>
            <a:r>
              <a:rPr lang="zh-CN" altLang="zh-CN" dirty="0" smtClean="0"/>
              <a:t>前缀。</a:t>
            </a:r>
            <a:endParaRPr lang="zh-CN" altLang="zh-CN" dirty="0"/>
          </a:p>
          <a:p>
            <a:pPr marL="742950" lvl="1" indent="-285750">
              <a:lnSpc>
                <a:spcPct val="150000"/>
              </a:lnSpc>
              <a:buClr>
                <a:schemeClr val="accent1"/>
              </a:buClr>
              <a:buFont typeface="Wingdings" panose="05000000000000000000" pitchFamily="2" charset="2"/>
              <a:buChar char="u"/>
            </a:pPr>
            <a:r>
              <a:rPr lang="zh-CN" altLang="zh-CN" b="1" dirty="0"/>
              <a:t>哈希前缀</a:t>
            </a:r>
            <a:r>
              <a:rPr lang="zh-CN" altLang="zh-CN" dirty="0"/>
              <a:t>：针对随机前缀生成的行键具有不确定性的缺陷，哈希前缀做了改进，通过对原行键调用选定的哈希函数生成</a:t>
            </a:r>
            <a:r>
              <a:rPr lang="zh-CN" altLang="zh-CN" dirty="0" smtClean="0"/>
              <a:t>前缀。</a:t>
            </a:r>
            <a:endParaRPr lang="zh-CN" altLang="zh-CN" dirty="0"/>
          </a:p>
          <a:p>
            <a:pPr marL="742950" lvl="1" indent="-285750">
              <a:lnSpc>
                <a:spcPct val="150000"/>
              </a:lnSpc>
              <a:buClr>
                <a:schemeClr val="accent1"/>
              </a:buClr>
              <a:buFont typeface="Wingdings" panose="05000000000000000000" pitchFamily="2" charset="2"/>
              <a:buChar char="u"/>
            </a:pPr>
            <a:r>
              <a:rPr lang="zh-CN" altLang="zh-CN" b="1" dirty="0"/>
              <a:t>反转键</a:t>
            </a:r>
            <a:r>
              <a:rPr lang="zh-CN" altLang="zh-CN" dirty="0"/>
              <a:t>：将原先彼此相邻的行键按字节序反转生成新的行</a:t>
            </a:r>
            <a:r>
              <a:rPr lang="zh-CN" altLang="zh-CN" dirty="0" smtClean="0"/>
              <a:t>键。</a:t>
            </a:r>
            <a:endParaRPr lang="en-US" altLang="zh-CN" dirty="0" smtClean="0"/>
          </a:p>
          <a:p>
            <a:pPr lvl="1">
              <a:lnSpc>
                <a:spcPct val="150000"/>
              </a:lnSpc>
              <a:buClr>
                <a:schemeClr val="accent1"/>
              </a:buClr>
            </a:pPr>
            <a:endParaRPr lang="en-US" altLang="zh-CN" dirty="0"/>
          </a:p>
          <a:p>
            <a:pPr lvl="1">
              <a:lnSpc>
                <a:spcPct val="150000"/>
              </a:lnSpc>
              <a:buClr>
                <a:schemeClr val="accent1"/>
              </a:buClr>
            </a:pPr>
            <a:r>
              <a:rPr lang="zh-CN" altLang="zh-CN" dirty="0"/>
              <a:t>以上几种策略都会失去数据按特定行键顺序存放的特性</a:t>
            </a:r>
            <a:r>
              <a:rPr lang="zh-CN" altLang="zh-CN" dirty="0" smtClean="0"/>
              <a:t>，在</a:t>
            </a:r>
            <a:r>
              <a:rPr lang="zh-CN" altLang="zh-CN" dirty="0"/>
              <a:t>进行范围查询时需要访问全部索引数据且需要有更多的磁盘</a:t>
            </a:r>
            <a:r>
              <a:rPr lang="en-US" altLang="zh-CN" dirty="0"/>
              <a:t>IO</a:t>
            </a:r>
            <a:r>
              <a:rPr lang="zh-CN" altLang="zh-CN" dirty="0"/>
              <a:t>操作，对性能影响很大。最理想的行键设计方法是</a:t>
            </a:r>
            <a:r>
              <a:rPr lang="zh-CN" altLang="zh-CN" b="1" dirty="0"/>
              <a:t>既能让有关联的数据集中在一起存放，又能达到写负载均衡的</a:t>
            </a:r>
            <a:r>
              <a:rPr lang="zh-CN" altLang="zh-CN" b="1" dirty="0" smtClean="0"/>
              <a:t>目的</a:t>
            </a:r>
            <a:r>
              <a:rPr lang="zh-CN" altLang="zh-CN" dirty="0" smtClean="0"/>
              <a:t>。</a:t>
            </a:r>
            <a:endParaRPr lang="zh-CN"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883003" y="1150878"/>
            <a:ext cx="7377992" cy="3831818"/>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en-US" dirty="0" smtClean="0"/>
              <a:t>行键长度：平衡查询性能和内存占用，常用的行键设计策略有：</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b="1" dirty="0"/>
              <a:t>优先考虑节省系统</a:t>
            </a:r>
            <a:r>
              <a:rPr lang="zh-CN" altLang="zh-CN" b="1" dirty="0" smtClean="0"/>
              <a:t>资源</a:t>
            </a:r>
            <a:r>
              <a:rPr lang="zh-CN" altLang="en-US" dirty="0" smtClean="0"/>
              <a:t>：</a:t>
            </a:r>
            <a:r>
              <a:rPr lang="zh-CN" altLang="zh-CN" dirty="0" smtClean="0"/>
              <a:t>设计</a:t>
            </a:r>
            <a:r>
              <a:rPr lang="zh-CN" altLang="zh-CN" dirty="0"/>
              <a:t>有意义但尽可能短的行键</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b="1" dirty="0"/>
              <a:t>优先考虑查询</a:t>
            </a:r>
            <a:r>
              <a:rPr lang="zh-CN" altLang="zh-CN" b="1" dirty="0" smtClean="0"/>
              <a:t>性能</a:t>
            </a:r>
            <a:r>
              <a:rPr lang="zh-CN" altLang="en-US" dirty="0" smtClean="0"/>
              <a:t>：</a:t>
            </a:r>
            <a:r>
              <a:rPr lang="zh-CN" altLang="zh-CN" dirty="0" smtClean="0"/>
              <a:t>在</a:t>
            </a:r>
            <a:r>
              <a:rPr lang="zh-CN" altLang="zh-CN" dirty="0"/>
              <a:t>资源允许的情况下尽可能实现查询</a:t>
            </a:r>
            <a:r>
              <a:rPr lang="zh-CN" altLang="zh-CN" dirty="0" smtClean="0"/>
              <a:t>优化。</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b="1" dirty="0"/>
              <a:t>兼顾资源使用和查询</a:t>
            </a:r>
            <a:r>
              <a:rPr lang="zh-CN" altLang="zh-CN" b="1" dirty="0" smtClean="0"/>
              <a:t>性能</a:t>
            </a:r>
            <a:r>
              <a:rPr lang="zh-CN" altLang="en-US" dirty="0" smtClean="0"/>
              <a:t>：</a:t>
            </a:r>
            <a:r>
              <a:rPr lang="zh-CN" altLang="zh-CN" dirty="0" smtClean="0"/>
              <a:t>行</a:t>
            </a:r>
            <a:r>
              <a:rPr lang="zh-CN" altLang="zh-CN" dirty="0"/>
              <a:t>键的设计仅考虑经常执行的关键查询优化</a:t>
            </a:r>
            <a:r>
              <a:rPr lang="zh-CN" altLang="zh-CN" dirty="0" smtClean="0"/>
              <a:t>。</a:t>
            </a:r>
            <a:endParaRPr lang="en-US" altLang="zh-CN" dirty="0" smtClean="0"/>
          </a:p>
          <a:p>
            <a:pPr marL="171450" lvl="1">
              <a:lnSpc>
                <a:spcPct val="150000"/>
              </a:lnSpc>
              <a:buClr>
                <a:schemeClr val="accent1"/>
              </a:buClr>
            </a:pPr>
            <a:endParaRPr lang="en-US" altLang="zh-CN" dirty="0" smtClean="0"/>
          </a:p>
          <a:p>
            <a:pPr lvl="1">
              <a:lnSpc>
                <a:spcPct val="150000"/>
              </a:lnSpc>
              <a:buClr>
                <a:schemeClr val="accent1"/>
              </a:buClr>
            </a:pPr>
            <a:r>
              <a:rPr lang="zh-CN" altLang="zh-CN" dirty="0" smtClean="0"/>
              <a:t>如果</a:t>
            </a:r>
            <a:r>
              <a:rPr lang="zh-CN" altLang="zh-CN" dirty="0"/>
              <a:t>将行键设计为二进制字节型数据类型可以在不牺牲行键内容的情况下明显缩短行键长度，</a:t>
            </a:r>
            <a:r>
              <a:rPr lang="zh-CN" altLang="zh-CN" dirty="0" smtClean="0"/>
              <a:t>但缺点</a:t>
            </a:r>
            <a:r>
              <a:rPr lang="zh-CN" altLang="zh-CN" dirty="0"/>
              <a:t>是行键的可读性变得很</a:t>
            </a:r>
            <a:r>
              <a:rPr lang="zh-CN" altLang="zh-CN" dirty="0" smtClean="0"/>
              <a:t>差。</a:t>
            </a:r>
            <a:endParaRPr lang="en-US" altLang="zh-CN" dirty="0"/>
          </a:p>
          <a:p>
            <a:pPr lvl="1">
              <a:lnSpc>
                <a:spcPct val="150000"/>
              </a:lnSpc>
              <a:buClr>
                <a:schemeClr val="accent1"/>
              </a:buClr>
            </a:pPr>
            <a:endParaRPr lang="en-US"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479282"/>
            <a:ext cx="7377992" cy="466281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zh-CN" dirty="0" smtClean="0"/>
              <a:t>每</a:t>
            </a:r>
            <a:r>
              <a:rPr lang="zh-CN" altLang="zh-CN" dirty="0"/>
              <a:t>张表的列族数能少则少，尽量不超过三个</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将</a:t>
            </a:r>
            <a:r>
              <a:rPr lang="zh-CN" altLang="zh-CN" dirty="0"/>
              <a:t>有相同访问模式的所有数据存储在同一列族，不同访问模式的数据存储在不同列族，并在列族属性中定义好访问模式</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如果</a:t>
            </a:r>
            <a:r>
              <a:rPr lang="zh-CN" altLang="zh-CN" dirty="0"/>
              <a:t>某些列数据经常被一起访问而不需要访问其他列的数据，可考虑将这些列划分为一个列</a:t>
            </a:r>
            <a:r>
              <a:rPr lang="zh-CN" altLang="zh-CN" dirty="0" smtClean="0"/>
              <a:t>族。</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列</a:t>
            </a:r>
            <a:r>
              <a:rPr lang="zh-CN" altLang="zh-CN" dirty="0"/>
              <a:t>族和列的名字应尽量短，建议列族名用一个字母表示，列修饰符用少数几个字母</a:t>
            </a:r>
            <a:r>
              <a:rPr lang="zh-CN" altLang="zh-CN" dirty="0" smtClean="0"/>
              <a:t>表示。</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为了</a:t>
            </a:r>
            <a:r>
              <a:rPr lang="zh-CN" altLang="zh-CN" dirty="0"/>
              <a:t>提高读性能，可进行反规范化设计，即在多张表中储存冗余</a:t>
            </a:r>
            <a:r>
              <a:rPr lang="zh-CN" altLang="zh-CN" dirty="0" smtClean="0"/>
              <a:t>数据</a:t>
            </a:r>
            <a:r>
              <a:rPr lang="zh-CN" altLang="en-US" dirty="0" smtClean="0"/>
              <a:t>。</a:t>
            </a:r>
            <a:r>
              <a:rPr lang="zh-CN" altLang="zh-CN" dirty="0" smtClean="0"/>
              <a:t>冗余</a:t>
            </a:r>
            <a:r>
              <a:rPr lang="zh-CN" altLang="zh-CN" dirty="0"/>
              <a:t>设计会对写性能有影响，也会加大应用程序的复杂度</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err="1" smtClean="0"/>
              <a:t>HBase</a:t>
            </a:r>
            <a:r>
              <a:rPr lang="zh-CN" altLang="zh-CN" dirty="0"/>
              <a:t>不支持跨行事务，所以在列族设计时要避免一个事务涉及多行数据</a:t>
            </a:r>
            <a:r>
              <a:rPr lang="zh-CN" altLang="zh-CN" dirty="0" smtClean="0"/>
              <a:t>。</a:t>
            </a:r>
            <a:endParaRPr lang="zh-CN"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755494" y="1110128"/>
            <a:ext cx="1473480" cy="369332"/>
          </a:xfrm>
          <a:prstGeom prst="rect">
            <a:avLst/>
          </a:prstGeom>
        </p:spPr>
        <p:txBody>
          <a:bodyPr wrap="none">
            <a:spAutoFit/>
          </a:bodyPr>
          <a:lstStyle/>
          <a:p>
            <a:r>
              <a:rPr lang="en-US" altLang="zh-CN" dirty="0" smtClean="0"/>
              <a:t>2</a:t>
            </a:r>
            <a:r>
              <a:rPr lang="zh-CN" altLang="zh-CN" dirty="0" smtClean="0"/>
              <a:t>）</a:t>
            </a:r>
            <a:r>
              <a:rPr lang="zh-CN" altLang="en-US" dirty="0" smtClean="0"/>
              <a:t>列族划分</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749120" y="2856059"/>
            <a:ext cx="1407031" cy="830997"/>
          </a:xfrm>
          <a:prstGeom prst="rect">
            <a:avLst/>
          </a:prstGeom>
        </p:spPr>
        <p:txBody>
          <a:bodyPr wrap="square">
            <a:spAutoFit/>
          </a:bodyPr>
          <a:lstStyle/>
          <a:p>
            <a:pPr algn="ctr"/>
            <a:r>
              <a:rPr lang="en-US" altLang="zh-CN" sz="2400" b="1" dirty="0" err="1" smtClean="0">
                <a:solidFill>
                  <a:prstClr val="white"/>
                </a:solidFill>
              </a:rPr>
              <a:t>HBase</a:t>
            </a:r>
            <a:r>
              <a:rPr lang="zh-CN" altLang="en-US" sz="2400" b="1" dirty="0" smtClean="0">
                <a:solidFill>
                  <a:prstClr val="white"/>
                </a:solidFill>
              </a:rPr>
              <a:t>体系架构</a:t>
            </a:r>
            <a:endParaRPr lang="en-US" altLang="zh-CN" sz="2400" b="1" dirty="0" smtClean="0">
              <a:solidFill>
                <a:prstClr val="white"/>
              </a:solidFill>
            </a:endParaRPr>
          </a:p>
        </p:txBody>
      </p:sp>
      <p:grpSp>
        <p:nvGrpSpPr>
          <p:cNvPr id="37" name="组合 36"/>
          <p:cNvGrpSpPr/>
          <p:nvPr/>
        </p:nvGrpSpPr>
        <p:grpSpPr>
          <a:xfrm>
            <a:off x="5638022" y="2662627"/>
            <a:ext cx="2804384" cy="369332"/>
            <a:chOff x="7892654" y="2137018"/>
            <a:chExt cx="3739175" cy="492442"/>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21619" y="2137018"/>
              <a:ext cx="2206073" cy="492442"/>
            </a:xfrm>
            <a:prstGeom prst="rect">
              <a:avLst/>
            </a:prstGeom>
          </p:spPr>
          <p:txBody>
            <a:bodyPr wrap="none">
              <a:spAutoFit/>
            </a:bodyPr>
            <a:lstStyle/>
            <a:p>
              <a:r>
                <a:rPr lang="en-US" altLang="zh-CN" spc="225" dirty="0" err="1" smtClean="0">
                  <a:solidFill>
                    <a:prstClr val="white"/>
                  </a:solidFill>
                </a:rPr>
                <a:t>ZooKeeper</a:t>
              </a:r>
              <a:endParaRPr lang="zh-CN" altLang="en-US" spc="225" dirty="0">
                <a:solidFill>
                  <a:prstClr val="white"/>
                </a:solidFill>
              </a:endParaRPr>
            </a:p>
          </p:txBody>
        </p:sp>
      </p:grpSp>
      <p:grpSp>
        <p:nvGrpSpPr>
          <p:cNvPr id="40" name="组合 39"/>
          <p:cNvGrpSpPr/>
          <p:nvPr/>
        </p:nvGrpSpPr>
        <p:grpSpPr>
          <a:xfrm>
            <a:off x="313116" y="3308369"/>
            <a:ext cx="2826198" cy="369332"/>
            <a:chOff x="7892654" y="2137018"/>
            <a:chExt cx="3811694" cy="492442"/>
          </a:xfrm>
        </p:grpSpPr>
        <p:sp>
          <p:nvSpPr>
            <p:cNvPr id="41" name="圆角矩形 40"/>
            <p:cNvSpPr/>
            <p:nvPr/>
          </p:nvSpPr>
          <p:spPr>
            <a:xfrm>
              <a:off x="7892654" y="2137021"/>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8021618" y="2137018"/>
              <a:ext cx="2986028" cy="492442"/>
            </a:xfrm>
            <a:prstGeom prst="rect">
              <a:avLst/>
            </a:prstGeom>
          </p:spPr>
          <p:txBody>
            <a:bodyPr wrap="none">
              <a:spAutoFit/>
            </a:bodyPr>
            <a:lstStyle/>
            <a:p>
              <a:r>
                <a:rPr lang="en-US" altLang="zh-CN" spc="225" dirty="0" err="1" smtClean="0">
                  <a:solidFill>
                    <a:prstClr val="white"/>
                  </a:solidFill>
                </a:rPr>
                <a:t>HRegionServer</a:t>
              </a:r>
              <a:endParaRPr lang="zh-CN" altLang="en-US" spc="225" dirty="0">
                <a:solidFill>
                  <a:prstClr val="white"/>
                </a:solidFill>
              </a:endParaRPr>
            </a:p>
          </p:txBody>
        </p:sp>
      </p:grpSp>
      <p:grpSp>
        <p:nvGrpSpPr>
          <p:cNvPr id="43" name="组合 42"/>
          <p:cNvGrpSpPr/>
          <p:nvPr/>
        </p:nvGrpSpPr>
        <p:grpSpPr>
          <a:xfrm>
            <a:off x="289538" y="1348870"/>
            <a:ext cx="2815270" cy="377931"/>
            <a:chOff x="7892654" y="2125553"/>
            <a:chExt cx="3884083" cy="503907"/>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1835611" cy="492442"/>
            </a:xfrm>
            <a:prstGeom prst="rect">
              <a:avLst/>
            </a:prstGeom>
          </p:spPr>
          <p:txBody>
            <a:bodyPr wrap="none">
              <a:spAutoFit/>
            </a:bodyPr>
            <a:lstStyle/>
            <a:p>
              <a:r>
                <a:rPr lang="en-US" altLang="zh-CN" spc="225" dirty="0" err="1" smtClean="0">
                  <a:solidFill>
                    <a:prstClr val="white"/>
                  </a:solidFill>
                </a:rPr>
                <a:t>HMaster</a:t>
              </a:r>
              <a:endParaRPr lang="zh-CN" altLang="en-US" spc="225" dirty="0">
                <a:solidFill>
                  <a:prstClr val="white"/>
                </a:solidFill>
              </a:endParaRPr>
            </a:p>
          </p:txBody>
        </p:sp>
      </p:grpSp>
      <p:grpSp>
        <p:nvGrpSpPr>
          <p:cNvPr id="49" name="组合 48"/>
          <p:cNvGrpSpPr/>
          <p:nvPr/>
        </p:nvGrpSpPr>
        <p:grpSpPr>
          <a:xfrm>
            <a:off x="5603958" y="1279655"/>
            <a:ext cx="3411263" cy="705727"/>
            <a:chOff x="7471943" y="1805208"/>
            <a:chExt cx="4548351" cy="940970"/>
          </a:xfrm>
        </p:grpSpPr>
        <p:grpSp>
          <p:nvGrpSpPr>
            <p:cNvPr id="50" name="组合 49"/>
            <p:cNvGrpSpPr/>
            <p:nvPr/>
          </p:nvGrpSpPr>
          <p:grpSpPr>
            <a:xfrm>
              <a:off x="7517356" y="1805208"/>
              <a:ext cx="3739185" cy="496992"/>
              <a:chOff x="7892653" y="2132469"/>
              <a:chExt cx="3739185" cy="496992"/>
            </a:xfrm>
          </p:grpSpPr>
          <p:sp>
            <p:nvSpPr>
              <p:cNvPr id="52" name="圆角矩形 51"/>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矩形 52"/>
              <p:cNvSpPr/>
              <p:nvPr/>
            </p:nvSpPr>
            <p:spPr>
              <a:xfrm>
                <a:off x="8021620" y="2137018"/>
                <a:ext cx="1325577" cy="492443"/>
              </a:xfrm>
              <a:prstGeom prst="rect">
                <a:avLst/>
              </a:prstGeom>
            </p:spPr>
            <p:txBody>
              <a:bodyPr wrap="none">
                <a:spAutoFit/>
              </a:bodyPr>
              <a:lstStyle/>
              <a:p>
                <a:r>
                  <a:rPr lang="en-US" altLang="zh-CN" kern="500" spc="225" dirty="0" smtClean="0">
                    <a:solidFill>
                      <a:prstClr val="white"/>
                    </a:solidFill>
                  </a:rPr>
                  <a:t>Client</a:t>
                </a:r>
                <a:endParaRPr lang="zh-CN" altLang="en-US" spc="225" dirty="0">
                  <a:solidFill>
                    <a:prstClr val="white"/>
                  </a:solidFill>
                </a:endParaRPr>
              </a:p>
            </p:txBody>
          </p:sp>
        </p:grpSp>
        <p:sp>
          <p:nvSpPr>
            <p:cNvPr id="51" name="矩形 50"/>
            <p:cNvSpPr/>
            <p:nvPr/>
          </p:nvSpPr>
          <p:spPr>
            <a:xfrm>
              <a:off x="7471943" y="2256471"/>
              <a:ext cx="4548351" cy="48970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4" name="矩形 53"/>
          <p:cNvSpPr/>
          <p:nvPr/>
        </p:nvSpPr>
        <p:spPr>
          <a:xfrm>
            <a:off x="5603958" y="2996945"/>
            <a:ext cx="3314945" cy="990528"/>
          </a:xfrm>
          <a:prstGeom prst="rect">
            <a:avLst/>
          </a:prstGeom>
        </p:spPr>
        <p:txBody>
          <a:bodyPr wrap="square">
            <a:spAutoFit/>
          </a:bodyPr>
          <a:lstStyle/>
          <a:p>
            <a:pPr>
              <a:lnSpc>
                <a:spcPct val="150000"/>
              </a:lnSpc>
            </a:pPr>
            <a:r>
              <a:rPr lang="en-US" altLang="zh-CN" sz="1350" dirty="0" err="1">
                <a:solidFill>
                  <a:prstClr val="black">
                    <a:lumMod val="50000"/>
                    <a:lumOff val="50000"/>
                  </a:prstClr>
                </a:solidFill>
              </a:rPr>
              <a:t>ZooKeepe</a:t>
            </a:r>
            <a:r>
              <a:rPr lang="zh-CN" altLang="zh-CN" sz="1350" dirty="0">
                <a:solidFill>
                  <a:prstClr val="black">
                    <a:lumMod val="50000"/>
                    <a:lumOff val="50000"/>
                  </a:prstClr>
                </a:solidFill>
              </a:rPr>
              <a:t>主要用于解决分布式应用中经常遇到的统一命名服务、状态同步服务、集群管理、配置项管理等问题。</a:t>
            </a:r>
            <a:endParaRPr lang="zh-CN" altLang="en-US" sz="1350" dirty="0">
              <a:solidFill>
                <a:prstClr val="black">
                  <a:lumMod val="50000"/>
                  <a:lumOff val="50000"/>
                </a:prstClr>
              </a:solidFill>
            </a:endParaRPr>
          </a:p>
        </p:txBody>
      </p:sp>
      <p:sp>
        <p:nvSpPr>
          <p:cNvPr id="56" name="矩形 55"/>
          <p:cNvSpPr/>
          <p:nvPr/>
        </p:nvSpPr>
        <p:spPr>
          <a:xfrm>
            <a:off x="278329" y="3635484"/>
            <a:ext cx="3338299" cy="2296783"/>
          </a:xfrm>
          <a:prstGeom prst="rect">
            <a:avLst/>
          </a:prstGeom>
        </p:spPr>
        <p:txBody>
          <a:bodyPr wrap="square">
            <a:spAutoFit/>
          </a:bodyPr>
          <a:lstStyle/>
          <a:p>
            <a:pPr>
              <a:lnSpc>
                <a:spcPct val="150000"/>
              </a:lnSpc>
            </a:pPr>
            <a:r>
              <a:rPr lang="en-US" altLang="zh-CN" sz="1350" dirty="0" err="1">
                <a:solidFill>
                  <a:prstClr val="black">
                    <a:lumMod val="50000"/>
                    <a:lumOff val="50000"/>
                  </a:prstClr>
                </a:solidFill>
              </a:rPr>
              <a:t>HBase</a:t>
            </a:r>
            <a:r>
              <a:rPr lang="zh-CN" altLang="zh-CN" sz="1350" dirty="0">
                <a:solidFill>
                  <a:prstClr val="black">
                    <a:lumMod val="50000"/>
                    <a:lumOff val="50000"/>
                  </a:prstClr>
                </a:solidFill>
              </a:rPr>
              <a:t>在存储表数据时自动按行键（</a:t>
            </a:r>
            <a:r>
              <a:rPr lang="en-US" altLang="zh-CN" sz="1350" dirty="0" err="1">
                <a:solidFill>
                  <a:prstClr val="black">
                    <a:lumMod val="50000"/>
                    <a:lumOff val="50000"/>
                  </a:prstClr>
                </a:solidFill>
              </a:rPr>
              <a:t>rowkey</a:t>
            </a:r>
            <a:r>
              <a:rPr lang="zh-CN" altLang="zh-CN" sz="1350" dirty="0">
                <a:solidFill>
                  <a:prstClr val="black">
                    <a:lumMod val="50000"/>
                    <a:lumOff val="50000"/>
                  </a:prstClr>
                </a:solidFill>
              </a:rPr>
              <a:t>）将表分成很多块进行存储，每一块称为一个</a:t>
            </a:r>
            <a:r>
              <a:rPr lang="en-US" altLang="zh-CN" sz="1350" dirty="0" err="1">
                <a:solidFill>
                  <a:prstClr val="black">
                    <a:lumMod val="50000"/>
                    <a:lumOff val="50000"/>
                  </a:prstClr>
                </a:solidFill>
              </a:rPr>
              <a:t>HRegion</a:t>
            </a:r>
            <a:r>
              <a:rPr lang="zh-CN" altLang="zh-CN" sz="1350" dirty="0">
                <a:solidFill>
                  <a:prstClr val="black">
                    <a:lumMod val="50000"/>
                    <a:lumOff val="50000"/>
                  </a:prstClr>
                </a:solidFill>
              </a:rPr>
              <a:t>。</a:t>
            </a:r>
            <a:endParaRPr lang="en-US" altLang="zh-CN" sz="1350" dirty="0">
              <a:solidFill>
                <a:prstClr val="black">
                  <a:lumMod val="50000"/>
                  <a:lumOff val="50000"/>
                </a:prstClr>
              </a:solidFill>
            </a:endParaRPr>
          </a:p>
          <a:p>
            <a:pPr>
              <a:lnSpc>
                <a:spcPct val="150000"/>
              </a:lnSpc>
            </a:pPr>
            <a:r>
              <a:rPr lang="en-US" altLang="zh-CN" sz="1350" dirty="0" err="1">
                <a:solidFill>
                  <a:prstClr val="black">
                    <a:lumMod val="50000"/>
                    <a:lumOff val="50000"/>
                  </a:prstClr>
                </a:solidFill>
              </a:rPr>
              <a:t>HRegionServer</a:t>
            </a:r>
            <a:r>
              <a:rPr lang="zh-CN" altLang="zh-CN" sz="1350" dirty="0">
                <a:solidFill>
                  <a:prstClr val="black">
                    <a:lumMod val="50000"/>
                    <a:lumOff val="50000"/>
                  </a:prstClr>
                </a:solidFill>
              </a:rPr>
              <a:t>负责管理本服务器上的</a:t>
            </a:r>
            <a:r>
              <a:rPr lang="en-US" altLang="zh-CN" sz="1350" dirty="0" err="1">
                <a:solidFill>
                  <a:prstClr val="black">
                    <a:lumMod val="50000"/>
                    <a:lumOff val="50000"/>
                  </a:prstClr>
                </a:solidFill>
              </a:rPr>
              <a:t>HRegions</a:t>
            </a:r>
            <a:r>
              <a:rPr lang="zh-CN" altLang="zh-CN" sz="1350" dirty="0">
                <a:solidFill>
                  <a:prstClr val="black">
                    <a:lumMod val="50000"/>
                    <a:lumOff val="50000"/>
                  </a:prstClr>
                </a:solidFill>
              </a:rPr>
              <a:t>、处理对</a:t>
            </a:r>
            <a:r>
              <a:rPr lang="en-US" altLang="zh-CN" sz="1350" dirty="0" err="1">
                <a:solidFill>
                  <a:prstClr val="black">
                    <a:lumMod val="50000"/>
                    <a:lumOff val="50000"/>
                  </a:prstClr>
                </a:solidFill>
              </a:rPr>
              <a:t>HRegion</a:t>
            </a:r>
            <a:r>
              <a:rPr lang="zh-CN" altLang="zh-CN" sz="1350" dirty="0">
                <a:solidFill>
                  <a:prstClr val="black">
                    <a:lumMod val="50000"/>
                    <a:lumOff val="50000"/>
                  </a:prstClr>
                </a:solidFill>
              </a:rPr>
              <a:t>的</a:t>
            </a:r>
            <a:r>
              <a:rPr lang="en-US" altLang="zh-CN" sz="1350" dirty="0">
                <a:solidFill>
                  <a:prstClr val="black">
                    <a:lumMod val="50000"/>
                    <a:lumOff val="50000"/>
                  </a:prstClr>
                </a:solidFill>
              </a:rPr>
              <a:t>I/O</a:t>
            </a:r>
            <a:r>
              <a:rPr lang="zh-CN" altLang="zh-CN" sz="1350" dirty="0">
                <a:solidFill>
                  <a:prstClr val="black">
                    <a:lumMod val="50000"/>
                    <a:lumOff val="50000"/>
                  </a:prstClr>
                </a:solidFill>
              </a:rPr>
              <a:t>请求。</a:t>
            </a:r>
            <a:endParaRPr lang="en-US" altLang="zh-CN" sz="1350" dirty="0">
              <a:solidFill>
                <a:prstClr val="black">
                  <a:lumMod val="50000"/>
                  <a:lumOff val="50000"/>
                </a:prstClr>
              </a:solidFill>
            </a:endParaRPr>
          </a:p>
          <a:p>
            <a:pPr>
              <a:lnSpc>
                <a:spcPct val="150000"/>
              </a:lnSpc>
            </a:pPr>
            <a:r>
              <a:rPr lang="en-US" altLang="zh-CN" sz="1350" dirty="0" err="1" smtClean="0">
                <a:solidFill>
                  <a:prstClr val="black">
                    <a:lumMod val="50000"/>
                    <a:lumOff val="50000"/>
                  </a:prstClr>
                </a:solidFill>
              </a:rPr>
              <a:t>HRegion</a:t>
            </a:r>
            <a:r>
              <a:rPr lang="zh-CN" altLang="zh-CN" sz="1350" dirty="0">
                <a:solidFill>
                  <a:prstClr val="black">
                    <a:lumMod val="50000"/>
                    <a:lumOff val="50000"/>
                  </a:prstClr>
                </a:solidFill>
              </a:rPr>
              <a:t>是</a:t>
            </a:r>
            <a:r>
              <a:rPr lang="en-US" altLang="zh-CN" sz="1350" dirty="0" err="1">
                <a:solidFill>
                  <a:prstClr val="black">
                    <a:lumMod val="50000"/>
                    <a:lumOff val="50000"/>
                  </a:prstClr>
                </a:solidFill>
              </a:rPr>
              <a:t>HBase</a:t>
            </a:r>
            <a:r>
              <a:rPr lang="zh-CN" altLang="zh-CN" sz="1350" dirty="0">
                <a:solidFill>
                  <a:prstClr val="black">
                    <a:lumMod val="50000"/>
                    <a:lumOff val="50000"/>
                  </a:prstClr>
                </a:solidFill>
              </a:rPr>
              <a:t>表数据存储分配的最小</a:t>
            </a:r>
            <a:r>
              <a:rPr lang="zh-CN" altLang="zh-CN" sz="1350" dirty="0" smtClean="0">
                <a:solidFill>
                  <a:prstClr val="black">
                    <a:lumMod val="50000"/>
                    <a:lumOff val="50000"/>
                  </a:prstClr>
                </a:solidFill>
              </a:rPr>
              <a:t>单位</a:t>
            </a:r>
            <a:r>
              <a:rPr lang="zh-CN" altLang="en-US" sz="1350" dirty="0" smtClean="0">
                <a:solidFill>
                  <a:prstClr val="black">
                    <a:lumMod val="50000"/>
                    <a:lumOff val="50000"/>
                  </a:prstClr>
                </a:solidFill>
              </a:rPr>
              <a:t>，会自动进行</a:t>
            </a:r>
            <a:r>
              <a:rPr lang="zh-CN" altLang="zh-CN" sz="1350" dirty="0" smtClean="0">
                <a:solidFill>
                  <a:prstClr val="black">
                    <a:lumMod val="50000"/>
                    <a:lumOff val="50000"/>
                  </a:prstClr>
                </a:solidFill>
              </a:rPr>
              <a:t>拆分</a:t>
            </a:r>
            <a:r>
              <a:rPr lang="zh-CN" altLang="en-US" sz="1350" dirty="0">
                <a:solidFill>
                  <a:prstClr val="black">
                    <a:lumMod val="50000"/>
                    <a:lumOff val="50000"/>
                  </a:prstClr>
                </a:solidFill>
              </a:rPr>
              <a:t>与合并。</a:t>
            </a:r>
          </a:p>
        </p:txBody>
      </p:sp>
      <p:sp>
        <p:nvSpPr>
          <p:cNvPr id="57" name="矩形 56"/>
          <p:cNvSpPr/>
          <p:nvPr/>
        </p:nvSpPr>
        <p:spPr>
          <a:xfrm>
            <a:off x="243825" y="1693699"/>
            <a:ext cx="3372803" cy="1338828"/>
          </a:xfrm>
          <a:prstGeom prst="rect">
            <a:avLst/>
          </a:prstGeom>
        </p:spPr>
        <p:txBody>
          <a:bodyPr wrap="square">
            <a:spAutoFit/>
          </a:bodyPr>
          <a:lstStyle/>
          <a:p>
            <a:pPr>
              <a:lnSpc>
                <a:spcPct val="150000"/>
              </a:lnSpc>
            </a:pPr>
            <a:r>
              <a:rPr lang="zh-CN" altLang="en-US" sz="1350" dirty="0">
                <a:solidFill>
                  <a:prstClr val="black">
                    <a:lumMod val="50000"/>
                    <a:lumOff val="50000"/>
                  </a:prstClr>
                </a:solidFill>
              </a:rPr>
              <a:t>集群的管理者</a:t>
            </a:r>
            <a:endParaRPr lang="en-US" altLang="zh-CN" sz="1350" dirty="0">
              <a:solidFill>
                <a:prstClr val="black">
                  <a:lumMod val="50000"/>
                  <a:lumOff val="50000"/>
                </a:prstClr>
              </a:solidFill>
            </a:endParaRPr>
          </a:p>
          <a:p>
            <a:pPr>
              <a:lnSpc>
                <a:spcPct val="150000"/>
              </a:lnSpc>
            </a:pPr>
            <a:r>
              <a:rPr lang="en-US" altLang="zh-CN" sz="1350" dirty="0" err="1">
                <a:solidFill>
                  <a:prstClr val="black">
                    <a:lumMod val="50000"/>
                    <a:lumOff val="50000"/>
                  </a:prstClr>
                </a:solidFill>
              </a:rPr>
              <a:t>HMaster</a:t>
            </a:r>
            <a:r>
              <a:rPr lang="zh-CN" altLang="zh-CN" sz="1350" dirty="0">
                <a:solidFill>
                  <a:prstClr val="black">
                    <a:lumMod val="50000"/>
                    <a:lumOff val="50000"/>
                  </a:prstClr>
                </a:solidFill>
              </a:rPr>
              <a:t>失效短时间内</a:t>
            </a:r>
            <a:r>
              <a:rPr lang="en-US" altLang="zh-CN" sz="1350" dirty="0" err="1">
                <a:solidFill>
                  <a:prstClr val="black">
                    <a:lumMod val="50000"/>
                    <a:lumOff val="50000"/>
                  </a:prstClr>
                </a:solidFill>
              </a:rPr>
              <a:t>HBase</a:t>
            </a:r>
            <a:r>
              <a:rPr lang="zh-CN" altLang="zh-CN" sz="1350" dirty="0">
                <a:solidFill>
                  <a:prstClr val="black">
                    <a:lumMod val="50000"/>
                    <a:lumOff val="50000"/>
                  </a:prstClr>
                </a:solidFill>
              </a:rPr>
              <a:t>集群仍可继续工作</a:t>
            </a:r>
            <a:endParaRPr lang="en-US" altLang="zh-CN" sz="1350" dirty="0">
              <a:solidFill>
                <a:prstClr val="black">
                  <a:lumMod val="50000"/>
                  <a:lumOff val="50000"/>
                </a:prstClr>
              </a:solidFill>
            </a:endParaRPr>
          </a:p>
          <a:p>
            <a:pPr>
              <a:lnSpc>
                <a:spcPct val="150000"/>
              </a:lnSpc>
            </a:pPr>
            <a:r>
              <a:rPr lang="zh-CN" altLang="zh-CN" sz="1350" dirty="0">
                <a:solidFill>
                  <a:prstClr val="black">
                    <a:lumMod val="50000"/>
                    <a:lumOff val="50000"/>
                  </a:prstClr>
                </a:solidFill>
              </a:rPr>
              <a:t>最多可配置</a:t>
            </a:r>
            <a:r>
              <a:rPr lang="en-US" altLang="zh-CN" sz="1350" dirty="0">
                <a:solidFill>
                  <a:prstClr val="black">
                    <a:lumMod val="50000"/>
                    <a:lumOff val="50000"/>
                  </a:prstClr>
                </a:solidFill>
              </a:rPr>
              <a:t>10</a:t>
            </a:r>
            <a:r>
              <a:rPr lang="zh-CN" altLang="zh-CN" sz="1350" dirty="0">
                <a:solidFill>
                  <a:prstClr val="black">
                    <a:lumMod val="50000"/>
                    <a:lumOff val="50000"/>
                  </a:prstClr>
                </a:solidFill>
              </a:rPr>
              <a:t>个</a:t>
            </a:r>
            <a:r>
              <a:rPr lang="en-US" altLang="zh-CN" sz="1350" dirty="0" err="1">
                <a:solidFill>
                  <a:prstClr val="black">
                    <a:lumMod val="50000"/>
                    <a:lumOff val="50000"/>
                  </a:prstClr>
                </a:solidFill>
              </a:rPr>
              <a:t>HMaster</a:t>
            </a:r>
            <a:endParaRPr lang="zh-CN" altLang="en-US" sz="1350" dirty="0">
              <a:solidFill>
                <a:prstClr val="black">
                  <a:lumMod val="50000"/>
                  <a:lumOff val="50000"/>
                </a:prstClr>
              </a:solidFill>
            </a:endParaRPr>
          </a:p>
        </p:txBody>
      </p:sp>
      <p:sp>
        <p:nvSpPr>
          <p:cNvPr id="58" name="任意多边形 57"/>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任意多边形 60"/>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矩形 10"/>
          <p:cNvSpPr/>
          <p:nvPr/>
        </p:nvSpPr>
        <p:spPr>
          <a:xfrm>
            <a:off x="5638018" y="1687976"/>
            <a:ext cx="3280885" cy="700576"/>
          </a:xfrm>
          <a:prstGeom prst="rect">
            <a:avLst/>
          </a:prstGeom>
        </p:spPr>
        <p:txBody>
          <a:bodyPr wrap="square">
            <a:spAutoFit/>
          </a:bodyPr>
          <a:lstStyle/>
          <a:p>
            <a:pPr>
              <a:lnSpc>
                <a:spcPct val="150000"/>
              </a:lnSpc>
            </a:pPr>
            <a:r>
              <a:rPr lang="en-US" altLang="zh-CN" sz="1350" dirty="0">
                <a:solidFill>
                  <a:prstClr val="black">
                    <a:lumMod val="50000"/>
                    <a:lumOff val="50000"/>
                  </a:prstClr>
                </a:solidFill>
              </a:rPr>
              <a:t>Client</a:t>
            </a:r>
            <a:r>
              <a:rPr lang="zh-CN" altLang="zh-CN" sz="1350" dirty="0">
                <a:solidFill>
                  <a:prstClr val="black">
                    <a:lumMod val="50000"/>
                    <a:lumOff val="50000"/>
                  </a:prstClr>
                </a:solidFill>
              </a:rPr>
              <a:t>端有访问</a:t>
            </a:r>
            <a:r>
              <a:rPr lang="en-US" altLang="zh-CN" sz="1350" dirty="0" err="1">
                <a:solidFill>
                  <a:prstClr val="black">
                    <a:lumMod val="50000"/>
                    <a:lumOff val="50000"/>
                  </a:prstClr>
                </a:solidFill>
              </a:rPr>
              <a:t>HBase</a:t>
            </a:r>
            <a:r>
              <a:rPr lang="zh-CN" altLang="zh-CN" sz="1350" dirty="0">
                <a:solidFill>
                  <a:prstClr val="black">
                    <a:lumMod val="50000"/>
                    <a:lumOff val="50000"/>
                  </a:prstClr>
                </a:solidFill>
              </a:rPr>
              <a:t>的接口，并通过缓存来加快对</a:t>
            </a:r>
            <a:r>
              <a:rPr lang="en-US" altLang="zh-CN" sz="1350" dirty="0" err="1">
                <a:solidFill>
                  <a:prstClr val="black">
                    <a:lumMod val="50000"/>
                    <a:lumOff val="50000"/>
                  </a:prstClr>
                </a:solidFill>
              </a:rPr>
              <a:t>HBase</a:t>
            </a:r>
            <a:r>
              <a:rPr lang="zh-CN" altLang="zh-CN" sz="1350" dirty="0">
                <a:solidFill>
                  <a:prstClr val="black">
                    <a:lumMod val="50000"/>
                    <a:lumOff val="50000"/>
                  </a:prstClr>
                </a:solidFill>
              </a:rPr>
              <a:t>的访问。</a:t>
            </a:r>
            <a:endParaRPr lang="en-US" altLang="zh-CN" sz="1350" dirty="0">
              <a:solidFill>
                <a:prstClr val="black">
                  <a:lumMod val="50000"/>
                  <a:lumOff val="50000"/>
                </a:prstClr>
              </a:solidFill>
            </a:endParaRPr>
          </a:p>
        </p:txBody>
      </p:sp>
      <p:cxnSp>
        <p:nvCxnSpPr>
          <p:cNvPr id="18" name="曲线连接符 17"/>
          <p:cNvCxnSpPr>
            <a:stCxn id="22" idx="2"/>
            <a:endCxn id="41" idx="3"/>
          </p:cNvCxnSpPr>
          <p:nvPr/>
        </p:nvCxnSpPr>
        <p:spPr>
          <a:xfrm rot="10800000" flipV="1">
            <a:off x="3139312" y="3310895"/>
            <a:ext cx="477319" cy="170600"/>
          </a:xfrm>
          <a:prstGeom prst="curvedConnector3">
            <a:avLst>
              <a:gd name="adj1" fmla="val 4402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a:stCxn id="22" idx="6"/>
            <a:endCxn id="38" idx="1"/>
          </p:cNvCxnSpPr>
          <p:nvPr/>
        </p:nvCxnSpPr>
        <p:spPr>
          <a:xfrm flipV="1">
            <a:off x="5216833" y="2835753"/>
            <a:ext cx="421189" cy="475142"/>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组合 36"/>
          <p:cNvGrpSpPr/>
          <p:nvPr/>
        </p:nvGrpSpPr>
        <p:grpSpPr>
          <a:xfrm>
            <a:off x="5704796" y="4190426"/>
            <a:ext cx="2804384" cy="369332"/>
            <a:chOff x="7892654" y="2137018"/>
            <a:chExt cx="3739175" cy="492442"/>
          </a:xfrm>
        </p:grpSpPr>
        <p:sp>
          <p:nvSpPr>
            <p:cNvPr id="48" name="圆角矩形 4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矩形 54"/>
            <p:cNvSpPr/>
            <p:nvPr/>
          </p:nvSpPr>
          <p:spPr>
            <a:xfrm>
              <a:off x="8021619" y="2137018"/>
              <a:ext cx="1284965" cy="492442"/>
            </a:xfrm>
            <a:prstGeom prst="rect">
              <a:avLst/>
            </a:prstGeom>
          </p:spPr>
          <p:txBody>
            <a:bodyPr wrap="none">
              <a:spAutoFit/>
            </a:bodyPr>
            <a:lstStyle/>
            <a:p>
              <a:r>
                <a:rPr lang="zh-CN" altLang="en-US" spc="225" dirty="0" smtClean="0">
                  <a:solidFill>
                    <a:prstClr val="white"/>
                  </a:solidFill>
                </a:rPr>
                <a:t>元数据</a:t>
              </a:r>
              <a:endParaRPr lang="zh-CN" altLang="en-US" spc="225" dirty="0">
                <a:solidFill>
                  <a:prstClr val="white"/>
                </a:solidFill>
              </a:endParaRPr>
            </a:p>
          </p:txBody>
        </p:sp>
      </p:grpSp>
      <p:sp>
        <p:nvSpPr>
          <p:cNvPr id="59" name="矩形 58"/>
          <p:cNvSpPr/>
          <p:nvPr/>
        </p:nvSpPr>
        <p:spPr>
          <a:xfrm>
            <a:off x="5670732" y="4524744"/>
            <a:ext cx="3248171" cy="1338828"/>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所有的</a:t>
            </a:r>
            <a:r>
              <a:rPr lang="en-US" altLang="zh-CN" sz="1350" dirty="0" err="1">
                <a:solidFill>
                  <a:prstClr val="black">
                    <a:lumMod val="50000"/>
                    <a:lumOff val="50000"/>
                  </a:prstClr>
                </a:solidFill>
              </a:rPr>
              <a:t>HRegion</a:t>
            </a:r>
            <a:r>
              <a:rPr lang="en-US" altLang="zh-CN" sz="1350" dirty="0">
                <a:solidFill>
                  <a:prstClr val="black">
                    <a:lumMod val="50000"/>
                    <a:lumOff val="50000"/>
                  </a:prstClr>
                </a:solidFill>
              </a:rPr>
              <a:t> ID</a:t>
            </a:r>
            <a:r>
              <a:rPr lang="zh-CN" altLang="zh-CN" sz="1350" dirty="0">
                <a:solidFill>
                  <a:prstClr val="black">
                    <a:lumMod val="50000"/>
                    <a:lumOff val="50000"/>
                  </a:prstClr>
                </a:solidFill>
              </a:rPr>
              <a:t>及其映射信息组成了</a:t>
            </a:r>
            <a:r>
              <a:rPr lang="en-US" altLang="zh-CN" sz="1350" dirty="0" err="1">
                <a:solidFill>
                  <a:prstClr val="black">
                    <a:lumMod val="50000"/>
                    <a:lumOff val="50000"/>
                  </a:prstClr>
                </a:solidFill>
              </a:rPr>
              <a:t>HRegions</a:t>
            </a:r>
            <a:r>
              <a:rPr lang="zh-CN" altLang="zh-CN" sz="1350" dirty="0">
                <a:solidFill>
                  <a:prstClr val="black">
                    <a:lumMod val="50000"/>
                    <a:lumOff val="50000"/>
                  </a:prstClr>
                </a:solidFill>
              </a:rPr>
              <a:t>元数据</a:t>
            </a:r>
            <a:r>
              <a:rPr lang="zh-CN" altLang="en-US" sz="1350" dirty="0">
                <a:solidFill>
                  <a:prstClr val="black">
                    <a:lumMod val="50000"/>
                    <a:lumOff val="50000"/>
                  </a:prstClr>
                </a:solidFill>
              </a:rPr>
              <a:t>。</a:t>
            </a:r>
            <a:endParaRPr lang="en-US" altLang="zh-CN" sz="1350" dirty="0">
              <a:solidFill>
                <a:prstClr val="black">
                  <a:lumMod val="50000"/>
                  <a:lumOff val="50000"/>
                </a:prstClr>
              </a:solidFill>
            </a:endParaRPr>
          </a:p>
          <a:p>
            <a:pPr>
              <a:lnSpc>
                <a:spcPct val="150000"/>
              </a:lnSpc>
            </a:pPr>
            <a:r>
              <a:rPr lang="zh-CN" altLang="zh-CN" sz="1350" dirty="0">
                <a:solidFill>
                  <a:prstClr val="black">
                    <a:lumMod val="50000"/>
                    <a:lumOff val="50000"/>
                  </a:prstClr>
                </a:solidFill>
              </a:rPr>
              <a:t>用户表的</a:t>
            </a:r>
            <a:r>
              <a:rPr lang="en-US" altLang="zh-CN" sz="1350" dirty="0" err="1">
                <a:solidFill>
                  <a:prstClr val="black">
                    <a:lumMod val="50000"/>
                    <a:lumOff val="50000"/>
                  </a:prstClr>
                </a:solidFill>
              </a:rPr>
              <a:t>HRegions</a:t>
            </a:r>
            <a:r>
              <a:rPr lang="zh-CN" altLang="zh-CN" sz="1350" dirty="0">
                <a:solidFill>
                  <a:prstClr val="black">
                    <a:lumMod val="50000"/>
                    <a:lumOff val="50000"/>
                  </a:prstClr>
                </a:solidFill>
              </a:rPr>
              <a:t>元数据被存储在</a:t>
            </a:r>
            <a:r>
              <a:rPr lang="en-US" altLang="zh-CN" sz="1350" dirty="0">
                <a:solidFill>
                  <a:prstClr val="black">
                    <a:lumMod val="50000"/>
                    <a:lumOff val="50000"/>
                  </a:prstClr>
                </a:solidFill>
              </a:rPr>
              <a:t>.META.</a:t>
            </a:r>
            <a:r>
              <a:rPr lang="zh-CN" altLang="zh-CN" sz="1350" dirty="0">
                <a:solidFill>
                  <a:prstClr val="black">
                    <a:lumMod val="50000"/>
                    <a:lumOff val="50000"/>
                  </a:prstClr>
                </a:solidFill>
              </a:rPr>
              <a:t>表中。</a:t>
            </a:r>
            <a:endParaRPr lang="zh-CN" altLang="en-US" sz="1350" dirty="0">
              <a:solidFill>
                <a:prstClr val="black">
                  <a:lumMod val="50000"/>
                  <a:lumOff val="50000"/>
                </a:prstClr>
              </a:solidFill>
            </a:endParaRPr>
          </a:p>
        </p:txBody>
      </p:sp>
      <p:cxnSp>
        <p:nvCxnSpPr>
          <p:cNvPr id="60" name="曲线连接符 59"/>
          <p:cNvCxnSpPr>
            <a:stCxn id="22" idx="5"/>
            <a:endCxn id="48" idx="1"/>
          </p:cNvCxnSpPr>
          <p:nvPr/>
        </p:nvCxnSpPr>
        <p:spPr>
          <a:xfrm rot="16200000" flipH="1">
            <a:off x="5100192" y="3758948"/>
            <a:ext cx="486900" cy="722307"/>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66"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3.1 </a:t>
            </a:r>
            <a:r>
              <a:rPr lang="en-US" altLang="zh-CN" sz="2100" b="1" spc="225" dirty="0" err="1" smtClean="0">
                <a:solidFill>
                  <a:prstClr val="white"/>
                </a:solidFill>
              </a:rPr>
              <a:t>HBase</a:t>
            </a:r>
            <a:r>
              <a:rPr lang="zh-CN" altLang="en-US" sz="2100" b="1" spc="225" dirty="0" smtClean="0">
                <a:solidFill>
                  <a:prstClr val="white"/>
                </a:solidFill>
              </a:rPr>
              <a:t>简介</a:t>
            </a:r>
            <a:endParaRPr lang="zh-CN" altLang="en-US" sz="2100" b="1" spc="225" dirty="0">
              <a:solidFill>
                <a:prstClr val="white"/>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460558"/>
            <a:ext cx="7377992" cy="466281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zh-CN" dirty="0" smtClean="0"/>
              <a:t>每个</a:t>
            </a:r>
            <a:r>
              <a:rPr lang="zh-CN" altLang="zh-CN" dirty="0"/>
              <a:t>单元的大小最好不超过</a:t>
            </a:r>
            <a:r>
              <a:rPr lang="en-US" altLang="zh-CN" dirty="0"/>
              <a:t>100K</a:t>
            </a:r>
            <a:r>
              <a:rPr lang="zh-CN" altLang="zh-CN" dirty="0"/>
              <a:t>，如果超过</a:t>
            </a:r>
            <a:r>
              <a:rPr lang="en-US" altLang="zh-CN" dirty="0"/>
              <a:t>100K</a:t>
            </a:r>
            <a:r>
              <a:rPr lang="zh-CN" altLang="zh-CN" dirty="0"/>
              <a:t>应考虑使用</a:t>
            </a:r>
            <a:r>
              <a:rPr lang="en-US" altLang="zh-CN" dirty="0"/>
              <a:t>MOB</a:t>
            </a:r>
            <a:r>
              <a:rPr lang="zh-CN" altLang="zh-CN" dirty="0"/>
              <a:t>（</a:t>
            </a:r>
            <a:r>
              <a:rPr lang="en-US" altLang="zh-CN" dirty="0"/>
              <a:t>Medium-sized Objects</a:t>
            </a:r>
            <a:r>
              <a:rPr lang="zh-CN" altLang="zh-CN" dirty="0"/>
              <a:t>）文件存储，如果超过</a:t>
            </a:r>
            <a:r>
              <a:rPr lang="en-US" altLang="zh-CN" dirty="0"/>
              <a:t>50M</a:t>
            </a:r>
            <a:r>
              <a:rPr lang="zh-CN" altLang="zh-CN" dirty="0"/>
              <a:t>则应考虑将数据保存在</a:t>
            </a:r>
            <a:r>
              <a:rPr lang="en-US" altLang="zh-CN" dirty="0"/>
              <a:t>HDFS</a:t>
            </a:r>
            <a:r>
              <a:rPr lang="zh-CN" altLang="zh-CN" dirty="0"/>
              <a:t>文件中，在</a:t>
            </a:r>
            <a:r>
              <a:rPr lang="en-US" altLang="zh-CN" dirty="0" err="1"/>
              <a:t>HBase</a:t>
            </a:r>
            <a:r>
              <a:rPr lang="zh-CN" altLang="zh-CN" dirty="0"/>
              <a:t>中仅保存文件的访问路径</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每个</a:t>
            </a:r>
            <a:r>
              <a:rPr lang="en-US" altLang="zh-CN" dirty="0" err="1"/>
              <a:t>HRegion</a:t>
            </a:r>
            <a:r>
              <a:rPr lang="zh-CN" altLang="zh-CN" dirty="0"/>
              <a:t>的大小最好在</a:t>
            </a:r>
            <a:r>
              <a:rPr lang="en-US" altLang="zh-CN" dirty="0"/>
              <a:t>10G</a:t>
            </a:r>
            <a:r>
              <a:rPr lang="zh-CN" altLang="zh-CN" dirty="0"/>
              <a:t>到</a:t>
            </a:r>
            <a:r>
              <a:rPr lang="en-US" altLang="zh-CN" dirty="0"/>
              <a:t>50G</a:t>
            </a:r>
            <a:r>
              <a:rPr lang="zh-CN" altLang="zh-CN" dirty="0"/>
              <a:t>之间</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每</a:t>
            </a:r>
            <a:r>
              <a:rPr lang="zh-CN" altLang="zh-CN" dirty="0"/>
              <a:t>张表的</a:t>
            </a:r>
            <a:r>
              <a:rPr lang="en-US" altLang="zh-CN" dirty="0" err="1"/>
              <a:t>HRegion</a:t>
            </a:r>
            <a:r>
              <a:rPr lang="zh-CN" altLang="zh-CN" dirty="0"/>
              <a:t>数量不超过</a:t>
            </a:r>
            <a:r>
              <a:rPr lang="en-US" altLang="zh-CN" dirty="0"/>
              <a:t>100</a:t>
            </a:r>
            <a:r>
              <a:rPr lang="zh-CN" altLang="zh-CN" dirty="0"/>
              <a:t>个为宜</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在</a:t>
            </a:r>
            <a:r>
              <a:rPr lang="zh-CN" altLang="zh-CN" dirty="0"/>
              <a:t>创建表的时候预估数据量，据此预分配足够数量的</a:t>
            </a:r>
            <a:r>
              <a:rPr lang="en-US" altLang="zh-CN" dirty="0" err="1"/>
              <a:t>HRegion</a:t>
            </a:r>
            <a:r>
              <a:rPr lang="zh-CN" altLang="zh-CN" dirty="0"/>
              <a:t>，从而避免或减少日后对</a:t>
            </a:r>
            <a:r>
              <a:rPr lang="en-US" altLang="zh-CN" dirty="0" err="1"/>
              <a:t>HRegion</a:t>
            </a:r>
            <a:r>
              <a:rPr lang="zh-CN" altLang="zh-CN" dirty="0"/>
              <a:t>的拆分</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对于</a:t>
            </a:r>
            <a:r>
              <a:rPr lang="zh-CN" altLang="zh-CN" dirty="0"/>
              <a:t>不需要长期保存的数据</a:t>
            </a:r>
            <a:r>
              <a:rPr lang="zh-CN" altLang="zh-CN" dirty="0" smtClean="0"/>
              <a:t>，设置</a:t>
            </a:r>
            <a:r>
              <a:rPr lang="zh-CN" altLang="zh-CN" dirty="0"/>
              <a:t>合理的数据过期</a:t>
            </a:r>
            <a:r>
              <a:rPr lang="zh-CN" altLang="zh-CN" dirty="0" smtClean="0"/>
              <a:t>时间。</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版本</a:t>
            </a:r>
            <a:r>
              <a:rPr lang="zh-CN" altLang="zh-CN" dirty="0"/>
              <a:t>数量尽可能设置得小一些或使用默认值</a:t>
            </a:r>
            <a:r>
              <a:rPr lang="en-US" altLang="zh-CN" dirty="0"/>
              <a:t>1</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如果</a:t>
            </a:r>
            <a:r>
              <a:rPr lang="zh-CN" altLang="zh-CN" dirty="0"/>
              <a:t>表中储存的是基于时间的设备数据或日志信息，可将行键设计为设备</a:t>
            </a:r>
            <a:r>
              <a:rPr lang="en-US" altLang="zh-CN" dirty="0"/>
              <a:t>ID/</a:t>
            </a:r>
            <a:r>
              <a:rPr lang="zh-CN" altLang="zh-CN" dirty="0"/>
              <a:t>服务</a:t>
            </a:r>
            <a:r>
              <a:rPr lang="en-US" altLang="zh-CN" dirty="0"/>
              <a:t>ID</a:t>
            </a:r>
            <a:r>
              <a:rPr lang="zh-CN" altLang="zh-CN" dirty="0"/>
              <a:t>加上时间</a:t>
            </a:r>
            <a:r>
              <a:rPr lang="zh-CN" altLang="zh-CN" dirty="0" smtClean="0"/>
              <a:t>。</a:t>
            </a:r>
            <a:endParaRPr lang="zh-CN"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755494" y="1110128"/>
            <a:ext cx="2396810" cy="369332"/>
          </a:xfrm>
          <a:prstGeom prst="rect">
            <a:avLst/>
          </a:prstGeom>
        </p:spPr>
        <p:txBody>
          <a:bodyPr wrap="none">
            <a:spAutoFit/>
          </a:bodyPr>
          <a:lstStyle/>
          <a:p>
            <a:r>
              <a:rPr lang="en-US" altLang="zh-CN" dirty="0" smtClean="0"/>
              <a:t>3</a:t>
            </a:r>
            <a:r>
              <a:rPr lang="zh-CN" altLang="zh-CN" dirty="0" smtClean="0"/>
              <a:t>）</a:t>
            </a:r>
            <a:r>
              <a:rPr lang="zh-CN" altLang="en-US" dirty="0" smtClean="0"/>
              <a:t>数据量估算和控制</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5494" y="1677728"/>
            <a:ext cx="7377992" cy="4247317"/>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zh-CN" altLang="en-US" b="1" dirty="0" smtClean="0"/>
              <a:t>内存需求</a:t>
            </a:r>
            <a:r>
              <a:rPr lang="zh-CN" altLang="en-US" dirty="0"/>
              <a:t>。</a:t>
            </a:r>
            <a:r>
              <a:rPr lang="zh-CN" altLang="zh-CN" dirty="0" smtClean="0"/>
              <a:t>集群</a:t>
            </a:r>
            <a:r>
              <a:rPr lang="zh-CN" altLang="zh-CN" dirty="0"/>
              <a:t>中所有</a:t>
            </a:r>
            <a:r>
              <a:rPr lang="en-US" altLang="zh-CN" dirty="0" err="1"/>
              <a:t>MemStore</a:t>
            </a:r>
            <a:r>
              <a:rPr lang="zh-CN" altLang="zh-CN" dirty="0"/>
              <a:t>合计所需的最大内存通过下列公式估算</a:t>
            </a:r>
            <a:r>
              <a:rPr lang="zh-CN" altLang="zh-CN" dirty="0" smtClean="0"/>
              <a:t>：</a:t>
            </a:r>
            <a:endParaRPr lang="en-US" altLang="zh-CN" dirty="0" smtClean="0"/>
          </a:p>
          <a:p>
            <a:pPr lvl="1">
              <a:lnSpc>
                <a:spcPct val="150000"/>
              </a:lnSpc>
              <a:buClr>
                <a:schemeClr val="accent1"/>
              </a:buClr>
            </a:pPr>
            <a:r>
              <a:rPr lang="en-US" altLang="zh-CN" dirty="0" err="1"/>
              <a:t>MemStore</a:t>
            </a:r>
            <a:r>
              <a:rPr lang="zh-CN" altLang="zh-CN" dirty="0"/>
              <a:t>大小</a:t>
            </a:r>
            <a:r>
              <a:rPr lang="en-US" altLang="zh-CN" dirty="0"/>
              <a:t> * </a:t>
            </a:r>
            <a:r>
              <a:rPr lang="en-US" altLang="zh-CN" dirty="0" err="1"/>
              <a:t>HRegion</a:t>
            </a:r>
            <a:r>
              <a:rPr lang="zh-CN" altLang="zh-CN" dirty="0"/>
              <a:t>数量</a:t>
            </a:r>
            <a:r>
              <a:rPr lang="en-US" altLang="zh-CN" dirty="0"/>
              <a:t> * </a:t>
            </a:r>
            <a:r>
              <a:rPr lang="zh-CN" altLang="zh-CN" dirty="0"/>
              <a:t>每个</a:t>
            </a:r>
            <a:r>
              <a:rPr lang="en-US" altLang="zh-CN" dirty="0" err="1"/>
              <a:t>HRegion</a:t>
            </a:r>
            <a:r>
              <a:rPr lang="zh-CN" altLang="zh-CN" dirty="0"/>
              <a:t>中平均列族</a:t>
            </a:r>
            <a:r>
              <a:rPr lang="zh-CN" altLang="zh-CN" dirty="0" smtClean="0"/>
              <a:t>数</a:t>
            </a:r>
            <a:endParaRPr lang="en-US" altLang="zh-CN" dirty="0" smtClean="0"/>
          </a:p>
          <a:p>
            <a:pPr lvl="1">
              <a:lnSpc>
                <a:spcPct val="150000"/>
              </a:lnSpc>
              <a:buClr>
                <a:schemeClr val="accent1"/>
              </a:buClr>
            </a:pPr>
            <a:endParaRPr lang="en-US" altLang="zh-CN" dirty="0"/>
          </a:p>
          <a:p>
            <a:pPr marL="285750" indent="-285750">
              <a:lnSpc>
                <a:spcPct val="150000"/>
              </a:lnSpc>
              <a:buClr>
                <a:schemeClr val="accent1"/>
              </a:buClr>
              <a:buFont typeface="Wingdings" panose="05000000000000000000" pitchFamily="2" charset="2"/>
              <a:buChar char="l"/>
            </a:pPr>
            <a:r>
              <a:rPr lang="zh-CN" altLang="en-US" b="1" dirty="0" smtClean="0"/>
              <a:t>内存供给</a:t>
            </a:r>
            <a:r>
              <a:rPr lang="zh-CN" altLang="en-US" dirty="0" smtClean="0"/>
              <a:t>。</a:t>
            </a:r>
            <a:r>
              <a:rPr lang="zh-CN" altLang="zh-CN" dirty="0"/>
              <a:t>集群参数</a:t>
            </a:r>
            <a:r>
              <a:rPr lang="en-US" altLang="zh-CN" dirty="0" err="1"/>
              <a:t>hbase.regionserver.global.memstore.size</a:t>
            </a:r>
            <a:r>
              <a:rPr lang="zh-CN" altLang="zh-CN" dirty="0"/>
              <a:t>配置了每个</a:t>
            </a:r>
            <a:r>
              <a:rPr lang="en-US" altLang="zh-CN" dirty="0" err="1"/>
              <a:t>HRegionServer</a:t>
            </a:r>
            <a:r>
              <a:rPr lang="zh-CN" altLang="zh-CN" dirty="0"/>
              <a:t>允许的所有</a:t>
            </a:r>
            <a:r>
              <a:rPr lang="en-US" altLang="zh-CN" dirty="0" err="1"/>
              <a:t>MemStore</a:t>
            </a:r>
            <a:r>
              <a:rPr lang="zh-CN" altLang="zh-CN" dirty="0"/>
              <a:t>合计大小上限，该配置值乘以</a:t>
            </a:r>
            <a:r>
              <a:rPr lang="en-US" altLang="zh-CN" dirty="0" err="1"/>
              <a:t>HRegionServer</a:t>
            </a:r>
            <a:r>
              <a:rPr lang="zh-CN" altLang="zh-CN" dirty="0" smtClean="0"/>
              <a:t>数量</a:t>
            </a:r>
            <a:r>
              <a:rPr lang="zh-CN" altLang="en-US" dirty="0" smtClean="0"/>
              <a:t>即为整个集群的内存供给。</a:t>
            </a:r>
            <a:endParaRPr lang="en-US" altLang="zh-CN" dirty="0" smtClean="0"/>
          </a:p>
          <a:p>
            <a:pPr marL="285750" indent="-285750">
              <a:lnSpc>
                <a:spcPct val="150000"/>
              </a:lnSpc>
              <a:buClr>
                <a:schemeClr val="accent1"/>
              </a:buClr>
              <a:buFont typeface="Wingdings" panose="05000000000000000000" pitchFamily="2" charset="2"/>
              <a:buChar char="l"/>
            </a:pPr>
            <a:endParaRPr lang="zh-CN" altLang="zh-CN" dirty="0"/>
          </a:p>
          <a:p>
            <a:pPr marL="285750" indent="-285750">
              <a:lnSpc>
                <a:spcPct val="150000"/>
              </a:lnSpc>
              <a:buClr>
                <a:schemeClr val="accent1"/>
              </a:buClr>
              <a:buFont typeface="Wingdings" panose="05000000000000000000" pitchFamily="2" charset="2"/>
              <a:buChar char="l"/>
            </a:pPr>
            <a:r>
              <a:rPr lang="zh-CN" altLang="zh-CN" dirty="0"/>
              <a:t>如果因为</a:t>
            </a:r>
            <a:r>
              <a:rPr lang="en-US" altLang="zh-CN" dirty="0" err="1"/>
              <a:t>HRegion</a:t>
            </a:r>
            <a:r>
              <a:rPr lang="zh-CN" altLang="zh-CN" dirty="0"/>
              <a:t>数量过大造成</a:t>
            </a:r>
            <a:r>
              <a:rPr lang="en-US" altLang="zh-CN" dirty="0" err="1"/>
              <a:t>MemStore</a:t>
            </a:r>
            <a:r>
              <a:rPr lang="zh-CN" altLang="zh-CN" dirty="0"/>
              <a:t>内存需求远大于实际内存供给，则会导致系统频繁地进行</a:t>
            </a:r>
            <a:r>
              <a:rPr lang="en-US" altLang="zh-CN" dirty="0" err="1"/>
              <a:t>MemStore</a:t>
            </a:r>
            <a:r>
              <a:rPr lang="zh-CN" altLang="zh-CN" dirty="0"/>
              <a:t>存盘操作而影响</a:t>
            </a:r>
            <a:r>
              <a:rPr lang="zh-CN" altLang="zh-CN" dirty="0" smtClean="0"/>
              <a:t>性能。</a:t>
            </a:r>
            <a:endParaRPr lang="zh-CN"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755494" y="1110128"/>
            <a:ext cx="2627642" cy="369332"/>
          </a:xfrm>
          <a:prstGeom prst="rect">
            <a:avLst/>
          </a:prstGeom>
        </p:spPr>
        <p:txBody>
          <a:bodyPr wrap="none">
            <a:spAutoFit/>
          </a:bodyPr>
          <a:lstStyle/>
          <a:p>
            <a:r>
              <a:rPr lang="en-US" altLang="zh-CN" dirty="0" smtClean="0"/>
              <a:t>4</a:t>
            </a:r>
            <a:r>
              <a:rPr lang="zh-CN" altLang="zh-CN" dirty="0" smtClean="0"/>
              <a:t>）</a:t>
            </a:r>
            <a:r>
              <a:rPr lang="zh-CN" altLang="en-US" dirty="0" smtClean="0"/>
              <a:t>内存需求估算和配置</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53978" y="1420902"/>
            <a:ext cx="7835867" cy="466281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dirty="0"/>
              <a:t>BLOOMFILTER</a:t>
            </a:r>
            <a:r>
              <a:rPr lang="zh-CN" altLang="en-US" dirty="0" smtClean="0"/>
              <a:t>：</a:t>
            </a:r>
            <a:r>
              <a:rPr lang="zh-CN" altLang="zh-CN" dirty="0"/>
              <a:t>定义布隆过滤器</a:t>
            </a:r>
            <a:r>
              <a:rPr lang="zh-CN" altLang="zh-CN" dirty="0" smtClean="0"/>
              <a:t>类型</a:t>
            </a:r>
            <a:r>
              <a:rPr lang="zh-CN" altLang="en-US" dirty="0" smtClean="0"/>
              <a:t>，</a:t>
            </a:r>
            <a:r>
              <a:rPr lang="zh-CN" altLang="zh-CN" dirty="0"/>
              <a:t>默认为</a:t>
            </a:r>
            <a:r>
              <a:rPr lang="en-US" altLang="zh-CN" dirty="0"/>
              <a:t>ROW</a:t>
            </a:r>
            <a:r>
              <a:rPr lang="zh-CN" altLang="zh-CN" dirty="0"/>
              <a:t>。</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smtClean="0"/>
              <a:t>NONE</a:t>
            </a:r>
            <a:r>
              <a:rPr lang="zh-CN" altLang="zh-CN" dirty="0"/>
              <a:t>：表示不使用布隆过滤</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smtClean="0"/>
              <a:t>ROW</a:t>
            </a:r>
            <a:r>
              <a:rPr lang="zh-CN" altLang="zh-CN" dirty="0"/>
              <a:t>：表示使用基于行的布隆</a:t>
            </a:r>
            <a:r>
              <a:rPr lang="zh-CN" altLang="zh-CN" dirty="0" smtClean="0"/>
              <a:t>过滤。</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smtClean="0"/>
              <a:t>ROWCOL</a:t>
            </a:r>
            <a:r>
              <a:rPr lang="zh-CN" altLang="zh-CN" dirty="0"/>
              <a:t>：表示使用基于行和列的布隆</a:t>
            </a:r>
            <a:r>
              <a:rPr lang="zh-CN" altLang="zh-CN" dirty="0" smtClean="0"/>
              <a:t>过滤。</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COMPRESSION</a:t>
            </a:r>
            <a:r>
              <a:rPr lang="zh-CN" altLang="en-US" dirty="0" smtClean="0"/>
              <a:t>：</a:t>
            </a:r>
            <a:r>
              <a:rPr lang="zh-CN" altLang="zh-CN" dirty="0"/>
              <a:t>是否以压缩方式在磁盘上存储列族数据及压缩编码</a:t>
            </a:r>
            <a:r>
              <a:rPr lang="zh-CN" altLang="zh-CN" dirty="0" smtClean="0"/>
              <a:t>格式</a:t>
            </a:r>
            <a:r>
              <a:rPr lang="zh-CN" altLang="en-US" dirty="0"/>
              <a:t>，</a:t>
            </a:r>
            <a:r>
              <a:rPr lang="zh-CN" altLang="zh-CN" dirty="0"/>
              <a:t>默认值为</a:t>
            </a:r>
            <a:r>
              <a:rPr lang="en-US" altLang="zh-CN" dirty="0"/>
              <a:t>NONE</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smtClean="0"/>
              <a:t>NONE</a:t>
            </a:r>
            <a:r>
              <a:rPr lang="zh-CN" altLang="zh-CN" dirty="0"/>
              <a:t>：表示不压缩。</a:t>
            </a:r>
          </a:p>
          <a:p>
            <a:pPr marL="742950" lvl="1" indent="-285750">
              <a:lnSpc>
                <a:spcPct val="150000"/>
              </a:lnSpc>
              <a:buClr>
                <a:schemeClr val="accent1"/>
              </a:buClr>
              <a:buFont typeface="Wingdings" panose="05000000000000000000" pitchFamily="2" charset="2"/>
              <a:buChar char="u"/>
            </a:pPr>
            <a:r>
              <a:rPr lang="en-US" altLang="zh-CN" dirty="0"/>
              <a:t>GZ</a:t>
            </a:r>
            <a:r>
              <a:rPr lang="zh-CN" altLang="zh-CN" dirty="0"/>
              <a:t>：表示采用</a:t>
            </a:r>
            <a:r>
              <a:rPr lang="en-US" altLang="zh-CN" dirty="0"/>
              <a:t>GZ</a:t>
            </a:r>
            <a:r>
              <a:rPr lang="zh-CN" altLang="zh-CN" dirty="0"/>
              <a:t>压缩算法。</a:t>
            </a:r>
          </a:p>
          <a:p>
            <a:pPr marL="742950" lvl="1" indent="-285750">
              <a:lnSpc>
                <a:spcPct val="150000"/>
              </a:lnSpc>
              <a:buClr>
                <a:schemeClr val="accent1"/>
              </a:buClr>
              <a:buFont typeface="Wingdings" panose="05000000000000000000" pitchFamily="2" charset="2"/>
              <a:buChar char="u"/>
            </a:pPr>
            <a:r>
              <a:rPr lang="en-US" altLang="zh-CN" dirty="0"/>
              <a:t>LZ4</a:t>
            </a:r>
            <a:r>
              <a:rPr lang="zh-CN" altLang="zh-CN" dirty="0"/>
              <a:t>：表示采用</a:t>
            </a:r>
            <a:r>
              <a:rPr lang="en-US" altLang="zh-CN" dirty="0"/>
              <a:t>LZ4</a:t>
            </a:r>
            <a:r>
              <a:rPr lang="zh-CN" altLang="zh-CN" dirty="0"/>
              <a:t>压缩算法，该算法在</a:t>
            </a:r>
            <a:r>
              <a:rPr lang="en-US" altLang="zh-CN" dirty="0"/>
              <a:t>Hadoop</a:t>
            </a:r>
            <a:r>
              <a:rPr lang="zh-CN" altLang="zh-CN" dirty="0"/>
              <a:t>库中提供。</a:t>
            </a:r>
          </a:p>
          <a:p>
            <a:pPr marL="742950" lvl="1" indent="-285750">
              <a:lnSpc>
                <a:spcPct val="150000"/>
              </a:lnSpc>
              <a:buClr>
                <a:schemeClr val="accent1"/>
              </a:buClr>
              <a:buFont typeface="Wingdings" panose="05000000000000000000" pitchFamily="2" charset="2"/>
              <a:buChar char="u"/>
            </a:pPr>
            <a:r>
              <a:rPr lang="en-US" altLang="zh-CN" dirty="0"/>
              <a:t>LZO</a:t>
            </a:r>
            <a:r>
              <a:rPr lang="zh-CN" altLang="zh-CN" dirty="0"/>
              <a:t>：表示采用</a:t>
            </a:r>
            <a:r>
              <a:rPr lang="en-US" altLang="zh-CN" dirty="0"/>
              <a:t>LZO</a:t>
            </a:r>
            <a:r>
              <a:rPr lang="zh-CN" altLang="zh-CN" dirty="0"/>
              <a:t>压缩算法</a:t>
            </a:r>
            <a:r>
              <a:rPr lang="zh-CN" altLang="zh-CN" dirty="0" smtClean="0"/>
              <a:t>，该</a:t>
            </a:r>
            <a:r>
              <a:rPr lang="zh-CN" altLang="zh-CN" dirty="0"/>
              <a:t>算法库需由用户自行安装。</a:t>
            </a:r>
          </a:p>
          <a:p>
            <a:pPr marL="742950" lvl="1" indent="-285750">
              <a:lnSpc>
                <a:spcPct val="150000"/>
              </a:lnSpc>
              <a:buClr>
                <a:schemeClr val="accent1"/>
              </a:buClr>
              <a:buFont typeface="Wingdings" panose="05000000000000000000" pitchFamily="2" charset="2"/>
              <a:buChar char="u"/>
            </a:pPr>
            <a:r>
              <a:rPr lang="en-US" altLang="zh-CN" dirty="0"/>
              <a:t>SNAPPY</a:t>
            </a:r>
            <a:r>
              <a:rPr lang="zh-CN" altLang="zh-CN" dirty="0"/>
              <a:t>：表示采用</a:t>
            </a:r>
            <a:r>
              <a:rPr lang="en-US" altLang="zh-CN" dirty="0"/>
              <a:t>SNAPPY</a:t>
            </a:r>
            <a:r>
              <a:rPr lang="zh-CN" altLang="zh-CN" dirty="0"/>
              <a:t>压缩算法</a:t>
            </a:r>
            <a:r>
              <a:rPr lang="zh-CN" altLang="zh-CN" dirty="0" smtClean="0"/>
              <a:t>，该</a:t>
            </a:r>
            <a:r>
              <a:rPr lang="zh-CN" altLang="zh-CN" dirty="0"/>
              <a:t>算法库需由用户自行安装</a:t>
            </a:r>
            <a:r>
              <a:rPr lang="zh-CN" altLang="zh-CN" dirty="0" smtClean="0"/>
              <a:t>。</a:t>
            </a:r>
            <a:endParaRPr lang="zh-CN"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60887" y="1051728"/>
            <a:ext cx="1481496" cy="369332"/>
          </a:xfrm>
          <a:prstGeom prst="rect">
            <a:avLst/>
          </a:prstGeom>
        </p:spPr>
        <p:txBody>
          <a:bodyPr wrap="none">
            <a:spAutoFit/>
          </a:bodyPr>
          <a:lstStyle/>
          <a:p>
            <a:r>
              <a:rPr lang="en-US" altLang="zh-CN" b="1" dirty="0" smtClean="0">
                <a:solidFill>
                  <a:srgbClr val="3D89BC"/>
                </a:solidFill>
              </a:rPr>
              <a:t>2</a:t>
            </a:r>
            <a:r>
              <a:rPr lang="zh-CN" altLang="zh-CN" b="1" dirty="0" smtClean="0">
                <a:solidFill>
                  <a:srgbClr val="3D89BC"/>
                </a:solidFill>
              </a:rPr>
              <a:t>．</a:t>
            </a:r>
            <a:r>
              <a:rPr lang="zh-CN" altLang="en-US" b="1" dirty="0" smtClean="0">
                <a:solidFill>
                  <a:srgbClr val="3D89BC"/>
                </a:solidFill>
              </a:rPr>
              <a:t>列族属性</a:t>
            </a:r>
            <a:endParaRPr lang="zh-CN" altLang="zh-CN"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93984" y="1521431"/>
            <a:ext cx="7494673" cy="4247317"/>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dirty="0"/>
              <a:t>DATA_BLOCK_ENCODING</a:t>
            </a:r>
            <a:r>
              <a:rPr lang="zh-CN" altLang="en-US" dirty="0" smtClean="0"/>
              <a:t>：</a:t>
            </a:r>
            <a:r>
              <a:rPr lang="zh-CN" altLang="zh-CN" dirty="0"/>
              <a:t>定义数据块编码</a:t>
            </a:r>
            <a:r>
              <a:rPr lang="zh-CN" altLang="zh-CN" dirty="0" smtClean="0"/>
              <a:t>格式</a:t>
            </a:r>
            <a:r>
              <a:rPr lang="zh-CN" altLang="en-US" dirty="0" smtClean="0"/>
              <a:t>，</a:t>
            </a:r>
            <a:r>
              <a:rPr lang="zh-CN" altLang="zh-CN" dirty="0"/>
              <a:t>默认值为</a:t>
            </a:r>
            <a:r>
              <a:rPr lang="en-US" altLang="zh-CN" dirty="0"/>
              <a:t>NONE</a:t>
            </a:r>
            <a:r>
              <a:rPr lang="zh-CN" altLang="zh-CN" dirty="0"/>
              <a:t>。</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smtClean="0"/>
              <a:t>NONE</a:t>
            </a:r>
            <a:r>
              <a:rPr lang="zh-CN" altLang="zh-CN" dirty="0"/>
              <a:t>：表示不使用压缩编码格式。</a:t>
            </a:r>
          </a:p>
          <a:p>
            <a:pPr marL="742950" lvl="1" indent="-285750">
              <a:lnSpc>
                <a:spcPct val="150000"/>
              </a:lnSpc>
              <a:buClr>
                <a:schemeClr val="accent1"/>
              </a:buClr>
              <a:buFont typeface="Wingdings" panose="05000000000000000000" pitchFamily="2" charset="2"/>
              <a:buChar char="u"/>
            </a:pPr>
            <a:r>
              <a:rPr lang="en-US" altLang="zh-CN" dirty="0"/>
              <a:t>PREFIX</a:t>
            </a:r>
            <a:r>
              <a:rPr lang="zh-CN" altLang="zh-CN" dirty="0"/>
              <a:t>：表示使用前缀编码</a:t>
            </a:r>
            <a:r>
              <a:rPr lang="zh-CN" altLang="zh-CN" dirty="0" smtClean="0"/>
              <a:t>格式。</a:t>
            </a:r>
            <a:endParaRPr lang="zh-CN" altLang="zh-CN" dirty="0"/>
          </a:p>
          <a:p>
            <a:pPr marL="742950" lvl="1" indent="-285750">
              <a:lnSpc>
                <a:spcPct val="150000"/>
              </a:lnSpc>
              <a:buClr>
                <a:schemeClr val="accent1"/>
              </a:buClr>
              <a:buFont typeface="Wingdings" panose="05000000000000000000" pitchFamily="2" charset="2"/>
              <a:buChar char="u"/>
            </a:pPr>
            <a:r>
              <a:rPr lang="en-US" altLang="zh-CN" dirty="0"/>
              <a:t>DIFF</a:t>
            </a:r>
            <a:r>
              <a:rPr lang="zh-CN" altLang="zh-CN" dirty="0"/>
              <a:t>：表示使用差异编码</a:t>
            </a:r>
            <a:r>
              <a:rPr lang="zh-CN" altLang="zh-CN" dirty="0" smtClean="0"/>
              <a:t>格式。</a:t>
            </a:r>
            <a:endParaRPr lang="zh-CN" altLang="zh-CN" dirty="0"/>
          </a:p>
          <a:p>
            <a:pPr marL="742950" lvl="1" indent="-285750">
              <a:lnSpc>
                <a:spcPct val="150000"/>
              </a:lnSpc>
              <a:buClr>
                <a:schemeClr val="accent1"/>
              </a:buClr>
              <a:buFont typeface="Wingdings" panose="05000000000000000000" pitchFamily="2" charset="2"/>
              <a:buChar char="u"/>
            </a:pPr>
            <a:r>
              <a:rPr lang="en-US" altLang="zh-CN" dirty="0"/>
              <a:t>FAST_DIFF</a:t>
            </a:r>
            <a:r>
              <a:rPr lang="zh-CN" altLang="zh-CN" dirty="0"/>
              <a:t>：表示使用快速差异编码</a:t>
            </a:r>
            <a:r>
              <a:rPr lang="zh-CN" altLang="zh-CN" dirty="0" smtClean="0"/>
              <a:t>格式。</a:t>
            </a:r>
            <a:endParaRPr lang="zh-CN" altLang="zh-CN" dirty="0"/>
          </a:p>
          <a:p>
            <a:pPr marL="742950" lvl="1" indent="-285750">
              <a:lnSpc>
                <a:spcPct val="150000"/>
              </a:lnSpc>
              <a:buClr>
                <a:schemeClr val="accent1"/>
              </a:buClr>
              <a:buFont typeface="Wingdings" panose="05000000000000000000" pitchFamily="2" charset="2"/>
              <a:buChar char="u"/>
            </a:pPr>
            <a:r>
              <a:rPr lang="en-US" altLang="zh-CN" dirty="0"/>
              <a:t>PREFIX_TREE</a:t>
            </a:r>
            <a:r>
              <a:rPr lang="zh-CN" altLang="zh-CN" dirty="0"/>
              <a:t>：表示采用前缀树编码</a:t>
            </a:r>
            <a:r>
              <a:rPr lang="zh-CN" altLang="zh-CN" dirty="0" smtClean="0"/>
              <a:t>格式。</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VERSIONS</a:t>
            </a:r>
            <a:r>
              <a:rPr lang="zh-CN" altLang="en-US" dirty="0" smtClean="0"/>
              <a:t>：</a:t>
            </a:r>
            <a:r>
              <a:rPr lang="zh-CN" altLang="zh-CN" dirty="0"/>
              <a:t>定义列族单元保存的数据版本数量，默认值为</a:t>
            </a:r>
            <a:r>
              <a:rPr lang="en-US" altLang="zh-CN" dirty="0"/>
              <a:t>1</a:t>
            </a:r>
            <a:r>
              <a:rPr lang="zh-CN" altLang="zh-CN" dirty="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MIN_VERSIONS</a:t>
            </a:r>
            <a:r>
              <a:rPr lang="zh-CN" altLang="en-US" dirty="0" smtClean="0"/>
              <a:t>：</a:t>
            </a:r>
            <a:r>
              <a:rPr lang="zh-CN" altLang="zh-CN" dirty="0"/>
              <a:t>定义列族存储的最少版本数，默认值为</a:t>
            </a:r>
            <a:r>
              <a:rPr lang="en-US" altLang="zh-CN" dirty="0"/>
              <a:t>0</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TTL</a:t>
            </a:r>
            <a:r>
              <a:rPr lang="zh-CN" altLang="en-US" dirty="0" smtClean="0"/>
              <a:t>：</a:t>
            </a:r>
            <a:r>
              <a:rPr lang="zh-CN" altLang="zh-CN" dirty="0"/>
              <a:t>定义数据的生存时间，以秒为单位，默认值为</a:t>
            </a:r>
            <a:r>
              <a:rPr lang="en-US" altLang="zh-CN" dirty="0"/>
              <a:t>FOREVER</a:t>
            </a:r>
            <a:r>
              <a:rPr lang="zh-CN" altLang="zh-CN" dirty="0"/>
              <a:t>，表示永远不过期</a:t>
            </a:r>
            <a:r>
              <a:rPr lang="zh-CN" altLang="zh-CN" dirty="0" smtClean="0"/>
              <a:t>。</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93984" y="1565748"/>
            <a:ext cx="7549264" cy="3000821"/>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dirty="0"/>
              <a:t>KEEP_DELETED_CELLS</a:t>
            </a:r>
            <a:r>
              <a:rPr lang="zh-CN" altLang="en-US" dirty="0"/>
              <a:t>：</a:t>
            </a:r>
            <a:r>
              <a:rPr lang="zh-CN" altLang="zh-CN" dirty="0"/>
              <a:t>定义在主压缩时是否清除带有删除标志的数据以及在查询时是否返回带有删除标志的数据，默认值为</a:t>
            </a:r>
            <a:r>
              <a:rPr lang="en-US" altLang="zh-CN" dirty="0"/>
              <a:t>false</a:t>
            </a:r>
            <a:r>
              <a:rPr lang="zh-CN" altLang="zh-CN" dirty="0"/>
              <a:t>。</a:t>
            </a:r>
          </a:p>
          <a:p>
            <a:pPr marL="285750" indent="-285750">
              <a:lnSpc>
                <a:spcPct val="150000"/>
              </a:lnSpc>
              <a:buClr>
                <a:schemeClr val="accent1"/>
              </a:buClr>
              <a:buFont typeface="Wingdings" panose="05000000000000000000" pitchFamily="2" charset="2"/>
              <a:buChar char="l"/>
            </a:pPr>
            <a:r>
              <a:rPr lang="en-US" altLang="zh-CN" dirty="0" smtClean="0"/>
              <a:t>BLOCKSIZE</a:t>
            </a:r>
            <a:r>
              <a:rPr lang="zh-CN" altLang="en-US" dirty="0" smtClean="0"/>
              <a:t>：</a:t>
            </a:r>
            <a:r>
              <a:rPr lang="zh-CN" altLang="zh-CN" dirty="0" smtClean="0"/>
              <a:t>定义</a:t>
            </a:r>
            <a:r>
              <a:rPr lang="en-US" altLang="zh-CN" dirty="0" err="1" smtClean="0"/>
              <a:t>HFile</a:t>
            </a:r>
            <a:r>
              <a:rPr lang="zh-CN" altLang="zh-CN" dirty="0"/>
              <a:t>数据块的大小，默认值为</a:t>
            </a:r>
            <a:r>
              <a:rPr lang="en-US" altLang="zh-CN" dirty="0" smtClean="0"/>
              <a:t>64K</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BLOCKCACHE</a:t>
            </a:r>
            <a:r>
              <a:rPr lang="zh-CN" altLang="en-US" dirty="0" smtClean="0"/>
              <a:t>：</a:t>
            </a:r>
            <a:r>
              <a:rPr lang="zh-CN" altLang="zh-CN" dirty="0"/>
              <a:t>定义是否在内存中缓存数据块，默认值为</a:t>
            </a:r>
            <a:r>
              <a:rPr lang="en-US" altLang="zh-CN" dirty="0"/>
              <a:t>true</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IN_MEMORY</a:t>
            </a:r>
            <a:r>
              <a:rPr lang="zh-CN" altLang="en-US" dirty="0" smtClean="0"/>
              <a:t>：</a:t>
            </a:r>
            <a:r>
              <a:rPr lang="zh-CN" altLang="zh-CN" dirty="0" smtClean="0"/>
              <a:t>定义列</a:t>
            </a:r>
            <a:r>
              <a:rPr lang="zh-CN" altLang="zh-CN" dirty="0"/>
              <a:t>族是否优先放入块缓存中，默认值为</a:t>
            </a:r>
            <a:r>
              <a:rPr lang="en-US" altLang="zh-CN" dirty="0"/>
              <a:t>false</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REPLICATION_SCOPE</a:t>
            </a:r>
            <a:r>
              <a:rPr lang="zh-CN" altLang="en-US" dirty="0" smtClean="0"/>
              <a:t>：</a:t>
            </a:r>
            <a:r>
              <a:rPr lang="zh-CN" altLang="zh-CN" dirty="0" smtClean="0"/>
              <a:t>定义列</a:t>
            </a:r>
            <a:r>
              <a:rPr lang="zh-CN" altLang="zh-CN" dirty="0"/>
              <a:t>族是否在其他</a:t>
            </a:r>
            <a:r>
              <a:rPr lang="en-US" altLang="zh-CN" dirty="0" err="1"/>
              <a:t>HBase</a:t>
            </a:r>
            <a:r>
              <a:rPr lang="zh-CN" altLang="zh-CN" dirty="0"/>
              <a:t>集群中复制以及复制份数，默认值为</a:t>
            </a:r>
            <a:r>
              <a:rPr lang="en-US" altLang="zh-CN" dirty="0"/>
              <a:t>0</a:t>
            </a:r>
            <a:r>
              <a:rPr lang="zh-CN" altLang="zh-CN" dirty="0"/>
              <a:t>，表示不在其他集群中复制。</a:t>
            </a: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93983" y="1756817"/>
            <a:ext cx="7835867" cy="3000821"/>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dirty="0"/>
              <a:t>SPLITS</a:t>
            </a:r>
            <a:r>
              <a:rPr lang="zh-CN" altLang="zh-CN" dirty="0"/>
              <a:t>、</a:t>
            </a:r>
            <a:r>
              <a:rPr lang="en-US" altLang="zh-CN" dirty="0"/>
              <a:t>SPLITS_FILE</a:t>
            </a:r>
            <a:r>
              <a:rPr lang="zh-CN" altLang="zh-CN" dirty="0"/>
              <a:t>、</a:t>
            </a:r>
            <a:r>
              <a:rPr lang="en-US" altLang="zh-CN" dirty="0"/>
              <a:t>NUMREGIONS</a:t>
            </a:r>
            <a:r>
              <a:rPr lang="zh-CN" altLang="zh-CN" dirty="0"/>
              <a:t>、</a:t>
            </a:r>
            <a:r>
              <a:rPr lang="en-US" altLang="zh-CN" dirty="0"/>
              <a:t>SPLITALGO</a:t>
            </a:r>
            <a:r>
              <a:rPr lang="zh-CN" altLang="en-US" dirty="0" smtClean="0"/>
              <a:t>：</a:t>
            </a:r>
            <a:r>
              <a:rPr lang="zh-CN" altLang="zh-CN" dirty="0"/>
              <a:t>对表进行预</a:t>
            </a:r>
            <a:r>
              <a:rPr lang="zh-CN" altLang="zh-CN" dirty="0" smtClean="0"/>
              <a:t>拆分</a:t>
            </a:r>
            <a:r>
              <a:rPr lang="zh-CN" altLang="en-US" dirty="0" smtClean="0"/>
              <a:t>，有如下预拆分方法：</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dirty="0"/>
              <a:t>提供拆分点</a:t>
            </a:r>
            <a:r>
              <a:rPr lang="zh-CN" altLang="zh-CN" dirty="0" smtClean="0"/>
              <a:t>数组，对应的表属性</a:t>
            </a:r>
            <a:r>
              <a:rPr lang="zh-CN" altLang="en-US" dirty="0" smtClean="0"/>
              <a:t>为</a:t>
            </a:r>
            <a:r>
              <a:rPr lang="en-US" altLang="zh-CN" dirty="0" smtClean="0"/>
              <a:t>SPLITS </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dirty="0"/>
              <a:t>将拆分点保存在文本文件</a:t>
            </a:r>
            <a:r>
              <a:rPr lang="zh-CN" altLang="zh-CN" dirty="0" smtClean="0"/>
              <a:t>中</a:t>
            </a:r>
            <a:r>
              <a:rPr lang="zh-CN" altLang="zh-CN" dirty="0"/>
              <a:t>，对应的表</a:t>
            </a:r>
            <a:r>
              <a:rPr lang="zh-CN" altLang="zh-CN" dirty="0" smtClean="0"/>
              <a:t>属性</a:t>
            </a:r>
            <a:r>
              <a:rPr lang="zh-CN" altLang="en-US" dirty="0" smtClean="0"/>
              <a:t>为</a:t>
            </a:r>
            <a:r>
              <a:rPr lang="en-US" altLang="zh-CN" dirty="0"/>
              <a:t>SPLITS_FILE </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zh-CN" altLang="zh-CN" dirty="0"/>
              <a:t>通过给出</a:t>
            </a:r>
            <a:r>
              <a:rPr lang="en-US" altLang="zh-CN" dirty="0" err="1"/>
              <a:t>HRegion</a:t>
            </a:r>
            <a:r>
              <a:rPr lang="zh-CN" altLang="zh-CN" dirty="0"/>
              <a:t>数量和拆分算法来自动计算出拆分</a:t>
            </a:r>
            <a:r>
              <a:rPr lang="zh-CN" altLang="zh-CN" dirty="0" smtClean="0"/>
              <a:t>点，</a:t>
            </a:r>
            <a:r>
              <a:rPr lang="zh-CN" altLang="zh-CN" dirty="0"/>
              <a:t>对应的表属性分别是</a:t>
            </a:r>
            <a:r>
              <a:rPr lang="en-US" altLang="zh-CN" dirty="0"/>
              <a:t>NUMREGIONS</a:t>
            </a:r>
            <a:r>
              <a:rPr lang="zh-CN" altLang="zh-CN" dirty="0"/>
              <a:t>和</a:t>
            </a:r>
            <a:r>
              <a:rPr lang="en-US" altLang="zh-CN" dirty="0"/>
              <a:t>SPLITALGO</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READONLY</a:t>
            </a:r>
            <a:r>
              <a:rPr lang="zh-CN" altLang="en-US" dirty="0" smtClean="0"/>
              <a:t>：定义只读表。</a:t>
            </a: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60887" y="1051728"/>
            <a:ext cx="1250663" cy="369332"/>
          </a:xfrm>
          <a:prstGeom prst="rect">
            <a:avLst/>
          </a:prstGeom>
        </p:spPr>
        <p:txBody>
          <a:bodyPr wrap="none">
            <a:spAutoFit/>
          </a:bodyPr>
          <a:lstStyle/>
          <a:p>
            <a:r>
              <a:rPr lang="en-US" altLang="zh-CN" b="1" dirty="0">
                <a:solidFill>
                  <a:srgbClr val="3D89BC"/>
                </a:solidFill>
              </a:rPr>
              <a:t>3</a:t>
            </a:r>
            <a:r>
              <a:rPr lang="zh-CN" altLang="zh-CN" b="1" dirty="0" smtClean="0">
                <a:solidFill>
                  <a:srgbClr val="3D89BC"/>
                </a:solidFill>
              </a:rPr>
              <a:t>．</a:t>
            </a:r>
            <a:r>
              <a:rPr lang="zh-CN" altLang="en-US" b="1" dirty="0" smtClean="0">
                <a:solidFill>
                  <a:srgbClr val="3D89BC"/>
                </a:solidFill>
              </a:rPr>
              <a:t>表属性</a:t>
            </a:r>
            <a:endParaRPr lang="zh-CN" altLang="zh-CN" b="1" dirty="0">
              <a:solidFill>
                <a:srgbClr val="3D89BC"/>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54065" y="1306441"/>
            <a:ext cx="7835867" cy="466281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dirty="0" smtClean="0"/>
              <a:t>DURABILITY </a:t>
            </a:r>
            <a:r>
              <a:rPr lang="zh-CN" altLang="en-US" dirty="0" smtClean="0"/>
              <a:t>：</a:t>
            </a:r>
            <a:r>
              <a:rPr lang="zh-CN" altLang="zh-CN" dirty="0" smtClean="0"/>
              <a:t>定义</a:t>
            </a:r>
            <a:r>
              <a:rPr lang="en-US" altLang="zh-CN" dirty="0" smtClean="0"/>
              <a:t>WAL</a:t>
            </a:r>
            <a:r>
              <a:rPr lang="zh-CN" altLang="zh-CN" dirty="0" smtClean="0"/>
              <a:t>日志</a:t>
            </a:r>
            <a:r>
              <a:rPr lang="zh-CN" altLang="zh-CN" dirty="0"/>
              <a:t>的持久化</a:t>
            </a:r>
            <a:r>
              <a:rPr lang="zh-CN" altLang="zh-CN" dirty="0" smtClean="0"/>
              <a:t>策略</a:t>
            </a:r>
            <a:r>
              <a:rPr lang="zh-CN" altLang="en-US" dirty="0" smtClean="0"/>
              <a:t>，</a:t>
            </a:r>
            <a:r>
              <a:rPr lang="zh-CN" altLang="zh-CN" dirty="0"/>
              <a:t>默认值为</a:t>
            </a:r>
            <a:r>
              <a:rPr lang="en-US" altLang="zh-CN" dirty="0" smtClean="0"/>
              <a:t>USE_DEFAULT</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smtClean="0"/>
              <a:t>SYNC_WAL</a:t>
            </a:r>
            <a:r>
              <a:rPr lang="zh-CN" altLang="zh-CN" dirty="0"/>
              <a:t>：表示采用同步方式写</a:t>
            </a:r>
            <a:r>
              <a:rPr lang="en-US" altLang="zh-CN" dirty="0"/>
              <a:t>WAL</a:t>
            </a:r>
            <a:r>
              <a:rPr lang="zh-CN" altLang="zh-CN" dirty="0" smtClean="0"/>
              <a:t>日志。</a:t>
            </a:r>
            <a:endParaRPr lang="zh-CN" altLang="zh-CN" dirty="0"/>
          </a:p>
          <a:p>
            <a:pPr marL="742950" lvl="1" indent="-285750">
              <a:lnSpc>
                <a:spcPct val="150000"/>
              </a:lnSpc>
              <a:buClr>
                <a:schemeClr val="accent1"/>
              </a:buClr>
              <a:buFont typeface="Wingdings" panose="05000000000000000000" pitchFamily="2" charset="2"/>
              <a:buChar char="u"/>
            </a:pPr>
            <a:r>
              <a:rPr lang="en-US" altLang="zh-CN" dirty="0"/>
              <a:t>ASYNC_WAL</a:t>
            </a:r>
            <a:r>
              <a:rPr lang="zh-CN" altLang="zh-CN" dirty="0"/>
              <a:t>：表示采用异步方式写</a:t>
            </a:r>
            <a:r>
              <a:rPr lang="en-US" altLang="zh-CN" dirty="0"/>
              <a:t>WAL</a:t>
            </a:r>
            <a:r>
              <a:rPr lang="zh-CN" altLang="zh-CN" dirty="0" smtClean="0"/>
              <a:t>日志。</a:t>
            </a:r>
            <a:endParaRPr lang="zh-CN" altLang="zh-CN" dirty="0"/>
          </a:p>
          <a:p>
            <a:pPr marL="742950" lvl="1" indent="-285750">
              <a:lnSpc>
                <a:spcPct val="150000"/>
              </a:lnSpc>
              <a:buClr>
                <a:schemeClr val="accent1"/>
              </a:buClr>
              <a:buFont typeface="Wingdings" panose="05000000000000000000" pitchFamily="2" charset="2"/>
              <a:buChar char="u"/>
            </a:pPr>
            <a:r>
              <a:rPr lang="en-US" altLang="zh-CN" dirty="0"/>
              <a:t>FSYNC_WAL</a:t>
            </a:r>
            <a:r>
              <a:rPr lang="zh-CN" altLang="zh-CN" dirty="0"/>
              <a:t>：表示采用同步方式写</a:t>
            </a:r>
            <a:r>
              <a:rPr lang="en-US" altLang="zh-CN" dirty="0"/>
              <a:t>WAL</a:t>
            </a:r>
            <a:r>
              <a:rPr lang="zh-CN" altLang="zh-CN" dirty="0"/>
              <a:t>日志，并且强制将</a:t>
            </a:r>
            <a:r>
              <a:rPr lang="en-US" altLang="zh-CN" dirty="0"/>
              <a:t>WAL</a:t>
            </a:r>
            <a:r>
              <a:rPr lang="zh-CN" altLang="zh-CN" dirty="0"/>
              <a:t>刷新到磁盘上。</a:t>
            </a:r>
          </a:p>
          <a:p>
            <a:pPr marL="742950" lvl="1" indent="-285750">
              <a:lnSpc>
                <a:spcPct val="150000"/>
              </a:lnSpc>
              <a:buClr>
                <a:schemeClr val="accent1"/>
              </a:buClr>
              <a:buFont typeface="Wingdings" panose="05000000000000000000" pitchFamily="2" charset="2"/>
              <a:buChar char="u"/>
            </a:pPr>
            <a:r>
              <a:rPr lang="en-US" altLang="zh-CN" dirty="0"/>
              <a:t>SKIP_WAL</a:t>
            </a:r>
            <a:r>
              <a:rPr lang="zh-CN" altLang="zh-CN" dirty="0"/>
              <a:t>：表示不写入</a:t>
            </a:r>
            <a:r>
              <a:rPr lang="en-US" altLang="zh-CN" dirty="0"/>
              <a:t>WAL</a:t>
            </a:r>
            <a:r>
              <a:rPr lang="zh-CN" altLang="zh-CN" dirty="0"/>
              <a:t>日志</a:t>
            </a:r>
            <a:r>
              <a:rPr lang="zh-CN" altLang="zh-CN" dirty="0" smtClean="0"/>
              <a:t>。</a:t>
            </a:r>
            <a:endParaRPr lang="en-US" altLang="zh-CN" dirty="0" smtClean="0"/>
          </a:p>
          <a:p>
            <a:pPr marL="742950" lvl="1" indent="-285750">
              <a:lnSpc>
                <a:spcPct val="150000"/>
              </a:lnSpc>
              <a:buClr>
                <a:schemeClr val="accent1"/>
              </a:buClr>
              <a:buFont typeface="Wingdings" panose="05000000000000000000" pitchFamily="2" charset="2"/>
              <a:buChar char="u"/>
            </a:pPr>
            <a:r>
              <a:rPr lang="en-US" altLang="zh-CN" dirty="0" smtClean="0"/>
              <a:t>USE_DEFAULT</a:t>
            </a:r>
            <a:r>
              <a:rPr lang="zh-CN" altLang="zh-CN" dirty="0"/>
              <a:t>：表示使用</a:t>
            </a:r>
            <a:r>
              <a:rPr lang="en-US" altLang="zh-CN" dirty="0" err="1"/>
              <a:t>HBase</a:t>
            </a:r>
            <a:r>
              <a:rPr lang="zh-CN" altLang="zh-CN" dirty="0"/>
              <a:t>的全局默认值</a:t>
            </a:r>
            <a:r>
              <a:rPr lang="en-US" altLang="zh-CN" dirty="0"/>
              <a:t>SYNC_WAL</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MAX_FILESIZE</a:t>
            </a:r>
            <a:r>
              <a:rPr lang="zh-CN" altLang="en-US" dirty="0" smtClean="0"/>
              <a:t>：</a:t>
            </a:r>
            <a:r>
              <a:rPr lang="zh-CN" altLang="zh-CN" dirty="0" smtClean="0"/>
              <a:t>定义该</a:t>
            </a:r>
            <a:r>
              <a:rPr lang="zh-CN" altLang="zh-CN" dirty="0"/>
              <a:t>表的每个</a:t>
            </a:r>
            <a:r>
              <a:rPr lang="en-US" altLang="zh-CN" dirty="0" err="1"/>
              <a:t>HRegion</a:t>
            </a:r>
            <a:r>
              <a:rPr lang="zh-CN" altLang="zh-CN" dirty="0"/>
              <a:t>中所有</a:t>
            </a:r>
            <a:r>
              <a:rPr lang="en-US" altLang="zh-CN" dirty="0" err="1"/>
              <a:t>HFile</a:t>
            </a:r>
            <a:r>
              <a:rPr lang="zh-CN" altLang="zh-CN" dirty="0"/>
              <a:t>合计大小上限，默认值为集群配置项</a:t>
            </a:r>
            <a:r>
              <a:rPr lang="en-US" altLang="zh-CN" dirty="0" err="1"/>
              <a:t>hbase.hregion.max.filesize</a:t>
            </a:r>
            <a:r>
              <a:rPr lang="zh-CN" altLang="zh-CN" dirty="0"/>
              <a:t>的配置值</a:t>
            </a:r>
            <a:r>
              <a:rPr lang="zh-CN" altLang="zh-CN" dirty="0" smtClean="0"/>
              <a:t>。</a:t>
            </a:r>
            <a:endParaRPr lang="en-US" altLang="zh-CN" dirty="0" smtClean="0"/>
          </a:p>
          <a:p>
            <a:pPr marL="285750" indent="-285750">
              <a:lnSpc>
                <a:spcPct val="150000"/>
              </a:lnSpc>
              <a:buClr>
                <a:schemeClr val="accent1"/>
              </a:buClr>
              <a:buFont typeface="Wingdings" panose="05000000000000000000" pitchFamily="2" charset="2"/>
              <a:buChar char="l"/>
            </a:pPr>
            <a:r>
              <a:rPr lang="en-US" altLang="zh-CN" dirty="0" smtClean="0"/>
              <a:t>MEMSTORE_FLUSHSIZE</a:t>
            </a:r>
            <a:r>
              <a:rPr lang="zh-CN" altLang="en-US" dirty="0" smtClean="0"/>
              <a:t>：</a:t>
            </a:r>
            <a:r>
              <a:rPr lang="zh-CN" altLang="zh-CN" dirty="0" smtClean="0"/>
              <a:t>定义表</a:t>
            </a:r>
            <a:r>
              <a:rPr lang="zh-CN" altLang="zh-CN" dirty="0"/>
              <a:t>的</a:t>
            </a:r>
            <a:r>
              <a:rPr lang="en-US" altLang="zh-CN" dirty="0" err="1"/>
              <a:t>MemStore</a:t>
            </a:r>
            <a:r>
              <a:rPr lang="zh-CN" altLang="zh-CN" dirty="0"/>
              <a:t>大小上限，默认值为集群配置项</a:t>
            </a:r>
            <a:r>
              <a:rPr lang="en-US" altLang="zh-CN" dirty="0" err="1"/>
              <a:t>hbase.hregion.memstore.flush.size</a:t>
            </a:r>
            <a:r>
              <a:rPr lang="zh-CN" altLang="zh-CN" dirty="0"/>
              <a:t>的配置值。</a:t>
            </a: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6936" y="2606532"/>
            <a:ext cx="7630126" cy="2169825"/>
          </a:xfrm>
          <a:prstGeom prst="rect">
            <a:avLst/>
          </a:prstGeom>
          <a:noFill/>
        </p:spPr>
        <p:txBody>
          <a:bodyPr wrap="square" rtlCol="0">
            <a:spAutoFit/>
          </a:bodyPr>
          <a:lstStyle/>
          <a:p>
            <a:pPr marL="285750" lvl="0" indent="-285750">
              <a:lnSpc>
                <a:spcPct val="150000"/>
              </a:lnSpc>
              <a:buClr>
                <a:schemeClr val="accent1"/>
              </a:buClr>
              <a:buFont typeface="Wingdings" panose="05000000000000000000" pitchFamily="2" charset="2"/>
              <a:buChar char="l"/>
            </a:pPr>
            <a:r>
              <a:rPr lang="zh-CN" altLang="zh-CN" dirty="0" smtClean="0"/>
              <a:t>统计</a:t>
            </a:r>
            <a:r>
              <a:rPr lang="zh-CN" altLang="zh-CN" dirty="0"/>
              <a:t>每类商品或每款商品的销售情况。</a:t>
            </a:r>
          </a:p>
          <a:p>
            <a:pPr marL="285750" lvl="0" indent="-285750">
              <a:lnSpc>
                <a:spcPct val="150000"/>
              </a:lnSpc>
              <a:buClr>
                <a:schemeClr val="accent1"/>
              </a:buClr>
              <a:buFont typeface="Wingdings" panose="05000000000000000000" pitchFamily="2" charset="2"/>
              <a:buChar char="l"/>
            </a:pPr>
            <a:r>
              <a:rPr lang="zh-CN" altLang="zh-CN" dirty="0"/>
              <a:t>查询每类商品或每款商品的购买客户列表，以便对购买人群进行特征分析。</a:t>
            </a:r>
          </a:p>
          <a:p>
            <a:pPr marL="285750" lvl="0" indent="-285750">
              <a:lnSpc>
                <a:spcPct val="150000"/>
              </a:lnSpc>
              <a:buClr>
                <a:schemeClr val="accent1"/>
              </a:buClr>
              <a:buFont typeface="Wingdings" panose="05000000000000000000" pitchFamily="2" charset="2"/>
              <a:buChar char="l"/>
            </a:pPr>
            <a:r>
              <a:rPr lang="zh-CN" altLang="zh-CN" dirty="0"/>
              <a:t>查询某个客户购买的商品列表，以便分析其个人喜好。</a:t>
            </a:r>
          </a:p>
          <a:p>
            <a:pPr marL="285750" indent="-285750">
              <a:lnSpc>
                <a:spcPct val="150000"/>
              </a:lnSpc>
              <a:buClr>
                <a:schemeClr val="accent1"/>
              </a:buClr>
              <a:buFont typeface="Wingdings" panose="05000000000000000000" pitchFamily="2" charset="2"/>
              <a:buChar char="l"/>
            </a:pPr>
            <a:endParaRPr lang="en-US" altLang="zh-CN" dirty="0" smtClean="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3" name="矩形 22"/>
          <p:cNvSpPr/>
          <p:nvPr/>
        </p:nvSpPr>
        <p:spPr>
          <a:xfrm>
            <a:off x="460887" y="1051728"/>
            <a:ext cx="1481496" cy="369332"/>
          </a:xfrm>
          <a:prstGeom prst="rect">
            <a:avLst/>
          </a:prstGeom>
        </p:spPr>
        <p:txBody>
          <a:bodyPr wrap="none">
            <a:spAutoFit/>
          </a:bodyPr>
          <a:lstStyle/>
          <a:p>
            <a:r>
              <a:rPr lang="en-US" altLang="zh-CN" b="1" dirty="0" smtClean="0">
                <a:solidFill>
                  <a:srgbClr val="3D89BC"/>
                </a:solidFill>
              </a:rPr>
              <a:t>4</a:t>
            </a:r>
            <a:r>
              <a:rPr lang="zh-CN" altLang="zh-CN" b="1" dirty="0" smtClean="0">
                <a:solidFill>
                  <a:srgbClr val="3D89BC"/>
                </a:solidFill>
              </a:rPr>
              <a:t>．</a:t>
            </a:r>
            <a:r>
              <a:rPr lang="zh-CN" altLang="en-US" b="1" dirty="0" smtClean="0">
                <a:solidFill>
                  <a:srgbClr val="3D89BC"/>
                </a:solidFill>
              </a:rPr>
              <a:t>设计实例</a:t>
            </a:r>
            <a:endParaRPr lang="zh-CN" altLang="zh-CN" b="1" dirty="0">
              <a:solidFill>
                <a:srgbClr val="3D89BC"/>
              </a:solidFill>
            </a:endParaRPr>
          </a:p>
        </p:txBody>
      </p:sp>
      <p:sp>
        <p:nvSpPr>
          <p:cNvPr id="12" name="矩形 11"/>
          <p:cNvSpPr/>
          <p:nvPr/>
        </p:nvSpPr>
        <p:spPr>
          <a:xfrm>
            <a:off x="757542" y="1787580"/>
            <a:ext cx="8161361" cy="452432"/>
          </a:xfrm>
          <a:prstGeom prst="rect">
            <a:avLst/>
          </a:prstGeom>
        </p:spPr>
        <p:txBody>
          <a:bodyPr wrap="square">
            <a:spAutoFit/>
          </a:bodyPr>
          <a:lstStyle/>
          <a:p>
            <a:pPr>
              <a:lnSpc>
                <a:spcPct val="130000"/>
              </a:lnSpc>
              <a:buClr>
                <a:schemeClr val="accent1"/>
              </a:buClr>
            </a:pPr>
            <a:r>
              <a:rPr lang="zh-CN" altLang="zh-CN" dirty="0"/>
              <a:t>电商平台应用需要解决的问题有以下几类</a:t>
            </a:r>
            <a:r>
              <a:rPr lang="zh-CN" altLang="en-US" dirty="0" smtClean="0"/>
              <a:t>：</a:t>
            </a:r>
            <a:endParaRPr lang="en-US" altLang="zh-CN" dirty="0" smtClean="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78701" cy="415498"/>
          </a:xfrm>
          <a:prstGeom prst="rect">
            <a:avLst/>
          </a:prstGeom>
          <a:noFill/>
        </p:spPr>
        <p:txBody>
          <a:bodyPr wrap="none" rtlCol="0">
            <a:spAutoFit/>
          </a:bodyPr>
          <a:lstStyle/>
          <a:p>
            <a:r>
              <a:rPr lang="en-US" altLang="zh-CN" sz="2100" b="1" spc="225" dirty="0" smtClean="0">
                <a:solidFill>
                  <a:prstClr val="white"/>
                </a:solidFill>
              </a:rPr>
              <a:t>3.5 </a:t>
            </a:r>
            <a:r>
              <a:rPr lang="en-US" altLang="zh-CN" sz="2100" b="1" spc="225" dirty="0" err="1" smtClean="0">
                <a:solidFill>
                  <a:prstClr val="white"/>
                </a:solidFill>
              </a:rPr>
              <a:t>HBase</a:t>
            </a:r>
            <a:r>
              <a:rPr lang="zh-CN" altLang="en-US" sz="2100" b="1" spc="225" dirty="0" smtClean="0">
                <a:solidFill>
                  <a:prstClr val="white"/>
                </a:solidFill>
              </a:rPr>
              <a:t>模式设计</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694614" y="1460370"/>
            <a:ext cx="7835867" cy="4662815"/>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l"/>
            </a:pPr>
            <a:r>
              <a:rPr lang="en-US" altLang="zh-CN" dirty="0" smtClean="0"/>
              <a:t>customer</a:t>
            </a:r>
            <a:r>
              <a:rPr lang="zh-CN" altLang="zh-CN" dirty="0"/>
              <a:t>：客户表，只有一个列</a:t>
            </a:r>
            <a:r>
              <a:rPr lang="zh-CN" altLang="zh-CN" dirty="0" smtClean="0"/>
              <a:t>族</a:t>
            </a:r>
            <a:r>
              <a:rPr lang="en-US" altLang="zh-CN" dirty="0" smtClean="0"/>
              <a:t>c</a:t>
            </a:r>
            <a:r>
              <a:rPr lang="zh-CN" altLang="zh-CN" dirty="0" smtClean="0"/>
              <a:t>，</a:t>
            </a:r>
            <a:r>
              <a:rPr lang="en-US" altLang="zh-CN" dirty="0" smtClean="0"/>
              <a:t>GZ</a:t>
            </a:r>
            <a:r>
              <a:rPr lang="zh-CN" altLang="zh-CN" dirty="0"/>
              <a:t>方式压缩存储</a:t>
            </a:r>
            <a:r>
              <a:rPr lang="zh-CN" altLang="zh-CN" dirty="0" smtClean="0"/>
              <a:t>，</a:t>
            </a:r>
            <a:r>
              <a:rPr lang="en-US" altLang="zh-CN" dirty="0" smtClean="0"/>
              <a:t>PREFIX</a:t>
            </a:r>
            <a:r>
              <a:rPr lang="zh-CN" altLang="zh-CN" dirty="0"/>
              <a:t>编码格式。</a:t>
            </a:r>
          </a:p>
          <a:p>
            <a:pPr marL="285750" indent="-285750">
              <a:lnSpc>
                <a:spcPct val="150000"/>
              </a:lnSpc>
              <a:buClr>
                <a:schemeClr val="accent1"/>
              </a:buClr>
              <a:buFont typeface="Wingdings" panose="05000000000000000000" pitchFamily="2" charset="2"/>
              <a:buChar char="l"/>
            </a:pPr>
            <a:r>
              <a:rPr lang="en-US" altLang="zh-CN" dirty="0"/>
              <a:t>goods</a:t>
            </a:r>
            <a:r>
              <a:rPr lang="zh-CN" altLang="zh-CN" dirty="0"/>
              <a:t>：商品表，只有一个列族</a:t>
            </a:r>
            <a:r>
              <a:rPr lang="en-US" altLang="zh-CN" dirty="0"/>
              <a:t>g</a:t>
            </a:r>
            <a:r>
              <a:rPr lang="zh-CN" altLang="zh-CN" dirty="0" smtClean="0"/>
              <a:t>，</a:t>
            </a:r>
            <a:r>
              <a:rPr lang="en-US" altLang="zh-CN" dirty="0"/>
              <a:t> GZ</a:t>
            </a:r>
            <a:r>
              <a:rPr lang="zh-CN" altLang="zh-CN" dirty="0"/>
              <a:t>方式压缩存储，</a:t>
            </a:r>
            <a:r>
              <a:rPr lang="en-US" altLang="zh-CN" dirty="0"/>
              <a:t>PREFIX</a:t>
            </a:r>
            <a:r>
              <a:rPr lang="zh-CN" altLang="zh-CN" dirty="0"/>
              <a:t>编码格式</a:t>
            </a:r>
            <a:r>
              <a:rPr lang="zh-CN" altLang="zh-CN" dirty="0" smtClean="0"/>
              <a:t>，</a:t>
            </a:r>
            <a:r>
              <a:rPr lang="en-US" altLang="zh-CN" dirty="0" smtClean="0"/>
              <a:t>IN_MEMROY</a:t>
            </a:r>
            <a:r>
              <a:rPr lang="zh-CN" altLang="zh-CN" dirty="0"/>
              <a:t>属性为</a:t>
            </a:r>
            <a:r>
              <a:rPr lang="en-US" altLang="zh-CN" dirty="0"/>
              <a:t>true</a:t>
            </a:r>
            <a:r>
              <a:rPr lang="zh-CN" altLang="zh-CN" dirty="0"/>
              <a:t>，</a:t>
            </a:r>
            <a:r>
              <a:rPr lang="en-US" altLang="zh-CN" dirty="0"/>
              <a:t>VERSIONS</a:t>
            </a:r>
            <a:r>
              <a:rPr lang="zh-CN" altLang="zh-CN" dirty="0"/>
              <a:t>属性为</a:t>
            </a:r>
            <a:r>
              <a:rPr lang="en-US" altLang="zh-CN" dirty="0" smtClean="0"/>
              <a:t>10</a:t>
            </a:r>
            <a:r>
              <a:rPr lang="zh-CN" altLang="zh-CN" dirty="0" smtClean="0"/>
              <a:t>。预</a:t>
            </a:r>
            <a:r>
              <a:rPr lang="zh-CN" altLang="zh-CN" dirty="0"/>
              <a:t>拆分成</a:t>
            </a:r>
            <a:r>
              <a:rPr lang="en-US" altLang="zh-CN" dirty="0"/>
              <a:t>10</a:t>
            </a:r>
            <a:r>
              <a:rPr lang="zh-CN" altLang="zh-CN" dirty="0"/>
              <a:t>个</a:t>
            </a:r>
            <a:r>
              <a:rPr lang="en-US" altLang="zh-CN" dirty="0" err="1" smtClean="0"/>
              <a:t>HRegion</a:t>
            </a:r>
            <a:r>
              <a:rPr lang="zh-CN" altLang="zh-CN" dirty="0" smtClean="0"/>
              <a:t>。</a:t>
            </a:r>
            <a:endParaRPr lang="zh-CN" altLang="zh-CN" dirty="0"/>
          </a:p>
          <a:p>
            <a:pPr marL="285750" indent="-285750">
              <a:lnSpc>
                <a:spcPct val="150000"/>
              </a:lnSpc>
              <a:buClr>
                <a:schemeClr val="accent1"/>
              </a:buClr>
              <a:buFont typeface="Wingdings" panose="05000000000000000000" pitchFamily="2" charset="2"/>
              <a:buChar char="l"/>
            </a:pPr>
            <a:r>
              <a:rPr lang="en-US" altLang="zh-CN" dirty="0"/>
              <a:t>order</a:t>
            </a:r>
            <a:r>
              <a:rPr lang="zh-CN" altLang="zh-CN" dirty="0"/>
              <a:t>：订单表，有两个列族</a:t>
            </a:r>
            <a:r>
              <a:rPr lang="en-US" altLang="zh-CN" dirty="0"/>
              <a:t>o</a:t>
            </a:r>
            <a:r>
              <a:rPr lang="zh-CN" altLang="zh-CN" dirty="0"/>
              <a:t>和</a:t>
            </a:r>
            <a:r>
              <a:rPr lang="en-US" altLang="zh-CN" dirty="0"/>
              <a:t>c</a:t>
            </a:r>
            <a:r>
              <a:rPr lang="zh-CN" altLang="zh-CN" dirty="0"/>
              <a:t>，其中列族</a:t>
            </a:r>
            <a:r>
              <a:rPr lang="en-US" altLang="zh-CN" dirty="0"/>
              <a:t>o</a:t>
            </a:r>
            <a:r>
              <a:rPr lang="zh-CN" altLang="zh-CN" dirty="0"/>
              <a:t>保存订单信息，列族</a:t>
            </a:r>
            <a:r>
              <a:rPr lang="en-US" altLang="zh-CN" dirty="0"/>
              <a:t>c</a:t>
            </a:r>
            <a:r>
              <a:rPr lang="zh-CN" altLang="zh-CN" dirty="0"/>
              <a:t>保存对购买人群进行特征分析所需的客户</a:t>
            </a:r>
            <a:r>
              <a:rPr lang="zh-CN" altLang="zh-CN" dirty="0" smtClean="0"/>
              <a:t>信息。</a:t>
            </a:r>
            <a:r>
              <a:rPr lang="zh-CN" altLang="zh-CN" dirty="0"/>
              <a:t>订单表采取了和商品表同样的拆分方法预拆分为</a:t>
            </a:r>
            <a:r>
              <a:rPr lang="en-US" altLang="zh-CN" dirty="0"/>
              <a:t>10</a:t>
            </a:r>
            <a:r>
              <a:rPr lang="zh-CN" altLang="zh-CN" dirty="0"/>
              <a:t>个</a:t>
            </a:r>
            <a:r>
              <a:rPr lang="en-US" altLang="zh-CN" dirty="0" err="1"/>
              <a:t>HRegion</a:t>
            </a:r>
            <a:r>
              <a:rPr lang="zh-CN" altLang="zh-CN" dirty="0"/>
              <a:t>。</a:t>
            </a:r>
          </a:p>
          <a:p>
            <a:pPr marL="285750" indent="-285750">
              <a:lnSpc>
                <a:spcPct val="150000"/>
              </a:lnSpc>
              <a:buClr>
                <a:schemeClr val="accent1"/>
              </a:buClr>
              <a:buFont typeface="Wingdings" panose="05000000000000000000" pitchFamily="2" charset="2"/>
              <a:buChar char="l"/>
            </a:pPr>
            <a:r>
              <a:rPr lang="en-US" altLang="zh-CN" dirty="0" err="1"/>
              <a:t>customer_order</a:t>
            </a:r>
            <a:r>
              <a:rPr lang="zh-CN" altLang="zh-CN" dirty="0"/>
              <a:t>：客户购买记录表，以客户</a:t>
            </a:r>
            <a:r>
              <a:rPr lang="en-US" altLang="zh-CN" dirty="0"/>
              <a:t>ID+</a:t>
            </a:r>
            <a:r>
              <a:rPr lang="zh-CN" altLang="zh-CN" dirty="0"/>
              <a:t>商品</a:t>
            </a:r>
            <a:r>
              <a:rPr lang="en-US" altLang="zh-CN" dirty="0"/>
              <a:t>ID+</a:t>
            </a:r>
            <a:r>
              <a:rPr lang="zh-CN" altLang="zh-CN" dirty="0"/>
              <a:t>订单时间戳为行键，专门供分析个体客户的个人喜好使用，只有一个列族</a:t>
            </a:r>
            <a:r>
              <a:rPr lang="en-US" altLang="zh-CN" dirty="0"/>
              <a:t>g</a:t>
            </a:r>
            <a:r>
              <a:rPr lang="zh-CN" altLang="zh-CN" dirty="0"/>
              <a:t>保存分析客户喜好所需的那部分信息</a:t>
            </a:r>
            <a:r>
              <a:rPr lang="zh-CN" altLang="zh-CN" dirty="0" smtClean="0"/>
              <a:t>。</a:t>
            </a:r>
            <a:endParaRPr lang="zh-CN"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531233" y="962602"/>
            <a:ext cx="8161361" cy="452432"/>
          </a:xfrm>
          <a:prstGeom prst="rect">
            <a:avLst/>
          </a:prstGeom>
        </p:spPr>
        <p:txBody>
          <a:bodyPr wrap="square">
            <a:spAutoFit/>
          </a:bodyPr>
          <a:lstStyle/>
          <a:p>
            <a:pPr>
              <a:lnSpc>
                <a:spcPct val="130000"/>
              </a:lnSpc>
              <a:buClr>
                <a:schemeClr val="accent1"/>
              </a:buClr>
            </a:pPr>
            <a:r>
              <a:rPr lang="zh-CN" altLang="en-US" dirty="0"/>
              <a:t>根据应用需求设计出以下四张表</a:t>
            </a:r>
            <a:r>
              <a:rPr lang="zh-CN" altLang="en-US" dirty="0" smtClean="0"/>
              <a:t>：</a:t>
            </a:r>
            <a:endParaRPr lang="en-US" altLang="zh-CN" dirty="0" smtClean="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03360" y="1169836"/>
              <a:ext cx="2337268" cy="523220"/>
            </a:xfrm>
            <a:prstGeom prst="rect">
              <a:avLst/>
            </a:prstGeom>
            <a:noFill/>
          </p:spPr>
          <p:txBody>
            <a:bodyPr wrap="none" rtlCol="0">
              <a:spAutoFit/>
            </a:bodyPr>
            <a:lstStyle/>
            <a:p>
              <a:pPr algn="ctr"/>
              <a:r>
                <a:rPr lang="zh-CN" altLang="en-US" sz="2800" dirty="0" smtClean="0">
                  <a:solidFill>
                    <a:schemeClr val="accent4"/>
                  </a:solidFill>
                </a:rPr>
                <a:t>第三章 </a:t>
              </a:r>
              <a:r>
                <a:rPr lang="en-US" altLang="zh-CN" sz="2800" dirty="0" smtClean="0">
                  <a:solidFill>
                    <a:schemeClr val="accent4"/>
                  </a:solidFill>
                </a:rPr>
                <a:t>Hadoop</a:t>
              </a:r>
              <a:r>
                <a:rPr lang="zh-CN" altLang="en-US" sz="2800" dirty="0" smtClean="0">
                  <a:solidFill>
                    <a:schemeClr val="accent4"/>
                  </a:solidFill>
                </a:rPr>
                <a:t>数据库</a:t>
              </a:r>
              <a:r>
                <a:rPr lang="en-US" altLang="zh-CN" sz="2800" dirty="0" err="1" smtClean="0">
                  <a:solidFill>
                    <a:schemeClr val="accent4"/>
                  </a:solidFill>
                </a:rPr>
                <a:t>HBase</a:t>
              </a:r>
              <a:endParaRPr lang="zh-CN" altLang="en-US" sz="2800" dirty="0">
                <a:solidFill>
                  <a:schemeClr val="accent4"/>
                </a:solidFill>
              </a:endParaRPr>
            </a:p>
          </p:txBody>
        </p:sp>
      </p:grpSp>
      <p:grpSp>
        <p:nvGrpSpPr>
          <p:cNvPr id="67" name="组合 66"/>
          <p:cNvGrpSpPr/>
          <p:nvPr/>
        </p:nvGrpSpPr>
        <p:grpSpPr>
          <a:xfrm>
            <a:off x="1754534" y="191206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简介</a:t>
              </a:r>
            </a:p>
          </p:txBody>
        </p:sp>
      </p:grpSp>
      <p:grpSp>
        <p:nvGrpSpPr>
          <p:cNvPr id="68" name="组合 67"/>
          <p:cNvGrpSpPr/>
          <p:nvPr/>
        </p:nvGrpSpPr>
        <p:grpSpPr>
          <a:xfrm>
            <a:off x="1754534" y="250541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部署</a:t>
              </a:r>
            </a:p>
          </p:txBody>
        </p:sp>
      </p:grpSp>
      <p:grpSp>
        <p:nvGrpSpPr>
          <p:cNvPr id="69" name="组合 68"/>
          <p:cNvGrpSpPr/>
          <p:nvPr/>
        </p:nvGrpSpPr>
        <p:grpSpPr>
          <a:xfrm>
            <a:off x="1751090" y="30816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a:t>
              </a:r>
            </a:p>
          </p:txBody>
        </p:sp>
      </p:grpSp>
      <p:grpSp>
        <p:nvGrpSpPr>
          <p:cNvPr id="70" name="组合 69"/>
          <p:cNvGrpSpPr/>
          <p:nvPr/>
        </p:nvGrpSpPr>
        <p:grpSpPr>
          <a:xfrm>
            <a:off x="1751090" y="368609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768707"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 Shell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3" y="5449397"/>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grpSp>
        <p:nvGrpSpPr>
          <p:cNvPr id="44" name="组合 69"/>
          <p:cNvGrpSpPr/>
          <p:nvPr/>
        </p:nvGrpSpPr>
        <p:grpSpPr>
          <a:xfrm>
            <a:off x="1754533" y="4268710"/>
            <a:ext cx="5693399" cy="426279"/>
            <a:chOff x="1807265" y="3866296"/>
            <a:chExt cx="5693399" cy="426279"/>
          </a:xfrm>
        </p:grpSpPr>
        <p:sp>
          <p:nvSpPr>
            <p:cNvPr id="45" name="圆角矩形 4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1814" y="3877077"/>
              <a:ext cx="309091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模式设计</a:t>
              </a:r>
            </a:p>
          </p:txBody>
        </p:sp>
      </p:grpSp>
      <p:grpSp>
        <p:nvGrpSpPr>
          <p:cNvPr id="55" name="组合 69"/>
          <p:cNvGrpSpPr/>
          <p:nvPr/>
        </p:nvGrpSpPr>
        <p:grpSpPr>
          <a:xfrm>
            <a:off x="1747646" y="4900422"/>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494594"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3.6</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a:solidFill>
                    <a:schemeClr val="bg1"/>
                  </a:solidFill>
                  <a:latin typeface="微软雅黑" panose="020B0503020204020204" pitchFamily="34" charset="-122"/>
                  <a:ea typeface="微软雅黑" panose="020B0503020204020204" pitchFamily="34" charset="-122"/>
                </a:rPr>
                <a:t>HBase</a:t>
              </a:r>
              <a:r>
                <a:rPr lang="zh-CN" altLang="en-US" sz="2100" spc="225" dirty="0">
                  <a:solidFill>
                    <a:schemeClr val="bg1"/>
                  </a:solidFill>
                  <a:latin typeface="微软雅黑" panose="020B0503020204020204" pitchFamily="34" charset="-122"/>
                  <a:ea typeface="微软雅黑" panose="020B0503020204020204" pitchFamily="34" charset="-122"/>
                </a:rPr>
                <a:t>安全</a:t>
              </a: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文本框 4"/>
          <p:cNvSpPr txBox="1"/>
          <p:nvPr/>
        </p:nvSpPr>
        <p:spPr>
          <a:xfrm>
            <a:off x="456665" y="913211"/>
            <a:ext cx="3153840" cy="369332"/>
          </a:xfrm>
          <a:prstGeom prst="rect">
            <a:avLst/>
          </a:prstGeom>
          <a:noFill/>
        </p:spPr>
        <p:txBody>
          <a:bodyPr wrap="square" rtlCol="0">
            <a:spAutoFit/>
          </a:bodyPr>
          <a:lstStyle/>
          <a:p>
            <a:r>
              <a:rPr kumimoji="1" lang="en-US" altLang="zh-CN" dirty="0" err="1" smtClean="0"/>
              <a:t>HRegion</a:t>
            </a:r>
            <a:r>
              <a:rPr kumimoji="1" lang="zh-CN" altLang="en-US" dirty="0" smtClean="0"/>
              <a:t>定位示意图</a:t>
            </a:r>
            <a:endParaRPr kumimoji="1" lang="zh-CN" altLang="en-US" dirty="0"/>
          </a:p>
        </p:txBody>
      </p:sp>
      <p:sp>
        <p:nvSpPr>
          <p:cNvPr id="19"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6"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3.1 </a:t>
            </a:r>
            <a:r>
              <a:rPr lang="en-US" altLang="zh-CN" sz="2100" b="1" spc="225" dirty="0" err="1" smtClean="0">
                <a:solidFill>
                  <a:prstClr val="white"/>
                </a:solidFill>
              </a:rPr>
              <a:t>HBase</a:t>
            </a:r>
            <a:r>
              <a:rPr lang="zh-CN" altLang="en-US" sz="2100" b="1" spc="225" dirty="0" smtClean="0">
                <a:solidFill>
                  <a:prstClr val="white"/>
                </a:solidFill>
              </a:rPr>
              <a:t>简介</a:t>
            </a:r>
            <a:endParaRPr lang="zh-CN" altLang="en-US" sz="2100" b="1" spc="225" dirty="0">
              <a:solidFill>
                <a:prstClr val="white"/>
              </a:solidFill>
            </a:endParaRPr>
          </a:p>
        </p:txBody>
      </p:sp>
      <p:sp>
        <p:nvSpPr>
          <p:cNvPr id="2"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4" name="Group 1"/>
          <p:cNvGrpSpPr/>
          <p:nvPr/>
        </p:nvGrpSpPr>
        <p:grpSpPr bwMode="auto">
          <a:xfrm>
            <a:off x="586740" y="1324610"/>
            <a:ext cx="7760970" cy="4559935"/>
            <a:chOff x="1336" y="2011"/>
            <a:chExt cx="6648" cy="5613"/>
          </a:xfrm>
        </p:grpSpPr>
        <p:sp>
          <p:nvSpPr>
            <p:cNvPr id="6" name="AutoShape 32"/>
            <p:cNvSpPr>
              <a:spLocks noChangeArrowheads="1"/>
            </p:cNvSpPr>
            <p:nvPr/>
          </p:nvSpPr>
          <p:spPr bwMode="auto">
            <a:xfrm>
              <a:off x="1336" y="4513"/>
              <a:ext cx="1492" cy="635"/>
            </a:xfrm>
            <a:prstGeom prst="cloudCallout">
              <a:avLst>
                <a:gd name="adj1" fmla="val 10588"/>
                <a:gd name="adj2" fmla="val 17875"/>
              </a:avLst>
            </a:prstGeom>
            <a:solidFill>
              <a:srgbClr val="8DB3E2"/>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ZooKeeper</a:t>
              </a:r>
              <a:endParaRPr kumimoji="0" lang="en-US" altLang="zh-CN" sz="1600" b="0" i="0" u="none" strike="noStrike" cap="none" normalizeH="0" baseline="0" dirty="0" smtClean="0">
                <a:ln>
                  <a:noFill/>
                </a:ln>
                <a:solidFill>
                  <a:schemeClr val="tx1"/>
                </a:solidFill>
                <a:effectLst/>
                <a:latin typeface="Arial" panose="020B0604020202020204" pitchFamily="34" charset="0"/>
              </a:endParaRPr>
            </a:p>
          </p:txBody>
        </p:sp>
        <p:sp>
          <p:nvSpPr>
            <p:cNvPr id="7" name="AutoShape 31"/>
            <p:cNvSpPr>
              <a:spLocks noChangeArrowheads="1"/>
            </p:cNvSpPr>
            <p:nvPr/>
          </p:nvSpPr>
          <p:spPr bwMode="auto">
            <a:xfrm>
              <a:off x="3268" y="4331"/>
              <a:ext cx="1171" cy="1009"/>
            </a:xfrm>
            <a:prstGeom prst="roundRect">
              <a:avLst>
                <a:gd name="adj" fmla="val 16667"/>
              </a:avLst>
            </a:prstGeom>
            <a:solidFill>
              <a:srgbClr val="D8D8D8"/>
            </a:solidFill>
            <a:ln w="9525">
              <a:solidFill>
                <a:srgbClr val="000000"/>
              </a:solidFill>
              <a:round/>
            </a:ln>
            <a:effectLst>
              <a:outerShdw dist="35921" dir="2700000" algn="ctr" rotWithShape="0">
                <a:srgbClr val="808080"/>
              </a:outerShdw>
            </a:effectLst>
          </p:spPr>
          <p:txBody>
            <a:bodyPr vert="horz" wrap="square" lIns="91440" tIns="45720" rIns="91440" bIns="45720" numCol="1" anchor="t" anchorCtr="0" compatLnSpc="1"/>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-ROOT-</a:t>
              </a:r>
              <a:endParaRPr kumimoji="0" lang="en-US" altLang="zh-CN" sz="1600" b="0" i="0" u="none" strike="noStrike" cap="none" normalizeH="0" baseline="0" smtClean="0">
                <a:ln>
                  <a:noFill/>
                </a:ln>
                <a:solidFill>
                  <a:schemeClr val="tx1"/>
                </a:solidFill>
                <a:effectLst/>
              </a:endParaRPr>
            </a:p>
            <a:p>
              <a:pPr marL="0" marR="0" lvl="0" indent="127000" algn="l" defTabSz="914400" rtl="0" eaLnBrk="0" fontAlgn="base" latinLnBrk="0" hangingPunct="0">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endParaRPr>
            </a:p>
          </p:txBody>
        </p:sp>
        <p:sp>
          <p:nvSpPr>
            <p:cNvPr id="8" name="AutoShape 30"/>
            <p:cNvSpPr>
              <a:spLocks noChangeArrowheads="1"/>
            </p:cNvSpPr>
            <p:nvPr/>
          </p:nvSpPr>
          <p:spPr bwMode="auto">
            <a:xfrm>
              <a:off x="3394" y="4775"/>
              <a:ext cx="919" cy="421"/>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grpSp>
          <p:nvGrpSpPr>
            <p:cNvPr id="9" name="Group 24"/>
            <p:cNvGrpSpPr/>
            <p:nvPr/>
          </p:nvGrpSpPr>
          <p:grpSpPr bwMode="auto">
            <a:xfrm>
              <a:off x="4992" y="3549"/>
              <a:ext cx="1171" cy="2621"/>
              <a:chOff x="6495" y="3570"/>
              <a:chExt cx="1395" cy="3270"/>
            </a:xfrm>
          </p:grpSpPr>
          <p:sp>
            <p:nvSpPr>
              <p:cNvPr id="49" name="AutoShape 29"/>
              <p:cNvSpPr>
                <a:spLocks noChangeArrowheads="1"/>
              </p:cNvSpPr>
              <p:nvPr/>
            </p:nvSpPr>
            <p:spPr bwMode="auto">
              <a:xfrm>
                <a:off x="6495" y="3570"/>
                <a:ext cx="1395" cy="3270"/>
              </a:xfrm>
              <a:prstGeom prst="roundRect">
                <a:avLst>
                  <a:gd name="adj" fmla="val 16667"/>
                </a:avLst>
              </a:prstGeom>
              <a:solidFill>
                <a:srgbClr val="D8D8D8"/>
              </a:solidFill>
              <a:ln w="9525">
                <a:solidFill>
                  <a:srgbClr val="000000"/>
                </a:solidFill>
                <a:round/>
              </a:ln>
              <a:effectLst>
                <a:outerShdw dist="35921" dir="2700000" algn="ctr" rotWithShape="0">
                  <a:srgbClr val="808080"/>
                </a:outerShdw>
              </a:effectLst>
            </p:spPr>
            <p:txBody>
              <a:bodyPr vert="horz" wrap="square" lIns="91440" tIns="45720" rIns="91440" bIns="45720" numCol="1" anchor="t" anchorCtr="0" compatLnSpc="1"/>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.META.</a:t>
                </a:r>
                <a:endParaRPr kumimoji="0" lang="en-US" altLang="zh-CN" sz="1600" b="0" i="0" u="none" strike="noStrike" cap="none" normalizeH="0" baseline="0" smtClean="0">
                  <a:ln>
                    <a:noFill/>
                  </a:ln>
                  <a:solidFill>
                    <a:schemeClr val="tx1"/>
                  </a:solidFill>
                  <a:effectLst/>
                </a:endParaRPr>
              </a:p>
              <a:p>
                <a:pPr marL="0" marR="0" lvl="0" indent="127000" algn="l" defTabSz="914400" rtl="0" eaLnBrk="0" fontAlgn="base" latinLnBrk="0" hangingPunct="0">
                  <a:lnSpc>
                    <a:spcPct val="100000"/>
                  </a:lnSpc>
                  <a:spcBef>
                    <a:spcPct val="0"/>
                  </a:spcBef>
                  <a:spcAft>
                    <a:spcPct val="0"/>
                  </a:spcAft>
                  <a:buClrTx/>
                  <a:buSzTx/>
                  <a:buFontTx/>
                  <a:buNone/>
                </a:pPr>
                <a:endParaRPr kumimoji="0" lang="en-US" altLang="zh-CN" sz="1600" b="0" i="0" u="none" strike="noStrike" cap="none" normalizeH="0" baseline="0" smtClean="0">
                  <a:ln>
                    <a:noFill/>
                  </a:ln>
                  <a:solidFill>
                    <a:schemeClr val="tx1"/>
                  </a:solidFill>
                  <a:effectLst/>
                </a:endParaRPr>
              </a:p>
            </p:txBody>
          </p:sp>
          <p:sp>
            <p:nvSpPr>
              <p:cNvPr id="50" name="AutoShape 28"/>
              <p:cNvSpPr>
                <a:spLocks noChangeArrowheads="1"/>
              </p:cNvSpPr>
              <p:nvPr/>
            </p:nvSpPr>
            <p:spPr bwMode="auto">
              <a:xfrm>
                <a:off x="6665" y="4215"/>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dirty="0" smtClean="0">
                  <a:ln>
                    <a:noFill/>
                  </a:ln>
                  <a:solidFill>
                    <a:schemeClr val="tx1"/>
                  </a:solidFill>
                  <a:effectLst/>
                  <a:latin typeface="Arial" panose="020B0604020202020204" pitchFamily="34" charset="0"/>
                </a:endParaRPr>
              </a:p>
            </p:txBody>
          </p:sp>
          <p:sp>
            <p:nvSpPr>
              <p:cNvPr id="51" name="AutoShape 27"/>
              <p:cNvSpPr>
                <a:spLocks noChangeArrowheads="1"/>
              </p:cNvSpPr>
              <p:nvPr/>
            </p:nvSpPr>
            <p:spPr bwMode="auto">
              <a:xfrm>
                <a:off x="6665" y="4923"/>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52" name="AutoShape 26"/>
              <p:cNvSpPr>
                <a:spLocks noChangeArrowheads="1"/>
              </p:cNvSpPr>
              <p:nvPr/>
            </p:nvSpPr>
            <p:spPr bwMode="auto">
              <a:xfrm>
                <a:off x="6665" y="6120"/>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53" name="Text Box 25"/>
              <p:cNvSpPr txBox="1">
                <a:spLocks noChangeArrowheads="1"/>
              </p:cNvSpPr>
              <p:nvPr/>
            </p:nvSpPr>
            <p:spPr bwMode="auto">
              <a:xfrm>
                <a:off x="7005" y="5550"/>
                <a:ext cx="450" cy="5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numCol="1" anchor="t" anchorCtr="0" compatLnSpc="1"/>
              <a:lstStyle/>
              <a:p>
                <a:pPr marL="0" marR="0" lvl="0" indent="1270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grpSp>
        <p:grpSp>
          <p:nvGrpSpPr>
            <p:cNvPr id="10" name="Group 18"/>
            <p:cNvGrpSpPr/>
            <p:nvPr/>
          </p:nvGrpSpPr>
          <p:grpSpPr bwMode="auto">
            <a:xfrm>
              <a:off x="6813" y="2011"/>
              <a:ext cx="1171" cy="2620"/>
              <a:chOff x="6495" y="3570"/>
              <a:chExt cx="1395" cy="3270"/>
            </a:xfrm>
          </p:grpSpPr>
          <p:sp>
            <p:nvSpPr>
              <p:cNvPr id="44" name="AutoShape 23"/>
              <p:cNvSpPr>
                <a:spLocks noChangeArrowheads="1"/>
              </p:cNvSpPr>
              <p:nvPr/>
            </p:nvSpPr>
            <p:spPr bwMode="auto">
              <a:xfrm>
                <a:off x="6495" y="3570"/>
                <a:ext cx="1395" cy="3270"/>
              </a:xfrm>
              <a:prstGeom prst="roundRect">
                <a:avLst>
                  <a:gd name="adj" fmla="val 16667"/>
                </a:avLst>
              </a:prstGeom>
              <a:solidFill>
                <a:srgbClr val="D8D8D8"/>
              </a:solidFill>
              <a:ln w="9525">
                <a:solidFill>
                  <a:srgbClr val="000000"/>
                </a:solidFill>
                <a:round/>
              </a:ln>
              <a:effectLst>
                <a:outerShdw dist="35921" dir="2700000" algn="ctr" rotWithShape="0">
                  <a:srgbClr val="808080"/>
                </a:outerShdw>
              </a:effectLst>
            </p:spPr>
            <p:txBody>
              <a:bodyPr vert="horz" wrap="square" lIns="91440" tIns="45720" rIns="91440" bIns="45720" numCol="1" anchor="t" anchorCtr="0" compatLnSpc="1"/>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pPr>
                <a:r>
                  <a:rPr kumimoji="0" lang="zh-CN" altLang="zh-CN"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用户表</a:t>
                </a:r>
                <a:endParaRPr kumimoji="0" lang="zh-CN" altLang="zh-CN" sz="1600" b="0" i="0" u="none" strike="noStrike" cap="none" normalizeH="0" baseline="0" dirty="0" smtClean="0">
                  <a:ln>
                    <a:noFill/>
                  </a:ln>
                  <a:solidFill>
                    <a:schemeClr val="tx1"/>
                  </a:solidFill>
                  <a:effectLst/>
                </a:endParaRPr>
              </a:p>
              <a:p>
                <a:pPr marL="0" marR="0" lvl="0" indent="127000" algn="l" defTabSz="914400" rtl="0" eaLnBrk="0" fontAlgn="base" latinLnBrk="0" hangingPunct="0">
                  <a:lnSpc>
                    <a:spcPct val="100000"/>
                  </a:lnSpc>
                  <a:spcBef>
                    <a:spcPct val="0"/>
                  </a:spcBef>
                  <a:spcAft>
                    <a:spcPct val="0"/>
                  </a:spcAft>
                  <a:buClrTx/>
                  <a:buSzTx/>
                  <a:buFontTx/>
                  <a:buNone/>
                </a:pPr>
                <a:endParaRPr kumimoji="0" lang="zh-CN" altLang="zh-CN" sz="1600" b="0" i="0" u="none" strike="noStrike" cap="none" normalizeH="0" baseline="0" dirty="0" smtClean="0">
                  <a:ln>
                    <a:noFill/>
                  </a:ln>
                  <a:solidFill>
                    <a:schemeClr val="tx1"/>
                  </a:solidFill>
                  <a:effectLst/>
                </a:endParaRPr>
              </a:p>
            </p:txBody>
          </p:sp>
          <p:sp>
            <p:nvSpPr>
              <p:cNvPr id="45" name="AutoShape 22"/>
              <p:cNvSpPr>
                <a:spLocks noChangeArrowheads="1"/>
              </p:cNvSpPr>
              <p:nvPr/>
            </p:nvSpPr>
            <p:spPr bwMode="auto">
              <a:xfrm>
                <a:off x="6665" y="4215"/>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46" name="AutoShape 21"/>
              <p:cNvSpPr>
                <a:spLocks noChangeArrowheads="1"/>
              </p:cNvSpPr>
              <p:nvPr/>
            </p:nvSpPr>
            <p:spPr bwMode="auto">
              <a:xfrm>
                <a:off x="6665" y="4923"/>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47" name="AutoShape 20"/>
              <p:cNvSpPr>
                <a:spLocks noChangeArrowheads="1"/>
              </p:cNvSpPr>
              <p:nvPr/>
            </p:nvSpPr>
            <p:spPr bwMode="auto">
              <a:xfrm>
                <a:off x="6665" y="6120"/>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48" name="Text Box 19"/>
              <p:cNvSpPr txBox="1">
                <a:spLocks noChangeArrowheads="1"/>
              </p:cNvSpPr>
              <p:nvPr/>
            </p:nvSpPr>
            <p:spPr bwMode="auto">
              <a:xfrm>
                <a:off x="7005" y="5550"/>
                <a:ext cx="450" cy="5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numCol="1" anchor="t" anchorCtr="0" compatLnSpc="1"/>
              <a:lstStyle/>
              <a:p>
                <a:pPr marL="0" marR="0" lvl="0" indent="1270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0" i="0" u="none" strike="noStrike" cap="none" normalizeH="0" baseline="0" dirty="0" smtClean="0">
                  <a:ln>
                    <a:noFill/>
                  </a:ln>
                  <a:solidFill>
                    <a:schemeClr val="tx1"/>
                  </a:solidFill>
                  <a:effectLst/>
                  <a:latin typeface="Arial" panose="020B0604020202020204" pitchFamily="34" charset="0"/>
                </a:endParaRPr>
              </a:p>
            </p:txBody>
          </p:sp>
        </p:grpSp>
        <p:grpSp>
          <p:nvGrpSpPr>
            <p:cNvPr id="11" name="Group 12"/>
            <p:cNvGrpSpPr/>
            <p:nvPr/>
          </p:nvGrpSpPr>
          <p:grpSpPr bwMode="auto">
            <a:xfrm>
              <a:off x="6813" y="5004"/>
              <a:ext cx="1171" cy="2620"/>
              <a:chOff x="6495" y="3570"/>
              <a:chExt cx="1395" cy="3270"/>
            </a:xfrm>
          </p:grpSpPr>
          <p:sp>
            <p:nvSpPr>
              <p:cNvPr id="39" name="AutoShape 17"/>
              <p:cNvSpPr>
                <a:spLocks noChangeArrowheads="1"/>
              </p:cNvSpPr>
              <p:nvPr/>
            </p:nvSpPr>
            <p:spPr bwMode="auto">
              <a:xfrm>
                <a:off x="6495" y="3570"/>
                <a:ext cx="1395" cy="3270"/>
              </a:xfrm>
              <a:prstGeom prst="roundRect">
                <a:avLst>
                  <a:gd name="adj" fmla="val 16667"/>
                </a:avLst>
              </a:prstGeom>
              <a:solidFill>
                <a:srgbClr val="D8D8D8"/>
              </a:solidFill>
              <a:ln w="9525">
                <a:solidFill>
                  <a:srgbClr val="000000"/>
                </a:solidFill>
                <a:round/>
              </a:ln>
              <a:effectLst>
                <a:outerShdw dist="35921" dir="2700000" algn="ctr" rotWithShape="0">
                  <a:srgbClr val="808080"/>
                </a:outerShdw>
              </a:effectLst>
            </p:spPr>
            <p:txBody>
              <a:bodyPr vert="horz" wrap="square" lIns="91440" tIns="45720" rIns="91440" bIns="45720" numCol="1" anchor="t" anchorCtr="0" compatLnSpc="1"/>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pPr>
                <a:r>
                  <a:rPr kumimoji="0" lang="zh-CN"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用户表</a:t>
                </a:r>
                <a:endParaRPr kumimoji="0" lang="zh-CN" altLang="zh-CN" sz="1600" b="0" i="0" u="none" strike="noStrike" cap="none" normalizeH="0" baseline="0" smtClean="0">
                  <a:ln>
                    <a:noFill/>
                  </a:ln>
                  <a:solidFill>
                    <a:schemeClr val="tx1"/>
                  </a:solidFill>
                  <a:effectLst/>
                </a:endParaRPr>
              </a:p>
              <a:p>
                <a:pPr marL="0" marR="0" lvl="0" indent="127000" algn="l" defTabSz="914400" rtl="0" eaLnBrk="0" fontAlgn="base" latinLnBrk="0" hangingPunct="0">
                  <a:lnSpc>
                    <a:spcPct val="100000"/>
                  </a:lnSpc>
                  <a:spcBef>
                    <a:spcPct val="0"/>
                  </a:spcBef>
                  <a:spcAft>
                    <a:spcPct val="0"/>
                  </a:spcAft>
                  <a:buClrTx/>
                  <a:buSzTx/>
                  <a:buFontTx/>
                  <a:buNone/>
                </a:pPr>
                <a:endParaRPr kumimoji="0" lang="zh-CN" altLang="zh-CN" sz="1600" b="0" i="0" u="none" strike="noStrike" cap="none" normalizeH="0" baseline="0" smtClean="0">
                  <a:ln>
                    <a:noFill/>
                  </a:ln>
                  <a:solidFill>
                    <a:schemeClr val="tx1"/>
                  </a:solidFill>
                  <a:effectLst/>
                </a:endParaRPr>
              </a:p>
            </p:txBody>
          </p:sp>
          <p:sp>
            <p:nvSpPr>
              <p:cNvPr id="40" name="AutoShape 16"/>
              <p:cNvSpPr>
                <a:spLocks noChangeArrowheads="1"/>
              </p:cNvSpPr>
              <p:nvPr/>
            </p:nvSpPr>
            <p:spPr bwMode="auto">
              <a:xfrm>
                <a:off x="6665" y="4215"/>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41" name="AutoShape 15"/>
              <p:cNvSpPr>
                <a:spLocks noChangeArrowheads="1"/>
              </p:cNvSpPr>
              <p:nvPr/>
            </p:nvSpPr>
            <p:spPr bwMode="auto">
              <a:xfrm>
                <a:off x="6665" y="4923"/>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42" name="AutoShape 14"/>
              <p:cNvSpPr>
                <a:spLocks noChangeArrowheads="1"/>
              </p:cNvSpPr>
              <p:nvPr/>
            </p:nvSpPr>
            <p:spPr bwMode="auto">
              <a:xfrm>
                <a:off x="6665" y="6120"/>
                <a:ext cx="1095" cy="525"/>
              </a:xfrm>
              <a:prstGeom prst="roundRect">
                <a:avLst>
                  <a:gd name="adj" fmla="val 16667"/>
                </a:avLst>
              </a:prstGeom>
              <a:solidFill>
                <a:srgbClr val="FBD4B4"/>
              </a:solidFill>
              <a:ln w="9525">
                <a:solidFill>
                  <a:srgbClr val="000000"/>
                </a:solidFill>
                <a:round/>
              </a:ln>
            </p:spPr>
            <p:txBody>
              <a:bodyPr vert="horz" wrap="square" lIns="0" tIns="0" rIns="0" bIns="0" numCol="1" anchor="t" anchorCtr="0" compatLnSpc="1"/>
              <a:lstStyle/>
              <a:p>
                <a:pPr marL="0" marR="0" lvl="0" indent="127000" algn="ctr"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HRegion</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sp>
            <p:nvSpPr>
              <p:cNvPr id="43" name="Text Box 13"/>
              <p:cNvSpPr txBox="1">
                <a:spLocks noChangeArrowheads="1"/>
              </p:cNvSpPr>
              <p:nvPr/>
            </p:nvSpPr>
            <p:spPr bwMode="auto">
              <a:xfrm>
                <a:off x="7005" y="5550"/>
                <a:ext cx="450" cy="5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numCol="1" anchor="t" anchorCtr="0" compatLnSpc="1"/>
              <a:lstStyle/>
              <a:p>
                <a:pPr marL="0" marR="0" lvl="0" indent="127000" algn="l" defTabSz="914400" rtl="0" eaLnBrk="0" fontAlgn="base" latinLnBrk="0" hangingPunct="0">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600" b="0" i="0" u="none" strike="noStrike" cap="none" normalizeH="0" baseline="0" smtClean="0">
                  <a:ln>
                    <a:noFill/>
                  </a:ln>
                  <a:solidFill>
                    <a:schemeClr val="tx1"/>
                  </a:solidFill>
                  <a:effectLst/>
                  <a:latin typeface="Arial" panose="020B0604020202020204" pitchFamily="34" charset="0"/>
                </a:endParaRPr>
              </a:p>
            </p:txBody>
          </p:sp>
        </p:grpSp>
        <p:sp>
          <p:nvSpPr>
            <p:cNvPr id="12" name="AutoShape 11"/>
            <p:cNvSpPr>
              <a:spLocks noChangeShapeType="1"/>
            </p:cNvSpPr>
            <p:nvPr/>
          </p:nvSpPr>
          <p:spPr bwMode="auto">
            <a:xfrm>
              <a:off x="2828" y="4825"/>
              <a:ext cx="440" cy="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13" name="AutoShape 10"/>
            <p:cNvSpPr>
              <a:spLocks noChangeShapeType="1"/>
            </p:cNvSpPr>
            <p:nvPr/>
          </p:nvSpPr>
          <p:spPr bwMode="auto">
            <a:xfrm flipV="1">
              <a:off x="4237" y="4260"/>
              <a:ext cx="898" cy="565"/>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14" name="AutoShape 9"/>
            <p:cNvSpPr>
              <a:spLocks noChangeShapeType="1"/>
            </p:cNvSpPr>
            <p:nvPr/>
          </p:nvSpPr>
          <p:spPr bwMode="auto">
            <a:xfrm flipV="1">
              <a:off x="4237" y="4825"/>
              <a:ext cx="898" cy="179"/>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15" name="AutoShape 8"/>
            <p:cNvSpPr>
              <a:spLocks noChangeShapeType="1"/>
            </p:cNvSpPr>
            <p:nvPr/>
          </p:nvSpPr>
          <p:spPr bwMode="auto">
            <a:xfrm>
              <a:off x="4237" y="5136"/>
              <a:ext cx="898" cy="699"/>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16" name="AutoShape 7"/>
            <p:cNvSpPr>
              <a:spLocks noChangeShapeType="1"/>
            </p:cNvSpPr>
            <p:nvPr/>
          </p:nvSpPr>
          <p:spPr bwMode="auto">
            <a:xfrm flipV="1">
              <a:off x="5987" y="2734"/>
              <a:ext cx="969" cy="1466"/>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17" name="AutoShape 6"/>
            <p:cNvSpPr>
              <a:spLocks noChangeShapeType="1"/>
            </p:cNvSpPr>
            <p:nvPr/>
          </p:nvSpPr>
          <p:spPr bwMode="auto">
            <a:xfrm flipV="1">
              <a:off x="5987" y="3311"/>
              <a:ext cx="969" cy="102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18" name="AutoShape 5"/>
            <p:cNvSpPr>
              <a:spLocks noChangeShapeType="1"/>
            </p:cNvSpPr>
            <p:nvPr/>
          </p:nvSpPr>
          <p:spPr bwMode="auto">
            <a:xfrm flipV="1">
              <a:off x="5987" y="4260"/>
              <a:ext cx="969" cy="447"/>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34" name="AutoShape 4"/>
            <p:cNvSpPr>
              <a:spLocks noChangeShapeType="1"/>
            </p:cNvSpPr>
            <p:nvPr/>
          </p:nvSpPr>
          <p:spPr bwMode="auto">
            <a:xfrm>
              <a:off x="5987" y="4825"/>
              <a:ext cx="969" cy="902"/>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35" name="AutoShape 3"/>
            <p:cNvSpPr>
              <a:spLocks noChangeShapeType="1"/>
            </p:cNvSpPr>
            <p:nvPr/>
          </p:nvSpPr>
          <p:spPr bwMode="auto">
            <a:xfrm>
              <a:off x="5987" y="5004"/>
              <a:ext cx="969" cy="1324"/>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sp>
          <p:nvSpPr>
            <p:cNvPr id="38" name="AutoShape 2"/>
            <p:cNvSpPr>
              <a:spLocks noChangeShapeType="1"/>
            </p:cNvSpPr>
            <p:nvPr/>
          </p:nvSpPr>
          <p:spPr bwMode="auto">
            <a:xfrm>
              <a:off x="5987" y="5835"/>
              <a:ext cx="969" cy="1442"/>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a:p>
          </p:txBody>
        </p:sp>
      </p:grpSp>
      <p:sp>
        <p:nvSpPr>
          <p:cNvPr id="3" name="矩形 2"/>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3.6 </a:t>
            </a:r>
            <a:r>
              <a:rPr lang="en-US" altLang="zh-CN" sz="2100" b="1" spc="225" dirty="0" err="1" smtClean="0">
                <a:solidFill>
                  <a:prstClr val="white"/>
                </a:solidFill>
              </a:rPr>
              <a:t>HBase</a:t>
            </a:r>
            <a:r>
              <a:rPr lang="zh-CN" altLang="en-US" sz="2100" b="1" spc="225" dirty="0" smtClean="0">
                <a:solidFill>
                  <a:prstClr val="white"/>
                </a:solidFill>
              </a:rPr>
              <a:t>安全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6936" y="2066095"/>
            <a:ext cx="7630126" cy="3416320"/>
          </a:xfrm>
          <a:prstGeom prst="rect">
            <a:avLst/>
          </a:prstGeom>
          <a:noFill/>
        </p:spPr>
        <p:txBody>
          <a:bodyPr wrap="square" rtlCol="0">
            <a:spAutoFit/>
          </a:bodyPr>
          <a:lstStyle/>
          <a:p>
            <a:pPr marL="285750" lvl="0" indent="-285750">
              <a:lnSpc>
                <a:spcPct val="150000"/>
              </a:lnSpc>
              <a:buClr>
                <a:schemeClr val="accent1"/>
              </a:buClr>
              <a:buFont typeface="Wingdings" panose="05000000000000000000" pitchFamily="2" charset="2"/>
              <a:buChar char="l"/>
            </a:pPr>
            <a:r>
              <a:rPr lang="zh-CN" altLang="zh-CN" dirty="0"/>
              <a:t>在每台服务器的</a:t>
            </a:r>
            <a:r>
              <a:rPr lang="en-US" altLang="zh-CN" dirty="0"/>
              <a:t>hbase-site.xml</a:t>
            </a:r>
            <a:r>
              <a:rPr lang="zh-CN" altLang="zh-CN" dirty="0"/>
              <a:t>配置文件中设置</a:t>
            </a:r>
            <a:r>
              <a:rPr lang="en-US" altLang="zh-CN" dirty="0" err="1"/>
              <a:t>hbase.security.authentication</a:t>
            </a:r>
            <a:r>
              <a:rPr lang="zh-CN" altLang="zh-CN" dirty="0"/>
              <a:t>、</a:t>
            </a:r>
            <a:r>
              <a:rPr lang="en-US" altLang="zh-CN" dirty="0" err="1"/>
              <a:t>hbase.security.authorization</a:t>
            </a:r>
            <a:r>
              <a:rPr lang="zh-CN" altLang="zh-CN" dirty="0"/>
              <a:t>、</a:t>
            </a:r>
            <a:r>
              <a:rPr lang="en-US" altLang="zh-CN" dirty="0" err="1"/>
              <a:t>hbase.coprocessor.region.classes</a:t>
            </a:r>
            <a:r>
              <a:rPr lang="zh-CN" altLang="zh-CN" dirty="0"/>
              <a:t>等属性来要求客户端必须通过</a:t>
            </a:r>
            <a:r>
              <a:rPr lang="en-US" altLang="zh-CN" dirty="0"/>
              <a:t>Kerberos</a:t>
            </a:r>
            <a:r>
              <a:rPr lang="zh-CN" altLang="zh-CN" dirty="0"/>
              <a:t>认证才能访问</a:t>
            </a:r>
            <a:r>
              <a:rPr lang="en-US" altLang="zh-CN" dirty="0" err="1" smtClean="0"/>
              <a:t>HBase</a:t>
            </a:r>
            <a:r>
              <a:rPr lang="zh-CN" altLang="zh-CN" dirty="0" smtClean="0"/>
              <a:t>。</a:t>
            </a:r>
            <a:endParaRPr lang="zh-CN" altLang="zh-CN" dirty="0"/>
          </a:p>
          <a:p>
            <a:pPr marL="285750" indent="-285750">
              <a:lnSpc>
                <a:spcPct val="150000"/>
              </a:lnSpc>
              <a:buClr>
                <a:schemeClr val="accent1"/>
              </a:buClr>
              <a:buFont typeface="Wingdings" panose="05000000000000000000" pitchFamily="2" charset="2"/>
              <a:buChar char="l"/>
            </a:pPr>
            <a:r>
              <a:rPr lang="zh-CN" altLang="zh-CN" dirty="0" smtClean="0"/>
              <a:t>配置</a:t>
            </a:r>
            <a:r>
              <a:rPr lang="zh-CN" altLang="zh-CN" dirty="0"/>
              <a:t>修改之后必须关闭整个</a:t>
            </a:r>
            <a:r>
              <a:rPr lang="en-US" altLang="zh-CN" dirty="0" err="1"/>
              <a:t>HBase</a:t>
            </a:r>
            <a:r>
              <a:rPr lang="zh-CN" altLang="zh-CN" dirty="0"/>
              <a:t>集群再重新启动才能生效。</a:t>
            </a:r>
          </a:p>
          <a:p>
            <a:pPr marL="285750" indent="-285750">
              <a:lnSpc>
                <a:spcPct val="150000"/>
              </a:lnSpc>
              <a:buClr>
                <a:schemeClr val="accent1"/>
              </a:buClr>
              <a:buFont typeface="Wingdings" panose="05000000000000000000" pitchFamily="2" charset="2"/>
              <a:buChar char="l"/>
            </a:pPr>
            <a:r>
              <a:rPr lang="zh-CN" altLang="zh-CN" dirty="0"/>
              <a:t>客户端也需要在</a:t>
            </a:r>
            <a:r>
              <a:rPr lang="en-US" altLang="zh-CN" dirty="0"/>
              <a:t>hbase-site.xml</a:t>
            </a:r>
            <a:r>
              <a:rPr lang="zh-CN" altLang="zh-CN" dirty="0"/>
              <a:t>中将</a:t>
            </a:r>
            <a:r>
              <a:rPr lang="en-US" altLang="zh-CN" dirty="0" err="1"/>
              <a:t>hbase.security.authentication</a:t>
            </a:r>
            <a:r>
              <a:rPr lang="zh-CN" altLang="zh-CN" dirty="0"/>
              <a:t>设置为</a:t>
            </a:r>
            <a:r>
              <a:rPr lang="en-US" altLang="zh-CN" dirty="0" err="1"/>
              <a:t>kerberos</a:t>
            </a:r>
            <a:r>
              <a:rPr lang="zh-CN" altLang="zh-CN" dirty="0"/>
              <a:t>才能访问集群，如果客户端和服务器端该参数配置不一致，它们之间将无法进行通信。</a:t>
            </a:r>
            <a:endParaRPr lang="en-US"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4" name="矩形 13"/>
          <p:cNvSpPr/>
          <p:nvPr/>
        </p:nvSpPr>
        <p:spPr>
          <a:xfrm>
            <a:off x="452232" y="889323"/>
            <a:ext cx="1943161" cy="369332"/>
          </a:xfrm>
          <a:prstGeom prst="rect">
            <a:avLst/>
          </a:prstGeom>
        </p:spPr>
        <p:txBody>
          <a:bodyPr wrap="none">
            <a:spAutoFit/>
          </a:bodyPr>
          <a:lstStyle/>
          <a:p>
            <a:r>
              <a:rPr lang="en-US" altLang="zh-CN" b="1" dirty="0" smtClean="0">
                <a:solidFill>
                  <a:srgbClr val="3D89BC"/>
                </a:solidFill>
              </a:rPr>
              <a:t>1</a:t>
            </a:r>
            <a:r>
              <a:rPr lang="zh-CN" altLang="zh-CN" b="1" dirty="0" smtClean="0">
                <a:solidFill>
                  <a:srgbClr val="3D89BC"/>
                </a:solidFill>
              </a:rPr>
              <a:t>．</a:t>
            </a:r>
            <a:r>
              <a:rPr lang="zh-CN" altLang="en-US" b="1" dirty="0" smtClean="0">
                <a:solidFill>
                  <a:srgbClr val="3D89BC"/>
                </a:solidFill>
              </a:rPr>
              <a:t>安全访问配置</a:t>
            </a:r>
            <a:endParaRPr lang="zh-CN" altLang="zh-CN" b="1" dirty="0">
              <a:solidFill>
                <a:srgbClr val="3D89BC"/>
              </a:solidFill>
            </a:endParaRPr>
          </a:p>
        </p:txBody>
      </p:sp>
      <p:sp>
        <p:nvSpPr>
          <p:cNvPr id="15" name="矩形 14"/>
          <p:cNvSpPr/>
          <p:nvPr/>
        </p:nvSpPr>
        <p:spPr>
          <a:xfrm>
            <a:off x="452232" y="1477804"/>
            <a:ext cx="2165978" cy="369332"/>
          </a:xfrm>
          <a:prstGeom prst="rect">
            <a:avLst/>
          </a:prstGeom>
        </p:spPr>
        <p:txBody>
          <a:bodyPr wrap="none">
            <a:spAutoFit/>
          </a:bodyPr>
          <a:lstStyle/>
          <a:p>
            <a:r>
              <a:rPr lang="en-US" altLang="zh-CN" dirty="0"/>
              <a:t>1</a:t>
            </a:r>
            <a:r>
              <a:rPr lang="zh-CN" altLang="zh-CN" dirty="0" smtClean="0"/>
              <a:t>）</a:t>
            </a:r>
            <a:r>
              <a:rPr lang="zh-CN" altLang="zh-CN" dirty="0"/>
              <a:t>客户端安全访问</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3.6 </a:t>
            </a:r>
            <a:r>
              <a:rPr lang="en-US" altLang="zh-CN" sz="2100" b="1" spc="225" dirty="0" err="1" smtClean="0">
                <a:solidFill>
                  <a:prstClr val="white"/>
                </a:solidFill>
              </a:rPr>
              <a:t>HBase</a:t>
            </a:r>
            <a:r>
              <a:rPr lang="zh-CN" altLang="en-US" sz="2100" b="1" spc="225" dirty="0" smtClean="0">
                <a:solidFill>
                  <a:prstClr val="white"/>
                </a:solidFill>
              </a:rPr>
              <a:t>安全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6936" y="1834083"/>
            <a:ext cx="7595494" cy="4247317"/>
          </a:xfrm>
          <a:prstGeom prst="rect">
            <a:avLst/>
          </a:prstGeom>
          <a:noFill/>
        </p:spPr>
        <p:txBody>
          <a:bodyPr wrap="square" rtlCol="0">
            <a:spAutoFit/>
          </a:bodyPr>
          <a:lstStyle/>
          <a:p>
            <a:pPr marL="285750" lvl="0" indent="-285750">
              <a:lnSpc>
                <a:spcPct val="150000"/>
              </a:lnSpc>
              <a:buClr>
                <a:schemeClr val="accent1"/>
              </a:buClr>
              <a:buFont typeface="Wingdings" panose="05000000000000000000" pitchFamily="2" charset="2"/>
              <a:buChar char="l"/>
            </a:pPr>
            <a:r>
              <a:rPr lang="zh-CN" altLang="zh-CN" dirty="0"/>
              <a:t>客户端简单访问控制并不能阻止黑客攻击，只是一种很方便的通过设置用户权限来进行访问控制的方法，可防止误</a:t>
            </a:r>
            <a:r>
              <a:rPr lang="zh-CN" altLang="zh-CN" dirty="0" smtClean="0"/>
              <a:t>操作。</a:t>
            </a:r>
            <a:endParaRPr lang="zh-CN" altLang="zh-CN" dirty="0"/>
          </a:p>
          <a:p>
            <a:pPr marL="285750" indent="-285750">
              <a:lnSpc>
                <a:spcPct val="150000"/>
              </a:lnSpc>
              <a:buClr>
                <a:schemeClr val="accent1"/>
              </a:buClr>
              <a:buFont typeface="Wingdings" panose="05000000000000000000" pitchFamily="2" charset="2"/>
              <a:buChar char="l"/>
            </a:pPr>
            <a:r>
              <a:rPr lang="zh-CN" altLang="zh-CN" dirty="0"/>
              <a:t>在每台服务器的</a:t>
            </a:r>
            <a:r>
              <a:rPr lang="en-US" altLang="zh-CN" dirty="0" smtClean="0"/>
              <a:t>hbase-site.xml</a:t>
            </a:r>
            <a:r>
              <a:rPr lang="zh-CN" altLang="en-US" dirty="0" smtClean="0"/>
              <a:t>配置文件中设置</a:t>
            </a:r>
            <a:r>
              <a:rPr lang="en-US" altLang="zh-CN" dirty="0" err="1" smtClean="0"/>
              <a:t>hbase.security.authentication</a:t>
            </a:r>
            <a:r>
              <a:rPr lang="zh-CN" altLang="en-US" dirty="0" smtClean="0"/>
              <a:t>为</a:t>
            </a:r>
            <a:r>
              <a:rPr lang="en-US" altLang="zh-CN" dirty="0" smtClean="0"/>
              <a:t>simple</a:t>
            </a:r>
            <a:r>
              <a:rPr lang="zh-CN" altLang="en-US" dirty="0" smtClean="0"/>
              <a:t>，以及</a:t>
            </a:r>
            <a:r>
              <a:rPr lang="en-US" altLang="zh-CN" dirty="0" err="1" smtClean="0"/>
              <a:t>hbase.security.authorization</a:t>
            </a:r>
            <a:r>
              <a:rPr lang="zh-CN" altLang="en-US" dirty="0" smtClean="0"/>
              <a:t>、</a:t>
            </a:r>
            <a:r>
              <a:rPr lang="en-US" altLang="zh-CN" dirty="0" err="1" smtClean="0"/>
              <a:t>hbase.coprocessor.master.classes</a:t>
            </a:r>
            <a:r>
              <a:rPr lang="zh-CN" altLang="en-US" dirty="0" smtClean="0"/>
              <a:t>、</a:t>
            </a:r>
            <a:r>
              <a:rPr lang="en-US" altLang="zh-CN" dirty="0" err="1" smtClean="0"/>
              <a:t>hbase.coprocessor.region.classes</a:t>
            </a:r>
            <a:r>
              <a:rPr lang="zh-CN" altLang="en-US" dirty="0" smtClean="0"/>
              <a:t>、</a:t>
            </a:r>
            <a:r>
              <a:rPr lang="en-US" altLang="zh-CN" dirty="0" err="1" smtClean="0"/>
              <a:t>hbase.coprocessor.regionserver.classes</a:t>
            </a:r>
            <a:r>
              <a:rPr lang="zh-CN" altLang="en-US" dirty="0" smtClean="0"/>
              <a:t>等参数。</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配置</a:t>
            </a:r>
            <a:r>
              <a:rPr lang="zh-CN" altLang="zh-CN" dirty="0"/>
              <a:t>修改</a:t>
            </a:r>
            <a:r>
              <a:rPr lang="zh-CN" altLang="zh-CN" dirty="0" smtClean="0"/>
              <a:t>之后关闭</a:t>
            </a:r>
            <a:r>
              <a:rPr lang="zh-CN" altLang="zh-CN" dirty="0"/>
              <a:t>整个</a:t>
            </a:r>
            <a:r>
              <a:rPr lang="en-US" altLang="zh-CN" dirty="0" err="1"/>
              <a:t>HBase</a:t>
            </a:r>
            <a:r>
              <a:rPr lang="zh-CN" altLang="zh-CN" dirty="0"/>
              <a:t>集群再重新</a:t>
            </a:r>
            <a:r>
              <a:rPr lang="zh-CN" altLang="zh-CN" dirty="0" smtClean="0"/>
              <a:t>启动</a:t>
            </a:r>
            <a:r>
              <a:rPr lang="zh-CN" altLang="en-US" dirty="0" smtClean="0"/>
              <a:t>让其</a:t>
            </a:r>
            <a:r>
              <a:rPr lang="zh-CN" altLang="zh-CN" dirty="0" smtClean="0"/>
              <a:t>生效</a:t>
            </a:r>
            <a:r>
              <a:rPr lang="zh-CN" altLang="zh-CN" dirty="0"/>
              <a:t>。</a:t>
            </a:r>
          </a:p>
          <a:p>
            <a:pPr marL="285750" indent="-285750">
              <a:lnSpc>
                <a:spcPct val="150000"/>
              </a:lnSpc>
              <a:buClr>
                <a:schemeClr val="accent1"/>
              </a:buClr>
              <a:buFont typeface="Wingdings" panose="05000000000000000000" pitchFamily="2" charset="2"/>
              <a:buChar char="l"/>
            </a:pPr>
            <a:r>
              <a:rPr lang="zh-CN" altLang="zh-CN" dirty="0" smtClean="0"/>
              <a:t>客户端</a:t>
            </a:r>
            <a:r>
              <a:rPr lang="en-US" altLang="zh-CN" dirty="0" smtClean="0"/>
              <a:t>hbase-site.xml</a:t>
            </a:r>
            <a:r>
              <a:rPr lang="zh-CN" altLang="zh-CN" dirty="0" smtClean="0"/>
              <a:t>中</a:t>
            </a:r>
            <a:r>
              <a:rPr lang="zh-CN" altLang="en-US" dirty="0" smtClean="0"/>
              <a:t>也</a:t>
            </a:r>
            <a:r>
              <a:rPr lang="zh-CN" altLang="zh-CN" dirty="0" smtClean="0"/>
              <a:t>将</a:t>
            </a:r>
            <a:r>
              <a:rPr lang="en-US" altLang="zh-CN" dirty="0" err="1"/>
              <a:t>hbase.security.authentication</a:t>
            </a:r>
            <a:r>
              <a:rPr lang="zh-CN" altLang="zh-CN" dirty="0"/>
              <a:t>设置为</a:t>
            </a:r>
            <a:r>
              <a:rPr lang="en-US" altLang="zh-CN" dirty="0" smtClean="0"/>
              <a:t>simple</a:t>
            </a:r>
            <a:r>
              <a:rPr lang="zh-CN" altLang="zh-CN" dirty="0" smtClean="0"/>
              <a:t>。</a:t>
            </a:r>
            <a:endParaRPr lang="en-US"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5" name="矩形 14"/>
          <p:cNvSpPr/>
          <p:nvPr/>
        </p:nvSpPr>
        <p:spPr>
          <a:xfrm>
            <a:off x="452232" y="1245792"/>
            <a:ext cx="2627642" cy="369332"/>
          </a:xfrm>
          <a:prstGeom prst="rect">
            <a:avLst/>
          </a:prstGeom>
        </p:spPr>
        <p:txBody>
          <a:bodyPr wrap="none">
            <a:spAutoFit/>
          </a:bodyPr>
          <a:lstStyle/>
          <a:p>
            <a:r>
              <a:rPr lang="en-US" altLang="zh-CN" dirty="0" smtClean="0"/>
              <a:t>2</a:t>
            </a:r>
            <a:r>
              <a:rPr lang="zh-CN" altLang="zh-CN" dirty="0" smtClean="0"/>
              <a:t>）</a:t>
            </a:r>
            <a:r>
              <a:rPr lang="zh-CN" altLang="zh-CN" dirty="0"/>
              <a:t>客户端简单访问</a:t>
            </a:r>
            <a:r>
              <a:rPr lang="zh-CN" altLang="zh-CN" dirty="0" smtClean="0"/>
              <a:t>控制</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3.6 </a:t>
            </a:r>
            <a:r>
              <a:rPr lang="en-US" altLang="zh-CN" sz="2100" b="1" spc="225" dirty="0" err="1" smtClean="0">
                <a:solidFill>
                  <a:prstClr val="white"/>
                </a:solidFill>
              </a:rPr>
              <a:t>HBase</a:t>
            </a:r>
            <a:r>
              <a:rPr lang="zh-CN" altLang="en-US" sz="2100" b="1" spc="225" dirty="0" smtClean="0">
                <a:solidFill>
                  <a:prstClr val="white"/>
                </a:solidFill>
              </a:rPr>
              <a:t>安全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3" name="文本框 12"/>
          <p:cNvSpPr txBox="1"/>
          <p:nvPr/>
        </p:nvSpPr>
        <p:spPr>
          <a:xfrm>
            <a:off x="756936" y="1834083"/>
            <a:ext cx="7595494" cy="4247317"/>
          </a:xfrm>
          <a:prstGeom prst="rect">
            <a:avLst/>
          </a:prstGeom>
          <a:noFill/>
        </p:spPr>
        <p:txBody>
          <a:bodyPr wrap="square" rtlCol="0">
            <a:spAutoFit/>
          </a:bodyPr>
          <a:lstStyle/>
          <a:p>
            <a:pPr marL="285750" lvl="0" indent="-285750">
              <a:lnSpc>
                <a:spcPct val="150000"/>
              </a:lnSpc>
              <a:buClr>
                <a:schemeClr val="accent1"/>
              </a:buClr>
              <a:buFont typeface="Wingdings" panose="05000000000000000000" pitchFamily="2" charset="2"/>
              <a:buChar char="l"/>
            </a:pPr>
            <a:r>
              <a:rPr lang="zh-CN" altLang="zh-CN" dirty="0"/>
              <a:t>客户端简单访问控制并不能阻止黑客攻击，只是一种很方便的通过设置用户权限来进行访问控制的方法，可防止误</a:t>
            </a:r>
            <a:r>
              <a:rPr lang="zh-CN" altLang="zh-CN" dirty="0" smtClean="0"/>
              <a:t>操作。</a:t>
            </a:r>
            <a:endParaRPr lang="zh-CN" altLang="zh-CN" dirty="0"/>
          </a:p>
          <a:p>
            <a:pPr marL="285750" indent="-285750">
              <a:lnSpc>
                <a:spcPct val="150000"/>
              </a:lnSpc>
              <a:buClr>
                <a:schemeClr val="accent1"/>
              </a:buClr>
              <a:buFont typeface="Wingdings" panose="05000000000000000000" pitchFamily="2" charset="2"/>
              <a:buChar char="l"/>
            </a:pPr>
            <a:r>
              <a:rPr lang="zh-CN" altLang="zh-CN" dirty="0"/>
              <a:t>在每台服务器的</a:t>
            </a:r>
            <a:r>
              <a:rPr lang="en-US" altLang="zh-CN" dirty="0" smtClean="0"/>
              <a:t>hbase-site.xml</a:t>
            </a:r>
            <a:r>
              <a:rPr lang="zh-CN" altLang="en-US" dirty="0" smtClean="0"/>
              <a:t>配置文件中设置</a:t>
            </a:r>
            <a:r>
              <a:rPr lang="en-US" altLang="zh-CN" dirty="0" err="1" smtClean="0"/>
              <a:t>hbase.security.authentication</a:t>
            </a:r>
            <a:r>
              <a:rPr lang="zh-CN" altLang="en-US" dirty="0" smtClean="0"/>
              <a:t>为</a:t>
            </a:r>
            <a:r>
              <a:rPr lang="en-US" altLang="zh-CN" dirty="0" smtClean="0"/>
              <a:t>simple</a:t>
            </a:r>
            <a:r>
              <a:rPr lang="zh-CN" altLang="en-US" dirty="0" smtClean="0"/>
              <a:t>，以及</a:t>
            </a:r>
            <a:r>
              <a:rPr lang="en-US" altLang="zh-CN" dirty="0" err="1" smtClean="0"/>
              <a:t>hbase.security.authorization</a:t>
            </a:r>
            <a:r>
              <a:rPr lang="zh-CN" altLang="en-US" dirty="0" smtClean="0"/>
              <a:t>、</a:t>
            </a:r>
            <a:r>
              <a:rPr lang="en-US" altLang="zh-CN" dirty="0" err="1" smtClean="0"/>
              <a:t>hbase.coprocessor.master.classes</a:t>
            </a:r>
            <a:r>
              <a:rPr lang="zh-CN" altLang="en-US" dirty="0" smtClean="0"/>
              <a:t>、</a:t>
            </a:r>
            <a:r>
              <a:rPr lang="en-US" altLang="zh-CN" dirty="0" err="1" smtClean="0"/>
              <a:t>hbase.coprocessor.region.classes</a:t>
            </a:r>
            <a:r>
              <a:rPr lang="zh-CN" altLang="en-US" dirty="0" smtClean="0"/>
              <a:t>、</a:t>
            </a:r>
            <a:r>
              <a:rPr lang="en-US" altLang="zh-CN" dirty="0" err="1" smtClean="0"/>
              <a:t>hbase.coprocessor.regionserver.classes</a:t>
            </a:r>
            <a:r>
              <a:rPr lang="zh-CN" altLang="en-US" dirty="0" smtClean="0"/>
              <a:t>等参数。</a:t>
            </a:r>
            <a:endParaRPr lang="en-US" altLang="zh-CN" dirty="0" smtClean="0"/>
          </a:p>
          <a:p>
            <a:pPr marL="285750" indent="-285750">
              <a:lnSpc>
                <a:spcPct val="150000"/>
              </a:lnSpc>
              <a:buClr>
                <a:schemeClr val="accent1"/>
              </a:buClr>
              <a:buFont typeface="Wingdings" panose="05000000000000000000" pitchFamily="2" charset="2"/>
              <a:buChar char="l"/>
            </a:pPr>
            <a:r>
              <a:rPr lang="zh-CN" altLang="zh-CN" dirty="0" smtClean="0"/>
              <a:t>配置</a:t>
            </a:r>
            <a:r>
              <a:rPr lang="zh-CN" altLang="zh-CN" dirty="0"/>
              <a:t>修改</a:t>
            </a:r>
            <a:r>
              <a:rPr lang="zh-CN" altLang="zh-CN" dirty="0" smtClean="0"/>
              <a:t>之后关闭</a:t>
            </a:r>
            <a:r>
              <a:rPr lang="zh-CN" altLang="zh-CN" dirty="0"/>
              <a:t>整个</a:t>
            </a:r>
            <a:r>
              <a:rPr lang="en-US" altLang="zh-CN" dirty="0" err="1"/>
              <a:t>HBase</a:t>
            </a:r>
            <a:r>
              <a:rPr lang="zh-CN" altLang="zh-CN" dirty="0"/>
              <a:t>集群再重新</a:t>
            </a:r>
            <a:r>
              <a:rPr lang="zh-CN" altLang="zh-CN" dirty="0" smtClean="0"/>
              <a:t>启动</a:t>
            </a:r>
            <a:r>
              <a:rPr lang="zh-CN" altLang="en-US" dirty="0" smtClean="0"/>
              <a:t>让其</a:t>
            </a:r>
            <a:r>
              <a:rPr lang="zh-CN" altLang="zh-CN" dirty="0" smtClean="0"/>
              <a:t>生效</a:t>
            </a:r>
            <a:r>
              <a:rPr lang="zh-CN" altLang="zh-CN" dirty="0"/>
              <a:t>。</a:t>
            </a:r>
          </a:p>
          <a:p>
            <a:pPr marL="285750" indent="-285750">
              <a:lnSpc>
                <a:spcPct val="150000"/>
              </a:lnSpc>
              <a:buClr>
                <a:schemeClr val="accent1"/>
              </a:buClr>
              <a:buFont typeface="Wingdings" panose="05000000000000000000" pitchFamily="2" charset="2"/>
              <a:buChar char="l"/>
            </a:pPr>
            <a:r>
              <a:rPr lang="zh-CN" altLang="zh-CN" dirty="0" smtClean="0"/>
              <a:t>客户端</a:t>
            </a:r>
            <a:r>
              <a:rPr lang="en-US" altLang="zh-CN" dirty="0" smtClean="0"/>
              <a:t>hbase-site.xml</a:t>
            </a:r>
            <a:r>
              <a:rPr lang="zh-CN" altLang="zh-CN" dirty="0" smtClean="0"/>
              <a:t>中</a:t>
            </a:r>
            <a:r>
              <a:rPr lang="zh-CN" altLang="en-US" dirty="0" smtClean="0"/>
              <a:t>也</a:t>
            </a:r>
            <a:r>
              <a:rPr lang="zh-CN" altLang="zh-CN" dirty="0" smtClean="0"/>
              <a:t>将</a:t>
            </a:r>
            <a:r>
              <a:rPr lang="en-US" altLang="zh-CN" dirty="0" err="1"/>
              <a:t>hbase.security.authentication</a:t>
            </a:r>
            <a:r>
              <a:rPr lang="zh-CN" altLang="zh-CN" dirty="0"/>
              <a:t>设置为</a:t>
            </a:r>
            <a:r>
              <a:rPr lang="en-US" altLang="zh-CN" dirty="0" smtClean="0"/>
              <a:t>simple</a:t>
            </a:r>
            <a:r>
              <a:rPr lang="zh-CN" altLang="zh-CN" dirty="0" smtClean="0"/>
              <a:t>。</a:t>
            </a:r>
            <a:endParaRPr lang="en-US" altLang="zh-CN" dirty="0"/>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5" name="矩形 14"/>
          <p:cNvSpPr/>
          <p:nvPr/>
        </p:nvSpPr>
        <p:spPr>
          <a:xfrm>
            <a:off x="452232" y="1245792"/>
            <a:ext cx="2627642" cy="369332"/>
          </a:xfrm>
          <a:prstGeom prst="rect">
            <a:avLst/>
          </a:prstGeom>
        </p:spPr>
        <p:txBody>
          <a:bodyPr wrap="none">
            <a:spAutoFit/>
          </a:bodyPr>
          <a:lstStyle/>
          <a:p>
            <a:r>
              <a:rPr lang="en-US" altLang="zh-CN" dirty="0" smtClean="0"/>
              <a:t>2</a:t>
            </a:r>
            <a:r>
              <a:rPr lang="zh-CN" altLang="zh-CN" dirty="0" smtClean="0"/>
              <a:t>）</a:t>
            </a:r>
            <a:r>
              <a:rPr lang="zh-CN" altLang="zh-CN" dirty="0"/>
              <a:t>客户端简单访问</a:t>
            </a:r>
            <a:r>
              <a:rPr lang="zh-CN" altLang="zh-CN" dirty="0" smtClean="0"/>
              <a:t>控制</a:t>
            </a:r>
            <a:endParaRPr lang="zh-CN" altLang="en-US"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3.6 </a:t>
            </a:r>
            <a:r>
              <a:rPr lang="en-US" altLang="zh-CN" sz="2100" b="1" spc="225" dirty="0" err="1" smtClean="0">
                <a:solidFill>
                  <a:prstClr val="white"/>
                </a:solidFill>
              </a:rPr>
              <a:t>HBase</a:t>
            </a:r>
            <a:r>
              <a:rPr lang="zh-CN" altLang="en-US" sz="2100" b="1" spc="225" dirty="0" smtClean="0">
                <a:solidFill>
                  <a:prstClr val="white"/>
                </a:solidFill>
              </a:rPr>
              <a:t>安全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4" name="矩形 13"/>
          <p:cNvSpPr/>
          <p:nvPr/>
        </p:nvSpPr>
        <p:spPr>
          <a:xfrm>
            <a:off x="452232" y="943415"/>
            <a:ext cx="2404826" cy="369332"/>
          </a:xfrm>
          <a:prstGeom prst="rect">
            <a:avLst/>
          </a:prstGeom>
        </p:spPr>
        <p:txBody>
          <a:bodyPr wrap="none">
            <a:spAutoFit/>
          </a:bodyPr>
          <a:lstStyle/>
          <a:p>
            <a:r>
              <a:rPr lang="en-US" altLang="zh-CN" b="1" dirty="0" smtClean="0">
                <a:solidFill>
                  <a:srgbClr val="3D89BC"/>
                </a:solidFill>
              </a:rPr>
              <a:t>2</a:t>
            </a:r>
            <a:r>
              <a:rPr lang="zh-CN" altLang="zh-CN" b="1" dirty="0" smtClean="0">
                <a:solidFill>
                  <a:srgbClr val="3D89BC"/>
                </a:solidFill>
              </a:rPr>
              <a:t>．</a:t>
            </a:r>
            <a:r>
              <a:rPr lang="zh-CN" altLang="zh-CN" b="1" dirty="0">
                <a:solidFill>
                  <a:srgbClr val="3D89BC"/>
                </a:solidFill>
              </a:rPr>
              <a:t>数据访问权限控制</a:t>
            </a:r>
          </a:p>
        </p:txBody>
      </p:sp>
      <p:sp>
        <p:nvSpPr>
          <p:cNvPr id="16" name="文本框 15"/>
          <p:cNvSpPr txBox="1"/>
          <p:nvPr/>
        </p:nvSpPr>
        <p:spPr>
          <a:xfrm>
            <a:off x="654065" y="2220067"/>
            <a:ext cx="7835867" cy="3000821"/>
          </a:xfrm>
          <a:prstGeom prst="rect">
            <a:avLst/>
          </a:prstGeom>
          <a:noFill/>
        </p:spPr>
        <p:txBody>
          <a:bodyPr wrap="square" rtlCol="0">
            <a:spAutoFit/>
          </a:bodyPr>
          <a:lstStyle/>
          <a:p>
            <a:pPr marL="285750" lvl="1" indent="-285750">
              <a:lnSpc>
                <a:spcPct val="150000"/>
              </a:lnSpc>
              <a:buClr>
                <a:schemeClr val="accent1"/>
              </a:buClr>
              <a:buFont typeface="Wingdings" panose="05000000000000000000" pitchFamily="2" charset="2"/>
              <a:buChar char="l"/>
            </a:pPr>
            <a:r>
              <a:rPr lang="en-US" altLang="zh-CN" b="1" dirty="0" smtClean="0"/>
              <a:t>Read</a:t>
            </a:r>
            <a:r>
              <a:rPr lang="zh-CN" altLang="zh-CN" b="1" dirty="0"/>
              <a:t>（</a:t>
            </a:r>
            <a:r>
              <a:rPr lang="en-US" altLang="zh-CN" b="1" dirty="0"/>
              <a:t>R</a:t>
            </a:r>
            <a:r>
              <a:rPr lang="zh-CN" altLang="zh-CN" b="1" dirty="0"/>
              <a:t>）</a:t>
            </a:r>
            <a:r>
              <a:rPr lang="zh-CN" altLang="zh-CN" dirty="0"/>
              <a:t>：读权限，可以读取指定范围内的数据。</a:t>
            </a:r>
          </a:p>
          <a:p>
            <a:pPr marL="285750" lvl="1" indent="-285750">
              <a:lnSpc>
                <a:spcPct val="150000"/>
              </a:lnSpc>
              <a:buClr>
                <a:schemeClr val="accent1"/>
              </a:buClr>
              <a:buFont typeface="Wingdings" panose="05000000000000000000" pitchFamily="2" charset="2"/>
              <a:buChar char="l"/>
            </a:pPr>
            <a:r>
              <a:rPr lang="en-US" altLang="zh-CN" b="1" dirty="0"/>
              <a:t>Write</a:t>
            </a:r>
            <a:r>
              <a:rPr lang="zh-CN" altLang="zh-CN" b="1" dirty="0"/>
              <a:t>（</a:t>
            </a:r>
            <a:r>
              <a:rPr lang="en-US" altLang="zh-CN" b="1" dirty="0"/>
              <a:t>W)</a:t>
            </a:r>
            <a:r>
              <a:rPr lang="zh-CN" altLang="zh-CN" dirty="0"/>
              <a:t>：写权限，可以在指定范围内写数据。</a:t>
            </a:r>
          </a:p>
          <a:p>
            <a:pPr marL="285750" lvl="1" indent="-285750">
              <a:lnSpc>
                <a:spcPct val="150000"/>
              </a:lnSpc>
              <a:buClr>
                <a:schemeClr val="accent1"/>
              </a:buClr>
              <a:buFont typeface="Wingdings" panose="05000000000000000000" pitchFamily="2" charset="2"/>
              <a:buChar char="l"/>
            </a:pPr>
            <a:r>
              <a:rPr lang="en-US" altLang="zh-CN" b="1" dirty="0"/>
              <a:t>Execute</a:t>
            </a:r>
            <a:r>
              <a:rPr lang="zh-CN" altLang="zh-CN" b="1" dirty="0"/>
              <a:t>（</a:t>
            </a:r>
            <a:r>
              <a:rPr lang="en-US" altLang="zh-CN" b="1" dirty="0"/>
              <a:t>X</a:t>
            </a:r>
            <a:r>
              <a:rPr lang="zh-CN" altLang="zh-CN" b="1" dirty="0"/>
              <a:t>）</a:t>
            </a:r>
            <a:r>
              <a:rPr lang="zh-CN" altLang="zh-CN" dirty="0"/>
              <a:t>：执行权限，可以在指定范围内执行</a:t>
            </a:r>
            <a:r>
              <a:rPr lang="en-US" altLang="zh-CN" dirty="0" err="1"/>
              <a:t>HBase</a:t>
            </a:r>
            <a:r>
              <a:rPr lang="zh-CN" altLang="zh-CN" dirty="0"/>
              <a:t>协处理器终端程序。</a:t>
            </a:r>
          </a:p>
          <a:p>
            <a:pPr marL="285750" lvl="1" indent="-285750">
              <a:lnSpc>
                <a:spcPct val="150000"/>
              </a:lnSpc>
              <a:buClr>
                <a:schemeClr val="accent1"/>
              </a:buClr>
              <a:buFont typeface="Wingdings" panose="05000000000000000000" pitchFamily="2" charset="2"/>
              <a:buChar char="l"/>
            </a:pPr>
            <a:r>
              <a:rPr lang="en-US" altLang="zh-CN" b="1" dirty="0"/>
              <a:t>Create</a:t>
            </a:r>
            <a:r>
              <a:rPr lang="zh-CN" altLang="zh-CN" b="1" dirty="0"/>
              <a:t>（</a:t>
            </a:r>
            <a:r>
              <a:rPr lang="en-US" altLang="zh-CN" b="1" dirty="0"/>
              <a:t>C</a:t>
            </a:r>
            <a:r>
              <a:rPr lang="zh-CN" altLang="zh-CN" b="1" dirty="0"/>
              <a:t>）</a:t>
            </a:r>
            <a:r>
              <a:rPr lang="zh-CN" altLang="zh-CN" dirty="0"/>
              <a:t>：创建权限，可以在指定范围内创建、删除表。</a:t>
            </a:r>
          </a:p>
          <a:p>
            <a:pPr marL="285750" lvl="1" indent="-285750">
              <a:lnSpc>
                <a:spcPct val="150000"/>
              </a:lnSpc>
              <a:buClr>
                <a:schemeClr val="accent1"/>
              </a:buClr>
              <a:buFont typeface="Wingdings" panose="05000000000000000000" pitchFamily="2" charset="2"/>
              <a:buChar char="l"/>
            </a:pPr>
            <a:r>
              <a:rPr lang="en-US" altLang="zh-CN" b="1" dirty="0"/>
              <a:t>Admin</a:t>
            </a:r>
            <a:r>
              <a:rPr lang="zh-CN" altLang="zh-CN" b="1" dirty="0"/>
              <a:t>（</a:t>
            </a:r>
            <a:r>
              <a:rPr lang="en-US" altLang="zh-CN" b="1" dirty="0"/>
              <a:t>A)</a:t>
            </a:r>
            <a:r>
              <a:rPr lang="zh-CN" altLang="zh-CN" dirty="0"/>
              <a:t>：管理权限，可以在指定范围内执行分配</a:t>
            </a:r>
            <a:r>
              <a:rPr lang="en-US" altLang="zh-CN" dirty="0" err="1"/>
              <a:t>HRegion</a:t>
            </a:r>
            <a:r>
              <a:rPr lang="zh-CN" altLang="zh-CN" dirty="0"/>
              <a:t>、平衡负载等集群操作</a:t>
            </a:r>
            <a:r>
              <a:rPr lang="zh-CN" altLang="zh-CN" dirty="0" smtClean="0"/>
              <a:t>。</a:t>
            </a:r>
            <a:endParaRPr lang="en-US" altLang="zh-CN" dirty="0"/>
          </a:p>
        </p:txBody>
      </p:sp>
      <p:sp>
        <p:nvSpPr>
          <p:cNvPr id="17" name="矩形 16"/>
          <p:cNvSpPr/>
          <p:nvPr/>
        </p:nvSpPr>
        <p:spPr>
          <a:xfrm>
            <a:off x="654065" y="1540191"/>
            <a:ext cx="8161361" cy="452432"/>
          </a:xfrm>
          <a:prstGeom prst="rect">
            <a:avLst/>
          </a:prstGeom>
        </p:spPr>
        <p:txBody>
          <a:bodyPr wrap="square">
            <a:spAutoFit/>
          </a:bodyPr>
          <a:lstStyle/>
          <a:p>
            <a:pPr>
              <a:lnSpc>
                <a:spcPct val="130000"/>
              </a:lnSpc>
              <a:buClr>
                <a:schemeClr val="accent1"/>
              </a:buClr>
            </a:pPr>
            <a:r>
              <a:rPr lang="en-US" altLang="zh-CN" dirty="0" err="1"/>
              <a:t>HBase</a:t>
            </a:r>
            <a:r>
              <a:rPr lang="zh-CN" altLang="zh-CN" dirty="0"/>
              <a:t>中的数据访问权限分为以下</a:t>
            </a:r>
            <a:r>
              <a:rPr lang="en-US" altLang="zh-CN" dirty="0"/>
              <a:t>5</a:t>
            </a:r>
            <a:r>
              <a:rPr lang="zh-CN" altLang="zh-CN" dirty="0"/>
              <a:t>种彼此独立的级别</a:t>
            </a:r>
            <a:r>
              <a:rPr lang="zh-CN" altLang="en-US" dirty="0" smtClean="0"/>
              <a:t>：</a:t>
            </a:r>
            <a:endParaRPr lang="en-US" altLang="zh-CN" dirty="0" smtClean="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3.6 </a:t>
            </a:r>
            <a:r>
              <a:rPr lang="en-US" altLang="zh-CN" sz="2100" b="1" spc="225" dirty="0" err="1" smtClean="0">
                <a:solidFill>
                  <a:prstClr val="white"/>
                </a:solidFill>
              </a:rPr>
              <a:t>HBase</a:t>
            </a:r>
            <a:r>
              <a:rPr lang="zh-CN" altLang="en-US" sz="2100" b="1" spc="225" dirty="0" smtClean="0">
                <a:solidFill>
                  <a:prstClr val="white"/>
                </a:solidFill>
              </a:rPr>
              <a:t>安全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4" name="矩形 13"/>
          <p:cNvSpPr/>
          <p:nvPr/>
        </p:nvSpPr>
        <p:spPr>
          <a:xfrm>
            <a:off x="452232" y="943415"/>
            <a:ext cx="2404826" cy="369332"/>
          </a:xfrm>
          <a:prstGeom prst="rect">
            <a:avLst/>
          </a:prstGeom>
        </p:spPr>
        <p:txBody>
          <a:bodyPr wrap="none">
            <a:spAutoFit/>
          </a:bodyPr>
          <a:lstStyle/>
          <a:p>
            <a:r>
              <a:rPr lang="en-US" altLang="zh-CN" b="1" dirty="0" smtClean="0">
                <a:solidFill>
                  <a:srgbClr val="3D89BC"/>
                </a:solidFill>
              </a:rPr>
              <a:t>2</a:t>
            </a:r>
            <a:r>
              <a:rPr lang="zh-CN" altLang="zh-CN" b="1" dirty="0" smtClean="0">
                <a:solidFill>
                  <a:srgbClr val="3D89BC"/>
                </a:solidFill>
              </a:rPr>
              <a:t>．</a:t>
            </a:r>
            <a:r>
              <a:rPr lang="zh-CN" altLang="zh-CN" b="1" dirty="0">
                <a:solidFill>
                  <a:srgbClr val="3D89BC"/>
                </a:solidFill>
              </a:rPr>
              <a:t>数据访问权限控制</a:t>
            </a:r>
          </a:p>
        </p:txBody>
      </p:sp>
      <p:sp>
        <p:nvSpPr>
          <p:cNvPr id="16" name="文本框 15"/>
          <p:cNvSpPr txBox="1"/>
          <p:nvPr/>
        </p:nvSpPr>
        <p:spPr>
          <a:xfrm>
            <a:off x="654065" y="2220067"/>
            <a:ext cx="7835867" cy="3000821"/>
          </a:xfrm>
          <a:prstGeom prst="rect">
            <a:avLst/>
          </a:prstGeom>
          <a:noFill/>
        </p:spPr>
        <p:txBody>
          <a:bodyPr wrap="square" rtlCol="0">
            <a:spAutoFit/>
          </a:bodyPr>
          <a:lstStyle/>
          <a:p>
            <a:pPr marL="285750" lvl="1" indent="-285750">
              <a:lnSpc>
                <a:spcPct val="150000"/>
              </a:lnSpc>
              <a:buClr>
                <a:schemeClr val="accent1"/>
              </a:buClr>
              <a:buFont typeface="Wingdings" panose="05000000000000000000" pitchFamily="2" charset="2"/>
              <a:buChar char="l"/>
            </a:pPr>
            <a:r>
              <a:rPr lang="en-US" altLang="zh-CN" b="1" dirty="0" smtClean="0"/>
              <a:t>Read</a:t>
            </a:r>
            <a:r>
              <a:rPr lang="zh-CN" altLang="zh-CN" b="1" dirty="0"/>
              <a:t>（</a:t>
            </a:r>
            <a:r>
              <a:rPr lang="en-US" altLang="zh-CN" b="1" dirty="0"/>
              <a:t>R</a:t>
            </a:r>
            <a:r>
              <a:rPr lang="zh-CN" altLang="zh-CN" b="1" dirty="0"/>
              <a:t>）</a:t>
            </a:r>
            <a:r>
              <a:rPr lang="zh-CN" altLang="zh-CN" dirty="0"/>
              <a:t>：读权限，可以读取指定范围内的数据。</a:t>
            </a:r>
          </a:p>
          <a:p>
            <a:pPr marL="285750" lvl="1" indent="-285750">
              <a:lnSpc>
                <a:spcPct val="150000"/>
              </a:lnSpc>
              <a:buClr>
                <a:schemeClr val="accent1"/>
              </a:buClr>
              <a:buFont typeface="Wingdings" panose="05000000000000000000" pitchFamily="2" charset="2"/>
              <a:buChar char="l"/>
            </a:pPr>
            <a:r>
              <a:rPr lang="en-US" altLang="zh-CN" b="1" dirty="0"/>
              <a:t>Write</a:t>
            </a:r>
            <a:r>
              <a:rPr lang="zh-CN" altLang="zh-CN" b="1" dirty="0"/>
              <a:t>（</a:t>
            </a:r>
            <a:r>
              <a:rPr lang="en-US" altLang="zh-CN" b="1" dirty="0"/>
              <a:t>W)</a:t>
            </a:r>
            <a:r>
              <a:rPr lang="zh-CN" altLang="zh-CN" dirty="0"/>
              <a:t>：写权限，可以在指定范围内写数据。</a:t>
            </a:r>
          </a:p>
          <a:p>
            <a:pPr marL="285750" lvl="1" indent="-285750">
              <a:lnSpc>
                <a:spcPct val="150000"/>
              </a:lnSpc>
              <a:buClr>
                <a:schemeClr val="accent1"/>
              </a:buClr>
              <a:buFont typeface="Wingdings" panose="05000000000000000000" pitchFamily="2" charset="2"/>
              <a:buChar char="l"/>
            </a:pPr>
            <a:r>
              <a:rPr lang="en-US" altLang="zh-CN" b="1" dirty="0"/>
              <a:t>Execute</a:t>
            </a:r>
            <a:r>
              <a:rPr lang="zh-CN" altLang="zh-CN" b="1" dirty="0"/>
              <a:t>（</a:t>
            </a:r>
            <a:r>
              <a:rPr lang="en-US" altLang="zh-CN" b="1" dirty="0"/>
              <a:t>X</a:t>
            </a:r>
            <a:r>
              <a:rPr lang="zh-CN" altLang="zh-CN" b="1" dirty="0"/>
              <a:t>）</a:t>
            </a:r>
            <a:r>
              <a:rPr lang="zh-CN" altLang="zh-CN" dirty="0"/>
              <a:t>：执行权限，可以在指定范围内执行</a:t>
            </a:r>
            <a:r>
              <a:rPr lang="en-US" altLang="zh-CN" dirty="0" err="1"/>
              <a:t>HBase</a:t>
            </a:r>
            <a:r>
              <a:rPr lang="zh-CN" altLang="zh-CN" dirty="0"/>
              <a:t>协处理器终端程序。</a:t>
            </a:r>
          </a:p>
          <a:p>
            <a:pPr marL="285750" lvl="1" indent="-285750">
              <a:lnSpc>
                <a:spcPct val="150000"/>
              </a:lnSpc>
              <a:buClr>
                <a:schemeClr val="accent1"/>
              </a:buClr>
              <a:buFont typeface="Wingdings" panose="05000000000000000000" pitchFamily="2" charset="2"/>
              <a:buChar char="l"/>
            </a:pPr>
            <a:r>
              <a:rPr lang="en-US" altLang="zh-CN" b="1" dirty="0"/>
              <a:t>Create</a:t>
            </a:r>
            <a:r>
              <a:rPr lang="zh-CN" altLang="zh-CN" b="1" dirty="0"/>
              <a:t>（</a:t>
            </a:r>
            <a:r>
              <a:rPr lang="en-US" altLang="zh-CN" b="1" dirty="0"/>
              <a:t>C</a:t>
            </a:r>
            <a:r>
              <a:rPr lang="zh-CN" altLang="zh-CN" b="1" dirty="0"/>
              <a:t>）</a:t>
            </a:r>
            <a:r>
              <a:rPr lang="zh-CN" altLang="zh-CN" dirty="0"/>
              <a:t>：创建权限，可以在指定范围内创建、删除表。</a:t>
            </a:r>
          </a:p>
          <a:p>
            <a:pPr marL="285750" lvl="1" indent="-285750">
              <a:lnSpc>
                <a:spcPct val="150000"/>
              </a:lnSpc>
              <a:buClr>
                <a:schemeClr val="accent1"/>
              </a:buClr>
              <a:buFont typeface="Wingdings" panose="05000000000000000000" pitchFamily="2" charset="2"/>
              <a:buChar char="l"/>
            </a:pPr>
            <a:r>
              <a:rPr lang="en-US" altLang="zh-CN" b="1" dirty="0"/>
              <a:t>Admin</a:t>
            </a:r>
            <a:r>
              <a:rPr lang="zh-CN" altLang="zh-CN" b="1" dirty="0"/>
              <a:t>（</a:t>
            </a:r>
            <a:r>
              <a:rPr lang="en-US" altLang="zh-CN" b="1" dirty="0"/>
              <a:t>A)</a:t>
            </a:r>
            <a:r>
              <a:rPr lang="zh-CN" altLang="zh-CN" dirty="0"/>
              <a:t>：管理权限，可以在指定范围内执行分配</a:t>
            </a:r>
            <a:r>
              <a:rPr lang="en-US" altLang="zh-CN" dirty="0" err="1"/>
              <a:t>HRegion</a:t>
            </a:r>
            <a:r>
              <a:rPr lang="zh-CN" altLang="zh-CN" dirty="0"/>
              <a:t>、平衡负载等集群操作</a:t>
            </a:r>
            <a:r>
              <a:rPr lang="zh-CN" altLang="zh-CN" dirty="0" smtClean="0"/>
              <a:t>。</a:t>
            </a:r>
            <a:endParaRPr lang="en-US" altLang="zh-CN" dirty="0"/>
          </a:p>
        </p:txBody>
      </p:sp>
      <p:sp>
        <p:nvSpPr>
          <p:cNvPr id="17" name="矩形 16"/>
          <p:cNvSpPr/>
          <p:nvPr/>
        </p:nvSpPr>
        <p:spPr>
          <a:xfrm>
            <a:off x="654065" y="1540191"/>
            <a:ext cx="8161361" cy="452432"/>
          </a:xfrm>
          <a:prstGeom prst="rect">
            <a:avLst/>
          </a:prstGeom>
        </p:spPr>
        <p:txBody>
          <a:bodyPr wrap="square">
            <a:spAutoFit/>
          </a:bodyPr>
          <a:lstStyle/>
          <a:p>
            <a:pPr>
              <a:lnSpc>
                <a:spcPct val="130000"/>
              </a:lnSpc>
              <a:buClr>
                <a:schemeClr val="accent1"/>
              </a:buClr>
            </a:pPr>
            <a:r>
              <a:rPr lang="en-US" altLang="zh-CN" dirty="0" err="1"/>
              <a:t>HBase</a:t>
            </a:r>
            <a:r>
              <a:rPr lang="zh-CN" altLang="zh-CN" dirty="0"/>
              <a:t>中的数据访问权限分为以下</a:t>
            </a:r>
            <a:r>
              <a:rPr lang="en-US" altLang="zh-CN" dirty="0"/>
              <a:t>5</a:t>
            </a:r>
            <a:r>
              <a:rPr lang="zh-CN" altLang="zh-CN" dirty="0"/>
              <a:t>种彼此独立的级别</a:t>
            </a:r>
            <a:r>
              <a:rPr lang="zh-CN" altLang="en-US" dirty="0" smtClean="0"/>
              <a:t>：</a:t>
            </a:r>
            <a:endParaRPr lang="en-US" altLang="zh-CN" dirty="0" smtClean="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3.6 </a:t>
            </a:r>
            <a:r>
              <a:rPr lang="en-US" altLang="zh-CN" sz="2100" b="1" spc="225" dirty="0" err="1" smtClean="0">
                <a:solidFill>
                  <a:prstClr val="white"/>
                </a:solidFill>
              </a:rPr>
              <a:t>HBase</a:t>
            </a:r>
            <a:r>
              <a:rPr lang="zh-CN" altLang="en-US" sz="2100" b="1" spc="225" dirty="0" smtClean="0">
                <a:solidFill>
                  <a:prstClr val="white"/>
                </a:solidFill>
              </a:rPr>
              <a:t>安全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6" name="文本框 15"/>
          <p:cNvSpPr txBox="1"/>
          <p:nvPr/>
        </p:nvSpPr>
        <p:spPr>
          <a:xfrm>
            <a:off x="654065" y="2062937"/>
            <a:ext cx="7835867" cy="2585323"/>
          </a:xfrm>
          <a:prstGeom prst="rect">
            <a:avLst/>
          </a:prstGeom>
          <a:noFill/>
        </p:spPr>
        <p:txBody>
          <a:bodyPr wrap="square" rtlCol="0">
            <a:spAutoFit/>
          </a:bodyPr>
          <a:lstStyle/>
          <a:p>
            <a:pPr marL="285750" lvl="1" indent="-285750">
              <a:lnSpc>
                <a:spcPct val="150000"/>
              </a:lnSpc>
              <a:buClr>
                <a:schemeClr val="accent1"/>
              </a:buClr>
              <a:buFont typeface="Wingdings" panose="05000000000000000000" pitchFamily="2" charset="2"/>
              <a:buChar char="l"/>
            </a:pPr>
            <a:r>
              <a:rPr lang="zh-CN" altLang="zh-CN" b="1" dirty="0" smtClean="0"/>
              <a:t>超级</a:t>
            </a:r>
            <a:r>
              <a:rPr lang="zh-CN" altLang="zh-CN" b="1" dirty="0"/>
              <a:t>用户</a:t>
            </a:r>
            <a:r>
              <a:rPr lang="zh-CN" altLang="zh-CN" dirty="0"/>
              <a:t>：可以对任意对象执行所有操作。</a:t>
            </a:r>
            <a:endParaRPr lang="en-US" altLang="zh-CN" dirty="0"/>
          </a:p>
          <a:p>
            <a:pPr marL="285750" lvl="1" indent="-285750">
              <a:lnSpc>
                <a:spcPct val="150000"/>
              </a:lnSpc>
              <a:buClr>
                <a:schemeClr val="accent1"/>
              </a:buClr>
              <a:buFont typeface="Wingdings" panose="05000000000000000000" pitchFamily="2" charset="2"/>
              <a:buChar char="l"/>
            </a:pPr>
            <a:r>
              <a:rPr lang="zh-CN" altLang="zh-CN" b="1" dirty="0"/>
              <a:t>全局</a:t>
            </a:r>
            <a:r>
              <a:rPr lang="zh-CN" altLang="zh-CN" dirty="0"/>
              <a:t>：允许在集群的所有表上执行操作。</a:t>
            </a:r>
            <a:r>
              <a:rPr lang="en-US" altLang="zh-CN" dirty="0"/>
              <a:t> </a:t>
            </a:r>
            <a:endParaRPr lang="zh-CN" altLang="zh-CN" dirty="0"/>
          </a:p>
          <a:p>
            <a:pPr marL="285750" lvl="1" indent="-285750">
              <a:lnSpc>
                <a:spcPct val="150000"/>
              </a:lnSpc>
              <a:buClr>
                <a:schemeClr val="accent1"/>
              </a:buClr>
              <a:buFont typeface="Wingdings" panose="05000000000000000000" pitchFamily="2" charset="2"/>
              <a:buChar char="l"/>
            </a:pPr>
            <a:r>
              <a:rPr lang="zh-CN" altLang="zh-CN" b="1" dirty="0"/>
              <a:t>命名空间</a:t>
            </a:r>
            <a:r>
              <a:rPr lang="zh-CN" altLang="zh-CN" dirty="0"/>
              <a:t>：允许在指定命名空间的所有表上执行操作。</a:t>
            </a:r>
          </a:p>
          <a:p>
            <a:pPr marL="285750" lvl="1" indent="-285750">
              <a:lnSpc>
                <a:spcPct val="150000"/>
              </a:lnSpc>
              <a:buClr>
                <a:schemeClr val="accent1"/>
              </a:buClr>
              <a:buFont typeface="Wingdings" panose="05000000000000000000" pitchFamily="2" charset="2"/>
              <a:buChar char="l"/>
            </a:pPr>
            <a:r>
              <a:rPr lang="zh-CN" altLang="zh-CN" b="1" dirty="0"/>
              <a:t>表</a:t>
            </a:r>
            <a:r>
              <a:rPr lang="zh-CN" altLang="zh-CN" dirty="0"/>
              <a:t>：允许在指定表的数据或元数据上执行操作。</a:t>
            </a:r>
            <a:r>
              <a:rPr lang="en-US" altLang="zh-CN" dirty="0"/>
              <a:t> </a:t>
            </a:r>
            <a:endParaRPr lang="zh-CN" altLang="zh-CN" dirty="0"/>
          </a:p>
          <a:p>
            <a:pPr marL="285750" lvl="1" indent="-285750">
              <a:lnSpc>
                <a:spcPct val="150000"/>
              </a:lnSpc>
              <a:buClr>
                <a:schemeClr val="accent1"/>
              </a:buClr>
              <a:buFont typeface="Wingdings" panose="05000000000000000000" pitchFamily="2" charset="2"/>
              <a:buChar char="l"/>
            </a:pPr>
            <a:r>
              <a:rPr lang="zh-CN" altLang="zh-CN" b="1" dirty="0"/>
              <a:t>列族</a:t>
            </a:r>
            <a:r>
              <a:rPr lang="zh-CN" altLang="zh-CN" dirty="0"/>
              <a:t>：允许在指定列族的单元上执行操作。</a:t>
            </a:r>
          </a:p>
          <a:p>
            <a:pPr marL="285750" lvl="1" indent="-285750">
              <a:lnSpc>
                <a:spcPct val="150000"/>
              </a:lnSpc>
              <a:buClr>
                <a:schemeClr val="accent1"/>
              </a:buClr>
              <a:buFont typeface="Wingdings" panose="05000000000000000000" pitchFamily="2" charset="2"/>
              <a:buChar char="l"/>
            </a:pPr>
            <a:r>
              <a:rPr lang="zh-CN" altLang="zh-CN" b="1" dirty="0"/>
              <a:t>列</a:t>
            </a:r>
            <a:r>
              <a:rPr lang="zh-CN" altLang="zh-CN" dirty="0"/>
              <a:t>：允许在指定列的单元上执行操作。</a:t>
            </a:r>
          </a:p>
        </p:txBody>
      </p:sp>
      <p:sp>
        <p:nvSpPr>
          <p:cNvPr id="17" name="矩形 16"/>
          <p:cNvSpPr/>
          <p:nvPr/>
        </p:nvSpPr>
        <p:spPr>
          <a:xfrm>
            <a:off x="654065" y="1180775"/>
            <a:ext cx="8161361" cy="417358"/>
          </a:xfrm>
          <a:prstGeom prst="rect">
            <a:avLst/>
          </a:prstGeom>
        </p:spPr>
        <p:txBody>
          <a:bodyPr wrap="square">
            <a:spAutoFit/>
          </a:bodyPr>
          <a:lstStyle/>
          <a:p>
            <a:pPr>
              <a:lnSpc>
                <a:spcPct val="130000"/>
              </a:lnSpc>
              <a:buClr>
                <a:schemeClr val="accent1"/>
              </a:buClr>
            </a:pPr>
            <a:r>
              <a:rPr lang="zh-CN" altLang="zh-CN" dirty="0" smtClean="0"/>
              <a:t>权限的作用范围包含如下几种：</a:t>
            </a:r>
            <a:endParaRPr lang="zh-CN" altLang="zh-CN" dirty="0"/>
          </a:p>
        </p:txBody>
      </p:sp>
      <p:sp>
        <p:nvSpPr>
          <p:cNvPr id="18" name="矩形 17"/>
          <p:cNvSpPr/>
          <p:nvPr/>
        </p:nvSpPr>
        <p:spPr>
          <a:xfrm>
            <a:off x="654065" y="5113064"/>
            <a:ext cx="8161361" cy="417358"/>
          </a:xfrm>
          <a:prstGeom prst="rect">
            <a:avLst/>
          </a:prstGeom>
        </p:spPr>
        <p:txBody>
          <a:bodyPr wrap="square">
            <a:spAutoFit/>
          </a:bodyPr>
          <a:lstStyle/>
          <a:p>
            <a:pPr>
              <a:lnSpc>
                <a:spcPct val="130000"/>
              </a:lnSpc>
              <a:buClr>
                <a:schemeClr val="accent1"/>
              </a:buClr>
            </a:pPr>
            <a:r>
              <a:rPr lang="zh-CN" altLang="zh-CN" dirty="0"/>
              <a:t>各种权限级别和作用范围组合在一起可以实现非常细粒度的权限</a:t>
            </a:r>
            <a:r>
              <a:rPr lang="zh-CN" altLang="zh-CN" dirty="0" smtClean="0"/>
              <a:t>控制</a:t>
            </a:r>
            <a:r>
              <a:rPr lang="zh-CN" altLang="en-US" dirty="0" smtClean="0"/>
              <a:t>。</a:t>
            </a:r>
            <a:endParaRPr lang="zh-CN" altLang="zh-CN"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3.6 </a:t>
            </a:r>
            <a:r>
              <a:rPr lang="en-US" altLang="zh-CN" sz="2100" b="1" spc="225" dirty="0" err="1" smtClean="0">
                <a:solidFill>
                  <a:prstClr val="white"/>
                </a:solidFill>
              </a:rPr>
              <a:t>HBase</a:t>
            </a:r>
            <a:r>
              <a:rPr lang="zh-CN" altLang="en-US" sz="2100" b="1" spc="225" dirty="0" smtClean="0">
                <a:solidFill>
                  <a:prstClr val="white"/>
                </a:solidFill>
              </a:rPr>
              <a:t>安全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2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6" name="文本框 15"/>
          <p:cNvSpPr txBox="1"/>
          <p:nvPr/>
        </p:nvSpPr>
        <p:spPr>
          <a:xfrm>
            <a:off x="654065" y="1257719"/>
            <a:ext cx="7835867" cy="3831818"/>
          </a:xfrm>
          <a:prstGeom prst="rect">
            <a:avLst/>
          </a:prstGeom>
          <a:noFill/>
        </p:spPr>
        <p:txBody>
          <a:bodyPr wrap="square" rtlCol="0">
            <a:spAutoFit/>
          </a:bodyPr>
          <a:lstStyle/>
          <a:p>
            <a:pPr marL="285750" lvl="1" indent="-285750">
              <a:lnSpc>
                <a:spcPct val="150000"/>
              </a:lnSpc>
              <a:buClr>
                <a:schemeClr val="accent1"/>
              </a:buClr>
              <a:buFont typeface="Wingdings" panose="05000000000000000000" pitchFamily="2" charset="2"/>
              <a:buChar char="l"/>
            </a:pPr>
            <a:r>
              <a:rPr lang="zh-CN" altLang="zh-CN" dirty="0"/>
              <a:t>在</a:t>
            </a:r>
            <a:r>
              <a:rPr lang="en-US" altLang="zh-CN" dirty="0" err="1"/>
              <a:t>HBase</a:t>
            </a:r>
            <a:r>
              <a:rPr lang="en-US" altLang="zh-CN" dirty="0"/>
              <a:t> Shell</a:t>
            </a:r>
            <a:r>
              <a:rPr lang="zh-CN" altLang="zh-CN" dirty="0"/>
              <a:t>中可以通过</a:t>
            </a:r>
            <a:r>
              <a:rPr lang="en-US" altLang="zh-CN" dirty="0"/>
              <a:t>grant</a:t>
            </a:r>
            <a:r>
              <a:rPr lang="zh-CN" altLang="zh-CN" dirty="0"/>
              <a:t>命令来进行授权，其语法格式如下</a:t>
            </a:r>
            <a:r>
              <a:rPr lang="zh-CN" altLang="zh-CN" dirty="0" smtClean="0"/>
              <a:t>：</a:t>
            </a:r>
            <a:endParaRPr lang="en-US" altLang="zh-CN" dirty="0" smtClean="0"/>
          </a:p>
          <a:p>
            <a:pPr marL="0" lvl="1">
              <a:lnSpc>
                <a:spcPct val="150000"/>
              </a:lnSpc>
              <a:buClr>
                <a:schemeClr val="accent1"/>
              </a:buClr>
            </a:pPr>
            <a:endParaRPr lang="zh-CN" altLang="zh-CN" dirty="0"/>
          </a:p>
          <a:p>
            <a:r>
              <a:rPr lang="en-US" altLang="zh-CN" b="1" dirty="0"/>
              <a:t>grant &lt;user&gt;, &lt;permissions&gt; [, &lt;@namespace&gt; | &lt;table&gt; [, &lt;column family&gt; [, &lt;column qualifier</a:t>
            </a:r>
            <a:r>
              <a:rPr lang="en-US" altLang="zh-CN" b="1" dirty="0" smtClean="0"/>
              <a:t>&gt;]]]</a:t>
            </a:r>
          </a:p>
          <a:p>
            <a:endParaRPr lang="en-US" altLang="zh-CN" dirty="0"/>
          </a:p>
          <a:p>
            <a:pPr marL="285750" lvl="1" indent="-285750">
              <a:lnSpc>
                <a:spcPct val="150000"/>
              </a:lnSpc>
              <a:buClr>
                <a:schemeClr val="accent1"/>
              </a:buClr>
              <a:buFont typeface="Wingdings" panose="05000000000000000000" pitchFamily="2" charset="2"/>
              <a:buChar char="l"/>
            </a:pPr>
            <a:r>
              <a:rPr lang="zh-CN" altLang="zh-CN" dirty="0"/>
              <a:t>权限回收命令</a:t>
            </a:r>
            <a:r>
              <a:rPr lang="en-US" altLang="zh-CN" dirty="0"/>
              <a:t>revoke</a:t>
            </a:r>
            <a:r>
              <a:rPr lang="zh-CN" altLang="zh-CN" dirty="0"/>
              <a:t>格式和</a:t>
            </a:r>
            <a:r>
              <a:rPr lang="en-US" altLang="zh-CN" dirty="0"/>
              <a:t>grant</a:t>
            </a:r>
            <a:r>
              <a:rPr lang="zh-CN" altLang="zh-CN" dirty="0"/>
              <a:t>命令类似，只是少了第二</a:t>
            </a:r>
            <a:r>
              <a:rPr lang="zh-CN" altLang="zh-CN" dirty="0" smtClean="0"/>
              <a:t>个</a:t>
            </a:r>
            <a:r>
              <a:rPr lang="zh-CN" altLang="en-US" dirty="0"/>
              <a:t>表示</a:t>
            </a:r>
            <a:r>
              <a:rPr lang="zh-CN" altLang="zh-CN" dirty="0" smtClean="0"/>
              <a:t>权限</a:t>
            </a:r>
            <a:r>
              <a:rPr lang="zh-CN" altLang="en-US" dirty="0" smtClean="0"/>
              <a:t>级别</a:t>
            </a:r>
            <a:r>
              <a:rPr lang="zh-CN" altLang="zh-CN" dirty="0" smtClean="0"/>
              <a:t>的</a:t>
            </a:r>
            <a:r>
              <a:rPr lang="zh-CN" altLang="zh-CN" dirty="0"/>
              <a:t>参数，含义是回收该用户在指定范围内的所有</a:t>
            </a:r>
            <a:r>
              <a:rPr lang="zh-CN" altLang="zh-CN" dirty="0" smtClean="0"/>
              <a:t>权限</a:t>
            </a:r>
            <a:r>
              <a:rPr lang="zh-CN" altLang="en-US" dirty="0" smtClean="0"/>
              <a:t>。</a:t>
            </a:r>
            <a:endParaRPr lang="en-US" altLang="zh-CN" dirty="0" smtClean="0"/>
          </a:p>
          <a:p>
            <a:pPr marL="285750" lvl="1" indent="-285750">
              <a:lnSpc>
                <a:spcPct val="150000"/>
              </a:lnSpc>
              <a:buClr>
                <a:schemeClr val="accent1"/>
              </a:buClr>
              <a:buFont typeface="Wingdings" panose="05000000000000000000" pitchFamily="2" charset="2"/>
              <a:buChar char="l"/>
            </a:pPr>
            <a:endParaRPr lang="en-US" altLang="zh-CN" dirty="0"/>
          </a:p>
          <a:p>
            <a:pPr marL="285750" lvl="1" indent="-285750">
              <a:lnSpc>
                <a:spcPct val="150000"/>
              </a:lnSpc>
              <a:buClr>
                <a:schemeClr val="accent1"/>
              </a:buClr>
              <a:buFont typeface="Wingdings" panose="05000000000000000000" pitchFamily="2" charset="2"/>
              <a:buChar char="l"/>
            </a:pPr>
            <a:r>
              <a:rPr lang="zh-CN" altLang="zh-CN" dirty="0"/>
              <a:t>注意</a:t>
            </a:r>
            <a:r>
              <a:rPr lang="en-US" altLang="zh-CN" dirty="0"/>
              <a:t>revoke</a:t>
            </a:r>
            <a:r>
              <a:rPr lang="zh-CN" altLang="zh-CN" dirty="0"/>
              <a:t>命令的作用范围参数必须和</a:t>
            </a:r>
            <a:r>
              <a:rPr lang="en-US" altLang="zh-CN" dirty="0"/>
              <a:t>grant</a:t>
            </a:r>
            <a:r>
              <a:rPr lang="zh-CN" altLang="zh-CN" dirty="0"/>
              <a:t>命令一致才能成功回收权限，否则不论给出的作用范围是更大还是更小都不会回收</a:t>
            </a:r>
            <a:r>
              <a:rPr lang="zh-CN" altLang="zh-CN" dirty="0" smtClean="0"/>
              <a:t>权限。</a:t>
            </a:r>
            <a:r>
              <a:rPr lang="en-US" altLang="zh-CN" dirty="0" smtClean="0"/>
              <a:t> </a:t>
            </a:r>
            <a:endParaRPr lang="zh-CN" altLang="zh-CN"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03360" y="1169836"/>
              <a:ext cx="2337268" cy="523220"/>
            </a:xfrm>
            <a:prstGeom prst="rect">
              <a:avLst/>
            </a:prstGeom>
            <a:noFill/>
          </p:spPr>
          <p:txBody>
            <a:bodyPr wrap="none" rtlCol="0">
              <a:spAutoFit/>
            </a:bodyPr>
            <a:lstStyle/>
            <a:p>
              <a:pPr algn="ctr"/>
              <a:r>
                <a:rPr lang="zh-CN" altLang="en-US" sz="2800" dirty="0" smtClean="0">
                  <a:solidFill>
                    <a:schemeClr val="accent4"/>
                  </a:solidFill>
                </a:rPr>
                <a:t>第三章 </a:t>
              </a:r>
              <a:r>
                <a:rPr lang="en-US" altLang="zh-CN" sz="2800" dirty="0" smtClean="0">
                  <a:solidFill>
                    <a:schemeClr val="accent4"/>
                  </a:solidFill>
                </a:rPr>
                <a:t>Hadoop</a:t>
              </a:r>
              <a:r>
                <a:rPr lang="zh-CN" altLang="en-US" sz="2800" dirty="0" smtClean="0">
                  <a:solidFill>
                    <a:schemeClr val="accent4"/>
                  </a:solidFill>
                </a:rPr>
                <a:t>数据库</a:t>
              </a:r>
              <a:r>
                <a:rPr lang="en-US" altLang="zh-CN" sz="2800" dirty="0" err="1" smtClean="0">
                  <a:solidFill>
                    <a:schemeClr val="accent4"/>
                  </a:solidFill>
                </a:rPr>
                <a:t>HBase</a:t>
              </a:r>
              <a:endParaRPr lang="zh-CN" altLang="en-US" sz="2800" dirty="0">
                <a:solidFill>
                  <a:schemeClr val="accent4"/>
                </a:solidFill>
              </a:endParaRPr>
            </a:p>
          </p:txBody>
        </p:sp>
      </p:grpSp>
      <p:grpSp>
        <p:nvGrpSpPr>
          <p:cNvPr id="67" name="组合 66"/>
          <p:cNvGrpSpPr/>
          <p:nvPr/>
        </p:nvGrpSpPr>
        <p:grpSpPr>
          <a:xfrm>
            <a:off x="1754534" y="191206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简介</a:t>
              </a:r>
            </a:p>
          </p:txBody>
        </p:sp>
      </p:grpSp>
      <p:grpSp>
        <p:nvGrpSpPr>
          <p:cNvPr id="68" name="组合 67"/>
          <p:cNvGrpSpPr/>
          <p:nvPr/>
        </p:nvGrpSpPr>
        <p:grpSpPr>
          <a:xfrm>
            <a:off x="1754534" y="250541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部署</a:t>
              </a:r>
            </a:p>
          </p:txBody>
        </p:sp>
      </p:grpSp>
      <p:grpSp>
        <p:nvGrpSpPr>
          <p:cNvPr id="69" name="组合 68"/>
          <p:cNvGrpSpPr/>
          <p:nvPr/>
        </p:nvGrpSpPr>
        <p:grpSpPr>
          <a:xfrm>
            <a:off x="1751090" y="30816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配置</a:t>
              </a:r>
            </a:p>
          </p:txBody>
        </p:sp>
      </p:grpSp>
      <p:grpSp>
        <p:nvGrpSpPr>
          <p:cNvPr id="70" name="组合 69"/>
          <p:cNvGrpSpPr/>
          <p:nvPr/>
        </p:nvGrpSpPr>
        <p:grpSpPr>
          <a:xfrm>
            <a:off x="1751090" y="3686098"/>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2768707"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 Shell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33" y="5449397"/>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bg1"/>
                </a:solidFill>
              </a:rPr>
              <a:t>习题</a:t>
            </a:r>
          </a:p>
        </p:txBody>
      </p:sp>
      <p:grpSp>
        <p:nvGrpSpPr>
          <p:cNvPr id="44" name="组合 69"/>
          <p:cNvGrpSpPr/>
          <p:nvPr/>
        </p:nvGrpSpPr>
        <p:grpSpPr>
          <a:xfrm>
            <a:off x="1754533" y="4268710"/>
            <a:ext cx="5693399" cy="426279"/>
            <a:chOff x="1807265" y="3866296"/>
            <a:chExt cx="5693399" cy="426279"/>
          </a:xfrm>
        </p:grpSpPr>
        <p:sp>
          <p:nvSpPr>
            <p:cNvPr id="45" name="圆角矩形 44"/>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1814" y="3877077"/>
              <a:ext cx="309091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模式设计</a:t>
              </a:r>
            </a:p>
          </p:txBody>
        </p:sp>
      </p:grpSp>
      <p:grpSp>
        <p:nvGrpSpPr>
          <p:cNvPr id="55" name="组合 69"/>
          <p:cNvGrpSpPr/>
          <p:nvPr/>
        </p:nvGrpSpPr>
        <p:grpSpPr>
          <a:xfrm>
            <a:off x="1747646" y="4900422"/>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4945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HBase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安全</a:t>
              </a: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2"/>
          <a:srcRect l="19090" t="21720" r="16280" b="22029"/>
          <a:stretch>
            <a:fillRect/>
          </a:stretch>
        </p:blipFill>
        <p:spPr>
          <a:xfrm>
            <a:off x="-38100" y="-22225"/>
            <a:ext cx="9201150" cy="6829426"/>
          </a:xfrm>
          <a:prstGeom prst="rect">
            <a:avLst/>
          </a:prstGeom>
        </p:spPr>
      </p:pic>
      <p:sp>
        <p:nvSpPr>
          <p:cNvPr id="5" name="矩形 4"/>
          <p:cNvSpPr/>
          <p:nvPr/>
        </p:nvSpPr>
        <p:spPr>
          <a:xfrm>
            <a:off x="589274" y="1087200"/>
            <a:ext cx="8227180" cy="5424562"/>
          </a:xfrm>
          <a:prstGeom prst="rect">
            <a:avLst/>
          </a:prstGeom>
        </p:spPr>
        <p:txBody>
          <a:bodyPr wrap="square">
            <a:spAutoFit/>
          </a:bodyPr>
          <a:lstStyle/>
          <a:p>
            <a:pPr marL="457200" indent="-457200">
              <a:lnSpc>
                <a:spcPct val="150000"/>
              </a:lnSpc>
              <a:buFont typeface="+mj-lt"/>
              <a:buAutoNum type="arabicPeriod"/>
            </a:pPr>
            <a:r>
              <a:rPr lang="en-US" altLang="zh-CN" sz="2100" spc="225" dirty="0" err="1" smtClean="0">
                <a:solidFill>
                  <a:prstClr val="white"/>
                </a:solidFill>
              </a:rPr>
              <a:t>HBase</a:t>
            </a:r>
            <a:r>
              <a:rPr lang="zh-CN" altLang="zh-CN" sz="2100" spc="225" dirty="0">
                <a:solidFill>
                  <a:prstClr val="white"/>
                </a:solidFill>
              </a:rPr>
              <a:t>集群中</a:t>
            </a:r>
            <a:r>
              <a:rPr lang="en-US" altLang="zh-CN" sz="2100" spc="225" dirty="0" err="1">
                <a:solidFill>
                  <a:prstClr val="white"/>
                </a:solidFill>
              </a:rPr>
              <a:t>HMaster</a:t>
            </a:r>
            <a:r>
              <a:rPr lang="zh-CN" altLang="zh-CN" sz="2100" spc="225" dirty="0">
                <a:solidFill>
                  <a:prstClr val="white"/>
                </a:solidFill>
              </a:rPr>
              <a:t>、</a:t>
            </a:r>
            <a:r>
              <a:rPr lang="en-US" altLang="zh-CN" sz="2100" spc="225" dirty="0" err="1">
                <a:solidFill>
                  <a:prstClr val="white"/>
                </a:solidFill>
              </a:rPr>
              <a:t>HRegionServer</a:t>
            </a:r>
            <a:r>
              <a:rPr lang="zh-CN" altLang="zh-CN" sz="2100" spc="225" dirty="0" smtClean="0">
                <a:solidFill>
                  <a:prstClr val="white"/>
                </a:solidFill>
              </a:rPr>
              <a:t>和</a:t>
            </a:r>
            <a:r>
              <a:rPr lang="en-US" altLang="zh-CN" sz="2100" spc="225" dirty="0" err="1" smtClean="0">
                <a:solidFill>
                  <a:prstClr val="white"/>
                </a:solidFill>
              </a:rPr>
              <a:t>ZooKeeper</a:t>
            </a:r>
            <a:r>
              <a:rPr lang="zh-CN" altLang="zh-CN" sz="2100" spc="225" dirty="0">
                <a:solidFill>
                  <a:prstClr val="white"/>
                </a:solidFill>
              </a:rPr>
              <a:t>的主要作用分别是什么？</a:t>
            </a:r>
          </a:p>
          <a:p>
            <a:pPr marL="457200" lvl="0" indent="-457200">
              <a:lnSpc>
                <a:spcPct val="150000"/>
              </a:lnSpc>
              <a:buFont typeface="+mj-lt"/>
              <a:buAutoNum type="arabicPeriod"/>
            </a:pPr>
            <a:r>
              <a:rPr lang="en-US" altLang="zh-CN" sz="2100" spc="225" dirty="0" err="1" smtClean="0">
                <a:solidFill>
                  <a:prstClr val="white"/>
                </a:solidFill>
              </a:rPr>
              <a:t>HBase</a:t>
            </a:r>
            <a:r>
              <a:rPr lang="zh-CN" altLang="zh-CN" sz="2100" spc="225" dirty="0">
                <a:solidFill>
                  <a:prstClr val="white"/>
                </a:solidFill>
              </a:rPr>
              <a:t>有哪几种部署方式？它们的主要区别是什么？</a:t>
            </a:r>
          </a:p>
          <a:p>
            <a:pPr marL="457200" lvl="0" indent="-457200">
              <a:lnSpc>
                <a:spcPct val="150000"/>
              </a:lnSpc>
              <a:buFont typeface="+mj-lt"/>
              <a:buAutoNum type="arabicPeriod"/>
            </a:pPr>
            <a:r>
              <a:rPr lang="en-US" altLang="zh-CN" sz="2100" spc="225" dirty="0" err="1" smtClean="0">
                <a:solidFill>
                  <a:prstClr val="white"/>
                </a:solidFill>
              </a:rPr>
              <a:t>HBase</a:t>
            </a:r>
            <a:r>
              <a:rPr lang="zh-CN" altLang="zh-CN" sz="2100" spc="225" dirty="0">
                <a:solidFill>
                  <a:prstClr val="white"/>
                </a:solidFill>
              </a:rPr>
              <a:t>集群有哪些配置文件？它们的主要作用分别</a:t>
            </a:r>
            <a:r>
              <a:rPr lang="zh-CN" altLang="zh-CN" sz="2100" spc="225" dirty="0" smtClean="0">
                <a:solidFill>
                  <a:prstClr val="white"/>
                </a:solidFill>
              </a:rPr>
              <a:t>是什么</a:t>
            </a:r>
            <a:r>
              <a:rPr lang="zh-CN" altLang="zh-CN" sz="2100" spc="225" dirty="0">
                <a:solidFill>
                  <a:prstClr val="white"/>
                </a:solidFill>
              </a:rPr>
              <a:t>？</a:t>
            </a:r>
          </a:p>
          <a:p>
            <a:pPr marL="457200" lvl="0" indent="-457200">
              <a:lnSpc>
                <a:spcPct val="150000"/>
              </a:lnSpc>
              <a:buFont typeface="+mj-lt"/>
              <a:buAutoNum type="arabicPeriod"/>
            </a:pPr>
            <a:r>
              <a:rPr lang="en-US" altLang="zh-CN" sz="2100" spc="225" dirty="0" err="1" smtClean="0">
                <a:solidFill>
                  <a:prstClr val="white"/>
                </a:solidFill>
              </a:rPr>
              <a:t>HBase</a:t>
            </a:r>
            <a:r>
              <a:rPr lang="en-US" altLang="zh-CN" sz="2100" spc="225" dirty="0" smtClean="0">
                <a:solidFill>
                  <a:prstClr val="white"/>
                </a:solidFill>
              </a:rPr>
              <a:t> </a:t>
            </a:r>
            <a:r>
              <a:rPr lang="en-US" altLang="zh-CN" sz="2100" spc="225" dirty="0">
                <a:solidFill>
                  <a:prstClr val="white"/>
                </a:solidFill>
              </a:rPr>
              <a:t>Shell</a:t>
            </a:r>
            <a:r>
              <a:rPr lang="zh-CN" altLang="zh-CN" sz="2100" spc="225" dirty="0">
                <a:solidFill>
                  <a:prstClr val="white"/>
                </a:solidFill>
              </a:rPr>
              <a:t>有哪些</a:t>
            </a:r>
            <a:r>
              <a:rPr lang="en-US" altLang="zh-CN" sz="2100" spc="225" dirty="0">
                <a:solidFill>
                  <a:prstClr val="white"/>
                </a:solidFill>
              </a:rPr>
              <a:t>DDL</a:t>
            </a:r>
            <a:r>
              <a:rPr lang="zh-CN" altLang="zh-CN" sz="2100" spc="225" dirty="0">
                <a:solidFill>
                  <a:prstClr val="white"/>
                </a:solidFill>
              </a:rPr>
              <a:t>命令和</a:t>
            </a:r>
            <a:r>
              <a:rPr lang="en-US" altLang="zh-CN" sz="2100" spc="225" dirty="0">
                <a:solidFill>
                  <a:prstClr val="white"/>
                </a:solidFill>
              </a:rPr>
              <a:t>DML</a:t>
            </a:r>
            <a:r>
              <a:rPr lang="zh-CN" altLang="zh-CN" sz="2100" spc="225" dirty="0">
                <a:solidFill>
                  <a:prstClr val="white"/>
                </a:solidFill>
              </a:rPr>
              <a:t>命令？请分别对它们作简要描述。</a:t>
            </a:r>
          </a:p>
          <a:p>
            <a:pPr marL="457200" lvl="0" indent="-457200">
              <a:lnSpc>
                <a:spcPct val="150000"/>
              </a:lnSpc>
              <a:buFont typeface="+mj-lt"/>
              <a:buAutoNum type="arabicPeriod"/>
            </a:pPr>
            <a:r>
              <a:rPr lang="zh-CN" altLang="zh-CN" sz="2100" spc="225" dirty="0" smtClean="0">
                <a:solidFill>
                  <a:prstClr val="white"/>
                </a:solidFill>
              </a:rPr>
              <a:t>你</a:t>
            </a:r>
            <a:r>
              <a:rPr lang="zh-CN" altLang="zh-CN" sz="2100" spc="225" dirty="0">
                <a:solidFill>
                  <a:prstClr val="white"/>
                </a:solidFill>
              </a:rPr>
              <a:t>认为应如何进行</a:t>
            </a:r>
            <a:r>
              <a:rPr lang="en-US" altLang="zh-CN" sz="2100" spc="225" dirty="0" err="1">
                <a:solidFill>
                  <a:prstClr val="white"/>
                </a:solidFill>
              </a:rPr>
              <a:t>HBase</a:t>
            </a:r>
            <a:r>
              <a:rPr lang="zh-CN" altLang="zh-CN" sz="2100" spc="225" dirty="0">
                <a:solidFill>
                  <a:prstClr val="white"/>
                </a:solidFill>
              </a:rPr>
              <a:t>的行键设计？</a:t>
            </a:r>
          </a:p>
          <a:p>
            <a:pPr marL="457200" lvl="0" indent="-457200">
              <a:lnSpc>
                <a:spcPct val="150000"/>
              </a:lnSpc>
              <a:buFont typeface="+mj-lt"/>
              <a:buAutoNum type="arabicPeriod"/>
            </a:pPr>
            <a:r>
              <a:rPr lang="zh-CN" altLang="zh-CN" sz="2100" spc="225" dirty="0" smtClean="0">
                <a:solidFill>
                  <a:prstClr val="white"/>
                </a:solidFill>
              </a:rPr>
              <a:t>对</a:t>
            </a:r>
            <a:r>
              <a:rPr lang="en-US" altLang="zh-CN" sz="2100" spc="225" dirty="0" err="1">
                <a:solidFill>
                  <a:prstClr val="white"/>
                </a:solidFill>
              </a:rPr>
              <a:t>HBase</a:t>
            </a:r>
            <a:r>
              <a:rPr lang="zh-CN" altLang="zh-CN" sz="2100" spc="225" dirty="0">
                <a:solidFill>
                  <a:prstClr val="white"/>
                </a:solidFill>
              </a:rPr>
              <a:t>表划分列族时应遵循哪些原则？</a:t>
            </a:r>
          </a:p>
          <a:p>
            <a:pPr marL="457200" lvl="0" indent="-457200">
              <a:lnSpc>
                <a:spcPct val="150000"/>
              </a:lnSpc>
              <a:buFont typeface="+mj-lt"/>
              <a:buAutoNum type="arabicPeriod"/>
            </a:pPr>
            <a:r>
              <a:rPr lang="en-US" altLang="zh-CN" sz="2100" spc="225" dirty="0" err="1" smtClean="0">
                <a:solidFill>
                  <a:prstClr val="white"/>
                </a:solidFill>
              </a:rPr>
              <a:t>HBase</a:t>
            </a:r>
            <a:r>
              <a:rPr lang="zh-CN" altLang="zh-CN" sz="2100" spc="225" dirty="0">
                <a:solidFill>
                  <a:prstClr val="white"/>
                </a:solidFill>
              </a:rPr>
              <a:t>表有哪些列族属性和表属性？请分别进行简要描述。</a:t>
            </a:r>
          </a:p>
          <a:p>
            <a:pPr marL="457200" indent="-457200">
              <a:lnSpc>
                <a:spcPct val="150000"/>
              </a:lnSpc>
              <a:buFont typeface="+mj-lt"/>
              <a:buAutoNum type="arabicPeriod"/>
            </a:pPr>
            <a:r>
              <a:rPr lang="en-US" altLang="zh-CN" sz="2100" spc="225" dirty="0" err="1" smtClean="0">
                <a:solidFill>
                  <a:prstClr val="white"/>
                </a:solidFill>
              </a:rPr>
              <a:t>HBase</a:t>
            </a:r>
            <a:r>
              <a:rPr lang="zh-CN" altLang="zh-CN" sz="2100" spc="225" dirty="0">
                <a:solidFill>
                  <a:prstClr val="white"/>
                </a:solidFill>
              </a:rPr>
              <a:t>中数据访问有哪几种权限级别？它们的作用范围有哪些？</a:t>
            </a:r>
          </a:p>
        </p:txBody>
      </p:sp>
      <p:sp>
        <p:nvSpPr>
          <p:cNvPr id="3" name="矩形 2"/>
          <p:cNvSpPr/>
          <p:nvPr/>
        </p:nvSpPr>
        <p:spPr>
          <a:xfrm>
            <a:off x="591369" y="191060"/>
            <a:ext cx="1569660" cy="646331"/>
          </a:xfrm>
          <a:prstGeom prst="rect">
            <a:avLst/>
          </a:prstGeom>
        </p:spPr>
        <p:txBody>
          <a:bodyPr wrap="none">
            <a:spAutoFit/>
          </a:bodyPr>
          <a:lstStyle/>
          <a:p>
            <a:r>
              <a:rPr lang="zh-CN" altLang="en-US" sz="3600" b="1" dirty="0">
                <a:solidFill>
                  <a:srgbClr val="96C527"/>
                </a:solidFill>
              </a:rPr>
              <a:t>习题：</a:t>
            </a:r>
          </a:p>
        </p:txBody>
      </p:sp>
      <p:cxnSp>
        <p:nvCxnSpPr>
          <p:cNvPr id="6" name="直接连接符 5"/>
          <p:cNvCxnSpPr/>
          <p:nvPr/>
        </p:nvCxnSpPr>
        <p:spPr>
          <a:xfrm>
            <a:off x="591370" y="793387"/>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9274" y="883020"/>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6"/>
          </p:cNvPr>
          <p:cNvPicPr>
            <a:picLocks noChangeAspect="1"/>
          </p:cNvPicPr>
          <p:nvPr/>
        </p:nvPicPr>
        <p:blipFill>
          <a:blip r:embed="rId7"/>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3.1 </a:t>
            </a:r>
            <a:r>
              <a:rPr lang="en-US" altLang="zh-CN" sz="2100" b="1" spc="225" dirty="0" err="1" smtClean="0">
                <a:solidFill>
                  <a:prstClr val="white"/>
                </a:solidFill>
              </a:rPr>
              <a:t>HBase</a:t>
            </a:r>
            <a:r>
              <a:rPr lang="zh-CN" altLang="en-US" sz="2100" b="1" spc="225" dirty="0" smtClean="0">
                <a:solidFill>
                  <a:prstClr val="white"/>
                </a:solidFill>
              </a:rPr>
              <a:t>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0" name="矩形 19"/>
          <p:cNvSpPr/>
          <p:nvPr/>
        </p:nvSpPr>
        <p:spPr>
          <a:xfrm>
            <a:off x="452232" y="889323"/>
            <a:ext cx="1481496" cy="369332"/>
          </a:xfrm>
          <a:prstGeom prst="rect">
            <a:avLst/>
          </a:prstGeom>
        </p:spPr>
        <p:txBody>
          <a:bodyPr wrap="none">
            <a:spAutoFit/>
          </a:bodyPr>
          <a:lstStyle/>
          <a:p>
            <a:r>
              <a:rPr lang="en-US" altLang="zh-CN" b="1" dirty="0" smtClean="0">
                <a:solidFill>
                  <a:srgbClr val="3D89BC"/>
                </a:solidFill>
              </a:rPr>
              <a:t>2</a:t>
            </a:r>
            <a:r>
              <a:rPr lang="zh-CN" altLang="zh-CN" b="1" dirty="0" smtClean="0">
                <a:solidFill>
                  <a:srgbClr val="3D89BC"/>
                </a:solidFill>
              </a:rPr>
              <a:t>．</a:t>
            </a:r>
            <a:r>
              <a:rPr lang="zh-CN" altLang="en-US" b="1" dirty="0" smtClean="0">
                <a:solidFill>
                  <a:srgbClr val="3D89BC"/>
                </a:solidFill>
              </a:rPr>
              <a:t>数据模型</a:t>
            </a:r>
            <a:endParaRPr lang="zh-CN" altLang="zh-CN" b="1" dirty="0">
              <a:solidFill>
                <a:srgbClr val="3D89BC"/>
              </a:solidFill>
            </a:endParaRPr>
          </a:p>
        </p:txBody>
      </p:sp>
      <p:sp>
        <p:nvSpPr>
          <p:cNvPr id="12" name="矩形 11"/>
          <p:cNvSpPr/>
          <p:nvPr/>
        </p:nvSpPr>
        <p:spPr>
          <a:xfrm>
            <a:off x="452232" y="1469150"/>
            <a:ext cx="1473480" cy="369332"/>
          </a:xfrm>
          <a:prstGeom prst="rect">
            <a:avLst/>
          </a:prstGeom>
        </p:spPr>
        <p:txBody>
          <a:bodyPr wrap="none">
            <a:spAutoFit/>
          </a:bodyPr>
          <a:lstStyle/>
          <a:p>
            <a:r>
              <a:rPr lang="en-US" altLang="zh-CN" dirty="0"/>
              <a:t>1</a:t>
            </a:r>
            <a:r>
              <a:rPr lang="zh-CN" altLang="zh-CN" dirty="0" smtClean="0"/>
              <a:t>）</a:t>
            </a:r>
            <a:r>
              <a:rPr lang="zh-CN" altLang="en-US" dirty="0" smtClean="0"/>
              <a:t>基本术语</a:t>
            </a:r>
            <a:endParaRPr lang="zh-CN" altLang="en-US" dirty="0"/>
          </a:p>
        </p:txBody>
      </p:sp>
      <p:sp>
        <p:nvSpPr>
          <p:cNvPr id="13" name="文本框 12"/>
          <p:cNvSpPr txBox="1"/>
          <p:nvPr/>
        </p:nvSpPr>
        <p:spPr>
          <a:xfrm>
            <a:off x="586104" y="1934549"/>
            <a:ext cx="7971790" cy="4154984"/>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r>
              <a:rPr lang="zh-CN" altLang="zh-CN" sz="1600" b="1" dirty="0"/>
              <a:t>表</a:t>
            </a:r>
            <a:r>
              <a:rPr lang="zh-CN" altLang="zh-CN" sz="1600" dirty="0"/>
              <a:t>（</a:t>
            </a:r>
            <a:r>
              <a:rPr lang="en-US" altLang="zh-CN" sz="1600" dirty="0"/>
              <a:t>Table</a:t>
            </a:r>
            <a:r>
              <a:rPr lang="zh-CN" altLang="zh-CN" sz="1600" dirty="0"/>
              <a:t>）：</a:t>
            </a:r>
            <a:r>
              <a:rPr lang="en-US" altLang="zh-CN" sz="1600" dirty="0" err="1"/>
              <a:t>HBase</a:t>
            </a:r>
            <a:r>
              <a:rPr lang="zh-CN" altLang="zh-CN" sz="1600" dirty="0"/>
              <a:t>中的表由若干行组成</a:t>
            </a:r>
            <a:r>
              <a:rPr lang="zh-CN" altLang="zh-CN" sz="1600" dirty="0" smtClean="0"/>
              <a:t>。</a:t>
            </a:r>
            <a:endParaRPr lang="en-US" altLang="zh-CN" sz="1600" dirty="0"/>
          </a:p>
          <a:p>
            <a:pPr marL="285750" indent="-285750" fontAlgn="auto">
              <a:lnSpc>
                <a:spcPct val="150000"/>
              </a:lnSpc>
              <a:buClr>
                <a:srgbClr val="3D89BC"/>
              </a:buClr>
              <a:buFont typeface="Wingdings" panose="05000000000000000000" charset="0"/>
              <a:buChar char="l"/>
            </a:pPr>
            <a:r>
              <a:rPr lang="zh-CN" altLang="zh-CN" sz="1600" b="1" dirty="0" smtClean="0"/>
              <a:t>行</a:t>
            </a:r>
            <a:r>
              <a:rPr lang="zh-CN" altLang="zh-CN" sz="1600" dirty="0"/>
              <a:t>（</a:t>
            </a:r>
            <a:r>
              <a:rPr lang="en-US" altLang="zh-CN" sz="1600" dirty="0"/>
              <a:t>Row</a:t>
            </a:r>
            <a:r>
              <a:rPr lang="zh-CN" altLang="zh-CN" sz="1600" dirty="0"/>
              <a:t>）：</a:t>
            </a:r>
            <a:r>
              <a:rPr lang="en-US" altLang="zh-CN" sz="1600" dirty="0" err="1"/>
              <a:t>HBase</a:t>
            </a:r>
            <a:r>
              <a:rPr lang="zh-CN" altLang="zh-CN" sz="1600" dirty="0"/>
              <a:t>中表的一行由一个行键和若干个列名到值的映射组成</a:t>
            </a:r>
            <a:r>
              <a:rPr lang="zh-CN" altLang="zh-CN" sz="1600" dirty="0" smtClean="0"/>
              <a:t>。</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b="1" dirty="0" smtClean="0"/>
              <a:t>列</a:t>
            </a:r>
            <a:r>
              <a:rPr lang="zh-CN" altLang="zh-CN" sz="1600" dirty="0"/>
              <a:t>（</a:t>
            </a:r>
            <a:r>
              <a:rPr lang="en-US" altLang="zh-CN" sz="1600" dirty="0"/>
              <a:t>Column</a:t>
            </a:r>
            <a:r>
              <a:rPr lang="zh-CN" altLang="zh-CN" sz="1600" dirty="0"/>
              <a:t>）：</a:t>
            </a:r>
            <a:r>
              <a:rPr lang="en-US" altLang="zh-CN" sz="1600" dirty="0" err="1"/>
              <a:t>HBase</a:t>
            </a:r>
            <a:r>
              <a:rPr lang="zh-CN" altLang="zh-CN" sz="1600" dirty="0"/>
              <a:t>中的每一列都属于某一列族，列名称由</a:t>
            </a:r>
            <a:r>
              <a:rPr lang="en-US" altLang="zh-CN" sz="1600" dirty="0"/>
              <a:t>&lt;</a:t>
            </a:r>
            <a:r>
              <a:rPr lang="zh-CN" altLang="zh-CN" sz="1600" dirty="0"/>
              <a:t>列族名</a:t>
            </a:r>
            <a:r>
              <a:rPr lang="en-US" altLang="zh-CN" sz="1600" dirty="0"/>
              <a:t>&gt;:&lt;</a:t>
            </a:r>
            <a:r>
              <a:rPr lang="zh-CN" altLang="zh-CN" sz="1600" dirty="0"/>
              <a:t>列修饰符</a:t>
            </a:r>
            <a:r>
              <a:rPr lang="en-US" altLang="zh-CN" sz="1600" dirty="0"/>
              <a:t>&gt;</a:t>
            </a:r>
            <a:r>
              <a:rPr lang="zh-CN" altLang="zh-CN" sz="1600" dirty="0" smtClean="0"/>
              <a:t>组成。</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b="1" dirty="0" smtClean="0"/>
              <a:t>列</a:t>
            </a:r>
            <a:r>
              <a:rPr lang="zh-CN" altLang="zh-CN" sz="1600" b="1" dirty="0"/>
              <a:t>族</a:t>
            </a:r>
            <a:r>
              <a:rPr lang="zh-CN" altLang="zh-CN" sz="1600" dirty="0"/>
              <a:t>（</a:t>
            </a:r>
            <a:r>
              <a:rPr lang="en-US" altLang="zh-CN" sz="1600" dirty="0"/>
              <a:t>Column Family</a:t>
            </a:r>
            <a:r>
              <a:rPr lang="zh-CN" altLang="zh-CN" sz="1600" dirty="0"/>
              <a:t>）：</a:t>
            </a:r>
            <a:r>
              <a:rPr lang="en-US" altLang="zh-CN" sz="1600" dirty="0" err="1"/>
              <a:t>HBase</a:t>
            </a:r>
            <a:r>
              <a:rPr lang="zh-CN" altLang="zh-CN" sz="1600" dirty="0"/>
              <a:t>表在存储上是按列族存储的，将一张表同一列族下的所有列及其值存储在一起以便达到更好的性能</a:t>
            </a:r>
            <a:r>
              <a:rPr lang="zh-CN" altLang="zh-CN" sz="1600" dirty="0" smtClean="0"/>
              <a:t>。</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b="1" dirty="0" smtClean="0"/>
              <a:t>列</a:t>
            </a:r>
            <a:r>
              <a:rPr lang="zh-CN" altLang="zh-CN" sz="1600" b="1" dirty="0"/>
              <a:t>修饰符</a:t>
            </a:r>
            <a:r>
              <a:rPr lang="zh-CN" altLang="zh-CN" sz="1600" dirty="0"/>
              <a:t>（</a:t>
            </a:r>
            <a:r>
              <a:rPr lang="en-US" altLang="zh-CN" sz="1600" dirty="0"/>
              <a:t>Column Qualifier</a:t>
            </a:r>
            <a:r>
              <a:rPr lang="zh-CN" altLang="zh-CN" sz="1600" dirty="0"/>
              <a:t>）：列修饰符加在列族名的后面用于表示某一列</a:t>
            </a:r>
            <a:r>
              <a:rPr lang="zh-CN" altLang="zh-CN" sz="1600" dirty="0" smtClean="0"/>
              <a:t>。</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b="1" dirty="0" smtClean="0"/>
              <a:t>单元</a:t>
            </a:r>
            <a:r>
              <a:rPr lang="zh-CN" altLang="zh-CN" sz="1600" dirty="0"/>
              <a:t>（</a:t>
            </a:r>
            <a:r>
              <a:rPr lang="en-US" altLang="zh-CN" sz="1600" dirty="0"/>
              <a:t>Cell</a:t>
            </a:r>
            <a:r>
              <a:rPr lang="zh-CN" altLang="zh-CN" sz="1600" dirty="0"/>
              <a:t>）：</a:t>
            </a:r>
            <a:r>
              <a:rPr lang="en-US" altLang="zh-CN" sz="1600" dirty="0" err="1"/>
              <a:t>HBase</a:t>
            </a:r>
            <a:r>
              <a:rPr lang="zh-CN" altLang="zh-CN" sz="1600" dirty="0"/>
              <a:t>中通过行键、列族、列修饰符的组合定位到一个单元，每个单元保存着多个版本的数据，即多个带有时间戳的值，时间戳代表了值的版本</a:t>
            </a:r>
            <a:r>
              <a:rPr lang="zh-CN" altLang="zh-CN" sz="1600" dirty="0" smtClean="0"/>
              <a:t>。</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b="1" dirty="0" smtClean="0"/>
              <a:t>时间</a:t>
            </a:r>
            <a:r>
              <a:rPr lang="zh-CN" altLang="zh-CN" sz="1600" b="1" dirty="0"/>
              <a:t>戳</a:t>
            </a:r>
            <a:r>
              <a:rPr lang="zh-CN" altLang="zh-CN" sz="1600" dirty="0"/>
              <a:t>（</a:t>
            </a:r>
            <a:r>
              <a:rPr lang="en-US" altLang="zh-CN" sz="1600" dirty="0"/>
              <a:t>Timestamp</a:t>
            </a:r>
            <a:r>
              <a:rPr lang="zh-CN" altLang="zh-CN" sz="1600" dirty="0"/>
              <a:t>）：</a:t>
            </a:r>
            <a:r>
              <a:rPr lang="en-US" altLang="zh-CN" sz="1600" dirty="0" err="1"/>
              <a:t>HBase</a:t>
            </a:r>
            <a:r>
              <a:rPr lang="zh-CN" altLang="zh-CN" sz="1600" dirty="0"/>
              <a:t>中保存的每个值都带有一个时间戳，以时间戳作为值的版本标识</a:t>
            </a:r>
            <a:r>
              <a:rPr lang="zh-CN" altLang="zh-CN" sz="1600" dirty="0" smtClean="0"/>
              <a:t>。</a:t>
            </a:r>
            <a:endParaRPr lang="zh-CN" altLang="en-US" sz="1600"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2"/>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2"/>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p>
          </p:txBody>
        </p:sp>
        <p:pic>
          <p:nvPicPr>
            <p:cNvPr id="1048" name="Picture 24" descr="F:\大数据挖掘平台\物联网大数据平台\logo_bate_homeaaa.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2"/>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5"/>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5"/>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5"/>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3.1 </a:t>
            </a:r>
            <a:r>
              <a:rPr lang="en-US" altLang="zh-CN" sz="2100" b="1" spc="225" dirty="0" err="1" smtClean="0">
                <a:solidFill>
                  <a:prstClr val="white"/>
                </a:solidFill>
              </a:rPr>
              <a:t>HBase</a:t>
            </a:r>
            <a:r>
              <a:rPr lang="zh-CN" altLang="en-US" sz="2100" b="1" spc="225" dirty="0" smtClean="0">
                <a:solidFill>
                  <a:prstClr val="white"/>
                </a:solidFill>
              </a:rPr>
              <a:t>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452232" y="1066546"/>
            <a:ext cx="1935145" cy="369332"/>
          </a:xfrm>
          <a:prstGeom prst="rect">
            <a:avLst/>
          </a:prstGeom>
        </p:spPr>
        <p:txBody>
          <a:bodyPr wrap="none">
            <a:spAutoFit/>
          </a:bodyPr>
          <a:lstStyle/>
          <a:p>
            <a:r>
              <a:rPr lang="en-US" altLang="zh-CN" dirty="0" smtClean="0"/>
              <a:t>2</a:t>
            </a:r>
            <a:r>
              <a:rPr lang="zh-CN" altLang="zh-CN" dirty="0" smtClean="0"/>
              <a:t>）</a:t>
            </a:r>
            <a:r>
              <a:rPr lang="zh-CN" altLang="en-US" dirty="0" smtClean="0"/>
              <a:t>概念视图示例</a:t>
            </a:r>
            <a:endParaRPr lang="zh-CN" altLang="en-US" dirty="0"/>
          </a:p>
        </p:txBody>
      </p:sp>
      <p:graphicFrame>
        <p:nvGraphicFramePr>
          <p:cNvPr id="2" name="表格 1"/>
          <p:cNvGraphicFramePr>
            <a:graphicFrameLocks noGrp="1"/>
          </p:cNvGraphicFramePr>
          <p:nvPr/>
        </p:nvGraphicFramePr>
        <p:xfrm>
          <a:off x="259080" y="1511935"/>
          <a:ext cx="8557260" cy="4535170"/>
        </p:xfrm>
        <a:graphic>
          <a:graphicData uri="http://schemas.openxmlformats.org/drawingml/2006/table">
            <a:tbl>
              <a:tblPr firstRow="1" firstCol="1" bandRow="1">
                <a:tableStyleId>{5C22544A-7EE6-4342-B048-85BDC9FD1C3A}</a:tableStyleId>
              </a:tblPr>
              <a:tblGrid>
                <a:gridCol w="1073150"/>
                <a:gridCol w="837565"/>
                <a:gridCol w="2750820"/>
                <a:gridCol w="2176145"/>
                <a:gridCol w="1719580"/>
              </a:tblGrid>
              <a:tr h="508000">
                <a:tc>
                  <a:txBody>
                    <a:bodyPr/>
                    <a:lstStyle/>
                    <a:p>
                      <a:pPr indent="0" algn="ctr" fontAlgn="auto">
                        <a:lnSpc>
                          <a:spcPts val="1400"/>
                        </a:lnSpc>
                        <a:spcAft>
                          <a:spcPts val="0"/>
                        </a:spcAft>
                      </a:pPr>
                      <a:r>
                        <a:rPr lang="zh-CN" sz="1600" kern="100" dirty="0">
                          <a:effectLst/>
                        </a:rPr>
                        <a:t>行键</a:t>
                      </a:r>
                      <a:endParaRPr lang="zh-CN" sz="1600" dirty="0">
                        <a:effectLst/>
                        <a:latin typeface="Arial" panose="020B0604020202020204" pitchFamily="34" charset="0"/>
                        <a:ea typeface="黑体" panose="02010609060101010101" pitchFamily="49" charset="-122"/>
                        <a:cs typeface="Times New Roman" panose="02020603050405020304" pitchFamily="18" charset="0"/>
                      </a:endParaRPr>
                    </a:p>
                  </a:txBody>
                  <a:tcPr marL="32400" marR="31636" marT="0" marB="0" anchor="ctr"/>
                </a:tc>
                <a:tc>
                  <a:txBody>
                    <a:bodyPr/>
                    <a:lstStyle/>
                    <a:p>
                      <a:pPr indent="0" algn="ctr" fontAlgn="auto">
                        <a:lnSpc>
                          <a:spcPts val="1400"/>
                        </a:lnSpc>
                        <a:spcAft>
                          <a:spcPts val="0"/>
                        </a:spcAft>
                      </a:pPr>
                      <a:r>
                        <a:rPr lang="zh-CN" sz="1600" kern="100" dirty="0">
                          <a:effectLst/>
                        </a:rPr>
                        <a:t>时间戳</a:t>
                      </a:r>
                      <a:endParaRPr lang="zh-CN" sz="1600" dirty="0">
                        <a:effectLst/>
                        <a:latin typeface="Arial" panose="020B0604020202020204" pitchFamily="34" charset="0"/>
                        <a:ea typeface="黑体" panose="02010609060101010101" pitchFamily="49" charset="-122"/>
                        <a:cs typeface="Times New Roman" panose="02020603050405020304" pitchFamily="18" charset="0"/>
                      </a:endParaRPr>
                    </a:p>
                  </a:txBody>
                  <a:tcPr marL="32400" marR="31636" marT="0" marB="0" anchor="ctr"/>
                </a:tc>
                <a:tc>
                  <a:txBody>
                    <a:bodyPr/>
                    <a:lstStyle/>
                    <a:p>
                      <a:pPr marL="0" indent="0" algn="ctr" defTabSz="914400" rtl="0" eaLnBrk="1" fontAlgn="auto" latinLnBrk="0" hangingPunct="1">
                        <a:lnSpc>
                          <a:spcPts val="1400"/>
                        </a:lnSpc>
                        <a:spcAft>
                          <a:spcPts val="0"/>
                        </a:spcAft>
                      </a:pPr>
                      <a:r>
                        <a:rPr lang="zh-CN" sz="1600" b="1" kern="100" dirty="0">
                          <a:solidFill>
                            <a:schemeClr val="lt1"/>
                          </a:solidFill>
                          <a:effectLst/>
                          <a:latin typeface="+mn-lt"/>
                          <a:ea typeface="+mn-ea"/>
                          <a:cs typeface="+mn-cs"/>
                        </a:rPr>
                        <a:t>列族</a:t>
                      </a:r>
                      <a:r>
                        <a:rPr lang="en-US" sz="1600" b="1" kern="100" dirty="0" err="1">
                          <a:solidFill>
                            <a:schemeClr val="lt1"/>
                          </a:solidFill>
                          <a:effectLst/>
                          <a:latin typeface="+mn-lt"/>
                          <a:ea typeface="+mn-ea"/>
                          <a:cs typeface="+mn-cs"/>
                        </a:rPr>
                        <a:t>basicinfo</a:t>
                      </a:r>
                      <a:endParaRPr lang="zh-CN" sz="1600" b="1" kern="100" dirty="0">
                        <a:solidFill>
                          <a:schemeClr val="lt1"/>
                        </a:solidFill>
                        <a:effectLst/>
                        <a:latin typeface="+mn-lt"/>
                        <a:ea typeface="+mn-ea"/>
                        <a:cs typeface="+mn-cs"/>
                      </a:endParaRPr>
                    </a:p>
                  </a:txBody>
                  <a:tcPr marL="31636" marR="31636" marT="0" marB="0" anchor="ctr"/>
                </a:tc>
                <a:tc>
                  <a:txBody>
                    <a:bodyPr/>
                    <a:lstStyle/>
                    <a:p>
                      <a:pPr marL="0" indent="0" algn="ctr" defTabSz="914400" rtl="0" eaLnBrk="1" fontAlgn="auto" latinLnBrk="0" hangingPunct="1">
                        <a:lnSpc>
                          <a:spcPts val="1400"/>
                        </a:lnSpc>
                        <a:spcAft>
                          <a:spcPts val="0"/>
                        </a:spcAft>
                      </a:pPr>
                      <a:r>
                        <a:rPr lang="zh-CN" sz="1600" b="1" kern="100" dirty="0">
                          <a:solidFill>
                            <a:schemeClr val="lt1"/>
                          </a:solidFill>
                          <a:effectLst/>
                          <a:latin typeface="+mn-lt"/>
                          <a:ea typeface="+mn-ea"/>
                          <a:cs typeface="+mn-cs"/>
                        </a:rPr>
                        <a:t>列族</a:t>
                      </a:r>
                      <a:r>
                        <a:rPr lang="en-US" sz="1600" b="1" kern="100" dirty="0">
                          <a:solidFill>
                            <a:schemeClr val="lt1"/>
                          </a:solidFill>
                          <a:effectLst/>
                          <a:latin typeface="+mn-lt"/>
                          <a:ea typeface="+mn-ea"/>
                          <a:cs typeface="+mn-cs"/>
                        </a:rPr>
                        <a:t>performance</a:t>
                      </a:r>
                      <a:endParaRPr lang="zh-CN" sz="1600" b="1" kern="100" dirty="0">
                        <a:solidFill>
                          <a:schemeClr val="lt1"/>
                        </a:solidFill>
                        <a:effectLst/>
                        <a:latin typeface="+mn-lt"/>
                        <a:ea typeface="+mn-ea"/>
                        <a:cs typeface="+mn-cs"/>
                      </a:endParaRPr>
                    </a:p>
                  </a:txBody>
                  <a:tcPr marL="31636" marR="31636" marT="0" marB="0" anchor="ctr"/>
                </a:tc>
                <a:tc>
                  <a:txBody>
                    <a:bodyPr/>
                    <a:lstStyle/>
                    <a:p>
                      <a:pPr indent="0" algn="ctr" fontAlgn="auto">
                        <a:lnSpc>
                          <a:spcPts val="1400"/>
                        </a:lnSpc>
                        <a:spcAft>
                          <a:spcPts val="0"/>
                        </a:spcAft>
                      </a:pPr>
                      <a:r>
                        <a:rPr lang="zh-CN" sz="1600" kern="100" dirty="0">
                          <a:effectLst/>
                        </a:rPr>
                        <a:t>列族</a:t>
                      </a:r>
                      <a:r>
                        <a:rPr lang="en-US" sz="1600" kern="100" dirty="0">
                          <a:effectLst/>
                        </a:rPr>
                        <a:t>package</a:t>
                      </a:r>
                      <a:endParaRPr lang="zh-CN" sz="1600" dirty="0">
                        <a:effectLst/>
                        <a:latin typeface="Arial" panose="020B0604020202020204" pitchFamily="34" charset="0"/>
                        <a:ea typeface="黑体" panose="02010609060101010101" pitchFamily="49" charset="-122"/>
                        <a:cs typeface="Times New Roman" panose="02020603050405020304" pitchFamily="18" charset="0"/>
                      </a:endParaRPr>
                    </a:p>
                  </a:txBody>
                  <a:tcPr marL="31636" marR="31636" marT="0" marB="0" anchor="ctr"/>
                </a:tc>
              </a:tr>
              <a:tr h="763905">
                <a:tc rowSpan="3">
                  <a:txBody>
                    <a:bodyPr/>
                    <a:lstStyle/>
                    <a:p>
                      <a:pPr indent="0" algn="ctr" fontAlgn="auto">
                        <a:lnSpc>
                          <a:spcPts val="1400"/>
                        </a:lnSpc>
                        <a:spcAft>
                          <a:spcPts val="0"/>
                        </a:spcAft>
                      </a:pPr>
                      <a:r>
                        <a:rPr lang="en-US" sz="1600" kern="100">
                          <a:effectLst/>
                        </a:rPr>
                        <a:t>C000001</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ctr" fontAlgn="auto">
                        <a:lnSpc>
                          <a:spcPts val="1400"/>
                        </a:lnSpc>
                        <a:spcAft>
                          <a:spcPts val="0"/>
                        </a:spcAft>
                      </a:pPr>
                      <a:r>
                        <a:rPr lang="en-US" sz="1600" kern="100">
                          <a:effectLst/>
                        </a:rPr>
                        <a:t>t9</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err="1">
                          <a:effectLst/>
                        </a:rPr>
                        <a:t>basicinfo:position</a:t>
                      </a:r>
                      <a:r>
                        <a:rPr lang="en-US" sz="1600" kern="100" dirty="0">
                          <a:effectLst/>
                        </a:rPr>
                        <a:t>= "</a:t>
                      </a:r>
                      <a:r>
                        <a:rPr lang="en-US" sz="1600" kern="100" dirty="0" err="1">
                          <a:effectLst/>
                        </a:rPr>
                        <a:t>Tenical</a:t>
                      </a:r>
                      <a:r>
                        <a:rPr lang="en-US" sz="1600" kern="100" dirty="0">
                          <a:effectLst/>
                        </a:rPr>
                        <a:t> manager"</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a:effectLst/>
                        </a:rPr>
                        <a:t>performance:y2016= "A"</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a:effectLst/>
                        </a:rPr>
                        <a:t>package:salary="15000"</a:t>
                      </a:r>
                      <a:endParaRPr lang="zh-CN" sz="1600">
                        <a:effectLst/>
                      </a:endParaRPr>
                    </a:p>
                    <a:p>
                      <a:pPr indent="0" algn="just" fontAlgn="auto">
                        <a:lnSpc>
                          <a:spcPts val="1400"/>
                        </a:lnSpc>
                        <a:spcAft>
                          <a:spcPts val="0"/>
                        </a:spcAft>
                      </a:pPr>
                      <a:r>
                        <a:rPr lang="en-US" sz="1600" kern="100">
                          <a:effectLst/>
                        </a:rPr>
                        <a:t>package:bonus="20000"</a:t>
                      </a:r>
                      <a:endParaRPr lang="zh-CN" sz="1600">
                        <a:effectLst/>
                        <a:latin typeface="Times New Roman" panose="02020603050405020304" pitchFamily="18" charset="0"/>
                        <a:ea typeface="宋体" panose="02010600030101010101" pitchFamily="2" charset="-122"/>
                      </a:endParaRPr>
                    </a:p>
                  </a:txBody>
                  <a:tcPr marL="31636" marR="31636" marT="0" marB="0" anchor="ctr"/>
                </a:tc>
              </a:tr>
              <a:tr h="777240">
                <a:tc vMerge="1">
                  <a:txBody>
                    <a:bodyPr/>
                    <a:lstStyle/>
                    <a:p>
                      <a:endParaRPr lang="zh-CN"/>
                    </a:p>
                  </a:txBody>
                  <a:tcPr/>
                </a:tc>
                <a:tc>
                  <a:txBody>
                    <a:bodyPr/>
                    <a:lstStyle/>
                    <a:p>
                      <a:pPr indent="0" algn="ctr" fontAlgn="auto">
                        <a:lnSpc>
                          <a:spcPts val="1400"/>
                        </a:lnSpc>
                        <a:spcAft>
                          <a:spcPts val="0"/>
                        </a:spcAft>
                      </a:pPr>
                      <a:r>
                        <a:rPr lang="en-US" sz="1600" kern="100">
                          <a:effectLst/>
                        </a:rPr>
                        <a:t>t6</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a:effectLst/>
                        </a:rPr>
                        <a:t> </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a:effectLst/>
                        </a:rPr>
                        <a:t>performance:y2015= "B"</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a:effectLst/>
                        </a:rPr>
                        <a:t>package:salary="13000"</a:t>
                      </a:r>
                      <a:endParaRPr lang="zh-CN" sz="1600">
                        <a:effectLst/>
                      </a:endParaRPr>
                    </a:p>
                    <a:p>
                      <a:pPr indent="0" algn="just" fontAlgn="auto">
                        <a:lnSpc>
                          <a:spcPts val="1400"/>
                        </a:lnSpc>
                        <a:spcAft>
                          <a:spcPts val="0"/>
                        </a:spcAft>
                      </a:pPr>
                      <a:r>
                        <a:rPr lang="en-US" sz="1600" kern="100">
                          <a:effectLst/>
                        </a:rPr>
                        <a:t>package:bonus="10000"</a:t>
                      </a:r>
                      <a:endParaRPr lang="zh-CN" sz="1600">
                        <a:effectLst/>
                        <a:latin typeface="Times New Roman" panose="02020603050405020304" pitchFamily="18" charset="0"/>
                        <a:ea typeface="宋体" panose="02010600030101010101" pitchFamily="2" charset="-122"/>
                      </a:endParaRPr>
                    </a:p>
                  </a:txBody>
                  <a:tcPr marL="31636" marR="31636" marT="0" marB="0" anchor="ctr"/>
                </a:tc>
              </a:tr>
              <a:tr h="1023620">
                <a:tc vMerge="1">
                  <a:txBody>
                    <a:bodyPr/>
                    <a:lstStyle/>
                    <a:p>
                      <a:endParaRPr lang="zh-CN"/>
                    </a:p>
                  </a:txBody>
                  <a:tcPr/>
                </a:tc>
                <a:tc>
                  <a:txBody>
                    <a:bodyPr/>
                    <a:lstStyle/>
                    <a:p>
                      <a:pPr indent="0" algn="ctr" fontAlgn="auto">
                        <a:lnSpc>
                          <a:spcPts val="1400"/>
                        </a:lnSpc>
                        <a:spcAft>
                          <a:spcPts val="0"/>
                        </a:spcAft>
                      </a:pPr>
                      <a:r>
                        <a:rPr lang="en-US" sz="1600" kern="100">
                          <a:effectLst/>
                        </a:rPr>
                        <a:t>t3</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a:effectLst/>
                        </a:rPr>
                        <a:t>basicinfo:name="</a:t>
                      </a:r>
                      <a:r>
                        <a:rPr lang="zh-CN" sz="1600" kern="100">
                          <a:effectLst/>
                        </a:rPr>
                        <a:t>张三</a:t>
                      </a:r>
                      <a:r>
                        <a:rPr lang="en-US" sz="1600" kern="100">
                          <a:effectLst/>
                        </a:rPr>
                        <a:t>"</a:t>
                      </a:r>
                      <a:endParaRPr lang="zh-CN" sz="1600">
                        <a:effectLst/>
                      </a:endParaRPr>
                    </a:p>
                    <a:p>
                      <a:pPr indent="0" algn="just" fontAlgn="auto">
                        <a:lnSpc>
                          <a:spcPts val="1400"/>
                        </a:lnSpc>
                        <a:spcAft>
                          <a:spcPts val="0"/>
                        </a:spcAft>
                      </a:pPr>
                      <a:r>
                        <a:rPr lang="en-US" sz="1600" kern="100">
                          <a:effectLst/>
                        </a:rPr>
                        <a:t>basicinfo:gender="</a:t>
                      </a:r>
                      <a:r>
                        <a:rPr lang="zh-CN" sz="1600" kern="100">
                          <a:effectLst/>
                        </a:rPr>
                        <a:t>男</a:t>
                      </a:r>
                      <a:r>
                        <a:rPr lang="en-US" sz="1600" kern="100">
                          <a:effectLst/>
                        </a:rPr>
                        <a:t>"</a:t>
                      </a:r>
                      <a:endParaRPr lang="zh-CN" sz="1600">
                        <a:effectLst/>
                      </a:endParaRPr>
                    </a:p>
                    <a:p>
                      <a:pPr indent="0" algn="just" fontAlgn="auto">
                        <a:lnSpc>
                          <a:spcPts val="1400"/>
                        </a:lnSpc>
                        <a:spcAft>
                          <a:spcPts val="0"/>
                        </a:spcAft>
                      </a:pPr>
                      <a:r>
                        <a:rPr lang="en-US" sz="1600" kern="100">
                          <a:effectLst/>
                        </a:rPr>
                        <a:t>basicinfo:birthyear="1978"</a:t>
                      </a:r>
                      <a:endParaRPr lang="zh-CN" sz="1600">
                        <a:effectLst/>
                      </a:endParaRPr>
                    </a:p>
                    <a:p>
                      <a:pPr indent="0" algn="just" fontAlgn="auto">
                        <a:lnSpc>
                          <a:spcPts val="1400"/>
                        </a:lnSpc>
                        <a:spcAft>
                          <a:spcPts val="0"/>
                        </a:spcAft>
                      </a:pPr>
                      <a:r>
                        <a:rPr lang="en-US" sz="1600" kern="100">
                          <a:effectLst/>
                        </a:rPr>
                        <a:t>basicinfo:position="Senior engineer"</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a:effectLst/>
                        </a:rPr>
                        <a:t> </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err="1">
                          <a:effectLst/>
                        </a:rPr>
                        <a:t>package:salary</a:t>
                      </a:r>
                      <a:r>
                        <a:rPr lang="en-US" sz="1600" kern="100" dirty="0">
                          <a:effectLst/>
                        </a:rPr>
                        <a:t>="12000"</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r>
              <a:tr h="413385">
                <a:tc rowSpan="2">
                  <a:txBody>
                    <a:bodyPr/>
                    <a:lstStyle/>
                    <a:p>
                      <a:pPr indent="0" algn="ctr" fontAlgn="auto">
                        <a:lnSpc>
                          <a:spcPts val="1400"/>
                        </a:lnSpc>
                        <a:spcAft>
                          <a:spcPts val="0"/>
                        </a:spcAft>
                      </a:pPr>
                      <a:r>
                        <a:rPr lang="en-US" sz="1600" kern="100">
                          <a:effectLst/>
                        </a:rPr>
                        <a:t>C000002</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ctr" fontAlgn="auto">
                        <a:lnSpc>
                          <a:spcPts val="1400"/>
                        </a:lnSpc>
                        <a:spcAft>
                          <a:spcPts val="0"/>
                        </a:spcAft>
                      </a:pPr>
                      <a:r>
                        <a:rPr lang="en-US" sz="1600" kern="100">
                          <a:effectLst/>
                        </a:rPr>
                        <a:t>t7</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a:effectLst/>
                        </a:rPr>
                        <a:t> </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a:effectLst/>
                        </a:rPr>
                        <a:t>performance:y2016= "C"</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a:effectLst/>
                        </a:rPr>
                        <a:t> </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r>
              <a:tr h="1049020">
                <a:tc vMerge="1">
                  <a:txBody>
                    <a:bodyPr/>
                    <a:lstStyle/>
                    <a:p>
                      <a:endParaRPr lang="zh-CN"/>
                    </a:p>
                  </a:txBody>
                  <a:tcPr/>
                </a:tc>
                <a:tc>
                  <a:txBody>
                    <a:bodyPr/>
                    <a:lstStyle/>
                    <a:p>
                      <a:pPr indent="0" algn="ctr" fontAlgn="auto">
                        <a:lnSpc>
                          <a:spcPts val="1400"/>
                        </a:lnSpc>
                        <a:spcAft>
                          <a:spcPts val="0"/>
                        </a:spcAft>
                      </a:pPr>
                      <a:r>
                        <a:rPr lang="en-US" sz="1600" kern="100">
                          <a:effectLst/>
                        </a:rPr>
                        <a:t>t4</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err="1">
                          <a:effectLst/>
                        </a:rPr>
                        <a:t>basicinfo:name</a:t>
                      </a:r>
                      <a:r>
                        <a:rPr lang="en-US" sz="1600" kern="100" dirty="0">
                          <a:effectLst/>
                        </a:rPr>
                        <a:t>="</a:t>
                      </a:r>
                      <a:r>
                        <a:rPr lang="zh-CN" sz="1600" kern="100" dirty="0">
                          <a:effectLst/>
                        </a:rPr>
                        <a:t>李四</a:t>
                      </a:r>
                      <a:r>
                        <a:rPr lang="en-US" sz="1600" kern="100" dirty="0">
                          <a:effectLst/>
                        </a:rPr>
                        <a:t>"</a:t>
                      </a:r>
                      <a:endParaRPr lang="zh-CN" sz="1600" dirty="0">
                        <a:effectLst/>
                      </a:endParaRPr>
                    </a:p>
                    <a:p>
                      <a:pPr indent="0" algn="just" fontAlgn="auto">
                        <a:lnSpc>
                          <a:spcPts val="1400"/>
                        </a:lnSpc>
                        <a:spcAft>
                          <a:spcPts val="0"/>
                        </a:spcAft>
                      </a:pPr>
                      <a:r>
                        <a:rPr lang="en-US" sz="1600" kern="100" dirty="0" err="1">
                          <a:effectLst/>
                        </a:rPr>
                        <a:t>basicinfo:gender</a:t>
                      </a:r>
                      <a:r>
                        <a:rPr lang="en-US" sz="1600" kern="100" dirty="0">
                          <a:effectLst/>
                        </a:rPr>
                        <a:t>="</a:t>
                      </a:r>
                      <a:r>
                        <a:rPr lang="zh-CN" sz="1600" kern="100" dirty="0">
                          <a:effectLst/>
                        </a:rPr>
                        <a:t>男</a:t>
                      </a:r>
                      <a:r>
                        <a:rPr lang="en-US" sz="1600" kern="100" dirty="0">
                          <a:effectLst/>
                        </a:rPr>
                        <a:t>"</a:t>
                      </a:r>
                      <a:endParaRPr lang="zh-CN" sz="1600" dirty="0">
                        <a:effectLst/>
                      </a:endParaRPr>
                    </a:p>
                    <a:p>
                      <a:pPr indent="0" algn="just" fontAlgn="auto">
                        <a:lnSpc>
                          <a:spcPts val="1400"/>
                        </a:lnSpc>
                        <a:spcAft>
                          <a:spcPts val="0"/>
                        </a:spcAft>
                      </a:pPr>
                      <a:r>
                        <a:rPr lang="en-US" sz="1600" kern="100" dirty="0" err="1">
                          <a:effectLst/>
                        </a:rPr>
                        <a:t>basicinfo:birthyear</a:t>
                      </a:r>
                      <a:r>
                        <a:rPr lang="en-US" sz="1600" kern="100" dirty="0">
                          <a:effectLst/>
                        </a:rPr>
                        <a:t>="1986"</a:t>
                      </a:r>
                      <a:endParaRPr lang="zh-CN" sz="1600" dirty="0">
                        <a:effectLst/>
                      </a:endParaRPr>
                    </a:p>
                    <a:p>
                      <a:pPr indent="0" algn="just" fontAlgn="auto">
                        <a:lnSpc>
                          <a:spcPts val="1400"/>
                        </a:lnSpc>
                        <a:spcAft>
                          <a:spcPts val="0"/>
                        </a:spcAft>
                      </a:pPr>
                      <a:r>
                        <a:rPr lang="en-US" sz="1600" kern="100" dirty="0" err="1">
                          <a:effectLst/>
                        </a:rPr>
                        <a:t>basicinfo:position</a:t>
                      </a:r>
                      <a:r>
                        <a:rPr lang="en-US" sz="1600" kern="100" dirty="0">
                          <a:effectLst/>
                        </a:rPr>
                        <a:t>= "Engineer"</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a:effectLst/>
                        </a:rPr>
                        <a:t> </a:t>
                      </a:r>
                      <a:endParaRPr lang="zh-CN" sz="1600">
                        <a:effectLst/>
                        <a:latin typeface="Times New Roman" panose="02020603050405020304" pitchFamily="18" charset="0"/>
                        <a:ea typeface="宋体" panose="02010600030101010101" pitchFamily="2" charset="-122"/>
                      </a:endParaRPr>
                    </a:p>
                  </a:txBody>
                  <a:tcPr marL="31636" marR="31636" marT="0" marB="0" anchor="ctr"/>
                </a:tc>
                <a:tc>
                  <a:txBody>
                    <a:bodyPr/>
                    <a:lstStyle/>
                    <a:p>
                      <a:pPr indent="0" algn="just" fontAlgn="auto">
                        <a:lnSpc>
                          <a:spcPts val="1400"/>
                        </a:lnSpc>
                        <a:spcAft>
                          <a:spcPts val="0"/>
                        </a:spcAft>
                      </a:pPr>
                      <a:r>
                        <a:rPr lang="en-US" sz="1600" kern="100" dirty="0" err="1">
                          <a:effectLst/>
                        </a:rPr>
                        <a:t>package:salary</a:t>
                      </a:r>
                      <a:r>
                        <a:rPr lang="en-US" sz="1600" kern="100" dirty="0">
                          <a:effectLst/>
                        </a:rPr>
                        <a:t>="8000"</a:t>
                      </a:r>
                      <a:endParaRPr lang="zh-CN" sz="1600" dirty="0">
                        <a:effectLst/>
                        <a:latin typeface="Times New Roman" panose="02020603050405020304" pitchFamily="18" charset="0"/>
                        <a:ea typeface="宋体" panose="02010600030101010101" pitchFamily="2" charset="-122"/>
                      </a:endParaRPr>
                    </a:p>
                  </a:txBody>
                  <a:tcPr marL="31636" marR="31636" marT="0" marB="0" anchor="ctr"/>
                </a:tc>
              </a:tr>
            </a:tbl>
          </a:graphicData>
        </a:graphic>
      </p:graphicFrame>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3.1 </a:t>
            </a:r>
            <a:r>
              <a:rPr lang="en-US" altLang="zh-CN" sz="2100" b="1" spc="225" dirty="0" err="1" smtClean="0">
                <a:solidFill>
                  <a:prstClr val="white"/>
                </a:solidFill>
              </a:rPr>
              <a:t>HBase</a:t>
            </a:r>
            <a:r>
              <a:rPr lang="zh-CN" altLang="en-US" sz="2100" b="1" spc="225" dirty="0" smtClean="0">
                <a:solidFill>
                  <a:prstClr val="white"/>
                </a:solidFill>
              </a:rPr>
              <a:t>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12" name="矩形 11"/>
          <p:cNvSpPr/>
          <p:nvPr/>
        </p:nvSpPr>
        <p:spPr>
          <a:xfrm>
            <a:off x="452232" y="889206"/>
            <a:ext cx="1935145" cy="369332"/>
          </a:xfrm>
          <a:prstGeom prst="rect">
            <a:avLst/>
          </a:prstGeom>
        </p:spPr>
        <p:txBody>
          <a:bodyPr wrap="none">
            <a:spAutoFit/>
          </a:bodyPr>
          <a:lstStyle/>
          <a:p>
            <a:r>
              <a:rPr lang="en-US" altLang="zh-CN" dirty="0"/>
              <a:t>3</a:t>
            </a:r>
            <a:r>
              <a:rPr lang="zh-CN" altLang="zh-CN" dirty="0" smtClean="0"/>
              <a:t>）</a:t>
            </a:r>
            <a:r>
              <a:rPr lang="zh-CN" altLang="en-US" dirty="0"/>
              <a:t>物理</a:t>
            </a:r>
            <a:r>
              <a:rPr lang="zh-CN" altLang="en-US" dirty="0" smtClean="0"/>
              <a:t>视图示例</a:t>
            </a:r>
            <a:endParaRPr lang="zh-CN" altLang="en-US" dirty="0"/>
          </a:p>
        </p:txBody>
      </p:sp>
      <p:graphicFrame>
        <p:nvGraphicFramePr>
          <p:cNvPr id="11" name="表格 10"/>
          <p:cNvGraphicFramePr>
            <a:graphicFrameLocks noGrp="1"/>
          </p:cNvGraphicFramePr>
          <p:nvPr/>
        </p:nvGraphicFramePr>
        <p:xfrm>
          <a:off x="1146175" y="1431925"/>
          <a:ext cx="6851015" cy="4625340"/>
        </p:xfrm>
        <a:graphic>
          <a:graphicData uri="http://schemas.openxmlformats.org/drawingml/2006/table">
            <a:tbl>
              <a:tblPr firstRow="1" firstCol="1" bandRow="1">
                <a:tableStyleId>{5C22544A-7EE6-4342-B048-85BDC9FD1C3A}</a:tableStyleId>
              </a:tblPr>
              <a:tblGrid>
                <a:gridCol w="1175385"/>
                <a:gridCol w="1158240"/>
                <a:gridCol w="4517390"/>
              </a:tblGrid>
              <a:tr h="241300">
                <a:tc>
                  <a:txBody>
                    <a:bodyPr/>
                    <a:lstStyle/>
                    <a:p>
                      <a:pPr indent="0" algn="ctr" fontAlgn="auto">
                        <a:lnSpc>
                          <a:spcPts val="1400"/>
                        </a:lnSpc>
                        <a:spcAft>
                          <a:spcPts val="0"/>
                        </a:spcAft>
                      </a:pPr>
                      <a:r>
                        <a:rPr lang="zh-CN" sz="1600" kern="100" dirty="0">
                          <a:effectLst/>
                        </a:rPr>
                        <a:t>行键</a:t>
                      </a:r>
                      <a:endParaRPr lang="zh-CN" sz="1600" dirty="0">
                        <a:effectLst/>
                        <a:latin typeface="Arial" panose="020B0604020202020204" pitchFamily="34" charset="0"/>
                        <a:ea typeface="黑体" panose="02010609060101010101" pitchFamily="49" charset="-122"/>
                        <a:cs typeface="Times New Roman" panose="02020603050405020304" pitchFamily="18" charset="0"/>
                      </a:endParaRPr>
                    </a:p>
                  </a:txBody>
                  <a:tcPr marL="66706" marR="66706" marT="0" marB="0" anchor="ctr"/>
                </a:tc>
                <a:tc>
                  <a:txBody>
                    <a:bodyPr/>
                    <a:lstStyle/>
                    <a:p>
                      <a:pPr indent="0" algn="ctr" fontAlgn="auto">
                        <a:lnSpc>
                          <a:spcPts val="1400"/>
                        </a:lnSpc>
                        <a:spcAft>
                          <a:spcPts val="0"/>
                        </a:spcAft>
                      </a:pPr>
                      <a:r>
                        <a:rPr lang="zh-CN" sz="1600" kern="100" dirty="0">
                          <a:effectLst/>
                        </a:rPr>
                        <a:t>时间戳</a:t>
                      </a:r>
                      <a:endParaRPr lang="zh-CN" sz="1600" dirty="0">
                        <a:effectLst/>
                        <a:latin typeface="Arial" panose="020B0604020202020204" pitchFamily="34" charset="0"/>
                        <a:ea typeface="黑体" panose="02010609060101010101" pitchFamily="49" charset="-122"/>
                        <a:cs typeface="Times New Roman" panose="02020603050405020304" pitchFamily="18" charset="0"/>
                      </a:endParaRPr>
                    </a:p>
                  </a:txBody>
                  <a:tcPr marL="66706" marR="66706" marT="0" marB="0" anchor="ctr"/>
                </a:tc>
                <a:tc>
                  <a:txBody>
                    <a:bodyPr/>
                    <a:lstStyle/>
                    <a:p>
                      <a:pPr indent="0" algn="ctr" fontAlgn="auto">
                        <a:lnSpc>
                          <a:spcPts val="1400"/>
                        </a:lnSpc>
                        <a:spcAft>
                          <a:spcPts val="0"/>
                        </a:spcAft>
                      </a:pPr>
                      <a:r>
                        <a:rPr lang="zh-CN" sz="1600" kern="100" dirty="0">
                          <a:effectLst/>
                        </a:rPr>
                        <a:t>列族</a:t>
                      </a:r>
                      <a:r>
                        <a:rPr lang="en-US" sz="1600" kern="100" dirty="0" err="1">
                          <a:effectLst/>
                        </a:rPr>
                        <a:t>basicinfo</a:t>
                      </a:r>
                      <a:endParaRPr lang="zh-CN" sz="1600" dirty="0">
                        <a:effectLst/>
                        <a:latin typeface="Arial" panose="020B0604020202020204" pitchFamily="34" charset="0"/>
                        <a:ea typeface="黑体" panose="02010609060101010101" pitchFamily="49" charset="-122"/>
                        <a:cs typeface="Times New Roman" panose="02020603050405020304" pitchFamily="18" charset="0"/>
                      </a:endParaRPr>
                    </a:p>
                  </a:txBody>
                  <a:tcPr marL="66706" marR="66706" marT="0" marB="0" anchor="ctr"/>
                </a:tc>
              </a:tr>
              <a:tr h="351155">
                <a:tc rowSpan="2">
                  <a:txBody>
                    <a:bodyPr/>
                    <a:lstStyle/>
                    <a:p>
                      <a:pPr indent="0" algn="ctr" fontAlgn="auto">
                        <a:lnSpc>
                          <a:spcPts val="1400"/>
                        </a:lnSpc>
                        <a:spcAft>
                          <a:spcPts val="0"/>
                        </a:spcAft>
                      </a:pPr>
                      <a:r>
                        <a:rPr lang="en-US" sz="1600" kern="100">
                          <a:effectLst/>
                        </a:rPr>
                        <a:t>C000001</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ctr" fontAlgn="auto">
                        <a:lnSpc>
                          <a:spcPts val="1400"/>
                        </a:lnSpc>
                        <a:spcAft>
                          <a:spcPts val="0"/>
                        </a:spcAft>
                      </a:pPr>
                      <a:r>
                        <a:rPr lang="en-US" sz="1600" kern="100" dirty="0">
                          <a:effectLst/>
                        </a:rPr>
                        <a:t>t9</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a:effectLst/>
                        </a:rPr>
                        <a:t>basicinfo:position="Tenical manager"</a:t>
                      </a:r>
                      <a:endParaRPr lang="zh-CN" sz="1600">
                        <a:effectLst/>
                        <a:latin typeface="Times New Roman" panose="02020603050405020304" pitchFamily="18" charset="0"/>
                        <a:ea typeface="宋体" panose="02010600030101010101" pitchFamily="2" charset="-122"/>
                      </a:endParaRPr>
                    </a:p>
                  </a:txBody>
                  <a:tcPr marL="66706" marR="66706" marT="0" marB="0" anchor="ctr"/>
                </a:tc>
              </a:tr>
              <a:tr h="887730">
                <a:tc vMerge="1">
                  <a:txBody>
                    <a:bodyPr/>
                    <a:lstStyle/>
                    <a:p>
                      <a:endParaRPr lang="zh-CN"/>
                    </a:p>
                  </a:txBody>
                  <a:tcPr/>
                </a:tc>
                <a:tc>
                  <a:txBody>
                    <a:bodyPr/>
                    <a:lstStyle/>
                    <a:p>
                      <a:pPr indent="0" algn="ctr" fontAlgn="auto">
                        <a:lnSpc>
                          <a:spcPts val="1400"/>
                        </a:lnSpc>
                        <a:spcAft>
                          <a:spcPts val="0"/>
                        </a:spcAft>
                      </a:pPr>
                      <a:r>
                        <a:rPr lang="en-US" sz="1600" kern="100" dirty="0">
                          <a:effectLst/>
                        </a:rPr>
                        <a:t>t3</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err="1">
                          <a:effectLst/>
                        </a:rPr>
                        <a:t>basicinfo:name</a:t>
                      </a:r>
                      <a:r>
                        <a:rPr lang="en-US" sz="1600" kern="100" dirty="0">
                          <a:effectLst/>
                        </a:rPr>
                        <a:t>="</a:t>
                      </a:r>
                      <a:r>
                        <a:rPr lang="zh-CN" sz="1600" kern="100" dirty="0">
                          <a:effectLst/>
                        </a:rPr>
                        <a:t>张三</a:t>
                      </a:r>
                      <a:r>
                        <a:rPr lang="en-US" sz="1600" kern="100" dirty="0">
                          <a:effectLst/>
                        </a:rPr>
                        <a:t>"</a:t>
                      </a:r>
                      <a:endParaRPr lang="zh-CN" sz="1600" dirty="0">
                        <a:effectLst/>
                      </a:endParaRPr>
                    </a:p>
                    <a:p>
                      <a:pPr indent="0" algn="just" fontAlgn="auto">
                        <a:lnSpc>
                          <a:spcPts val="1400"/>
                        </a:lnSpc>
                        <a:spcAft>
                          <a:spcPts val="0"/>
                        </a:spcAft>
                      </a:pPr>
                      <a:r>
                        <a:rPr lang="en-US" sz="1600" kern="100" dirty="0" err="1">
                          <a:effectLst/>
                        </a:rPr>
                        <a:t>basicinfo:gender</a:t>
                      </a:r>
                      <a:r>
                        <a:rPr lang="en-US" sz="1600" kern="100" dirty="0">
                          <a:effectLst/>
                        </a:rPr>
                        <a:t>="</a:t>
                      </a:r>
                      <a:r>
                        <a:rPr lang="zh-CN" sz="1600" kern="100" dirty="0">
                          <a:effectLst/>
                        </a:rPr>
                        <a:t>男</a:t>
                      </a:r>
                      <a:r>
                        <a:rPr lang="en-US" sz="1600" kern="100" dirty="0">
                          <a:effectLst/>
                        </a:rPr>
                        <a:t>"</a:t>
                      </a:r>
                      <a:endParaRPr lang="zh-CN" sz="1600" dirty="0">
                        <a:effectLst/>
                      </a:endParaRPr>
                    </a:p>
                    <a:p>
                      <a:pPr indent="0" algn="just" fontAlgn="auto">
                        <a:lnSpc>
                          <a:spcPts val="1400"/>
                        </a:lnSpc>
                        <a:spcAft>
                          <a:spcPts val="0"/>
                        </a:spcAft>
                      </a:pPr>
                      <a:r>
                        <a:rPr lang="en-US" sz="1600" kern="100" dirty="0" err="1">
                          <a:effectLst/>
                        </a:rPr>
                        <a:t>basicinfo:birthyear</a:t>
                      </a:r>
                      <a:r>
                        <a:rPr lang="en-US" sz="1600" kern="100" dirty="0">
                          <a:effectLst/>
                        </a:rPr>
                        <a:t>="1978"</a:t>
                      </a:r>
                      <a:endParaRPr lang="zh-CN" sz="1600" dirty="0">
                        <a:effectLst/>
                      </a:endParaRPr>
                    </a:p>
                    <a:p>
                      <a:pPr indent="0" algn="just" fontAlgn="auto">
                        <a:lnSpc>
                          <a:spcPts val="1400"/>
                        </a:lnSpc>
                        <a:spcAft>
                          <a:spcPts val="0"/>
                        </a:spcAft>
                      </a:pPr>
                      <a:r>
                        <a:rPr lang="en-US" sz="1600" kern="100" dirty="0" err="1">
                          <a:effectLst/>
                        </a:rPr>
                        <a:t>basicinfo:position</a:t>
                      </a:r>
                      <a:r>
                        <a:rPr lang="en-US" sz="1600" kern="100" dirty="0">
                          <a:effectLst/>
                        </a:rPr>
                        <a:t>="Senior engineer"</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711200">
                <a:tc>
                  <a:txBody>
                    <a:bodyPr/>
                    <a:lstStyle/>
                    <a:p>
                      <a:pPr indent="0" algn="ctr" fontAlgn="auto">
                        <a:lnSpc>
                          <a:spcPts val="1400"/>
                        </a:lnSpc>
                        <a:spcAft>
                          <a:spcPts val="0"/>
                        </a:spcAft>
                      </a:pPr>
                      <a:r>
                        <a:rPr lang="en-US" sz="1600" kern="100">
                          <a:effectLst/>
                        </a:rPr>
                        <a:t>C000002</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ctr" fontAlgn="auto">
                        <a:lnSpc>
                          <a:spcPts val="1400"/>
                        </a:lnSpc>
                        <a:spcAft>
                          <a:spcPts val="0"/>
                        </a:spcAft>
                      </a:pPr>
                      <a:r>
                        <a:rPr lang="en-US" sz="1600" kern="100">
                          <a:effectLst/>
                        </a:rPr>
                        <a:t>t4</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err="1">
                          <a:effectLst/>
                        </a:rPr>
                        <a:t>basicinfo:name</a:t>
                      </a:r>
                      <a:r>
                        <a:rPr lang="en-US" sz="1600" kern="100" dirty="0">
                          <a:effectLst/>
                        </a:rPr>
                        <a:t>="</a:t>
                      </a:r>
                      <a:r>
                        <a:rPr lang="zh-CN" sz="1600" kern="100" dirty="0">
                          <a:effectLst/>
                        </a:rPr>
                        <a:t>李四</a:t>
                      </a:r>
                      <a:r>
                        <a:rPr lang="en-US" sz="1600" kern="100" dirty="0">
                          <a:effectLst/>
                        </a:rPr>
                        <a:t>"</a:t>
                      </a:r>
                      <a:endParaRPr lang="zh-CN" sz="1600" dirty="0">
                        <a:effectLst/>
                      </a:endParaRPr>
                    </a:p>
                    <a:p>
                      <a:pPr indent="0" algn="just" fontAlgn="auto">
                        <a:lnSpc>
                          <a:spcPts val="1400"/>
                        </a:lnSpc>
                        <a:spcAft>
                          <a:spcPts val="0"/>
                        </a:spcAft>
                      </a:pPr>
                      <a:r>
                        <a:rPr lang="en-US" sz="1600" kern="100" dirty="0" err="1">
                          <a:effectLst/>
                        </a:rPr>
                        <a:t>basicinfo:gender</a:t>
                      </a:r>
                      <a:r>
                        <a:rPr lang="en-US" sz="1600" kern="100" dirty="0">
                          <a:effectLst/>
                        </a:rPr>
                        <a:t>="</a:t>
                      </a:r>
                      <a:r>
                        <a:rPr lang="zh-CN" sz="1600" kern="100" dirty="0">
                          <a:effectLst/>
                        </a:rPr>
                        <a:t>男</a:t>
                      </a:r>
                      <a:r>
                        <a:rPr lang="en-US" sz="1600" kern="100" dirty="0">
                          <a:effectLst/>
                        </a:rPr>
                        <a:t>"</a:t>
                      </a:r>
                      <a:endParaRPr lang="zh-CN" sz="1600" dirty="0">
                        <a:effectLst/>
                      </a:endParaRPr>
                    </a:p>
                    <a:p>
                      <a:pPr indent="0" algn="just" fontAlgn="auto">
                        <a:lnSpc>
                          <a:spcPts val="1400"/>
                        </a:lnSpc>
                        <a:spcAft>
                          <a:spcPts val="0"/>
                        </a:spcAft>
                      </a:pPr>
                      <a:r>
                        <a:rPr lang="en-US" sz="1600" kern="100" dirty="0" err="1">
                          <a:effectLst/>
                        </a:rPr>
                        <a:t>basicinfo:birthyear</a:t>
                      </a:r>
                      <a:r>
                        <a:rPr lang="en-US" sz="1600" kern="100" dirty="0">
                          <a:effectLst/>
                        </a:rPr>
                        <a:t>="1986"</a:t>
                      </a:r>
                      <a:endParaRPr lang="zh-CN" sz="1600" dirty="0">
                        <a:effectLst/>
                      </a:endParaRPr>
                    </a:p>
                    <a:p>
                      <a:pPr indent="0" algn="just" fontAlgn="auto">
                        <a:lnSpc>
                          <a:spcPts val="1400"/>
                        </a:lnSpc>
                        <a:spcAft>
                          <a:spcPts val="0"/>
                        </a:spcAft>
                      </a:pPr>
                      <a:r>
                        <a:rPr lang="en-US" sz="1600" kern="100" dirty="0" err="1">
                          <a:effectLst/>
                        </a:rPr>
                        <a:t>basicinfo:position</a:t>
                      </a:r>
                      <a:r>
                        <a:rPr lang="en-US" sz="1600" kern="100" dirty="0">
                          <a:effectLst/>
                        </a:rPr>
                        <a:t>="Engineer"</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243205">
                <a:tc>
                  <a:txBody>
                    <a:bodyPr/>
                    <a:lstStyle/>
                    <a:p>
                      <a:pPr marL="0" indent="0" algn="ctr" defTabSz="914400" rtl="0" eaLnBrk="1" fontAlgn="auto" latinLnBrk="0" hangingPunct="1">
                        <a:lnSpc>
                          <a:spcPts val="1400"/>
                        </a:lnSpc>
                        <a:spcAft>
                          <a:spcPts val="0"/>
                        </a:spcAft>
                      </a:pPr>
                      <a:r>
                        <a:rPr lang="zh-CN" sz="1600" b="1" kern="100" dirty="0">
                          <a:solidFill>
                            <a:schemeClr val="lt1"/>
                          </a:solidFill>
                          <a:effectLst/>
                          <a:latin typeface="+mn-lt"/>
                          <a:ea typeface="+mn-ea"/>
                          <a:cs typeface="+mn-cs"/>
                        </a:rPr>
                        <a:t>行键</a:t>
                      </a:r>
                    </a:p>
                  </a:txBody>
                  <a:tcPr marL="66706" marR="66706" marT="0" marB="0" anchor="ctr">
                    <a:solidFill>
                      <a:schemeClr val="accent1"/>
                    </a:solidFill>
                  </a:tcPr>
                </a:tc>
                <a:tc>
                  <a:txBody>
                    <a:bodyPr/>
                    <a:lstStyle/>
                    <a:p>
                      <a:pPr marL="0" indent="0" algn="ctr" defTabSz="914400" rtl="0" eaLnBrk="1" fontAlgn="auto" latinLnBrk="0" hangingPunct="1">
                        <a:lnSpc>
                          <a:spcPts val="1400"/>
                        </a:lnSpc>
                        <a:spcAft>
                          <a:spcPts val="0"/>
                        </a:spcAft>
                      </a:pPr>
                      <a:r>
                        <a:rPr lang="zh-CN" sz="1600" b="1" kern="100" dirty="0">
                          <a:solidFill>
                            <a:schemeClr val="lt1"/>
                          </a:solidFill>
                          <a:effectLst/>
                          <a:latin typeface="+mn-lt"/>
                          <a:ea typeface="+mn-ea"/>
                          <a:cs typeface="+mn-cs"/>
                        </a:rPr>
                        <a:t>时间戳</a:t>
                      </a:r>
                    </a:p>
                  </a:txBody>
                  <a:tcPr marL="66706" marR="66706" marT="0" marB="0" anchor="ctr">
                    <a:solidFill>
                      <a:schemeClr val="accent1"/>
                    </a:solidFill>
                  </a:tcPr>
                </a:tc>
                <a:tc>
                  <a:txBody>
                    <a:bodyPr/>
                    <a:lstStyle/>
                    <a:p>
                      <a:pPr marL="0" indent="0" algn="ctr" defTabSz="914400" rtl="0" eaLnBrk="1" fontAlgn="auto" latinLnBrk="0" hangingPunct="1">
                        <a:lnSpc>
                          <a:spcPts val="1400"/>
                        </a:lnSpc>
                        <a:spcAft>
                          <a:spcPts val="0"/>
                        </a:spcAft>
                      </a:pPr>
                      <a:r>
                        <a:rPr lang="zh-CN" sz="1600" b="1" kern="100" dirty="0">
                          <a:solidFill>
                            <a:schemeClr val="lt1"/>
                          </a:solidFill>
                          <a:effectLst/>
                          <a:latin typeface="+mn-lt"/>
                          <a:ea typeface="+mn-ea"/>
                          <a:cs typeface="+mn-cs"/>
                        </a:rPr>
                        <a:t>列族</a:t>
                      </a:r>
                      <a:r>
                        <a:rPr lang="en-US" sz="1600" b="1" kern="100" dirty="0">
                          <a:solidFill>
                            <a:schemeClr val="lt1"/>
                          </a:solidFill>
                          <a:effectLst/>
                          <a:latin typeface="+mn-lt"/>
                          <a:ea typeface="+mn-ea"/>
                          <a:cs typeface="+mn-cs"/>
                        </a:rPr>
                        <a:t>performance</a:t>
                      </a:r>
                      <a:endParaRPr lang="zh-CN" sz="1600" b="1" kern="100" dirty="0">
                        <a:solidFill>
                          <a:schemeClr val="lt1"/>
                        </a:solidFill>
                        <a:effectLst/>
                        <a:latin typeface="+mn-lt"/>
                        <a:ea typeface="+mn-ea"/>
                        <a:cs typeface="+mn-cs"/>
                      </a:endParaRPr>
                    </a:p>
                  </a:txBody>
                  <a:tcPr marL="66706" marR="66706" marT="0" marB="0" anchor="ctr">
                    <a:solidFill>
                      <a:schemeClr val="accent1"/>
                    </a:solidFill>
                  </a:tcPr>
                </a:tc>
              </a:tr>
              <a:tr h="260350">
                <a:tc rowSpan="2">
                  <a:txBody>
                    <a:bodyPr/>
                    <a:lstStyle/>
                    <a:p>
                      <a:pPr indent="0" algn="ctr" fontAlgn="auto">
                        <a:lnSpc>
                          <a:spcPts val="1400"/>
                        </a:lnSpc>
                        <a:spcAft>
                          <a:spcPts val="0"/>
                        </a:spcAft>
                      </a:pPr>
                      <a:r>
                        <a:rPr lang="en-US" sz="1600" kern="100">
                          <a:effectLst/>
                        </a:rPr>
                        <a:t>C000001</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ctr" fontAlgn="auto">
                        <a:lnSpc>
                          <a:spcPts val="1400"/>
                        </a:lnSpc>
                        <a:spcAft>
                          <a:spcPts val="0"/>
                        </a:spcAft>
                      </a:pPr>
                      <a:r>
                        <a:rPr lang="en-US" sz="1600" kern="100">
                          <a:effectLst/>
                        </a:rPr>
                        <a:t>t9</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a:effectLst/>
                        </a:rPr>
                        <a:t>performance:y2016= "A"</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233045">
                <a:tc vMerge="1">
                  <a:txBody>
                    <a:bodyPr/>
                    <a:lstStyle/>
                    <a:p>
                      <a:endParaRPr lang="zh-CN"/>
                    </a:p>
                  </a:txBody>
                  <a:tcPr/>
                </a:tc>
                <a:tc>
                  <a:txBody>
                    <a:bodyPr/>
                    <a:lstStyle/>
                    <a:p>
                      <a:pPr indent="0" algn="ctr" fontAlgn="auto">
                        <a:lnSpc>
                          <a:spcPts val="1400"/>
                        </a:lnSpc>
                        <a:spcAft>
                          <a:spcPts val="0"/>
                        </a:spcAft>
                      </a:pPr>
                      <a:r>
                        <a:rPr lang="en-US" sz="1600" kern="100">
                          <a:effectLst/>
                        </a:rPr>
                        <a:t>t6</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a:effectLst/>
                        </a:rPr>
                        <a:t>performance:y2015= "B"</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272415">
                <a:tc>
                  <a:txBody>
                    <a:bodyPr/>
                    <a:lstStyle/>
                    <a:p>
                      <a:pPr indent="0" algn="ctr" fontAlgn="auto">
                        <a:lnSpc>
                          <a:spcPts val="1400"/>
                        </a:lnSpc>
                        <a:spcAft>
                          <a:spcPts val="0"/>
                        </a:spcAft>
                      </a:pPr>
                      <a:r>
                        <a:rPr lang="en-US" sz="1600" kern="100">
                          <a:effectLst/>
                        </a:rPr>
                        <a:t>C000002</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ctr" fontAlgn="auto">
                        <a:lnSpc>
                          <a:spcPts val="1400"/>
                        </a:lnSpc>
                        <a:spcAft>
                          <a:spcPts val="0"/>
                        </a:spcAft>
                      </a:pPr>
                      <a:r>
                        <a:rPr lang="en-US" sz="1600" kern="100">
                          <a:effectLst/>
                        </a:rPr>
                        <a:t>t7</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a:effectLst/>
                        </a:rPr>
                        <a:t>performance:y2016= "C"</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267335">
                <a:tc>
                  <a:txBody>
                    <a:bodyPr/>
                    <a:lstStyle/>
                    <a:p>
                      <a:pPr indent="0" algn="ctr" fontAlgn="auto">
                        <a:lnSpc>
                          <a:spcPts val="1400"/>
                        </a:lnSpc>
                        <a:spcAft>
                          <a:spcPts val="0"/>
                        </a:spcAft>
                      </a:pPr>
                      <a:r>
                        <a:rPr lang="zh-CN" sz="1600" kern="100" dirty="0">
                          <a:effectLst/>
                        </a:rPr>
                        <a:t>行键</a:t>
                      </a:r>
                      <a:endParaRPr lang="zh-CN" sz="1600" dirty="0">
                        <a:effectLst/>
                        <a:latin typeface="Arial" panose="020B0604020202020204" pitchFamily="34" charset="0"/>
                        <a:ea typeface="黑体" panose="02010609060101010101" pitchFamily="49" charset="-122"/>
                        <a:cs typeface="Times New Roman" panose="02020603050405020304" pitchFamily="18" charset="0"/>
                      </a:endParaRPr>
                    </a:p>
                  </a:txBody>
                  <a:tcPr marL="66706" marR="66706" marT="0" marB="0" anchor="ctr"/>
                </a:tc>
                <a:tc>
                  <a:txBody>
                    <a:bodyPr/>
                    <a:lstStyle/>
                    <a:p>
                      <a:pPr marL="0" indent="0" algn="ctr" defTabSz="914400" rtl="0" eaLnBrk="1" fontAlgn="auto" latinLnBrk="0" hangingPunct="1">
                        <a:lnSpc>
                          <a:spcPts val="1400"/>
                        </a:lnSpc>
                        <a:spcAft>
                          <a:spcPts val="0"/>
                        </a:spcAft>
                      </a:pPr>
                      <a:r>
                        <a:rPr lang="zh-CN" sz="1600" b="1" kern="100" dirty="0">
                          <a:solidFill>
                            <a:schemeClr val="lt1"/>
                          </a:solidFill>
                          <a:effectLst/>
                          <a:latin typeface="+mn-lt"/>
                          <a:ea typeface="+mn-ea"/>
                          <a:cs typeface="+mn-cs"/>
                        </a:rPr>
                        <a:t>时间戳</a:t>
                      </a:r>
                    </a:p>
                  </a:txBody>
                  <a:tcPr marL="66706" marR="66706" marT="0" marB="0" anchor="ctr">
                    <a:solidFill>
                      <a:schemeClr val="accent1"/>
                    </a:solidFill>
                  </a:tcPr>
                </a:tc>
                <a:tc>
                  <a:txBody>
                    <a:bodyPr/>
                    <a:lstStyle/>
                    <a:p>
                      <a:pPr marL="0" indent="0" algn="ctr" defTabSz="914400" rtl="0" eaLnBrk="1" fontAlgn="auto" latinLnBrk="0" hangingPunct="1">
                        <a:lnSpc>
                          <a:spcPts val="1400"/>
                        </a:lnSpc>
                        <a:spcAft>
                          <a:spcPts val="0"/>
                        </a:spcAft>
                      </a:pPr>
                      <a:r>
                        <a:rPr lang="zh-CN" sz="1600" b="1" kern="100" dirty="0">
                          <a:solidFill>
                            <a:schemeClr val="lt1"/>
                          </a:solidFill>
                          <a:effectLst/>
                          <a:latin typeface="+mn-lt"/>
                          <a:ea typeface="+mn-ea"/>
                          <a:cs typeface="+mn-cs"/>
                        </a:rPr>
                        <a:t>列族</a:t>
                      </a:r>
                      <a:r>
                        <a:rPr lang="en-US" sz="1600" b="1" kern="100" dirty="0">
                          <a:solidFill>
                            <a:schemeClr val="lt1"/>
                          </a:solidFill>
                          <a:effectLst/>
                          <a:latin typeface="+mn-lt"/>
                          <a:ea typeface="+mn-ea"/>
                          <a:cs typeface="+mn-cs"/>
                        </a:rPr>
                        <a:t>package</a:t>
                      </a:r>
                      <a:endParaRPr lang="zh-CN" sz="1600" b="1" kern="100" dirty="0">
                        <a:solidFill>
                          <a:schemeClr val="lt1"/>
                        </a:solidFill>
                        <a:effectLst/>
                        <a:latin typeface="+mn-lt"/>
                        <a:ea typeface="+mn-ea"/>
                        <a:cs typeface="+mn-cs"/>
                      </a:endParaRPr>
                    </a:p>
                  </a:txBody>
                  <a:tcPr marL="66706" marR="66706" marT="0" marB="0" anchor="ctr">
                    <a:solidFill>
                      <a:schemeClr val="accent1"/>
                    </a:solidFill>
                  </a:tcPr>
                </a:tc>
              </a:tr>
              <a:tr h="355600">
                <a:tc rowSpan="3">
                  <a:txBody>
                    <a:bodyPr/>
                    <a:lstStyle/>
                    <a:p>
                      <a:pPr indent="0" algn="ctr" fontAlgn="auto">
                        <a:lnSpc>
                          <a:spcPts val="1400"/>
                        </a:lnSpc>
                        <a:spcAft>
                          <a:spcPts val="0"/>
                        </a:spcAft>
                      </a:pPr>
                      <a:r>
                        <a:rPr lang="en-US" sz="1600" kern="100">
                          <a:effectLst/>
                        </a:rPr>
                        <a:t>C000001</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ctr" fontAlgn="auto">
                        <a:lnSpc>
                          <a:spcPts val="1400"/>
                        </a:lnSpc>
                        <a:spcAft>
                          <a:spcPts val="0"/>
                        </a:spcAft>
                      </a:pPr>
                      <a:r>
                        <a:rPr lang="en-US" sz="1600" kern="100">
                          <a:effectLst/>
                        </a:rPr>
                        <a:t>t9</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err="1">
                          <a:effectLst/>
                        </a:rPr>
                        <a:t>package:salary</a:t>
                      </a:r>
                      <a:r>
                        <a:rPr lang="en-US" sz="1600" kern="100" dirty="0">
                          <a:effectLst/>
                        </a:rPr>
                        <a:t>="15000"</a:t>
                      </a:r>
                      <a:endParaRPr lang="zh-CN" sz="1600" dirty="0">
                        <a:effectLst/>
                      </a:endParaRPr>
                    </a:p>
                    <a:p>
                      <a:pPr indent="0" algn="just" fontAlgn="auto">
                        <a:lnSpc>
                          <a:spcPts val="1400"/>
                        </a:lnSpc>
                        <a:spcAft>
                          <a:spcPts val="0"/>
                        </a:spcAft>
                      </a:pPr>
                      <a:r>
                        <a:rPr lang="en-US" sz="1600" kern="100" dirty="0" err="1">
                          <a:effectLst/>
                        </a:rPr>
                        <a:t>package:bonus</a:t>
                      </a:r>
                      <a:r>
                        <a:rPr lang="en-US" sz="1600" kern="100" dirty="0">
                          <a:effectLst/>
                        </a:rPr>
                        <a:t>="20000"</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355600">
                <a:tc vMerge="1">
                  <a:txBody>
                    <a:bodyPr/>
                    <a:lstStyle/>
                    <a:p>
                      <a:endParaRPr lang="zh-CN"/>
                    </a:p>
                  </a:txBody>
                  <a:tcPr/>
                </a:tc>
                <a:tc>
                  <a:txBody>
                    <a:bodyPr/>
                    <a:lstStyle/>
                    <a:p>
                      <a:pPr indent="0" algn="ctr" fontAlgn="auto">
                        <a:lnSpc>
                          <a:spcPts val="1400"/>
                        </a:lnSpc>
                        <a:spcAft>
                          <a:spcPts val="0"/>
                        </a:spcAft>
                      </a:pPr>
                      <a:r>
                        <a:rPr lang="en-US" sz="1600" kern="100">
                          <a:effectLst/>
                        </a:rPr>
                        <a:t>t6</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err="1">
                          <a:effectLst/>
                        </a:rPr>
                        <a:t>package:salary</a:t>
                      </a:r>
                      <a:r>
                        <a:rPr lang="en-US" sz="1600" kern="100" dirty="0">
                          <a:effectLst/>
                        </a:rPr>
                        <a:t>="13000"</a:t>
                      </a:r>
                      <a:endParaRPr lang="zh-CN" sz="1600" dirty="0">
                        <a:effectLst/>
                      </a:endParaRPr>
                    </a:p>
                    <a:p>
                      <a:pPr indent="0" algn="just" fontAlgn="auto">
                        <a:lnSpc>
                          <a:spcPts val="1400"/>
                        </a:lnSpc>
                        <a:spcAft>
                          <a:spcPts val="0"/>
                        </a:spcAft>
                      </a:pPr>
                      <a:r>
                        <a:rPr lang="en-US" sz="1600" kern="100" dirty="0" err="1">
                          <a:effectLst/>
                        </a:rPr>
                        <a:t>package:bonus</a:t>
                      </a:r>
                      <a:r>
                        <a:rPr lang="en-US" sz="1600" kern="100" dirty="0">
                          <a:effectLst/>
                        </a:rPr>
                        <a:t>="10000"</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221615">
                <a:tc vMerge="1">
                  <a:txBody>
                    <a:bodyPr/>
                    <a:lstStyle/>
                    <a:p>
                      <a:endParaRPr lang="zh-CN"/>
                    </a:p>
                  </a:txBody>
                  <a:tcPr/>
                </a:tc>
                <a:tc>
                  <a:txBody>
                    <a:bodyPr/>
                    <a:lstStyle/>
                    <a:p>
                      <a:pPr indent="0" algn="ctr" fontAlgn="auto">
                        <a:lnSpc>
                          <a:spcPts val="1400"/>
                        </a:lnSpc>
                        <a:spcAft>
                          <a:spcPts val="0"/>
                        </a:spcAft>
                      </a:pPr>
                      <a:r>
                        <a:rPr lang="en-US" sz="1600" kern="100">
                          <a:effectLst/>
                        </a:rPr>
                        <a:t>t3</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err="1">
                          <a:effectLst/>
                        </a:rPr>
                        <a:t>package:salary</a:t>
                      </a:r>
                      <a:r>
                        <a:rPr lang="en-US" sz="1600" kern="100" dirty="0">
                          <a:effectLst/>
                        </a:rPr>
                        <a:t>="12000"</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r h="224790">
                <a:tc>
                  <a:txBody>
                    <a:bodyPr/>
                    <a:lstStyle/>
                    <a:p>
                      <a:pPr indent="0" algn="ctr" fontAlgn="auto">
                        <a:lnSpc>
                          <a:spcPts val="1400"/>
                        </a:lnSpc>
                        <a:spcAft>
                          <a:spcPts val="0"/>
                        </a:spcAft>
                      </a:pPr>
                      <a:r>
                        <a:rPr lang="en-US" sz="1600" kern="100">
                          <a:effectLst/>
                        </a:rPr>
                        <a:t>C000002</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ctr" fontAlgn="auto">
                        <a:lnSpc>
                          <a:spcPts val="1400"/>
                        </a:lnSpc>
                        <a:spcAft>
                          <a:spcPts val="0"/>
                        </a:spcAft>
                      </a:pPr>
                      <a:r>
                        <a:rPr lang="en-US" sz="1600" kern="100">
                          <a:effectLst/>
                        </a:rPr>
                        <a:t>t4</a:t>
                      </a:r>
                      <a:endParaRPr lang="zh-CN" sz="1600">
                        <a:effectLst/>
                        <a:latin typeface="Times New Roman" panose="02020603050405020304" pitchFamily="18" charset="0"/>
                        <a:ea typeface="宋体" panose="02010600030101010101" pitchFamily="2" charset="-122"/>
                      </a:endParaRPr>
                    </a:p>
                  </a:txBody>
                  <a:tcPr marL="66706" marR="66706" marT="0" marB="0" anchor="ctr"/>
                </a:tc>
                <a:tc>
                  <a:txBody>
                    <a:bodyPr/>
                    <a:lstStyle/>
                    <a:p>
                      <a:pPr indent="0" algn="just" fontAlgn="auto">
                        <a:lnSpc>
                          <a:spcPts val="1400"/>
                        </a:lnSpc>
                        <a:spcAft>
                          <a:spcPts val="0"/>
                        </a:spcAft>
                      </a:pPr>
                      <a:r>
                        <a:rPr lang="en-US" sz="1600" kern="100" dirty="0" err="1">
                          <a:effectLst/>
                        </a:rPr>
                        <a:t>package:salary</a:t>
                      </a:r>
                      <a:r>
                        <a:rPr lang="en-US" sz="1600" kern="100" dirty="0">
                          <a:effectLst/>
                        </a:rPr>
                        <a:t>="8000"</a:t>
                      </a:r>
                      <a:endParaRPr lang="zh-CN" sz="1600" dirty="0">
                        <a:effectLst/>
                        <a:latin typeface="Times New Roman" panose="02020603050405020304" pitchFamily="18" charset="0"/>
                        <a:ea typeface="宋体" panose="02010600030101010101" pitchFamily="2" charset="-122"/>
                      </a:endParaRPr>
                    </a:p>
                  </a:txBody>
                  <a:tcPr marL="66706" marR="66706" marT="0" marB="0" anchor="ctr"/>
                </a:tc>
              </a:tr>
            </a:tbl>
          </a:graphicData>
        </a:graphic>
      </p:graphicFrame>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382383" cy="415498"/>
          </a:xfrm>
          <a:prstGeom prst="rect">
            <a:avLst/>
          </a:prstGeom>
          <a:noFill/>
        </p:spPr>
        <p:txBody>
          <a:bodyPr wrap="none" rtlCol="0">
            <a:spAutoFit/>
          </a:bodyPr>
          <a:lstStyle/>
          <a:p>
            <a:r>
              <a:rPr lang="en-US" altLang="zh-CN" sz="2100" b="1" spc="225" dirty="0" smtClean="0">
                <a:solidFill>
                  <a:prstClr val="white"/>
                </a:solidFill>
              </a:rPr>
              <a:t>3.1 </a:t>
            </a:r>
            <a:r>
              <a:rPr lang="en-US" altLang="zh-CN" sz="2100" b="1" spc="225" dirty="0" err="1" smtClean="0">
                <a:solidFill>
                  <a:prstClr val="white"/>
                </a:solidFill>
              </a:rPr>
              <a:t>HBase</a:t>
            </a:r>
            <a:r>
              <a:rPr lang="zh-CN" altLang="en-US" sz="2100" b="1" spc="225" dirty="0" smtClean="0">
                <a:solidFill>
                  <a:prstClr val="white"/>
                </a:solidFill>
              </a:rPr>
              <a:t>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2517036" cy="300082"/>
          </a:xfrm>
          <a:prstGeom prst="rect">
            <a:avLst/>
          </a:prstGeom>
          <a:noFill/>
        </p:spPr>
        <p:txBody>
          <a:bodyPr wrap="none" rtlCol="0">
            <a:spAutoFit/>
          </a:bodyPr>
          <a:lstStyle/>
          <a:p>
            <a:r>
              <a:rPr lang="zh-CN" altLang="en-US" sz="1350" dirty="0" smtClean="0">
                <a:solidFill>
                  <a:prstClr val="white"/>
                </a:solidFill>
              </a:rPr>
              <a:t>第三章  </a:t>
            </a:r>
            <a:r>
              <a:rPr lang="en-US" altLang="zh-CN" sz="1350" dirty="0" smtClean="0">
                <a:solidFill>
                  <a:prstClr val="white"/>
                </a:solidFill>
              </a:rPr>
              <a:t>Hadoop</a:t>
            </a:r>
            <a:r>
              <a:rPr lang="zh-CN" altLang="en-US" sz="1350" dirty="0" smtClean="0">
                <a:solidFill>
                  <a:prstClr val="white"/>
                </a:solidFill>
              </a:rPr>
              <a:t>数据库</a:t>
            </a:r>
            <a:r>
              <a:rPr lang="en-US" altLang="zh-CN" sz="1350" dirty="0" err="1" smtClean="0">
                <a:solidFill>
                  <a:prstClr val="white"/>
                </a:solidFill>
              </a:rPr>
              <a:t>HBase</a:t>
            </a:r>
            <a:endParaRPr lang="zh-CN" altLang="en-US" sz="1350" dirty="0">
              <a:solidFill>
                <a:prstClr val="white"/>
              </a:solidFill>
            </a:endParaRPr>
          </a:p>
        </p:txBody>
      </p:sp>
      <p:sp>
        <p:nvSpPr>
          <p:cNvPr id="20" name="矩形 19"/>
          <p:cNvSpPr/>
          <p:nvPr/>
        </p:nvSpPr>
        <p:spPr>
          <a:xfrm>
            <a:off x="452232" y="1064840"/>
            <a:ext cx="1481496" cy="369332"/>
          </a:xfrm>
          <a:prstGeom prst="rect">
            <a:avLst/>
          </a:prstGeom>
        </p:spPr>
        <p:txBody>
          <a:bodyPr wrap="none">
            <a:spAutoFit/>
          </a:bodyPr>
          <a:lstStyle/>
          <a:p>
            <a:r>
              <a:rPr lang="en-US" altLang="zh-CN" b="1" dirty="0" smtClean="0">
                <a:solidFill>
                  <a:srgbClr val="3D89BC"/>
                </a:solidFill>
              </a:rPr>
              <a:t>3</a:t>
            </a:r>
            <a:r>
              <a:rPr lang="zh-CN" altLang="zh-CN" b="1" dirty="0" smtClean="0">
                <a:solidFill>
                  <a:srgbClr val="3D89BC"/>
                </a:solidFill>
              </a:rPr>
              <a:t>．</a:t>
            </a:r>
            <a:r>
              <a:rPr lang="zh-CN" altLang="en-US" b="1" dirty="0" smtClean="0">
                <a:solidFill>
                  <a:srgbClr val="3D89BC"/>
                </a:solidFill>
              </a:rPr>
              <a:t>主要特性</a:t>
            </a:r>
            <a:endParaRPr lang="zh-CN" altLang="zh-CN" b="1" dirty="0">
              <a:solidFill>
                <a:srgbClr val="3D89BC"/>
              </a:solidFill>
            </a:endParaRPr>
          </a:p>
        </p:txBody>
      </p:sp>
      <p:sp>
        <p:nvSpPr>
          <p:cNvPr id="13" name="文本框 12"/>
          <p:cNvSpPr txBox="1"/>
          <p:nvPr/>
        </p:nvSpPr>
        <p:spPr>
          <a:xfrm>
            <a:off x="922151" y="1752263"/>
            <a:ext cx="7299696" cy="3785652"/>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r>
              <a:rPr lang="zh-CN" altLang="en-US" sz="1600" dirty="0" smtClean="0"/>
              <a:t>可伸缩性</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dirty="0" smtClean="0"/>
              <a:t>强</a:t>
            </a:r>
            <a:r>
              <a:rPr lang="zh-CN" altLang="zh-CN" sz="1600" dirty="0"/>
              <a:t>读写</a:t>
            </a:r>
            <a:r>
              <a:rPr lang="zh-CN" altLang="zh-CN" sz="1600" dirty="0" smtClean="0"/>
              <a:t>一致性</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dirty="0" smtClean="0"/>
              <a:t>自动分片</a:t>
            </a:r>
            <a:endParaRPr lang="en-US" altLang="zh-CN" sz="1600" dirty="0" smtClean="0"/>
          </a:p>
          <a:p>
            <a:pPr marL="285750" indent="-285750" fontAlgn="auto">
              <a:lnSpc>
                <a:spcPct val="150000"/>
              </a:lnSpc>
              <a:buClr>
                <a:srgbClr val="3D89BC"/>
              </a:buClr>
              <a:buFont typeface="Wingdings" panose="05000000000000000000" charset="0"/>
              <a:buChar char="l"/>
            </a:pPr>
            <a:r>
              <a:rPr lang="en-US" altLang="zh-CN" sz="1600" dirty="0" err="1" smtClean="0"/>
              <a:t>HRegionServer</a:t>
            </a:r>
            <a:r>
              <a:rPr lang="zh-CN" altLang="zh-CN" sz="1600" dirty="0" smtClean="0"/>
              <a:t>自动故障切换</a:t>
            </a:r>
            <a:endParaRPr lang="en-US" altLang="zh-CN" sz="1600" dirty="0" smtClean="0"/>
          </a:p>
          <a:p>
            <a:pPr marL="285750" indent="-285750" fontAlgn="auto">
              <a:lnSpc>
                <a:spcPct val="150000"/>
              </a:lnSpc>
              <a:buClr>
                <a:srgbClr val="3D89BC"/>
              </a:buClr>
              <a:buFont typeface="Wingdings" panose="05000000000000000000" charset="0"/>
              <a:buChar char="l"/>
            </a:pPr>
            <a:r>
              <a:rPr lang="en-US" altLang="zh-CN" sz="1600" dirty="0" smtClean="0"/>
              <a:t>Hadoop/HDFS</a:t>
            </a:r>
            <a:r>
              <a:rPr lang="zh-CN" altLang="zh-CN" sz="1600" dirty="0" smtClean="0"/>
              <a:t>集成</a:t>
            </a:r>
            <a:endParaRPr lang="en-US" altLang="zh-CN" sz="1600" dirty="0" smtClean="0"/>
          </a:p>
          <a:p>
            <a:pPr marL="285750" indent="-285750" fontAlgn="auto">
              <a:lnSpc>
                <a:spcPct val="150000"/>
              </a:lnSpc>
              <a:buClr>
                <a:srgbClr val="3D89BC"/>
              </a:buClr>
              <a:buFont typeface="Wingdings" panose="05000000000000000000" charset="0"/>
              <a:buChar char="l"/>
            </a:pPr>
            <a:r>
              <a:rPr lang="en-US" altLang="zh-CN" sz="1600" dirty="0" smtClean="0"/>
              <a:t>MapReduce</a:t>
            </a:r>
            <a:r>
              <a:rPr lang="zh-CN" altLang="zh-CN" sz="1600" dirty="0" smtClean="0"/>
              <a:t>集成</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en-US" sz="1600" dirty="0" smtClean="0"/>
              <a:t>提供</a:t>
            </a:r>
            <a:r>
              <a:rPr lang="en-US" altLang="zh-CN" sz="1600" dirty="0" smtClean="0"/>
              <a:t>Java</a:t>
            </a:r>
            <a:r>
              <a:rPr lang="zh-CN" altLang="zh-CN" sz="1600" dirty="0"/>
              <a:t>客户端</a:t>
            </a:r>
            <a:r>
              <a:rPr lang="en-US" altLang="zh-CN" sz="1600" dirty="0" smtClean="0"/>
              <a:t>API</a:t>
            </a:r>
          </a:p>
          <a:p>
            <a:pPr marL="285750" indent="-285750" fontAlgn="auto">
              <a:lnSpc>
                <a:spcPct val="150000"/>
              </a:lnSpc>
              <a:buClr>
                <a:srgbClr val="3D89BC"/>
              </a:buClr>
              <a:buFont typeface="Wingdings" panose="05000000000000000000" charset="0"/>
              <a:buChar char="l"/>
            </a:pPr>
            <a:r>
              <a:rPr lang="zh-CN" altLang="en-US" sz="1600" dirty="0" smtClean="0"/>
              <a:t>提供</a:t>
            </a:r>
            <a:r>
              <a:rPr lang="en-US" altLang="zh-CN" sz="1600" dirty="0" smtClean="0"/>
              <a:t>Thrift/REST API</a:t>
            </a:r>
          </a:p>
          <a:p>
            <a:pPr marL="285750" indent="-285750" fontAlgn="auto">
              <a:lnSpc>
                <a:spcPct val="150000"/>
              </a:lnSpc>
              <a:buClr>
                <a:srgbClr val="3D89BC"/>
              </a:buClr>
              <a:buFont typeface="Wingdings" panose="05000000000000000000" charset="0"/>
              <a:buChar char="l"/>
            </a:pPr>
            <a:r>
              <a:rPr lang="zh-CN" altLang="zh-CN" sz="1600" dirty="0" smtClean="0"/>
              <a:t>块</a:t>
            </a:r>
            <a:r>
              <a:rPr lang="zh-CN" altLang="zh-CN" sz="1600" dirty="0"/>
              <a:t>缓存和布隆过滤（</a:t>
            </a:r>
            <a:r>
              <a:rPr lang="en-US" altLang="zh-CN" sz="1600" dirty="0"/>
              <a:t>Bloom Filters</a:t>
            </a:r>
            <a:r>
              <a:rPr lang="zh-CN" altLang="zh-CN" sz="1600" dirty="0" smtClean="0"/>
              <a:t>）</a:t>
            </a:r>
            <a:endParaRPr lang="en-US" altLang="zh-CN" sz="1600" dirty="0" smtClean="0"/>
          </a:p>
          <a:p>
            <a:pPr marL="285750" indent="-285750" fontAlgn="auto">
              <a:lnSpc>
                <a:spcPct val="150000"/>
              </a:lnSpc>
              <a:buClr>
                <a:srgbClr val="3D89BC"/>
              </a:buClr>
              <a:buFont typeface="Wingdings" panose="05000000000000000000" charset="0"/>
              <a:buChar char="l"/>
            </a:pPr>
            <a:r>
              <a:rPr lang="zh-CN" altLang="zh-CN" sz="1600" dirty="0" smtClean="0"/>
              <a:t>提供</a:t>
            </a:r>
            <a:r>
              <a:rPr lang="zh-CN" altLang="zh-CN" sz="1600" dirty="0"/>
              <a:t>内置的</a:t>
            </a:r>
            <a:r>
              <a:rPr lang="en-US" altLang="zh-CN" sz="1600" dirty="0" smtClean="0"/>
              <a:t>Web</a:t>
            </a:r>
            <a:r>
              <a:rPr lang="zh-CN" altLang="en-US" sz="1600" dirty="0" smtClean="0"/>
              <a:t>操作管理</a:t>
            </a:r>
            <a:r>
              <a:rPr lang="zh-CN" altLang="zh-CN" sz="1600" dirty="0" smtClean="0"/>
              <a:t>页面</a:t>
            </a:r>
            <a:endParaRPr lang="zh-CN" altLang="zh-CN" sz="1600"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大数据实践">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《大数据实践》配套PPT之一：第5章 内存大数据计算框架 Spark_1.potx</Template>
  <TotalTime>1</TotalTime>
  <Words>5834</Words>
  <Application>Microsoft Office PowerPoint</Application>
  <PresentationFormat>全屏显示(4:3)</PresentationFormat>
  <Paragraphs>704</Paragraphs>
  <Slides>63</Slides>
  <Notes>24</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大数据实践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USER-</cp:lastModifiedBy>
  <cp:revision>507</cp:revision>
  <dcterms:created xsi:type="dcterms:W3CDTF">2015-11-23T03:31:00Z</dcterms:created>
  <dcterms:modified xsi:type="dcterms:W3CDTF">2018-12-26T08:01:20Z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