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61" r:id="rId3"/>
    <p:sldId id="259" r:id="rId4"/>
    <p:sldId id="261" r:id="rId5"/>
    <p:sldId id="264" r:id="rId6"/>
    <p:sldId id="263" r:id="rId7"/>
    <p:sldId id="265" r:id="rId9"/>
    <p:sldId id="266" r:id="rId10"/>
    <p:sldId id="267" r:id="rId11"/>
    <p:sldId id="268" r:id="rId12"/>
    <p:sldId id="269" r:id="rId13"/>
    <p:sldId id="270" r:id="rId14"/>
    <p:sldId id="273" r:id="rId15"/>
    <p:sldId id="271"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5" r:id="rId33"/>
    <p:sldId id="296" r:id="rId34"/>
    <p:sldId id="297" r:id="rId35"/>
    <p:sldId id="298" r:id="rId36"/>
    <p:sldId id="299" r:id="rId37"/>
    <p:sldId id="300" r:id="rId38"/>
    <p:sldId id="292" r:id="rId39"/>
    <p:sldId id="301" r:id="rId40"/>
    <p:sldId id="302" r:id="rId41"/>
    <p:sldId id="303" r:id="rId42"/>
    <p:sldId id="304" r:id="rId43"/>
    <p:sldId id="305" r:id="rId44"/>
    <p:sldId id="306" r:id="rId45"/>
    <p:sldId id="309" r:id="rId46"/>
    <p:sldId id="310" r:id="rId47"/>
    <p:sldId id="311" r:id="rId48"/>
    <p:sldId id="408" r:id="rId49"/>
    <p:sldId id="313" r:id="rId50"/>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4.emf"/><Relationship Id="rId1"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15.emf"/><Relationship Id="rId2" Type="http://schemas.openxmlformats.org/officeDocument/2006/relationships/oleObject" Target="../embeddings/oleObject4.bin"/><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cstor.cn/proTextdetail_11007.html" TargetMode="External"/><Relationship Id="rId4" Type="http://schemas.openxmlformats.org/officeDocument/2006/relationships/image" Target="../media/image20.jpeg"/><Relationship Id="rId3" Type="http://schemas.openxmlformats.org/officeDocument/2006/relationships/hyperlink" Target="http://www.cstor.cn/proTextdetail_12031.html" TargetMode="External"/><Relationship Id="rId2" Type="http://schemas.openxmlformats.org/officeDocument/2006/relationships/image" Target="../media/image19.jpeg"/><Relationship Id="rId1" Type="http://schemas.openxmlformats.org/officeDocument/2006/relationships/hyperlink" Target="http://www.cstor.cn/proTextdetail_10766.html" TargetMode="Externa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46.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7.png"/><Relationship Id="rId7" Type="http://schemas.openxmlformats.org/officeDocument/2006/relationships/hyperlink" Target="http://www.chinarobots.cn/" TargetMode="External"/><Relationship Id="rId6" Type="http://schemas.openxmlformats.org/officeDocument/2006/relationships/image" Target="../media/image36.png"/><Relationship Id="rId5" Type="http://schemas.openxmlformats.org/officeDocument/2006/relationships/hyperlink" Target="http://www.chinaaiworld.cn/" TargetMode="External"/><Relationship Id="rId4" Type="http://schemas.openxmlformats.org/officeDocument/2006/relationships/image" Target="../media/image35.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7.png"/><Relationship Id="rId25" Type="http://schemas.openxmlformats.org/officeDocument/2006/relationships/image" Target="../media/image46.png"/><Relationship Id="rId24" Type="http://schemas.openxmlformats.org/officeDocument/2006/relationships/hyperlink" Target="http://www.envicloud.cn/" TargetMode="External"/><Relationship Id="rId23" Type="http://schemas.openxmlformats.org/officeDocument/2006/relationships/image" Target="../media/image45.png"/><Relationship Id="rId22" Type="http://schemas.openxmlformats.org/officeDocument/2006/relationships/image" Target="../media/image44.png"/><Relationship Id="rId21" Type="http://schemas.openxmlformats.org/officeDocument/2006/relationships/hyperlink" Target="http://www.wanwuyun.com/" TargetMode="External"/><Relationship Id="rId20" Type="http://schemas.openxmlformats.org/officeDocument/2006/relationships/image" Target="../media/image43.png"/><Relationship Id="rId2" Type="http://schemas.openxmlformats.org/officeDocument/2006/relationships/image" Target="../media/image34.png"/><Relationship Id="rId19" Type="http://schemas.openxmlformats.org/officeDocument/2006/relationships/hyperlink" Target="http://www.smartcitychina.cn/" TargetMode="External"/><Relationship Id="rId18" Type="http://schemas.openxmlformats.org/officeDocument/2006/relationships/image" Target="../media/image42.png"/><Relationship Id="rId17" Type="http://schemas.openxmlformats.org/officeDocument/2006/relationships/hyperlink" Target="http://www.netofthings.cn/" TargetMode="External"/><Relationship Id="rId16" Type="http://schemas.openxmlformats.org/officeDocument/2006/relationships/image" Target="../media/image41.png"/><Relationship Id="rId15" Type="http://schemas.openxmlformats.org/officeDocument/2006/relationships/hyperlink" Target="http://www.thebigdata.cn/" TargetMode="External"/><Relationship Id="rId14" Type="http://schemas.openxmlformats.org/officeDocument/2006/relationships/image" Target="../media/image40.png"/><Relationship Id="rId13" Type="http://schemas.openxmlformats.org/officeDocument/2006/relationships/hyperlink" Target="http://www.worldstor.cn/" TargetMode="External"/><Relationship Id="rId12" Type="http://schemas.openxmlformats.org/officeDocument/2006/relationships/image" Target="../media/image39.png"/><Relationship Id="rId11" Type="http://schemas.openxmlformats.org/officeDocument/2006/relationships/hyperlink" Target="http://www.pm25.org.cn/" TargetMode="External"/><Relationship Id="rId10" Type="http://schemas.openxmlformats.org/officeDocument/2006/relationships/image" Target="../media/image38.png"/><Relationship Id="rId1" Type="http://schemas.openxmlformats.org/officeDocument/2006/relationships/hyperlink" Target="http://www.chinaznyj.com/" TargetMode="Externa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7"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charset="-122"/>
                <a:ea typeface="微软雅黑" panose="020B0503020204020204" charset="-122"/>
              </a:rPr>
              <a:t>大数据导论</a:t>
            </a:r>
            <a:endParaRPr lang="en-US" altLang="zh-CN" sz="8000" b="1" spc="300" dirty="0" smtClean="0">
              <a:ln w="11430"/>
              <a:solidFill>
                <a:srgbClr val="3D89BC"/>
              </a:solidFill>
              <a:latin typeface="微软雅黑" panose="020B0503020204020204" charset="-122"/>
              <a:ea typeface="微软雅黑" panose="020B050302020402020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299990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2433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27028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709407" y="816933"/>
            <a:ext cx="1000760" cy="337185"/>
          </a:xfrm>
          <a:prstGeom prst="rect">
            <a:avLst/>
          </a:prstGeom>
        </p:spPr>
        <p:txBody>
          <a:bodyPr wrap="none">
            <a:spAutoFit/>
          </a:bodyPr>
          <a:lstStyle/>
          <a:p>
            <a:pPr algn="l"/>
            <a:r>
              <a:rPr lang="zh-CN" altLang="zh-CN" sz="1600" b="1" dirty="0">
                <a:solidFill>
                  <a:srgbClr val="3D89BC"/>
                </a:solidFill>
              </a:rPr>
              <a:t>分析数据</a:t>
            </a:r>
            <a:endParaRPr lang="zh-CN" altLang="zh-CN" sz="1600" b="1" dirty="0">
              <a:solidFill>
                <a:srgbClr val="3D89BC"/>
              </a:solidFill>
            </a:endParaRPr>
          </a:p>
        </p:txBody>
      </p:sp>
      <p:grpSp>
        <p:nvGrpSpPr>
          <p:cNvPr id="25" name="组合 24"/>
          <p:cNvGrpSpPr/>
          <p:nvPr/>
        </p:nvGrpSpPr>
        <p:grpSpPr>
          <a:xfrm>
            <a:off x="570865" y="2336800"/>
            <a:ext cx="7999730" cy="1462405"/>
            <a:chOff x="1194" y="3975"/>
            <a:chExt cx="12598" cy="2303"/>
          </a:xfrm>
        </p:grpSpPr>
        <p:sp>
          <p:nvSpPr>
            <p:cNvPr id="15" name="同侧圆角矩形 14"/>
            <p:cNvSpPr/>
            <p:nvPr/>
          </p:nvSpPr>
          <p:spPr>
            <a:xfrm rot="5400000">
              <a:off x="7568" y="-729"/>
              <a:ext cx="1511" cy="10937"/>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1194" y="3975"/>
              <a:ext cx="12502" cy="2303"/>
              <a:chOff x="1194" y="3975"/>
              <a:chExt cx="12502" cy="2303"/>
            </a:xfrm>
          </p:grpSpPr>
          <p:sp>
            <p:nvSpPr>
              <p:cNvPr id="14" name="燕尾形 13"/>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94" y="4809"/>
                <a:ext cx="2043" cy="628"/>
              </a:xfrm>
              <a:prstGeom prst="rect">
                <a:avLst/>
              </a:prstGeom>
              <a:noFill/>
            </p:spPr>
            <p:txBody>
              <a:bodyPr wrap="square" rtlCol="0">
                <a:spAutoFit/>
              </a:bodyPr>
              <a:p>
                <a:r>
                  <a:rPr lang="en-US" altLang="zh-CN" sz="2000"/>
                  <a:t>数据挖掘</a:t>
                </a:r>
                <a:endParaRPr lang="en-US" altLang="zh-CN" sz="2000"/>
              </a:p>
            </p:txBody>
          </p:sp>
          <p:sp>
            <p:nvSpPr>
              <p:cNvPr id="22" name="文本框 21"/>
              <p:cNvSpPr txBox="1"/>
              <p:nvPr/>
            </p:nvSpPr>
            <p:spPr>
              <a:xfrm>
                <a:off x="2951" y="3975"/>
                <a:ext cx="10745" cy="1598"/>
              </a:xfrm>
              <a:prstGeom prst="rect">
                <a:avLst/>
              </a:prstGeom>
              <a:noFill/>
            </p:spPr>
            <p:txBody>
              <a:bodyPr wrap="square" rtlCol="0">
                <a:spAutoFit/>
              </a:bodyPr>
              <a:p>
                <a:r>
                  <a:rPr lang="zh-CN" altLang="en-US" sz="2000"/>
                  <a:t>数据挖掘可以认为是发现大数据集中数据模式的一种计算过程。许多数据挖掘算法已经在机器学习、人工智能、模式识别、统计和数据库领域得到了应用。</a:t>
                </a:r>
                <a:endParaRPr lang="zh-CN" altLang="en-US" sz="2000"/>
              </a:p>
            </p:txBody>
          </p:sp>
        </p:grpSp>
      </p:grpSp>
      <p:grpSp>
        <p:nvGrpSpPr>
          <p:cNvPr id="26" name="组合 25"/>
          <p:cNvGrpSpPr/>
          <p:nvPr/>
        </p:nvGrpSpPr>
        <p:grpSpPr>
          <a:xfrm>
            <a:off x="570865" y="3515995"/>
            <a:ext cx="7999730" cy="1459865"/>
            <a:chOff x="1193" y="3979"/>
            <a:chExt cx="12598" cy="2299"/>
          </a:xfrm>
        </p:grpSpPr>
        <p:sp>
          <p:nvSpPr>
            <p:cNvPr id="27" name="同侧圆角矩形 26"/>
            <p:cNvSpPr/>
            <p:nvPr/>
          </p:nvSpPr>
          <p:spPr>
            <a:xfrm rot="5400000">
              <a:off x="7567" y="-729"/>
              <a:ext cx="1511" cy="10936"/>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193" y="3979"/>
              <a:ext cx="12502" cy="2299"/>
              <a:chOff x="1193" y="3979"/>
              <a:chExt cx="12502"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193" y="4690"/>
                <a:ext cx="2043" cy="628"/>
              </a:xfrm>
              <a:prstGeom prst="rect">
                <a:avLst/>
              </a:prstGeom>
              <a:noFill/>
            </p:spPr>
            <p:txBody>
              <a:bodyPr wrap="square" rtlCol="0">
                <a:spAutoFit/>
              </a:bodyPr>
              <a:p>
                <a:r>
                  <a:rPr lang="en-US" altLang="zh-CN" sz="2000"/>
                  <a:t>机器学习</a:t>
                </a:r>
                <a:endParaRPr lang="en-US" altLang="zh-CN" sz="2000"/>
              </a:p>
            </p:txBody>
          </p:sp>
          <p:sp>
            <p:nvSpPr>
              <p:cNvPr id="37" name="文本框 36"/>
              <p:cNvSpPr txBox="1"/>
              <p:nvPr/>
            </p:nvSpPr>
            <p:spPr>
              <a:xfrm>
                <a:off x="2854" y="3984"/>
                <a:ext cx="10841" cy="1598"/>
              </a:xfrm>
              <a:prstGeom prst="rect">
                <a:avLst/>
              </a:prstGeom>
              <a:noFill/>
            </p:spPr>
            <p:txBody>
              <a:bodyPr wrap="square" rtlCol="0">
                <a:spAutoFit/>
              </a:bodyPr>
              <a:p>
                <a:pPr algn="l"/>
                <a:r>
                  <a:rPr lang="zh-CN" altLang="en-US" sz="2000"/>
                  <a:t>机器学习算法从数据中自动分析获得规律，并利用规律对未知数据进行预测。高性能的以机器学习算法为核心的数据分析，为实际业务提供服务和指导，进而实现数据的最终变现。</a:t>
                </a:r>
                <a:endParaRPr lang="zh-CN" altLang="en-US" sz="2000"/>
              </a:p>
            </p:txBody>
          </p:sp>
        </p:grpSp>
      </p:grpSp>
      <p:grpSp>
        <p:nvGrpSpPr>
          <p:cNvPr id="38" name="组合 37"/>
          <p:cNvGrpSpPr/>
          <p:nvPr/>
        </p:nvGrpSpPr>
        <p:grpSpPr>
          <a:xfrm>
            <a:off x="483235" y="1176655"/>
            <a:ext cx="8026400" cy="1459865"/>
            <a:chOff x="1054" y="3979"/>
            <a:chExt cx="12640" cy="2299"/>
          </a:xfrm>
        </p:grpSpPr>
        <p:sp>
          <p:nvSpPr>
            <p:cNvPr id="39" name="同侧圆角矩形 38"/>
            <p:cNvSpPr/>
            <p:nvPr/>
          </p:nvSpPr>
          <p:spPr>
            <a:xfrm rot="5400000">
              <a:off x="7519" y="-680"/>
              <a:ext cx="1511" cy="10839"/>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054" y="3979"/>
              <a:ext cx="11889" cy="2299"/>
              <a:chOff x="1054" y="3979"/>
              <a:chExt cx="11889"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054" y="4886"/>
                <a:ext cx="2053" cy="628"/>
              </a:xfrm>
              <a:prstGeom prst="rect">
                <a:avLst/>
              </a:prstGeom>
              <a:noFill/>
            </p:spPr>
            <p:txBody>
              <a:bodyPr wrap="square" rtlCol="0">
                <a:spAutoFit/>
              </a:bodyPr>
              <a:p>
                <a:r>
                  <a:rPr lang="en-US" altLang="zh-CN" sz="2000"/>
                  <a:t> 统计分析</a:t>
                </a:r>
                <a:endParaRPr lang="en-US" altLang="zh-CN" sz="2000"/>
              </a:p>
            </p:txBody>
          </p:sp>
          <p:sp>
            <p:nvSpPr>
              <p:cNvPr id="43" name="文本框 42"/>
              <p:cNvSpPr txBox="1"/>
              <p:nvPr/>
            </p:nvSpPr>
            <p:spPr>
              <a:xfrm>
                <a:off x="2951" y="4014"/>
                <a:ext cx="9992" cy="1598"/>
              </a:xfrm>
              <a:prstGeom prst="rect">
                <a:avLst/>
              </a:prstGeom>
              <a:noFill/>
            </p:spPr>
            <p:txBody>
              <a:bodyPr wrap="square" rtlCol="0">
                <a:spAutoFit/>
              </a:bodyPr>
              <a:p>
                <a:pPr algn="l"/>
                <a:r>
                  <a:rPr lang="zh-CN" altLang="en-US" sz="2000"/>
                  <a:t>统计分析基于统计理论，属于应用数学的一个分支。在统计理论中，随机性和不确定性由概率理论建模。统计分析技术可以分为描述性统计和推断性统计。</a:t>
                </a:r>
                <a:endParaRPr lang="zh-CN" altLang="en-US" sz="2000"/>
              </a:p>
            </p:txBody>
          </p:sp>
        </p:grpSp>
      </p:grpSp>
      <p:grpSp>
        <p:nvGrpSpPr>
          <p:cNvPr id="44" name="组合 43"/>
          <p:cNvGrpSpPr/>
          <p:nvPr/>
        </p:nvGrpSpPr>
        <p:grpSpPr>
          <a:xfrm>
            <a:off x="633730" y="4671060"/>
            <a:ext cx="7876540" cy="1459865"/>
            <a:chOff x="1293" y="3979"/>
            <a:chExt cx="12404" cy="2299"/>
          </a:xfrm>
        </p:grpSpPr>
        <p:sp>
          <p:nvSpPr>
            <p:cNvPr id="45" name="同侧圆角矩形 44"/>
            <p:cNvSpPr/>
            <p:nvPr/>
          </p:nvSpPr>
          <p:spPr>
            <a:xfrm rot="5400000">
              <a:off x="7520" y="-682"/>
              <a:ext cx="1511" cy="10842"/>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93" y="3979"/>
              <a:ext cx="11576" cy="2299"/>
              <a:chOff x="1293" y="3979"/>
              <a:chExt cx="11576"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295" y="4743"/>
                <a:ext cx="1582" cy="1113"/>
              </a:xfrm>
              <a:prstGeom prst="rect">
                <a:avLst/>
              </a:prstGeom>
              <a:noFill/>
            </p:spPr>
            <p:txBody>
              <a:bodyPr wrap="square" rtlCol="0">
                <a:spAutoFit/>
              </a:bodyPr>
              <a:p>
                <a:pPr algn="ctr"/>
                <a:r>
                  <a:rPr lang="en-US" altLang="zh-CN" sz="2000"/>
                  <a:t>可视化分析</a:t>
                </a:r>
                <a:endParaRPr lang="en-US" altLang="zh-CN" sz="2000"/>
              </a:p>
            </p:txBody>
          </p:sp>
          <p:sp>
            <p:nvSpPr>
              <p:cNvPr id="49" name="文本框 48"/>
              <p:cNvSpPr txBox="1"/>
              <p:nvPr/>
            </p:nvSpPr>
            <p:spPr>
              <a:xfrm>
                <a:off x="2877" y="4005"/>
                <a:ext cx="9992" cy="1598"/>
              </a:xfrm>
              <a:prstGeom prst="rect">
                <a:avLst/>
              </a:prstGeom>
              <a:noFill/>
            </p:spPr>
            <p:txBody>
              <a:bodyPr wrap="square" rtlCol="0">
                <a:spAutoFit/>
              </a:bodyPr>
              <a:p>
                <a:pPr algn="l"/>
                <a:r>
                  <a:rPr lang="zh-CN" altLang="en-US" sz="2000"/>
                  <a:t>可视化分析与信息绘图学和信息可视化相关。数据可视化的目标是以图形方式清晰有效地展示信息，从而便于解释数据之间的特征和属性情况。</a:t>
                </a:r>
                <a:endParaRPr lang="zh-CN" altLang="en-US" sz="2000"/>
              </a:p>
            </p:txBody>
          </p:sp>
        </p:grpSp>
      </p:grpSp>
      <p:sp>
        <p:nvSpPr>
          <p:cNvPr id="8"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10" name="文本框 27"/>
          <p:cNvSpPr txBox="1"/>
          <p:nvPr/>
        </p:nvSpPr>
        <p:spPr>
          <a:xfrm>
            <a:off x="7036603" y="1708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66270" y="1169836"/>
              <a:ext cx="1611463"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第五</a:t>
              </a:r>
              <a:r>
                <a:rPr lang="zh-CN" altLang="en-US" sz="2800" dirty="0" smtClean="0">
                  <a:solidFill>
                    <a:schemeClr val="accent4"/>
                  </a:solidFill>
                  <a:latin typeface="微软雅黑" panose="020B0503020204020204" charset="-122"/>
                  <a:ea typeface="微软雅黑" panose="020B0503020204020204" charset="-122"/>
                </a:rPr>
                <a:t>章　大数据分析</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24580" cy="414020"/>
            </a:xfrm>
            <a:prstGeom prst="rect">
              <a:avLst/>
            </a:prstGeom>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5.1   </a:t>
              </a:r>
              <a:r>
                <a:rPr lang="zh-CN" altLang="en-US" sz="2100" spc="225" dirty="0" smtClean="0">
                  <a:solidFill>
                    <a:schemeClr val="tx1"/>
                  </a:solidFill>
                  <a:latin typeface="微软雅黑" panose="020B0503020204020204" charset="-122"/>
                  <a:ea typeface="微软雅黑" panose="020B0503020204020204" charset="-122"/>
                </a:rPr>
                <a:t>数据分析概念和分类</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410" cy="424800"/>
            <a:chOff x="1807265" y="2935089"/>
            <a:chExt cx="5693410" cy="424800"/>
          </a:xfrm>
          <a:solidFill>
            <a:schemeClr val="bg2"/>
          </a:solidFill>
        </p:grpSpPr>
        <p:sp>
          <p:nvSpPr>
            <p:cNvPr id="49" name="圆角矩形 48"/>
            <p:cNvSpPr/>
            <p:nvPr/>
          </p:nvSpPr>
          <p:spPr>
            <a:xfrm>
              <a:off x="1807265" y="2935089"/>
              <a:ext cx="5693410" cy="42418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12085" cy="414020"/>
            </a:xfrm>
            <a:prstGeom prst="rect">
              <a:avLst/>
            </a:prstGeom>
            <a:grpFill/>
          </p:spPr>
          <p:txBody>
            <a:bodyPr wrap="none">
              <a:spAutoFit/>
            </a:bodyPr>
            <a:lstStyle/>
            <a:p>
              <a:pPr algn="l"/>
              <a:r>
                <a:rPr lang="en-US" altLang="zh-CN" sz="2100" spc="225" dirty="0" smtClean="0">
                  <a:solidFill>
                    <a:schemeClr val="tx1"/>
                  </a:solidFill>
                  <a:latin typeface="微软雅黑" panose="020B0503020204020204" charset="-122"/>
                  <a:ea typeface="微软雅黑" panose="020B0503020204020204" charset="-122"/>
                </a:rPr>
                <a:t>5.2</a:t>
              </a:r>
              <a:r>
                <a:rPr lang="zh-CN" altLang="en-US" sz="2100" spc="225" dirty="0" smtClean="0">
                  <a:solidFill>
                    <a:schemeClr val="tx1"/>
                  </a:solidFill>
                  <a:latin typeface="微软雅黑" panose="020B0503020204020204" charset="-122"/>
                  <a:ea typeface="微软雅黑" panose="020B0503020204020204" charset="-122"/>
                </a:rPr>
                <a:t>　数据分析方法</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bg1"/>
                  </a:solidFill>
                  <a:latin typeface="微软雅黑" panose="020B0503020204020204" charset="-122"/>
                  <a:ea typeface="微软雅黑" panose="020B0503020204020204" charset="-122"/>
                </a:rPr>
                <a:t>5.3</a:t>
              </a:r>
              <a:r>
                <a:rPr lang="zh-CN" altLang="en-US" sz="2100" spc="225" dirty="0" smtClean="0">
                  <a:solidFill>
                    <a:schemeClr val="bg1"/>
                  </a:solidFill>
                  <a:latin typeface="微软雅黑" panose="020B0503020204020204" charset="-122"/>
                  <a:ea typeface="微软雅黑" panose="020B0503020204020204" charset="-122"/>
                </a:rPr>
                <a:t>　</a:t>
              </a:r>
              <a:r>
                <a:rPr lang="zh-CN" altLang="en-US" sz="2100" spc="225" dirty="0">
                  <a:solidFill>
                    <a:schemeClr val="bg1"/>
                  </a:solidFill>
                  <a:latin typeface="微软雅黑" panose="020B0503020204020204" charset="-122"/>
                  <a:ea typeface="微软雅黑" panose="020B0503020204020204" charset="-122"/>
                </a:rPr>
                <a:t>数据挖掘</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0286" y="486662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spc="225" dirty="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81803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3947795" cy="414020"/>
            </a:xfrm>
            <a:prstGeom prst="rect">
              <a:avLst/>
            </a:prstGeom>
          </p:spPr>
          <p:txBody>
            <a:bodyPr wrap="none">
              <a:spAutoFit/>
            </a:bodyPr>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5.4  </a:t>
              </a:r>
              <a:r>
                <a:rPr lang="zh-CN" altLang="en-US" sz="2100" spc="225" dirty="0">
                  <a:solidFill>
                    <a:schemeClr val="tx1">
                      <a:lumMod val="75000"/>
                      <a:lumOff val="25000"/>
                    </a:schemeClr>
                  </a:solidFill>
                  <a:latin typeface="微软雅黑" panose="020B0503020204020204" charset="-122"/>
                  <a:ea typeface="微软雅黑" panose="020B0503020204020204" charset="-122"/>
                </a:rPr>
                <a:t>上机与项目实训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1335" cy="322580"/>
          </a:xfrm>
          <a:prstGeom prst="rect">
            <a:avLst/>
          </a:prstGeom>
          <a:noFill/>
        </p:spPr>
        <p:txBody>
          <a:bodyPr wrap="none" lIns="0" tIns="0" rIns="0" bIns="0" rtlCol="0">
            <a:spAutoFit/>
          </a:bodyPr>
          <a:lstStyle/>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矩形 36"/>
          <p:cNvSpPr/>
          <p:nvPr/>
        </p:nvSpPr>
        <p:spPr>
          <a:xfrm>
            <a:off x="792657" y="823720"/>
            <a:ext cx="3085764" cy="402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792657" y="856425"/>
            <a:ext cx="3085764" cy="337185"/>
          </a:xfrm>
          <a:prstGeom prst="rect">
            <a:avLst/>
          </a:prstGeom>
          <a:noFill/>
          <a:ln>
            <a:noFill/>
          </a:ln>
        </p:spPr>
        <p:txBody>
          <a:bodyPr wrap="square">
            <a:spAutoFit/>
          </a:bodyPr>
          <a:lstStyle/>
          <a:p>
            <a:r>
              <a:rPr lang="zh-CN" altLang="en-US" sz="1600" b="1" dirty="0" smtClean="0">
                <a:solidFill>
                  <a:schemeClr val="bg1"/>
                </a:solidFill>
              </a:rPr>
              <a:t>数据挖掘基本概念</a:t>
            </a:r>
            <a:endParaRPr lang="zh-CN" altLang="en-US" sz="1600" b="1" dirty="0" smtClean="0">
              <a:solidFill>
                <a:schemeClr val="bg1"/>
              </a:solidFill>
            </a:endParaRPr>
          </a:p>
        </p:txBody>
      </p:sp>
      <p:sp>
        <p:nvSpPr>
          <p:cNvPr id="6" name="矩形 5"/>
          <p:cNvSpPr/>
          <p:nvPr/>
        </p:nvSpPr>
        <p:spPr>
          <a:xfrm>
            <a:off x="508958" y="1301970"/>
            <a:ext cx="7803255" cy="953135"/>
          </a:xfrm>
          <a:prstGeom prst="rect">
            <a:avLst/>
          </a:prstGeom>
        </p:spPr>
        <p:txBody>
          <a:bodyPr wrap="square">
            <a:spAutoFit/>
          </a:bodyPr>
          <a:lstStyle/>
          <a:p>
            <a:r>
              <a:rPr lang="zh-CN" altLang="zh-CN" sz="1400" dirty="0"/>
              <a:t>数据挖掘就是从大量的、不完全的、有噪声的、模糊的、随机的实际应用数据中，提取隐含在其中的、人们事先不知道的、但又是潜在有用的信息和知识的过程。这个定义包括几层含义：数据源必须是真实的、大量的、含噪声的；发现的是用户感兴趣的知识；发现的知识要可接受、可理解、可运用；并不要求发现放之四海皆准的知识，仅支持特定的发现问题。</a:t>
            </a:r>
            <a:endParaRPr lang="zh-CN" altLang="zh-CN" sz="1400" dirty="0"/>
          </a:p>
        </p:txBody>
      </p:sp>
      <p:sp>
        <p:nvSpPr>
          <p:cNvPr id="10" name="文本框 27"/>
          <p:cNvSpPr txBox="1"/>
          <p:nvPr/>
        </p:nvSpPr>
        <p:spPr>
          <a:xfrm>
            <a:off x="7036603" y="1708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graphicFrame>
        <p:nvGraphicFramePr>
          <p:cNvPr id="2" name="对象 -2147482623"/>
          <p:cNvGraphicFramePr>
            <a:graphicFrameLocks noChangeAspect="1"/>
          </p:cNvGraphicFramePr>
          <p:nvPr/>
        </p:nvGraphicFramePr>
        <p:xfrm>
          <a:off x="1818640" y="2146935"/>
          <a:ext cx="5251450" cy="3989070"/>
        </p:xfrm>
        <a:graphic>
          <a:graphicData uri="http://schemas.openxmlformats.org/presentationml/2006/ole">
            <mc:AlternateContent xmlns:mc="http://schemas.openxmlformats.org/markup-compatibility/2006">
              <mc:Choice xmlns:v="urn:schemas-microsoft-com:vml" Requires="v">
                <p:oleObj spid="_x0000_s3076" name="" r:id="rId1" imgW="6921500" imgH="5930900" progId="Visio.Drawing.11">
                  <p:embed/>
                </p:oleObj>
              </mc:Choice>
              <mc:Fallback>
                <p:oleObj name="" r:id="rId1" imgW="6921500" imgH="5930900" progId="Visio.Drawing.11">
                  <p:embed/>
                  <p:pic>
                    <p:nvPicPr>
                      <p:cNvPr id="0" name="图片 3075"/>
                      <p:cNvPicPr/>
                      <p:nvPr/>
                    </p:nvPicPr>
                    <p:blipFill>
                      <a:blip r:embed="rId2"/>
                      <a:srcRect b="728"/>
                      <a:stretch>
                        <a:fillRect/>
                      </a:stretch>
                    </p:blipFill>
                    <p:spPr>
                      <a:xfrm>
                        <a:off x="1818640" y="2146935"/>
                        <a:ext cx="5251450" cy="3989070"/>
                      </a:xfrm>
                      <a:prstGeom prst="rect">
                        <a:avLst/>
                      </a:prstGeom>
                      <a:noFill/>
                      <a:ln w="38100">
                        <a:noFill/>
                        <a:miter/>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1335" cy="322580"/>
          </a:xfrm>
          <a:prstGeom prst="rect">
            <a:avLst/>
          </a:prstGeom>
          <a:noFill/>
        </p:spPr>
        <p:txBody>
          <a:bodyPr wrap="none" lIns="0" tIns="0" rIns="0" bIns="0" rtlCol="0">
            <a:spAutoFit/>
          </a:bodyPr>
          <a:lstStyle/>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矩形 36"/>
          <p:cNvSpPr/>
          <p:nvPr/>
        </p:nvSpPr>
        <p:spPr>
          <a:xfrm>
            <a:off x="792480" y="829310"/>
            <a:ext cx="1479550" cy="402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792480" y="856615"/>
            <a:ext cx="1479550" cy="337185"/>
          </a:xfrm>
          <a:prstGeom prst="rect">
            <a:avLst/>
          </a:prstGeom>
          <a:noFill/>
          <a:ln>
            <a:noFill/>
          </a:ln>
        </p:spPr>
        <p:txBody>
          <a:bodyPr wrap="square">
            <a:spAutoFit/>
          </a:bodyPr>
          <a:lstStyle/>
          <a:p>
            <a:r>
              <a:rPr lang="zh-CN" altLang="en-US" sz="1600" b="1" dirty="0" smtClean="0">
                <a:solidFill>
                  <a:schemeClr val="bg1"/>
                </a:solidFill>
              </a:rPr>
              <a:t>大数据挖掘</a:t>
            </a:r>
            <a:endParaRPr lang="zh-CN" altLang="zh-CN" sz="1600" b="1" dirty="0">
              <a:solidFill>
                <a:schemeClr val="bg1"/>
              </a:solidFill>
            </a:endParaRPr>
          </a:p>
        </p:txBody>
      </p:sp>
      <p:sp>
        <p:nvSpPr>
          <p:cNvPr id="6" name="矩形 5"/>
          <p:cNvSpPr/>
          <p:nvPr/>
        </p:nvSpPr>
        <p:spPr>
          <a:xfrm>
            <a:off x="508958" y="1301970"/>
            <a:ext cx="7803255" cy="523220"/>
          </a:xfrm>
          <a:prstGeom prst="rect">
            <a:avLst/>
          </a:prstGeom>
        </p:spPr>
        <p:txBody>
          <a:bodyPr wrap="square">
            <a:spAutoFit/>
          </a:bodyPr>
          <a:lstStyle/>
          <a:p>
            <a:r>
              <a:rPr lang="zh-CN" altLang="zh-CN" sz="1400" dirty="0"/>
              <a:t>数据挖掘是创建数据挖掘模型的一组试探法和计算方法，通过对提供的数据进行分析，查找特定类型的模式和趋势，最终形成创建模型。</a:t>
            </a:r>
            <a:endParaRPr lang="zh-CN" altLang="en-US" sz="1400" dirty="0"/>
          </a:p>
        </p:txBody>
      </p:sp>
      <p:grpSp>
        <p:nvGrpSpPr>
          <p:cNvPr id="3" name="组合 2"/>
          <p:cNvGrpSpPr/>
          <p:nvPr/>
        </p:nvGrpSpPr>
        <p:grpSpPr>
          <a:xfrm>
            <a:off x="607500" y="1975375"/>
            <a:ext cx="7630726" cy="793713"/>
            <a:chOff x="607500" y="1975375"/>
            <a:chExt cx="7630726" cy="793713"/>
          </a:xfrm>
        </p:grpSpPr>
        <p:sp>
          <p:nvSpPr>
            <p:cNvPr id="39" name="圆角矩形 38"/>
            <p:cNvSpPr/>
            <p:nvPr/>
          </p:nvSpPr>
          <p:spPr>
            <a:xfrm>
              <a:off x="884831" y="1979753"/>
              <a:ext cx="7353395" cy="78933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40" name="圆角矩形 39"/>
            <p:cNvSpPr/>
            <p:nvPr/>
          </p:nvSpPr>
          <p:spPr>
            <a:xfrm>
              <a:off x="607500" y="2022890"/>
              <a:ext cx="751003" cy="2889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分类</a:t>
              </a:r>
              <a:endParaRPr lang="zh-CN" altLang="en-US" sz="1400" b="1" dirty="0"/>
            </a:p>
          </p:txBody>
        </p:sp>
        <p:sp>
          <p:nvSpPr>
            <p:cNvPr id="41" name="圆角矩形 40"/>
            <p:cNvSpPr/>
            <p:nvPr/>
          </p:nvSpPr>
          <p:spPr>
            <a:xfrm>
              <a:off x="1128525" y="2437040"/>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100" dirty="0"/>
                <a:t>朴素贝叶斯算法</a:t>
              </a:r>
              <a:endParaRPr lang="zh-CN" altLang="en-US" sz="1100" b="1" dirty="0"/>
            </a:p>
          </p:txBody>
        </p:sp>
        <p:sp>
          <p:nvSpPr>
            <p:cNvPr id="2" name="矩形 1"/>
            <p:cNvSpPr/>
            <p:nvPr/>
          </p:nvSpPr>
          <p:spPr>
            <a:xfrm>
              <a:off x="1697711" y="1975375"/>
              <a:ext cx="6376614" cy="461665"/>
            </a:xfrm>
            <a:prstGeom prst="rect">
              <a:avLst/>
            </a:prstGeom>
          </p:spPr>
          <p:txBody>
            <a:bodyPr wrap="square">
              <a:spAutoFit/>
            </a:bodyPr>
            <a:lstStyle/>
            <a:p>
              <a:r>
                <a:rPr lang="zh-CN" altLang="zh-CN" sz="1200" dirty="0" smtClean="0"/>
                <a:t>一</a:t>
              </a:r>
              <a:r>
                <a:rPr lang="zh-CN" altLang="zh-CN" sz="1200" dirty="0"/>
                <a:t>种重要的数据分析形式，根据重要数据类的特征向量值及其他约束条件，构造分类函数或分类模型，目的是根据数据集的特点把未知类别的样本映射到给定类别中。</a:t>
              </a:r>
              <a:endParaRPr lang="zh-CN" altLang="zh-CN" sz="1200" dirty="0"/>
            </a:p>
          </p:txBody>
        </p:sp>
        <p:sp>
          <p:nvSpPr>
            <p:cNvPr id="52" name="圆角矩形 51"/>
            <p:cNvSpPr/>
            <p:nvPr/>
          </p:nvSpPr>
          <p:spPr>
            <a:xfrm>
              <a:off x="2402285" y="2452050"/>
              <a:ext cx="1361145"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100" dirty="0"/>
                <a:t>支持向量机</a:t>
              </a:r>
              <a:r>
                <a:rPr lang="en-US" altLang="zh-CN" sz="1100" dirty="0"/>
                <a:t>SVM</a:t>
              </a:r>
              <a:r>
                <a:rPr lang="zh-CN" altLang="zh-CN" sz="1100" dirty="0"/>
                <a:t>算法</a:t>
              </a:r>
              <a:endParaRPr lang="zh-CN" altLang="en-US" sz="1100" b="1" dirty="0"/>
            </a:p>
          </p:txBody>
        </p:sp>
        <p:sp>
          <p:nvSpPr>
            <p:cNvPr id="53" name="圆角矩形 52"/>
            <p:cNvSpPr/>
            <p:nvPr/>
          </p:nvSpPr>
          <p:spPr>
            <a:xfrm>
              <a:off x="3874979" y="2452050"/>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err="1"/>
                <a:t>AdaBoost</a:t>
              </a:r>
              <a:r>
                <a:rPr lang="zh-CN" altLang="zh-CN" sz="1100" dirty="0"/>
                <a:t>算法</a:t>
              </a:r>
              <a:endParaRPr lang="zh-CN" altLang="en-US" sz="1100" b="1" dirty="0"/>
            </a:p>
          </p:txBody>
        </p:sp>
        <p:sp>
          <p:nvSpPr>
            <p:cNvPr id="54" name="圆角矩形 53"/>
            <p:cNvSpPr/>
            <p:nvPr/>
          </p:nvSpPr>
          <p:spPr>
            <a:xfrm>
              <a:off x="5133140" y="2452050"/>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C4.5</a:t>
              </a:r>
              <a:r>
                <a:rPr lang="zh-CN" altLang="zh-CN" sz="1100" dirty="0"/>
                <a:t>算法</a:t>
              </a:r>
              <a:endParaRPr lang="zh-CN" altLang="en-US" sz="1100" b="1" dirty="0"/>
            </a:p>
          </p:txBody>
        </p:sp>
        <p:sp>
          <p:nvSpPr>
            <p:cNvPr id="55" name="圆角矩形 54"/>
            <p:cNvSpPr/>
            <p:nvPr/>
          </p:nvSpPr>
          <p:spPr>
            <a:xfrm>
              <a:off x="6401222" y="2452050"/>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CART</a:t>
              </a:r>
              <a:r>
                <a:rPr lang="zh-CN" altLang="zh-CN" sz="1100" dirty="0"/>
                <a:t>算法</a:t>
              </a:r>
              <a:endParaRPr lang="zh-CN" altLang="en-US" sz="1100" b="1" dirty="0"/>
            </a:p>
          </p:txBody>
        </p:sp>
      </p:grpSp>
      <p:grpSp>
        <p:nvGrpSpPr>
          <p:cNvPr id="4" name="组合 3"/>
          <p:cNvGrpSpPr/>
          <p:nvPr/>
        </p:nvGrpSpPr>
        <p:grpSpPr>
          <a:xfrm>
            <a:off x="607500" y="3036419"/>
            <a:ext cx="7630726" cy="793713"/>
            <a:chOff x="607500" y="2898402"/>
            <a:chExt cx="7630726" cy="793713"/>
          </a:xfrm>
        </p:grpSpPr>
        <p:sp>
          <p:nvSpPr>
            <p:cNvPr id="64" name="圆角矩形 63"/>
            <p:cNvSpPr/>
            <p:nvPr/>
          </p:nvSpPr>
          <p:spPr>
            <a:xfrm>
              <a:off x="884831" y="2902780"/>
              <a:ext cx="7353395" cy="78933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65" name="圆角矩形 64"/>
            <p:cNvSpPr/>
            <p:nvPr/>
          </p:nvSpPr>
          <p:spPr>
            <a:xfrm>
              <a:off x="607500" y="2945917"/>
              <a:ext cx="751003" cy="2889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聚类</a:t>
              </a:r>
              <a:endParaRPr lang="zh-CN" altLang="en-US" sz="1400" b="1" dirty="0"/>
            </a:p>
          </p:txBody>
        </p:sp>
        <p:sp>
          <p:nvSpPr>
            <p:cNvPr id="66" name="圆角矩形 65"/>
            <p:cNvSpPr/>
            <p:nvPr/>
          </p:nvSpPr>
          <p:spPr>
            <a:xfrm>
              <a:off x="1128525" y="3360067"/>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BIRCH</a:t>
              </a:r>
              <a:r>
                <a:rPr lang="zh-CN" altLang="zh-CN" sz="1100" dirty="0"/>
                <a:t>算法</a:t>
              </a:r>
              <a:endParaRPr lang="zh-CN" altLang="en-US" sz="1100" b="1" dirty="0"/>
            </a:p>
          </p:txBody>
        </p:sp>
        <p:sp>
          <p:nvSpPr>
            <p:cNvPr id="67" name="矩形 66"/>
            <p:cNvSpPr/>
            <p:nvPr/>
          </p:nvSpPr>
          <p:spPr>
            <a:xfrm>
              <a:off x="1697711" y="2898402"/>
              <a:ext cx="6376614" cy="461665"/>
            </a:xfrm>
            <a:prstGeom prst="rect">
              <a:avLst/>
            </a:prstGeom>
          </p:spPr>
          <p:txBody>
            <a:bodyPr wrap="square">
              <a:spAutoFit/>
            </a:bodyPr>
            <a:lstStyle/>
            <a:p>
              <a:r>
                <a:rPr lang="zh-CN" altLang="zh-CN" sz="1200" dirty="0"/>
                <a:t>目的在于将数据集内具有相似特征属性的数据聚集在一起，同一个数据群中的数据特征要尽可能相似，不同的数据群中的数据特征要有明显的区别。</a:t>
              </a:r>
              <a:endParaRPr lang="zh-CN" altLang="zh-CN" sz="1200" dirty="0"/>
            </a:p>
          </p:txBody>
        </p:sp>
        <p:sp>
          <p:nvSpPr>
            <p:cNvPr id="68" name="圆角矩形 67"/>
            <p:cNvSpPr/>
            <p:nvPr/>
          </p:nvSpPr>
          <p:spPr>
            <a:xfrm>
              <a:off x="2402285" y="3375077"/>
              <a:ext cx="1361145"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K-Means</a:t>
              </a:r>
              <a:r>
                <a:rPr lang="zh-CN" altLang="zh-CN" sz="1100" dirty="0"/>
                <a:t>算法</a:t>
              </a:r>
              <a:endParaRPr lang="zh-CN" altLang="en-US" sz="1100" b="1" dirty="0"/>
            </a:p>
          </p:txBody>
        </p:sp>
        <p:sp>
          <p:nvSpPr>
            <p:cNvPr id="69" name="圆角矩形 68"/>
            <p:cNvSpPr/>
            <p:nvPr/>
          </p:nvSpPr>
          <p:spPr>
            <a:xfrm>
              <a:off x="3874978" y="3375077"/>
              <a:ext cx="1827348"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100" dirty="0"/>
                <a:t>期望最大化算法（</a:t>
              </a:r>
              <a:r>
                <a:rPr lang="en-US" altLang="zh-CN" sz="1100" dirty="0"/>
                <a:t>EM</a:t>
              </a:r>
              <a:r>
                <a:rPr lang="zh-CN" altLang="zh-CN" sz="1100" dirty="0"/>
                <a:t>算法）</a:t>
              </a:r>
              <a:endParaRPr lang="zh-CN" altLang="en-US" sz="1100" b="1" dirty="0"/>
            </a:p>
          </p:txBody>
        </p:sp>
        <p:sp>
          <p:nvSpPr>
            <p:cNvPr id="71" name="圆角矩形 70"/>
            <p:cNvSpPr/>
            <p:nvPr/>
          </p:nvSpPr>
          <p:spPr>
            <a:xfrm>
              <a:off x="5823280" y="3360472"/>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K</a:t>
              </a:r>
              <a:r>
                <a:rPr lang="zh-CN" altLang="zh-CN" sz="1100" dirty="0"/>
                <a:t>近邻算法</a:t>
              </a:r>
              <a:endParaRPr lang="zh-CN" altLang="en-US" sz="1100" b="1" dirty="0"/>
            </a:p>
          </p:txBody>
        </p:sp>
      </p:grpSp>
      <p:grpSp>
        <p:nvGrpSpPr>
          <p:cNvPr id="5" name="组合 4"/>
          <p:cNvGrpSpPr/>
          <p:nvPr/>
        </p:nvGrpSpPr>
        <p:grpSpPr>
          <a:xfrm>
            <a:off x="607501" y="4097463"/>
            <a:ext cx="7630725" cy="793713"/>
            <a:chOff x="607501" y="3873187"/>
            <a:chExt cx="7630725" cy="793713"/>
          </a:xfrm>
        </p:grpSpPr>
        <p:sp>
          <p:nvSpPr>
            <p:cNvPr id="72" name="圆角矩形 71"/>
            <p:cNvSpPr/>
            <p:nvPr/>
          </p:nvSpPr>
          <p:spPr>
            <a:xfrm>
              <a:off x="884831" y="3877565"/>
              <a:ext cx="7353395" cy="78933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73" name="圆角矩形 72"/>
            <p:cNvSpPr/>
            <p:nvPr/>
          </p:nvSpPr>
          <p:spPr>
            <a:xfrm>
              <a:off x="607501" y="3920702"/>
              <a:ext cx="988386" cy="2889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关联规则</a:t>
              </a:r>
              <a:endParaRPr lang="zh-CN" altLang="en-US" sz="1400" b="1" dirty="0"/>
            </a:p>
          </p:txBody>
        </p:sp>
        <p:sp>
          <p:nvSpPr>
            <p:cNvPr id="74" name="圆角矩形 73"/>
            <p:cNvSpPr/>
            <p:nvPr/>
          </p:nvSpPr>
          <p:spPr>
            <a:xfrm>
              <a:off x="1128525" y="4334852"/>
              <a:ext cx="1138372"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err="1"/>
                <a:t>Apriori</a:t>
              </a:r>
              <a:r>
                <a:rPr lang="zh-CN" altLang="zh-CN" sz="1100" dirty="0"/>
                <a:t>算法</a:t>
              </a:r>
              <a:endParaRPr lang="zh-CN" altLang="en-US" sz="1100" b="1" dirty="0"/>
            </a:p>
          </p:txBody>
        </p:sp>
        <p:sp>
          <p:nvSpPr>
            <p:cNvPr id="75" name="矩形 74"/>
            <p:cNvSpPr/>
            <p:nvPr/>
          </p:nvSpPr>
          <p:spPr>
            <a:xfrm>
              <a:off x="1697711" y="3873187"/>
              <a:ext cx="6376614" cy="461665"/>
            </a:xfrm>
            <a:prstGeom prst="rect">
              <a:avLst/>
            </a:prstGeom>
          </p:spPr>
          <p:txBody>
            <a:bodyPr wrap="square">
              <a:spAutoFit/>
            </a:bodyPr>
            <a:lstStyle/>
            <a:p>
              <a:r>
                <a:rPr lang="zh-CN" altLang="zh-CN" sz="1200" dirty="0"/>
                <a:t>索系统中的所有数据，找出所有能把一组事件或数据项与另一组事件或数据项联系起来的规则，以获得预先未知的和被隐藏的，不能通过数据库的逻辑操作或统计的方法得出的信息。</a:t>
              </a:r>
              <a:endParaRPr lang="zh-CN" altLang="zh-CN" sz="1200" dirty="0"/>
            </a:p>
          </p:txBody>
        </p:sp>
        <p:sp>
          <p:nvSpPr>
            <p:cNvPr id="76" name="圆角矩形 75"/>
            <p:cNvSpPr/>
            <p:nvPr/>
          </p:nvSpPr>
          <p:spPr>
            <a:xfrm>
              <a:off x="2402285" y="4349862"/>
              <a:ext cx="1361145" cy="2739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t>FP-Growth</a:t>
              </a:r>
              <a:r>
                <a:rPr lang="zh-CN" altLang="zh-CN" sz="1100" dirty="0"/>
                <a:t>算法</a:t>
              </a:r>
              <a:endParaRPr lang="zh-CN" altLang="en-US" sz="1100" b="1" dirty="0"/>
            </a:p>
          </p:txBody>
        </p:sp>
      </p:grpSp>
      <p:grpSp>
        <p:nvGrpSpPr>
          <p:cNvPr id="7" name="组合 6"/>
          <p:cNvGrpSpPr/>
          <p:nvPr/>
        </p:nvGrpSpPr>
        <p:grpSpPr>
          <a:xfrm>
            <a:off x="253170" y="5158506"/>
            <a:ext cx="7985056" cy="793713"/>
            <a:chOff x="253170" y="4822092"/>
            <a:chExt cx="7985056" cy="793713"/>
          </a:xfrm>
        </p:grpSpPr>
        <p:sp>
          <p:nvSpPr>
            <p:cNvPr id="80" name="圆角矩形 79"/>
            <p:cNvSpPr/>
            <p:nvPr/>
          </p:nvSpPr>
          <p:spPr>
            <a:xfrm>
              <a:off x="884831" y="4826470"/>
              <a:ext cx="7353395" cy="78933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81" name="圆角矩形 80"/>
            <p:cNvSpPr/>
            <p:nvPr/>
          </p:nvSpPr>
          <p:spPr>
            <a:xfrm>
              <a:off x="253170" y="4822092"/>
              <a:ext cx="1601470" cy="3365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大数据挖掘工具</a:t>
              </a:r>
              <a:endParaRPr lang="zh-CN" altLang="en-US" sz="1400" b="1" dirty="0" smtClean="0"/>
            </a:p>
          </p:txBody>
        </p:sp>
        <p:sp>
          <p:nvSpPr>
            <p:cNvPr id="82" name="圆角矩形 81"/>
            <p:cNvSpPr/>
            <p:nvPr/>
          </p:nvSpPr>
          <p:spPr>
            <a:xfrm>
              <a:off x="1001835" y="5334537"/>
              <a:ext cx="802640"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altLang="zh-CN" sz="1100" dirty="0"/>
                <a:t>Hadoop</a:t>
              </a:r>
              <a:endParaRPr altLang="zh-CN" sz="1100" dirty="0"/>
            </a:p>
          </p:txBody>
        </p:sp>
        <p:sp>
          <p:nvSpPr>
            <p:cNvPr id="83" name="矩形 82"/>
            <p:cNvSpPr/>
            <p:nvPr/>
          </p:nvSpPr>
          <p:spPr>
            <a:xfrm>
              <a:off x="1854640" y="4822092"/>
              <a:ext cx="6383020" cy="460375"/>
            </a:xfrm>
            <a:prstGeom prst="rect">
              <a:avLst/>
            </a:prstGeom>
          </p:spPr>
          <p:txBody>
            <a:bodyPr wrap="square">
              <a:spAutoFit/>
            </a:bodyPr>
            <a:lstStyle/>
            <a:p>
              <a:r>
                <a:rPr lang="zh-CN" altLang="zh-CN" sz="1200" dirty="0"/>
                <a:t>如此复杂和庞大的数据集面前，传统的数据挖掘分析工具已经不能胜任大数据的挖掘分析。针对大数据庞大的规模以及复杂的结构，目前业界已开发了众多的大数据挖掘分析工具。</a:t>
              </a:r>
              <a:endParaRPr lang="zh-CN" altLang="zh-CN" sz="1200" dirty="0"/>
            </a:p>
          </p:txBody>
        </p:sp>
      </p:grpSp>
      <p:sp>
        <p:nvSpPr>
          <p:cNvPr id="10"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8" name="圆角矩形 7"/>
          <p:cNvSpPr/>
          <p:nvPr/>
        </p:nvSpPr>
        <p:spPr>
          <a:xfrm>
            <a:off x="1962785" y="5671185"/>
            <a:ext cx="724535"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Mahout</a:t>
            </a:r>
            <a:endParaRPr altLang="zh-CN" sz="1100" dirty="0"/>
          </a:p>
        </p:txBody>
      </p:sp>
      <p:sp>
        <p:nvSpPr>
          <p:cNvPr id="9" name="圆角矩形 8"/>
          <p:cNvSpPr/>
          <p:nvPr/>
        </p:nvSpPr>
        <p:spPr>
          <a:xfrm>
            <a:off x="2926715" y="5678805"/>
            <a:ext cx="880745"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Spark MLlib</a:t>
            </a:r>
            <a:endParaRPr altLang="zh-CN" sz="1100" dirty="0"/>
          </a:p>
        </p:txBody>
      </p:sp>
      <p:sp>
        <p:nvSpPr>
          <p:cNvPr id="11" name="圆角矩形 10"/>
          <p:cNvSpPr/>
          <p:nvPr/>
        </p:nvSpPr>
        <p:spPr>
          <a:xfrm>
            <a:off x="4050030" y="5678805"/>
            <a:ext cx="724535"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Storm</a:t>
            </a:r>
            <a:endParaRPr altLang="zh-CN" sz="1100" dirty="0"/>
          </a:p>
        </p:txBody>
      </p:sp>
      <p:sp>
        <p:nvSpPr>
          <p:cNvPr id="12" name="圆角矩形 11"/>
          <p:cNvSpPr/>
          <p:nvPr/>
        </p:nvSpPr>
        <p:spPr>
          <a:xfrm>
            <a:off x="5133340" y="5678805"/>
            <a:ext cx="724535"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Apache Drill</a:t>
            </a:r>
            <a:endParaRPr altLang="zh-CN" sz="1100" dirty="0"/>
          </a:p>
        </p:txBody>
      </p:sp>
      <p:sp>
        <p:nvSpPr>
          <p:cNvPr id="13" name="圆角矩形 12"/>
          <p:cNvSpPr/>
          <p:nvPr/>
        </p:nvSpPr>
        <p:spPr>
          <a:xfrm>
            <a:off x="6049010" y="5678805"/>
            <a:ext cx="947420"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RapidMiner</a:t>
            </a:r>
            <a:endParaRPr altLang="zh-CN" sz="1100" dirty="0"/>
          </a:p>
        </p:txBody>
      </p:sp>
      <p:sp>
        <p:nvSpPr>
          <p:cNvPr id="14" name="圆角矩形 13"/>
          <p:cNvSpPr/>
          <p:nvPr/>
        </p:nvSpPr>
        <p:spPr>
          <a:xfrm>
            <a:off x="7350125" y="5678805"/>
            <a:ext cx="724535" cy="273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algn="ctr"/>
            <a:r>
              <a:rPr altLang="zh-CN" sz="1100" dirty="0"/>
              <a:t>Pentaho BI</a:t>
            </a:r>
            <a:endParaRPr altLang="zh-CN"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
          <p:cNvPicPr>
            <a:picLocks noChangeAspect="1"/>
          </p:cNvPicPr>
          <p:nvPr/>
        </p:nvPicPr>
        <p:blipFill>
          <a:blip r:embed="rId1"/>
          <a:stretch>
            <a:fillRect/>
          </a:stretch>
        </p:blipFill>
        <p:spPr>
          <a:xfrm>
            <a:off x="2956560" y="2879090"/>
            <a:ext cx="3331210" cy="2757805"/>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2"/>
            </p:custDataLst>
          </p:nvPr>
        </p:nvGrpSpPr>
        <p:grpSpPr>
          <a:xfrm>
            <a:off x="950595" y="1252855"/>
            <a:ext cx="6692900" cy="4554220"/>
            <a:chOff x="2359446" y="1892789"/>
            <a:chExt cx="4640021" cy="4554855"/>
          </a:xfrm>
        </p:grpSpPr>
        <p:sp>
          <p:nvSpPr>
            <p:cNvPr id="7" name="矩形 6"/>
            <p:cNvSpPr/>
            <p:nvPr>
              <p:custDataLst>
                <p:tags r:id="rId3"/>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数据挖掘常用算法</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4"/>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5"/>
              </p:custDataLst>
            </p:nvPr>
          </p:nvSpPr>
          <p:spPr>
            <a:xfrm>
              <a:off x="2428102" y="2584304"/>
              <a:ext cx="4571365" cy="3863340"/>
            </a:xfrm>
            <a:prstGeom prst="rect">
              <a:avLst/>
            </a:prstGeom>
          </p:spPr>
          <p:txBody>
            <a:bodyPr wrap="square">
              <a:normAutofit/>
            </a:bodyPr>
            <a:lstStyle/>
            <a:p>
              <a:pPr algn="just" fontAlgn="auto">
                <a:lnSpc>
                  <a:spcPct val="150000"/>
                </a:lnSpc>
              </a:pPr>
              <a:r>
                <a:rPr sz="2000" dirty="0">
                  <a:sym typeface="Arial" panose="020B0604020202020204" pitchFamily="34" charset="0"/>
                </a:rPr>
                <a:t>大数据挖掘常用的算法有分类、聚类、回归分析、关联规则、特征分析、Web页挖掘、神经网络等智能算法。</a:t>
              </a:r>
              <a:endParaRPr sz="1200" dirty="0">
                <a:sym typeface="Arial" panose="020B0604020202020204" pitchFamily="34" charset="0"/>
              </a:endParaRPr>
            </a:p>
            <a:p>
              <a:pPr algn="just" fontAlgn="auto">
                <a:lnSpc>
                  <a:spcPct val="150000"/>
                </a:lnSpc>
              </a:pPr>
              <a:endParaRPr sz="1200" dirty="0">
                <a:sym typeface="Arial" panose="020B0604020202020204" pitchFamily="34" charset="0"/>
              </a:endParaRPr>
            </a:p>
          </p:txBody>
        </p:sp>
        <p:cxnSp>
          <p:nvCxnSpPr>
            <p:cNvPr id="10" name="直接连接符 9"/>
            <p:cNvCxnSpPr/>
            <p:nvPr>
              <p:custDataLst>
                <p:tags r:id="rId6"/>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634230" y="2094865"/>
            <a:ext cx="3466465" cy="3025140"/>
          </a:xfrm>
          <a:prstGeom prst="rect">
            <a:avLst/>
          </a:prstGeom>
        </p:spPr>
      </p:pic>
      <p:pic>
        <p:nvPicPr>
          <p:cNvPr id="14" name="图片 13" descr="数据转换1"/>
          <p:cNvPicPr>
            <a:picLocks noChangeAspect="1"/>
          </p:cNvPicPr>
          <p:nvPr/>
        </p:nvPicPr>
        <p:blipFill>
          <a:blip r:embed="rId2"/>
          <a:stretch>
            <a:fillRect/>
          </a:stretch>
        </p:blipFill>
        <p:spPr>
          <a:xfrm>
            <a:off x="1010285" y="2120900"/>
            <a:ext cx="3157220" cy="307530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929005" y="2146300"/>
            <a:ext cx="3276600" cy="3415030"/>
          </a:xfrm>
          <a:prstGeom prst="rect">
            <a:avLst/>
          </a:prstGeom>
        </p:spPr>
        <p:txBody>
          <a:bodyPr wrap="square">
            <a:spAutoFit/>
          </a:bodyPr>
          <a:lstStyle/>
          <a:p>
            <a:r>
              <a:rPr lang="en-US" altLang="zh-CN" b="1" dirty="0" smtClean="0">
                <a:solidFill>
                  <a:srgbClr val="3D89BC"/>
                </a:solidFill>
              </a:rPr>
              <a:t> </a:t>
            </a:r>
            <a:r>
              <a:rPr sz="2400" dirty="0">
                <a:sym typeface="Arial" panose="020B0604020202020204" pitchFamily="34" charset="0"/>
              </a:rPr>
              <a:t>分类就是通过学习得到一个目标函数，根据目标数据的不同特点按照分类模式将其划分为不同的类别，其作用是通过分类模型，将目标数据映射到某个特定的类别。</a:t>
            </a:r>
            <a:endParaRPr sz="2400" dirty="0">
              <a:sym typeface="Arial" panose="020B0604020202020204" pitchFamily="34" charset="0"/>
            </a:endParaRPr>
          </a:p>
          <a:p>
            <a:endParaRPr sz="2400" b="1" dirty="0">
              <a:sym typeface="Arial" panose="020B0604020202020204" pitchFamily="34" charset="0"/>
            </a:endParaRPr>
          </a:p>
        </p:txBody>
      </p:sp>
      <p:sp>
        <p:nvSpPr>
          <p:cNvPr id="12" name="文本框 11"/>
          <p:cNvSpPr txBox="1"/>
          <p:nvPr/>
        </p:nvSpPr>
        <p:spPr>
          <a:xfrm>
            <a:off x="1246505" y="1520190"/>
            <a:ext cx="1356360" cy="583565"/>
          </a:xfrm>
          <a:prstGeom prst="rect">
            <a:avLst/>
          </a:prstGeom>
          <a:noFill/>
        </p:spPr>
        <p:txBody>
          <a:bodyPr wrap="square" rtlCol="0">
            <a:spAutoFit/>
          </a:bodyPr>
          <a:p>
            <a:r>
              <a:rPr lang="zh-CN" altLang="en-US" sz="3200" b="1" dirty="0">
                <a:solidFill>
                  <a:schemeClr val="accent1"/>
                </a:solidFill>
                <a:latin typeface="+mj-lt"/>
                <a:ea typeface="+mj-ea"/>
                <a:cs typeface="+mj-cs"/>
                <a:sym typeface="Arial" panose="020B0604020202020204" pitchFamily="34" charset="0"/>
              </a:rPr>
              <a:t>分类</a:t>
            </a:r>
            <a:r>
              <a:rPr lang="en-US" altLang="zh-CN" b="1" dirty="0">
                <a:solidFill>
                  <a:srgbClr val="3D89BC"/>
                </a:solidFill>
                <a:sym typeface="+mn-ea"/>
              </a:rPr>
              <a:t> </a:t>
            </a:r>
            <a:endParaRPr lang="zh-CN" altLang="en-US"/>
          </a:p>
        </p:txBody>
      </p:sp>
      <p:sp>
        <p:nvSpPr>
          <p:cNvPr id="10" name="矩形 9"/>
          <p:cNvSpPr/>
          <p:nvPr/>
        </p:nvSpPr>
        <p:spPr>
          <a:xfrm>
            <a:off x="4716780" y="2082800"/>
            <a:ext cx="3276600" cy="3415030"/>
          </a:xfrm>
          <a:prstGeom prst="rect">
            <a:avLst/>
          </a:prstGeom>
        </p:spPr>
        <p:txBody>
          <a:bodyPr wrap="square">
            <a:spAutoFit/>
          </a:bodyPr>
          <a:p>
            <a:r>
              <a:rPr lang="en-US" altLang="zh-CN" b="1" dirty="0" smtClean="0">
                <a:solidFill>
                  <a:schemeClr val="bg1"/>
                </a:solidFill>
              </a:rPr>
              <a:t> </a:t>
            </a:r>
            <a:r>
              <a:rPr sz="2400" dirty="0">
                <a:solidFill>
                  <a:schemeClr val="bg1"/>
                </a:solidFill>
                <a:sym typeface="Arial" panose="020B0604020202020204" pitchFamily="34" charset="0"/>
              </a:rPr>
              <a:t>聚类分析是把一组数据按照差异性和相似性分为几个类别，使得属于同一类的数据之间相似性尽可能大，不同类之间的相似性尽可能小，跨类的数据关联性尽可能低。</a:t>
            </a:r>
            <a:endParaRPr sz="2400" dirty="0">
              <a:solidFill>
                <a:schemeClr val="bg1"/>
              </a:solidFill>
              <a:sym typeface="Arial" panose="020B0604020202020204" pitchFamily="34" charset="0"/>
            </a:endParaRPr>
          </a:p>
          <a:p>
            <a:endParaRPr sz="2400" b="1" dirty="0">
              <a:solidFill>
                <a:schemeClr val="bg1"/>
              </a:solidFill>
              <a:sym typeface="Arial" panose="020B0604020202020204" pitchFamily="34" charset="0"/>
            </a:endParaRPr>
          </a:p>
        </p:txBody>
      </p:sp>
      <p:sp>
        <p:nvSpPr>
          <p:cNvPr id="13" name="文本框 12"/>
          <p:cNvSpPr txBox="1"/>
          <p:nvPr/>
        </p:nvSpPr>
        <p:spPr>
          <a:xfrm>
            <a:off x="4831080" y="1520190"/>
            <a:ext cx="1400810" cy="583565"/>
          </a:xfrm>
          <a:prstGeom prst="rect">
            <a:avLst/>
          </a:prstGeom>
          <a:noFill/>
        </p:spPr>
        <p:txBody>
          <a:bodyPr wrap="square" rtlCol="0">
            <a:spAutoFit/>
          </a:bodyPr>
          <a:p>
            <a:r>
              <a:rPr lang="zh-CN" altLang="en-US" sz="3200" b="1" dirty="0">
                <a:solidFill>
                  <a:schemeClr val="accent1"/>
                </a:solidFill>
                <a:latin typeface="+mj-lt"/>
                <a:ea typeface="+mj-ea"/>
                <a:cs typeface="+mj-cs"/>
                <a:sym typeface="+mn-ea"/>
              </a:rPr>
              <a:t>聚类</a:t>
            </a:r>
            <a:r>
              <a:rPr lang="en-US" altLang="zh-CN" b="1" dirty="0">
                <a:solidFill>
                  <a:srgbClr val="3D89BC"/>
                </a:solidFill>
                <a:sym typeface="+mn-ea"/>
              </a:rPr>
              <a:t> </a:t>
            </a:r>
            <a:endParaRPr lang="zh-CN" altLang="en-US"/>
          </a:p>
        </p:txBody>
      </p:sp>
      <p:sp>
        <p:nvSpPr>
          <p:cNvPr id="16"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17"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305935" y="1191895"/>
            <a:ext cx="4274185" cy="2190115"/>
          </a:xfrm>
          <a:prstGeom prst="rect">
            <a:avLst/>
          </a:prstGeom>
        </p:spPr>
      </p:pic>
      <p:pic>
        <p:nvPicPr>
          <p:cNvPr id="14" name="图片 13" descr="数据转换1"/>
          <p:cNvPicPr>
            <a:picLocks noChangeAspect="1"/>
          </p:cNvPicPr>
          <p:nvPr/>
        </p:nvPicPr>
        <p:blipFill>
          <a:blip r:embed="rId2"/>
          <a:stretch>
            <a:fillRect/>
          </a:stretch>
        </p:blipFill>
        <p:spPr>
          <a:xfrm>
            <a:off x="451485" y="3382010"/>
            <a:ext cx="3854450" cy="227203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340995" y="1102995"/>
            <a:ext cx="4091940" cy="2399665"/>
          </a:xfrm>
          <a:prstGeom prst="rect">
            <a:avLst/>
          </a:prstGeom>
        </p:spPr>
        <p:txBody>
          <a:bodyPr wrap="square">
            <a:spAutoFit/>
          </a:bodyPr>
          <a:lstStyle/>
          <a:p>
            <a:pPr algn="l" fontAlgn="auto">
              <a:lnSpc>
                <a:spcPct val="150000"/>
              </a:lnSpc>
            </a:pPr>
            <a:r>
              <a:rPr lang="en-US" altLang="zh-CN" sz="2000" b="1" dirty="0" smtClean="0">
                <a:solidFill>
                  <a:srgbClr val="3D89BC"/>
                </a:solidFill>
              </a:rPr>
              <a:t> </a:t>
            </a:r>
            <a:r>
              <a:rPr sz="2000" dirty="0">
                <a:sym typeface="Arial" panose="020B0604020202020204" pitchFamily="34" charset="0"/>
              </a:rPr>
              <a:t>回归分析是确定两种或两种以上变量相互之间依赖性关系的一种统计分析方法，用以分析数据的内在规律，常用于数值预报、系统控制等问题。</a:t>
            </a:r>
            <a:endParaRPr sz="2000" b="1" dirty="0">
              <a:sym typeface="Arial" panose="020B0604020202020204" pitchFamily="34" charset="0"/>
            </a:endParaRPr>
          </a:p>
        </p:txBody>
      </p:sp>
      <p:sp>
        <p:nvSpPr>
          <p:cNvPr id="12" name="文本框 11"/>
          <p:cNvSpPr txBox="1"/>
          <p:nvPr/>
        </p:nvSpPr>
        <p:spPr>
          <a:xfrm>
            <a:off x="1115060" y="823595"/>
            <a:ext cx="1343025" cy="368300"/>
          </a:xfrm>
          <a:prstGeom prst="rect">
            <a:avLst/>
          </a:prstGeom>
          <a:noFill/>
        </p:spPr>
        <p:txBody>
          <a:bodyPr wrap="square" rtlCol="0">
            <a:spAutoFit/>
          </a:bodyPr>
          <a:p>
            <a:r>
              <a:rPr lang="zh-CN" altLang="en-US" b="1" dirty="0">
                <a:solidFill>
                  <a:srgbClr val="3D89BC"/>
                </a:solidFill>
                <a:sym typeface="Arial" panose="020B0604020202020204" pitchFamily="34" charset="0"/>
              </a:rPr>
              <a:t>回归分析</a:t>
            </a:r>
            <a:r>
              <a:rPr lang="zh-CN" altLang="en-US" b="1" dirty="0">
                <a:solidFill>
                  <a:srgbClr val="3D89BC"/>
                </a:solidFill>
                <a:sym typeface="+mn-ea"/>
              </a:rPr>
              <a:t> </a:t>
            </a:r>
            <a:endParaRPr lang="zh-CN" altLang="en-US" b="1" dirty="0">
              <a:solidFill>
                <a:srgbClr val="3D89BC"/>
              </a:solidFill>
            </a:endParaRPr>
          </a:p>
        </p:txBody>
      </p:sp>
      <p:sp>
        <p:nvSpPr>
          <p:cNvPr id="10" name="矩形 9"/>
          <p:cNvSpPr/>
          <p:nvPr/>
        </p:nvSpPr>
        <p:spPr>
          <a:xfrm>
            <a:off x="4406265" y="3324860"/>
            <a:ext cx="3894455" cy="2399665"/>
          </a:xfrm>
          <a:prstGeom prst="rect">
            <a:avLst/>
          </a:prstGeom>
        </p:spPr>
        <p:txBody>
          <a:bodyPr wrap="square">
            <a:spAutoFit/>
          </a:bodyPr>
          <a:p>
            <a:pPr algn="just" fontAlgn="auto">
              <a:lnSpc>
                <a:spcPct val="150000"/>
              </a:lnSpc>
            </a:pPr>
            <a:r>
              <a:rPr lang="en-US" altLang="zh-CN" sz="2000" b="1" dirty="0" smtClean="0">
                <a:solidFill>
                  <a:schemeClr val="tx1"/>
                </a:solidFill>
              </a:rPr>
              <a:t> </a:t>
            </a:r>
            <a:r>
              <a:rPr sz="2000" dirty="0">
                <a:solidFill>
                  <a:schemeClr val="tx1"/>
                </a:solidFill>
                <a:sym typeface="Arial" panose="020B0604020202020204" pitchFamily="34" charset="0"/>
              </a:rPr>
              <a:t>关联分析最主要的目的就是找出隐藏在数据之间的相互关系和关联性，即可以根据一个数据项的出现推导出其他相关数据项的出现。</a:t>
            </a:r>
            <a:endParaRPr sz="2000" b="1" dirty="0">
              <a:solidFill>
                <a:schemeClr val="tx1"/>
              </a:solidFill>
              <a:sym typeface="Arial" panose="020B0604020202020204" pitchFamily="34" charset="0"/>
            </a:endParaRPr>
          </a:p>
        </p:txBody>
      </p:sp>
      <p:sp>
        <p:nvSpPr>
          <p:cNvPr id="13" name="文本框 12"/>
          <p:cNvSpPr txBox="1"/>
          <p:nvPr/>
        </p:nvSpPr>
        <p:spPr>
          <a:xfrm>
            <a:off x="5370830" y="5285740"/>
            <a:ext cx="1400810" cy="368300"/>
          </a:xfrm>
          <a:prstGeom prst="rect">
            <a:avLst/>
          </a:prstGeom>
          <a:noFill/>
        </p:spPr>
        <p:txBody>
          <a:bodyPr wrap="square" rtlCol="0">
            <a:spAutoFit/>
          </a:bodyPr>
          <a:p>
            <a:r>
              <a:rPr lang="zh-CN" altLang="en-US" b="1" dirty="0">
                <a:solidFill>
                  <a:srgbClr val="3D89BC"/>
                </a:solidFill>
                <a:sym typeface="Arial" panose="020B0604020202020204" pitchFamily="34" charset="0"/>
              </a:rPr>
              <a:t>关联分析</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324350" y="3382010"/>
            <a:ext cx="4274185" cy="2190115"/>
          </a:xfrm>
          <a:prstGeom prst="rect">
            <a:avLst/>
          </a:prstGeom>
        </p:spPr>
      </p:pic>
      <p:pic>
        <p:nvPicPr>
          <p:cNvPr id="14" name="图片 13" descr="数据转换1"/>
          <p:cNvPicPr>
            <a:picLocks noChangeAspect="1"/>
          </p:cNvPicPr>
          <p:nvPr/>
        </p:nvPicPr>
        <p:blipFill>
          <a:blip r:embed="rId2"/>
          <a:stretch>
            <a:fillRect/>
          </a:stretch>
        </p:blipFill>
        <p:spPr>
          <a:xfrm>
            <a:off x="502920" y="1153795"/>
            <a:ext cx="3854450" cy="227203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283210" y="3425825"/>
            <a:ext cx="4091940" cy="1938020"/>
          </a:xfrm>
          <a:prstGeom prst="rect">
            <a:avLst/>
          </a:prstGeom>
        </p:spPr>
        <p:txBody>
          <a:bodyPr wrap="square">
            <a:spAutoFit/>
          </a:bodyPr>
          <a:lstStyle/>
          <a:p>
            <a:pPr algn="just" fontAlgn="auto">
              <a:lnSpc>
                <a:spcPct val="150000"/>
              </a:lnSpc>
            </a:pPr>
            <a:r>
              <a:rPr lang="en-US" altLang="zh-CN" sz="2000" b="1" dirty="0" smtClean="0">
                <a:solidFill>
                  <a:srgbClr val="3D89BC"/>
                </a:solidFill>
              </a:rPr>
              <a:t> </a:t>
            </a:r>
            <a:r>
              <a:rPr sz="2000" dirty="0">
                <a:sym typeface="Arial" panose="020B0604020202020204" pitchFamily="34" charset="0"/>
              </a:rPr>
              <a:t>特征分析是指从数据库中的一组数据中提取出关于这些数据的特征式，这些特征式即为此数据集的总体特征。</a:t>
            </a:r>
            <a:endParaRPr sz="2000" b="1" dirty="0">
              <a:sym typeface="Arial" panose="020B0604020202020204" pitchFamily="34" charset="0"/>
            </a:endParaRPr>
          </a:p>
        </p:txBody>
      </p:sp>
      <p:sp>
        <p:nvSpPr>
          <p:cNvPr id="12" name="文本框 11"/>
          <p:cNvSpPr txBox="1"/>
          <p:nvPr/>
        </p:nvSpPr>
        <p:spPr>
          <a:xfrm>
            <a:off x="1174750" y="4917440"/>
            <a:ext cx="1343025" cy="368300"/>
          </a:xfrm>
          <a:prstGeom prst="rect">
            <a:avLst/>
          </a:prstGeom>
          <a:noFill/>
        </p:spPr>
        <p:txBody>
          <a:bodyPr wrap="square" rtlCol="0">
            <a:spAutoFit/>
          </a:bodyPr>
          <a:p>
            <a:r>
              <a:rPr lang="zh-CN" altLang="en-US" b="1" dirty="0">
                <a:solidFill>
                  <a:srgbClr val="3D89BC"/>
                </a:solidFill>
                <a:sym typeface="Arial" panose="020B0604020202020204" pitchFamily="34" charset="0"/>
              </a:rPr>
              <a:t>特征分析</a:t>
            </a:r>
            <a:r>
              <a:rPr lang="zh-CN" altLang="en-US" b="1" dirty="0">
                <a:solidFill>
                  <a:srgbClr val="3D89BC"/>
                </a:solidFill>
                <a:sym typeface="+mn-ea"/>
              </a:rPr>
              <a:t> </a:t>
            </a:r>
            <a:endParaRPr lang="zh-CN" altLang="en-US" b="1" dirty="0">
              <a:solidFill>
                <a:srgbClr val="3D89BC"/>
              </a:solidFill>
            </a:endParaRPr>
          </a:p>
        </p:txBody>
      </p:sp>
      <p:sp>
        <p:nvSpPr>
          <p:cNvPr id="10" name="矩形 9"/>
          <p:cNvSpPr/>
          <p:nvPr/>
        </p:nvSpPr>
        <p:spPr>
          <a:xfrm>
            <a:off x="4357370" y="1572895"/>
            <a:ext cx="3894455" cy="1938020"/>
          </a:xfrm>
          <a:prstGeom prst="rect">
            <a:avLst/>
          </a:prstGeom>
        </p:spPr>
        <p:txBody>
          <a:bodyPr wrap="square">
            <a:spAutoFit/>
          </a:bodyPr>
          <a:p>
            <a:pPr algn="just" fontAlgn="auto">
              <a:lnSpc>
                <a:spcPct val="150000"/>
              </a:lnSpc>
            </a:pPr>
            <a:r>
              <a:rPr lang="en-US" altLang="zh-CN" sz="2000" b="1" dirty="0" smtClean="0">
                <a:solidFill>
                  <a:schemeClr val="tx1"/>
                </a:solidFill>
              </a:rPr>
              <a:t> </a:t>
            </a:r>
            <a:r>
              <a:rPr sz="2000" dirty="0">
                <a:sym typeface="Arial" panose="020B0604020202020204" pitchFamily="34" charset="0"/>
              </a:rPr>
              <a:t>Web网页挖掘涉及Web技术、计算机语言、信息学等多个领域，是一个综合性过程。</a:t>
            </a:r>
            <a:endParaRPr sz="2000" dirty="0">
              <a:sym typeface="Arial" panose="020B0604020202020204" pitchFamily="34" charset="0"/>
            </a:endParaRPr>
          </a:p>
          <a:p>
            <a:pPr algn="just" fontAlgn="auto">
              <a:lnSpc>
                <a:spcPct val="150000"/>
              </a:lnSpc>
            </a:pPr>
            <a:endParaRPr sz="2000" b="1" dirty="0">
              <a:solidFill>
                <a:schemeClr val="tx1"/>
              </a:solidFill>
              <a:sym typeface="Arial" panose="020B0604020202020204" pitchFamily="34" charset="0"/>
            </a:endParaRPr>
          </a:p>
        </p:txBody>
      </p:sp>
      <p:sp>
        <p:nvSpPr>
          <p:cNvPr id="13" name="文本框 12"/>
          <p:cNvSpPr txBox="1"/>
          <p:nvPr/>
        </p:nvSpPr>
        <p:spPr>
          <a:xfrm>
            <a:off x="7013575" y="3013710"/>
            <a:ext cx="1940560" cy="368300"/>
          </a:xfrm>
          <a:prstGeom prst="rect">
            <a:avLst/>
          </a:prstGeom>
          <a:noFill/>
        </p:spPr>
        <p:txBody>
          <a:bodyPr wrap="square" rtlCol="0">
            <a:spAutoFit/>
          </a:bodyPr>
          <a:p>
            <a:r>
              <a:rPr lang="en-US" altLang="zh-CN" b="1" dirty="0">
                <a:solidFill>
                  <a:srgbClr val="3D89BC"/>
                </a:solidFill>
              </a:rPr>
              <a:t>Web</a:t>
            </a:r>
            <a:r>
              <a:rPr lang="zh-CN" altLang="en-US" b="1" dirty="0">
                <a:solidFill>
                  <a:srgbClr val="3D89BC"/>
                </a:solidFill>
              </a:rPr>
              <a:t>网页挖掘</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公用14"/>
          <p:cNvPicPr>
            <a:picLocks noChangeAspect="1"/>
          </p:cNvPicPr>
          <p:nvPr/>
        </p:nvPicPr>
        <p:blipFill>
          <a:blip r:embed="rId1"/>
          <a:stretch>
            <a:fillRect/>
          </a:stretch>
        </p:blipFill>
        <p:spPr>
          <a:xfrm rot="2640000">
            <a:off x="2604135" y="1499235"/>
            <a:ext cx="3900170" cy="38550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1122680" y="1336675"/>
            <a:ext cx="1750695" cy="368300"/>
          </a:xfrm>
          <a:prstGeom prst="rect">
            <a:avLst/>
          </a:prstGeom>
          <a:noFill/>
        </p:spPr>
        <p:txBody>
          <a:bodyPr wrap="square" rtlCol="0">
            <a:spAutoFit/>
          </a:bodyPr>
          <a:p>
            <a:r>
              <a:rPr lang="zh-CN" altLang="en-US" b="1" dirty="0">
                <a:solidFill>
                  <a:srgbClr val="3D89BC"/>
                </a:solidFill>
                <a:sym typeface="Arial" panose="020B0604020202020204" pitchFamily="34" charset="0"/>
              </a:rPr>
              <a:t>人工神经网络</a:t>
            </a:r>
            <a:r>
              <a:rPr lang="zh-CN" altLang="en-US" b="1" dirty="0">
                <a:solidFill>
                  <a:srgbClr val="3D89BC"/>
                </a:solidFill>
                <a:sym typeface="+mn-ea"/>
              </a:rPr>
              <a:t> </a:t>
            </a:r>
            <a:endParaRPr lang="zh-CN" altLang="en-US" b="1" dirty="0">
              <a:solidFill>
                <a:srgbClr val="3D89BC"/>
              </a:solidFill>
              <a:sym typeface="Arial" panose="020B0604020202020204" pitchFamily="34" charset="0"/>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8" name="文本框 7"/>
          <p:cNvSpPr txBox="1"/>
          <p:nvPr/>
        </p:nvSpPr>
        <p:spPr>
          <a:xfrm>
            <a:off x="3027045" y="1894840"/>
            <a:ext cx="3053080" cy="3415030"/>
          </a:xfrm>
          <a:prstGeom prst="rect">
            <a:avLst/>
          </a:prstGeom>
          <a:noFill/>
        </p:spPr>
        <p:txBody>
          <a:bodyPr wrap="square" rtlCol="0" anchor="t">
            <a:spAutoFit/>
          </a:bodyPr>
          <a:p>
            <a:pPr algn="just" fontAlgn="auto">
              <a:lnSpc>
                <a:spcPct val="150000"/>
              </a:lnSpc>
            </a:pPr>
            <a:r>
              <a:rPr dirty="0">
                <a:solidFill>
                  <a:schemeClr val="bg1"/>
                </a:solidFill>
                <a:sym typeface="Arial" panose="020B0604020202020204" pitchFamily="34" charset="0"/>
              </a:rPr>
              <a:t>人工神经网络是一种模拟大脑神经突触联接结构来进行信息处理的数学模型，具有强大的自主学习能力和联想存储功能并具有高度容错性，非常适合处理非线性数据以及具有模糊性、不完整性、冗余性特征的数据。</a:t>
            </a:r>
            <a:endParaRPr lang="zh-CN" altLang="en-US" dirty="0">
              <a:solidFill>
                <a:schemeClr val="bg1"/>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728980" y="828675"/>
            <a:ext cx="2157730" cy="368300"/>
          </a:xfrm>
          <a:prstGeom prst="rect">
            <a:avLst/>
          </a:prstGeom>
          <a:noFill/>
        </p:spPr>
        <p:txBody>
          <a:bodyPr wrap="square" rtlCol="0">
            <a:spAutoFit/>
          </a:bodyPr>
          <a:p>
            <a:r>
              <a:rPr lang="zh-CN" altLang="en-US" b="1" dirty="0">
                <a:solidFill>
                  <a:srgbClr val="3D89BC"/>
                </a:solidFill>
              </a:rPr>
              <a:t>大数据挖掘工具</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8" name="文本框 7"/>
          <p:cNvSpPr txBox="1"/>
          <p:nvPr/>
        </p:nvSpPr>
        <p:spPr>
          <a:xfrm>
            <a:off x="3027045" y="1894840"/>
            <a:ext cx="3053080" cy="3415030"/>
          </a:xfrm>
          <a:prstGeom prst="rect">
            <a:avLst/>
          </a:prstGeom>
          <a:noFill/>
        </p:spPr>
        <p:txBody>
          <a:bodyPr wrap="square" rtlCol="0" anchor="t">
            <a:spAutoFit/>
          </a:bodyPr>
          <a:p>
            <a:pPr algn="just" fontAlgn="auto">
              <a:lnSpc>
                <a:spcPct val="150000"/>
              </a:lnSpc>
            </a:pPr>
            <a:r>
              <a:rPr dirty="0">
                <a:solidFill>
                  <a:schemeClr val="bg1"/>
                </a:solidFill>
                <a:sym typeface="Arial" panose="020B0604020202020204" pitchFamily="34" charset="0"/>
              </a:rPr>
              <a:t>人工神经网络是一种模拟大脑神经突触联接结构来进行信息处理的数学模型，具有强大的自主学习能力和联想存储功能并具有高度容错性，非常适合处理非线性数据以及具有模糊性、不完整性、冗余性特征的数据。</a:t>
            </a:r>
            <a:endParaRPr lang="zh-CN" altLang="en-US" dirty="0">
              <a:solidFill>
                <a:schemeClr val="bg1"/>
              </a:solidFill>
              <a:sym typeface="Arial" panose="020B0604020202020204" pitchFamily="34" charset="0"/>
            </a:endParaRPr>
          </a:p>
        </p:txBody>
      </p:sp>
      <p:sp>
        <p:nvSpPr>
          <p:cNvPr id="100" name="文本框 99"/>
          <p:cNvSpPr txBox="1"/>
          <p:nvPr/>
        </p:nvSpPr>
        <p:spPr>
          <a:xfrm>
            <a:off x="908050" y="1334135"/>
            <a:ext cx="7290435" cy="706755"/>
          </a:xfrm>
          <a:prstGeom prst="rect">
            <a:avLst/>
          </a:prstGeom>
          <a:noFill/>
          <a:ln w="9525">
            <a:noFill/>
          </a:ln>
        </p:spPr>
        <p:txBody>
          <a:bodyPr wrap="square">
            <a:spAutoFit/>
          </a:bodyPr>
          <a:p>
            <a:pPr indent="127000"/>
            <a:r>
              <a:rPr lang="en-US" sz="2000" b="0">
                <a:latin typeface="宋体" panose="02010600030101010101" pitchFamily="2" charset="-122"/>
                <a:ea typeface="宋体" panose="02010600030101010101" pitchFamily="2" charset="-122"/>
                <a:cs typeface="Times New Roman" panose="02020603050405020304" charset="0"/>
              </a:rPr>
              <a:t>Hadoop</a:t>
            </a:r>
            <a:r>
              <a:rPr lang="zh-CN" sz="2000" b="0">
                <a:ea typeface="宋体" panose="02010600030101010101" pitchFamily="2" charset="-122"/>
              </a:rPr>
              <a:t>是一种能够对大数据进行并行分布式处理的计算框架，以一种可靠、可伸缩、高效的方式对海量数据进行处理。</a:t>
            </a:r>
            <a:endParaRPr lang="zh-CN" altLang="en-US" sz="2000"/>
          </a:p>
        </p:txBody>
      </p:sp>
      <p:pic>
        <p:nvPicPr>
          <p:cNvPr id="10" name="图片 9" descr="Hadoop 1"/>
          <p:cNvPicPr>
            <a:picLocks noChangeAspect="1"/>
          </p:cNvPicPr>
          <p:nvPr/>
        </p:nvPicPr>
        <p:blipFill>
          <a:blip r:embed="rId1"/>
          <a:stretch>
            <a:fillRect/>
          </a:stretch>
        </p:blipFill>
        <p:spPr>
          <a:xfrm>
            <a:off x="1774825" y="1996440"/>
            <a:ext cx="5066665" cy="2856865"/>
          </a:xfrm>
          <a:prstGeom prst="rect">
            <a:avLst/>
          </a:prstGeom>
        </p:spPr>
      </p:pic>
      <p:sp>
        <p:nvSpPr>
          <p:cNvPr id="11" name="文本框 10"/>
          <p:cNvSpPr txBox="1"/>
          <p:nvPr/>
        </p:nvSpPr>
        <p:spPr>
          <a:xfrm>
            <a:off x="1049655" y="4869815"/>
            <a:ext cx="7198995" cy="1198880"/>
          </a:xfrm>
          <a:prstGeom prst="rect">
            <a:avLst/>
          </a:prstGeom>
          <a:noFill/>
        </p:spPr>
        <p:txBody>
          <a:bodyPr wrap="square" rtlCol="0">
            <a:spAutoFit/>
          </a:bodyPr>
          <a:p>
            <a:r>
              <a:rPr lang="zh-CN" altLang="en-US"/>
              <a:t>Hadoop实现了一个分布式文件系统（Hadoop Distributed File System），简称HDFS。HDFS具有高容错性的特点，并且设计用来部署在低廉硬件上；而且它提供高吞吐量来访问应用程序的数据，适合那些有着超大数据集（large data set）的应用程序。</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66270" y="1169836"/>
              <a:ext cx="1611463"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第五</a:t>
              </a:r>
              <a:r>
                <a:rPr lang="zh-CN" altLang="en-US" sz="2800" dirty="0" smtClean="0">
                  <a:solidFill>
                    <a:schemeClr val="accent4"/>
                  </a:solidFill>
                  <a:latin typeface="微软雅黑" panose="020B0503020204020204" charset="-122"/>
                  <a:ea typeface="微软雅黑" panose="020B0503020204020204" charset="-122"/>
                </a:rPr>
                <a:t>章　大数据分析</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24580" cy="414020"/>
            </a:xfrm>
            <a:prstGeom prst="rect">
              <a:avLst/>
            </a:prstGeom>
          </p:spPr>
          <p:txBody>
            <a:bodyPr wrap="none">
              <a:spAutoFit/>
            </a:bodyPr>
            <a:lstStyle/>
            <a:p>
              <a:pPr algn="l"/>
              <a:r>
                <a:rPr lang="en-US" sz="2100" spc="225" dirty="0" smtClean="0">
                  <a:solidFill>
                    <a:schemeClr val="bg1"/>
                  </a:solidFill>
                  <a:latin typeface="微软雅黑" panose="020B0503020204020204" charset="-122"/>
                  <a:ea typeface="微软雅黑" panose="020B0503020204020204" charset="-122"/>
                </a:rPr>
                <a:t>5.1   </a:t>
              </a:r>
              <a:r>
                <a:rPr lang="zh-CN" altLang="en-US" sz="2100" spc="225" dirty="0" smtClean="0">
                  <a:solidFill>
                    <a:schemeClr val="bg1"/>
                  </a:solidFill>
                  <a:latin typeface="微软雅黑" panose="020B0503020204020204" charset="-122"/>
                  <a:ea typeface="微软雅黑" panose="020B0503020204020204" charset="-122"/>
                </a:rPr>
                <a:t>数据分析概念和分类</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1208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数据分析方法</a:t>
              </a:r>
              <a:endParaRPr lang="zh-CN" altLang="en-US" sz="2100" spc="225" dirty="0" smtClean="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数据挖掘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0286" y="486662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a:solidFill>
                  <a:schemeClr val="tx1">
                    <a:lumMod val="75000"/>
                    <a:lumOff val="25000"/>
                  </a:schemeClr>
                </a:solidFill>
                <a:latin typeface="微软雅黑" panose="020B0503020204020204" charset="-122"/>
                <a:ea typeface="微软雅黑" panose="020B0503020204020204" charset="-122"/>
              </a:rPr>
              <a:t>习题</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73802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3947795" cy="414020"/>
            </a:xfrm>
            <a:prstGeom prst="rect">
              <a:avLst/>
            </a:prstGeom>
          </p:spPr>
          <p:txBody>
            <a:bodyPr wrap="none">
              <a:spAutoFit/>
            </a:bodyPr>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5.4  </a:t>
              </a:r>
              <a:r>
                <a:rPr lang="zh-CN" altLang="en-US" sz="2100" spc="225" dirty="0">
                  <a:solidFill>
                    <a:schemeClr val="tx1">
                      <a:lumMod val="75000"/>
                      <a:lumOff val="25000"/>
                    </a:schemeClr>
                  </a:solidFill>
                  <a:latin typeface="微软雅黑" panose="020B0503020204020204" charset="-122"/>
                  <a:ea typeface="微软雅黑" panose="020B0503020204020204" charset="-122"/>
                </a:rPr>
                <a:t>上机与项目实训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546735" y="832485"/>
            <a:ext cx="943610" cy="368300"/>
          </a:xfrm>
          <a:prstGeom prst="rect">
            <a:avLst/>
          </a:prstGeom>
          <a:noFill/>
        </p:spPr>
        <p:txBody>
          <a:bodyPr wrap="none" rtlCol="0" anchor="t">
            <a:spAutoFit/>
          </a:bodyPr>
          <a:p>
            <a:pPr algn="l"/>
            <a:r>
              <a:rPr lang="en-US" altLang="zh-CN" b="1" dirty="0">
                <a:solidFill>
                  <a:srgbClr val="3D89BC"/>
                </a:solidFill>
                <a:sym typeface="+mn-ea"/>
              </a:rPr>
              <a:t>Mahout</a:t>
            </a:r>
            <a:endParaRPr lang="en-US" altLang="zh-CN" b="1" dirty="0">
              <a:solidFill>
                <a:srgbClr val="3D89BC"/>
              </a:solidFill>
              <a:sym typeface="+mn-ea"/>
            </a:endParaRPr>
          </a:p>
        </p:txBody>
      </p:sp>
      <p:sp>
        <p:nvSpPr>
          <p:cNvPr id="6" name="文本框 27"/>
          <p:cNvSpPr txBox="1"/>
          <p:nvPr/>
        </p:nvSpPr>
        <p:spPr>
          <a:xfrm>
            <a:off x="6909603" y="2343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pic>
        <p:nvPicPr>
          <p:cNvPr id="18" name="图片 17" descr="公用21"/>
          <p:cNvPicPr>
            <a:picLocks noChangeAspect="1"/>
          </p:cNvPicPr>
          <p:nvPr/>
        </p:nvPicPr>
        <p:blipFill>
          <a:blip r:embed="rId1"/>
          <a:stretch>
            <a:fillRect/>
          </a:stretch>
        </p:blipFill>
        <p:spPr>
          <a:xfrm>
            <a:off x="593725" y="2769235"/>
            <a:ext cx="8081010" cy="3268980"/>
          </a:xfrm>
          <a:prstGeom prst="rect">
            <a:avLst/>
          </a:prstGeom>
        </p:spPr>
      </p:pic>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2" name="文本框 1"/>
          <p:cNvSpPr txBox="1"/>
          <p:nvPr/>
        </p:nvSpPr>
        <p:spPr>
          <a:xfrm>
            <a:off x="826770" y="1342390"/>
            <a:ext cx="7489825" cy="922020"/>
          </a:xfrm>
          <a:prstGeom prst="rect">
            <a:avLst/>
          </a:prstGeom>
          <a:noFill/>
        </p:spPr>
        <p:txBody>
          <a:bodyPr wrap="square" rtlCol="0">
            <a:spAutoFit/>
          </a:bodyPr>
          <a:p>
            <a:r>
              <a:rPr lang="zh-CN" altLang="en-US"/>
              <a:t>Mahout的主要数据目标集是大规模数据，因此Mahout能够建立运行在Apache Hadoop平台上的可伸缩的机器学习算法，这些算法通过Mapreduce模式实现，但并不局限于Hadoop平台。</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grpSp>
        <p:nvGrpSpPr>
          <p:cNvPr id="77" name="组合 76"/>
          <p:cNvGrpSpPr/>
          <p:nvPr/>
        </p:nvGrpSpPr>
        <p:grpSpPr>
          <a:xfrm>
            <a:off x="678815" y="1282700"/>
            <a:ext cx="3087370" cy="660907"/>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0" name="文本框 50"/>
            <p:cNvSpPr txBox="1"/>
            <p:nvPr/>
          </p:nvSpPr>
          <p:spPr>
            <a:xfrm>
              <a:off x="1602699" y="2419137"/>
              <a:ext cx="1966674" cy="602668"/>
            </a:xfrm>
            <a:prstGeom prst="rect">
              <a:avLst/>
            </a:prstGeom>
            <a:noFill/>
          </p:spPr>
          <p:txBody>
            <a:bodyPr wrap="square" rtlCol="0">
              <a:spAutoFit/>
            </a:bodyPr>
            <a:p>
              <a:pPr algn="ctr"/>
              <a:r>
                <a:rPr lang="zh-CN" altLang="en-US" sz="2400" b="1" dirty="0">
                  <a:solidFill>
                    <a:prstClr val="white"/>
                  </a:solidFill>
                </a:rPr>
                <a:t>Spark MLlib</a:t>
              </a:r>
              <a:endParaRPr lang="zh-CN" altLang="en-US" sz="2400" b="1" dirty="0">
                <a:solidFill>
                  <a:prstClr val="white"/>
                </a:solidFill>
              </a:endParaRPr>
            </a:p>
          </p:txBody>
        </p:sp>
      </p:grpSp>
      <p:sp>
        <p:nvSpPr>
          <p:cNvPr id="13" name="矩形 12"/>
          <p:cNvSpPr/>
          <p:nvPr/>
        </p:nvSpPr>
        <p:spPr>
          <a:xfrm>
            <a:off x="508958"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679087" y="2109151"/>
            <a:ext cx="3088010" cy="3784600"/>
          </a:xfrm>
          <a:prstGeom prst="rect">
            <a:avLst/>
          </a:prstGeom>
        </p:spPr>
        <p:txBody>
          <a:bodyPr wrap="square">
            <a:spAutoFit/>
          </a:bodyPr>
          <a:p>
            <a:r>
              <a:rPr lang="zh-CN" altLang="zh-CN" sz="1600" dirty="0"/>
              <a:t>MLlib是构建在Apache Spark上的一个可扩展的分布式机器学习库，充分利用了 Spark 的内存计算和适合迭代型计算的优势，将性能大幅度提升。MLlib支持的分类算法主要有：朴素贝叶斯、逻辑回归、决策树和支持向量机</a:t>
            </a:r>
            <a:r>
              <a:rPr lang="en-US" altLang="zh-CN" sz="1600" dirty="0"/>
              <a:t>.MLlib支持的回归算法主要有：Lasso、线性回归、决策树和岭回归。聚类算法属于非监督式学习，MLlib目前支持广泛使用的Kmeans算法。MLlib也支持基于模型的协同过滤，其中用户和商品通过一小组隐语义因子进行表达，并且这些因子也用于预测缺失元素。</a:t>
            </a:r>
            <a:endParaRPr lang="en-US" altLang="zh-CN" sz="1600" dirty="0"/>
          </a:p>
        </p:txBody>
      </p:sp>
      <p:grpSp>
        <p:nvGrpSpPr>
          <p:cNvPr id="88" name="组合 87"/>
          <p:cNvGrpSpPr/>
          <p:nvPr/>
        </p:nvGrpSpPr>
        <p:grpSpPr>
          <a:xfrm>
            <a:off x="4923790" y="1297305"/>
            <a:ext cx="2982595" cy="661035"/>
            <a:chOff x="1307154" y="2302514"/>
            <a:chExt cx="2539132" cy="865180"/>
          </a:xfrm>
        </p:grpSpPr>
        <p:sp>
          <p:nvSpPr>
            <p:cNvPr id="89" name="矩形 88"/>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0" name="矩形 89"/>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1" name="文本框 50"/>
            <p:cNvSpPr txBox="1"/>
            <p:nvPr/>
          </p:nvSpPr>
          <p:spPr>
            <a:xfrm>
              <a:off x="1602699" y="2419137"/>
              <a:ext cx="1966674" cy="602551"/>
            </a:xfrm>
            <a:prstGeom prst="rect">
              <a:avLst/>
            </a:prstGeom>
            <a:noFill/>
          </p:spPr>
          <p:txBody>
            <a:bodyPr wrap="square" rtlCol="0">
              <a:spAutoFit/>
            </a:bodyPr>
            <a:p>
              <a:pPr algn="ctr"/>
              <a:r>
                <a:rPr lang="zh-CN" altLang="en-US" sz="2400" b="1" dirty="0">
                  <a:solidFill>
                    <a:prstClr val="white"/>
                  </a:solidFill>
                </a:rPr>
                <a:t>Storm</a:t>
              </a:r>
              <a:endParaRPr lang="zh-CN" altLang="en-US" sz="2400" b="1" dirty="0">
                <a:solidFill>
                  <a:prstClr val="white"/>
                </a:solidFill>
              </a:endParaRPr>
            </a:p>
          </p:txBody>
        </p:sp>
      </p:grpSp>
      <p:sp>
        <p:nvSpPr>
          <p:cNvPr id="92" name="矩形 91"/>
          <p:cNvSpPr/>
          <p:nvPr/>
        </p:nvSpPr>
        <p:spPr>
          <a:xfrm>
            <a:off x="4653883"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818297" y="2092641"/>
            <a:ext cx="3088010" cy="3291840"/>
          </a:xfrm>
          <a:prstGeom prst="rect">
            <a:avLst/>
          </a:prstGeom>
        </p:spPr>
        <p:txBody>
          <a:bodyPr wrap="square">
            <a:spAutoFit/>
          </a:bodyPr>
          <a:p>
            <a:pPr algn="l">
              <a:buNone/>
            </a:pPr>
            <a:r>
              <a:rPr lang="zh-CN" altLang="zh-CN" sz="1600" dirty="0"/>
              <a:t>Storm是一个开源的、分布式的具有高容错性的实时计算系统。Storm能够十分可靠地处理庞大的数据流，能够用来处理Hadoop的批量数据。Storm应用领域广泛，包括：在线机器学习、实时分析、分布式RPC（远过程调用）、持续计算、ETL等等。Storm的处理速度非常迅速，每个节点每秒可以处理上百万个数据元组，Storm支持多种语言编程，具有容错性高、可扩展、易于设置和操作的特点。</a:t>
            </a:r>
            <a:endParaRPr lang="zh-CN" altLang="zh-CN" sz="1600" dirty="0"/>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11" name="文本框 27"/>
          <p:cNvSpPr txBox="1"/>
          <p:nvPr/>
        </p:nvSpPr>
        <p:spPr>
          <a:xfrm>
            <a:off x="6909603" y="2343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305935" y="1191895"/>
            <a:ext cx="4274185" cy="2373630"/>
          </a:xfrm>
          <a:prstGeom prst="rect">
            <a:avLst/>
          </a:prstGeom>
        </p:spPr>
      </p:pic>
      <p:pic>
        <p:nvPicPr>
          <p:cNvPr id="14" name="图片 13" descr="数据转换1"/>
          <p:cNvPicPr>
            <a:picLocks noChangeAspect="1"/>
          </p:cNvPicPr>
          <p:nvPr/>
        </p:nvPicPr>
        <p:blipFill>
          <a:blip r:embed="rId2"/>
          <a:stretch>
            <a:fillRect/>
          </a:stretch>
        </p:blipFill>
        <p:spPr>
          <a:xfrm>
            <a:off x="451485" y="3565525"/>
            <a:ext cx="3854450" cy="239395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114935" y="1102995"/>
            <a:ext cx="4291330" cy="2584450"/>
          </a:xfrm>
          <a:prstGeom prst="rect">
            <a:avLst/>
          </a:prstGeom>
        </p:spPr>
        <p:txBody>
          <a:bodyPr wrap="square">
            <a:spAutoFit/>
          </a:bodyPr>
          <a:lstStyle/>
          <a:p>
            <a:pPr algn="l" fontAlgn="auto">
              <a:lnSpc>
                <a:spcPct val="150000"/>
              </a:lnSpc>
            </a:pPr>
            <a:r>
              <a:rPr lang="en-US" altLang="zh-CN" b="1" dirty="0" smtClean="0">
                <a:solidFill>
                  <a:srgbClr val="3D89BC"/>
                </a:solidFill>
              </a:rPr>
              <a:t> </a:t>
            </a:r>
            <a:r>
              <a:rPr dirty="0">
                <a:sym typeface="Arial" panose="020B0604020202020204" pitchFamily="34" charset="0"/>
              </a:rPr>
              <a:t>Apache Drill 在基于 SQL 的数据分析和商业智能（BI）上引入了 JSON (JavaScript Object Notation, JS对象标记)文件模型，使得用户能查询固定架构、演化架构以及各种格式和数据存储中的模式（columnar -free）无关数据。</a:t>
            </a:r>
            <a:endParaRPr dirty="0">
              <a:sym typeface="Arial" panose="020B0604020202020204" pitchFamily="34" charset="0"/>
            </a:endParaRPr>
          </a:p>
        </p:txBody>
      </p:sp>
      <p:sp>
        <p:nvSpPr>
          <p:cNvPr id="12" name="文本框 11"/>
          <p:cNvSpPr txBox="1"/>
          <p:nvPr/>
        </p:nvSpPr>
        <p:spPr>
          <a:xfrm>
            <a:off x="1115060" y="823595"/>
            <a:ext cx="1343025" cy="368300"/>
          </a:xfrm>
          <a:prstGeom prst="rect">
            <a:avLst/>
          </a:prstGeom>
          <a:noFill/>
        </p:spPr>
        <p:txBody>
          <a:bodyPr wrap="square" rtlCol="0">
            <a:spAutoFit/>
          </a:bodyPr>
          <a:p>
            <a:r>
              <a:rPr lang="zh-CN" altLang="en-US" b="1" dirty="0">
                <a:solidFill>
                  <a:srgbClr val="3D89BC"/>
                </a:solidFill>
                <a:sym typeface="+mn-ea"/>
              </a:rPr>
              <a:t>Apache Drill </a:t>
            </a:r>
            <a:endParaRPr lang="zh-CN" altLang="en-US" b="1" dirty="0">
              <a:solidFill>
                <a:srgbClr val="3D89BC"/>
              </a:solidFill>
            </a:endParaRPr>
          </a:p>
        </p:txBody>
      </p:sp>
      <p:sp>
        <p:nvSpPr>
          <p:cNvPr id="10" name="矩形 9"/>
          <p:cNvSpPr/>
          <p:nvPr/>
        </p:nvSpPr>
        <p:spPr>
          <a:xfrm>
            <a:off x="4304665" y="3578860"/>
            <a:ext cx="4275455" cy="2399665"/>
          </a:xfrm>
          <a:prstGeom prst="rect">
            <a:avLst/>
          </a:prstGeom>
        </p:spPr>
        <p:txBody>
          <a:bodyPr wrap="square">
            <a:spAutoFit/>
          </a:bodyPr>
          <a:p>
            <a:pPr algn="just" fontAlgn="auto">
              <a:lnSpc>
                <a:spcPct val="150000"/>
              </a:lnSpc>
            </a:pPr>
            <a:r>
              <a:rPr lang="en-US" altLang="zh-CN" sz="2000" b="1" dirty="0" smtClean="0">
                <a:solidFill>
                  <a:schemeClr val="tx1"/>
                </a:solidFill>
              </a:rPr>
              <a:t> </a:t>
            </a:r>
            <a:r>
              <a:rPr sz="2000" dirty="0">
                <a:solidFill>
                  <a:schemeClr val="tx1"/>
                </a:solidFill>
                <a:sym typeface="Arial" panose="020B0604020202020204" pitchFamily="34" charset="0"/>
              </a:rPr>
              <a:t>RapidMiner是德国多特蒙德工业大学于2007年推出的世界领先的数据挖掘工具，能够完成的数据挖掘任务涉及范围广泛，并且能够简化数据挖掘过程的设计和评价。</a:t>
            </a:r>
            <a:endParaRPr sz="2000" dirty="0">
              <a:solidFill>
                <a:schemeClr val="tx1"/>
              </a:solidFill>
              <a:sym typeface="Arial" panose="020B0604020202020204" pitchFamily="34" charset="0"/>
            </a:endParaRPr>
          </a:p>
        </p:txBody>
      </p:sp>
      <p:sp>
        <p:nvSpPr>
          <p:cNvPr id="13" name="文本框 12"/>
          <p:cNvSpPr txBox="1"/>
          <p:nvPr/>
        </p:nvSpPr>
        <p:spPr>
          <a:xfrm>
            <a:off x="6515735" y="5495925"/>
            <a:ext cx="1400810" cy="368300"/>
          </a:xfrm>
          <a:prstGeom prst="rect">
            <a:avLst/>
          </a:prstGeom>
          <a:noFill/>
        </p:spPr>
        <p:txBody>
          <a:bodyPr wrap="square" rtlCol="0">
            <a:spAutoFit/>
          </a:bodyPr>
          <a:p>
            <a:r>
              <a:rPr lang="zh-CN" altLang="en-US" b="1" dirty="0">
                <a:solidFill>
                  <a:srgbClr val="3D89BC"/>
                </a:solidFill>
              </a:rPr>
              <a:t>RapidMiner</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公用32"/>
          <p:cNvPicPr>
            <a:picLocks noChangeAspect="1"/>
          </p:cNvPicPr>
          <p:nvPr/>
        </p:nvPicPr>
        <p:blipFill>
          <a:blip r:embed="rId1"/>
          <a:stretch>
            <a:fillRect/>
          </a:stretch>
        </p:blipFill>
        <p:spPr>
          <a:xfrm>
            <a:off x="1408430" y="1409700"/>
            <a:ext cx="6327775" cy="4218305"/>
          </a:xfrm>
          <a:prstGeom prst="rect">
            <a:avLst/>
          </a:prstGeom>
        </p:spPr>
      </p:pic>
      <p:pic>
        <p:nvPicPr>
          <p:cNvPr id="10" name="图片 9" descr="公用33"/>
          <p:cNvPicPr>
            <a:picLocks noChangeAspect="1"/>
          </p:cNvPicPr>
          <p:nvPr/>
        </p:nvPicPr>
        <p:blipFill>
          <a:blip r:embed="rId2"/>
          <a:stretch>
            <a:fillRect/>
          </a:stretch>
        </p:blipFill>
        <p:spPr>
          <a:xfrm>
            <a:off x="2383155" y="1605280"/>
            <a:ext cx="4340860" cy="382714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1685925" y="878840"/>
            <a:ext cx="2487930" cy="521970"/>
          </a:xfrm>
          <a:prstGeom prst="rect">
            <a:avLst/>
          </a:prstGeom>
          <a:noFill/>
        </p:spPr>
        <p:txBody>
          <a:bodyPr wrap="square" rtlCol="0">
            <a:spAutoFit/>
          </a:bodyPr>
          <a:p>
            <a:r>
              <a:rPr lang="zh-CN" altLang="en-US" sz="2800" b="1" dirty="0">
                <a:solidFill>
                  <a:srgbClr val="3D89BC"/>
                </a:solidFill>
                <a:sym typeface="Arial" panose="020B0604020202020204" pitchFamily="34" charset="0"/>
              </a:rPr>
              <a:t>Pentaho BI</a:t>
            </a:r>
            <a:endParaRPr lang="zh-CN" altLang="en-US" sz="2800" b="1" dirty="0">
              <a:solidFill>
                <a:srgbClr val="3D89BC"/>
              </a:solidFill>
              <a:sym typeface="Arial" panose="020B0604020202020204" pitchFamily="34" charset="0"/>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8" name="文本框 7"/>
          <p:cNvSpPr txBox="1"/>
          <p:nvPr/>
        </p:nvSpPr>
        <p:spPr>
          <a:xfrm>
            <a:off x="2383790" y="1547495"/>
            <a:ext cx="4340860" cy="3830955"/>
          </a:xfrm>
          <a:prstGeom prst="rect">
            <a:avLst/>
          </a:prstGeom>
          <a:noFill/>
        </p:spPr>
        <p:txBody>
          <a:bodyPr wrap="square" rtlCol="0" anchor="t">
            <a:spAutoFit/>
          </a:bodyPr>
          <a:p>
            <a:pPr algn="just" fontAlgn="auto">
              <a:lnSpc>
                <a:spcPct val="150000"/>
              </a:lnSpc>
            </a:pPr>
            <a:r>
              <a:rPr dirty="0">
                <a:solidFill>
                  <a:schemeClr val="bg1"/>
                </a:solidFill>
                <a:sym typeface="Arial" panose="020B0604020202020204" pitchFamily="34" charset="0"/>
              </a:rPr>
              <a:t>Pentaho BI是一个以流程为核心的，面向解决方案（Solution）而非工具组件的框架，其目的在于将一系列企业级BI产品、API、开源软件等组件加以集成，方便商务智能应用的开发。Pentaho BI包括多个工具软件和一个web server平台，支持分析、报表、图表、数据挖掘和数据集成等功能，允许商业分析人员或研发人员分析模型，创建报表，商业规则和BI流程。</a:t>
            </a:r>
            <a:endParaRPr dirty="0">
              <a:solidFill>
                <a:schemeClr val="bg1"/>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728980" y="828675"/>
            <a:ext cx="2157730" cy="368300"/>
          </a:xfrm>
          <a:prstGeom prst="rect">
            <a:avLst/>
          </a:prstGeom>
          <a:noFill/>
        </p:spPr>
        <p:txBody>
          <a:bodyPr wrap="square" rtlCol="0">
            <a:spAutoFit/>
          </a:bodyPr>
          <a:p>
            <a:r>
              <a:rPr lang="zh-CN" altLang="en-US" b="1" dirty="0">
                <a:solidFill>
                  <a:srgbClr val="3D89BC"/>
                </a:solidFill>
              </a:rPr>
              <a:t>数据挖掘算法应用</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100" name="文本框 99"/>
          <p:cNvSpPr txBox="1"/>
          <p:nvPr/>
        </p:nvSpPr>
        <p:spPr>
          <a:xfrm>
            <a:off x="812800" y="1445895"/>
            <a:ext cx="6962775" cy="1014730"/>
          </a:xfrm>
          <a:prstGeom prst="rect">
            <a:avLst/>
          </a:prstGeom>
          <a:noFill/>
          <a:ln w="9525">
            <a:noFill/>
          </a:ln>
        </p:spPr>
        <p:txBody>
          <a:bodyPr wrap="square">
            <a:spAutoFit/>
          </a:bodyPr>
          <a:p>
            <a:pPr indent="127000"/>
            <a:r>
              <a:rPr sz="2000" b="0">
                <a:ea typeface="宋体" panose="02010600030101010101" pitchFamily="2" charset="-122"/>
              </a:rPr>
              <a:t>决策树分类算法</a:t>
            </a:r>
            <a:r>
              <a:rPr lang="en-US" sz="2000" b="0">
                <a:ea typeface="宋体" panose="02010600030101010101" pitchFamily="2" charset="-122"/>
              </a:rPr>
              <a:t>,只需从树的根节点开始，将测试条件用于检验记录，根据测试结果选择合适的分支，一直到最后输出检验结果。</a:t>
            </a:r>
            <a:endParaRPr lang="en-US" sz="2000" b="0">
              <a:ea typeface="宋体" panose="02010600030101010101" pitchFamily="2" charset="-122"/>
            </a:endParaRPr>
          </a:p>
        </p:txBody>
      </p:sp>
      <p:graphicFrame>
        <p:nvGraphicFramePr>
          <p:cNvPr id="13" name="表格 12"/>
          <p:cNvGraphicFramePr/>
          <p:nvPr/>
        </p:nvGraphicFramePr>
        <p:xfrm>
          <a:off x="885825" y="2788285"/>
          <a:ext cx="6049010" cy="823595"/>
        </p:xfrm>
        <a:graphic>
          <a:graphicData uri="http://schemas.openxmlformats.org/drawingml/2006/table">
            <a:tbl>
              <a:tblPr firstRow="1" bandRow="1">
                <a:tableStyleId>{5940675A-B579-460E-94D1-54222C63F5DA}</a:tableStyleId>
              </a:tblPr>
              <a:tblGrid>
                <a:gridCol w="1409065"/>
                <a:gridCol w="1174750"/>
                <a:gridCol w="905510"/>
                <a:gridCol w="942975"/>
                <a:gridCol w="1616710"/>
              </a:tblGrid>
              <a:tr h="457835">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数据属性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名称</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体温</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胎生</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类标号</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1465">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数据内容</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太阳鸟</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恒温</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否</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对象 -2147482543"/>
          <p:cNvGraphicFramePr>
            <a:graphicFrameLocks noChangeAspect="1"/>
          </p:cNvGraphicFramePr>
          <p:nvPr/>
        </p:nvGraphicFramePr>
        <p:xfrm>
          <a:off x="5157470" y="2460625"/>
          <a:ext cx="3409315" cy="3414395"/>
        </p:xfrm>
        <a:graphic>
          <a:graphicData uri="http://schemas.openxmlformats.org/presentationml/2006/ole">
            <mc:AlternateContent xmlns:mc="http://schemas.openxmlformats.org/markup-compatibility/2006">
              <mc:Choice xmlns:v="urn:schemas-microsoft-com:vml" Requires="v">
                <p:oleObj spid="_x0000_s3076" name="" r:id="rId1" imgW="5956300" imgH="5003800" progId="Visio.Drawing.11">
                  <p:embed/>
                </p:oleObj>
              </mc:Choice>
              <mc:Fallback>
                <p:oleObj name="" r:id="rId1" imgW="5956300" imgH="5003800" progId="Visio.Drawing.11">
                  <p:embed/>
                  <p:pic>
                    <p:nvPicPr>
                      <p:cNvPr id="0" name="图片 3075"/>
                      <p:cNvPicPr/>
                      <p:nvPr/>
                    </p:nvPicPr>
                    <p:blipFill>
                      <a:blip r:embed="rId2"/>
                      <a:stretch>
                        <a:fillRect/>
                      </a:stretch>
                    </p:blipFill>
                    <p:spPr>
                      <a:xfrm>
                        <a:off x="5157470" y="2460625"/>
                        <a:ext cx="3409315" cy="3414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728980" y="828675"/>
            <a:ext cx="2157730" cy="368300"/>
          </a:xfrm>
          <a:prstGeom prst="rect">
            <a:avLst/>
          </a:prstGeom>
          <a:noFill/>
        </p:spPr>
        <p:txBody>
          <a:bodyPr wrap="square" rtlCol="0">
            <a:spAutoFit/>
          </a:bodyPr>
          <a:p>
            <a:r>
              <a:rPr lang="zh-CN" altLang="en-US" b="1" dirty="0">
                <a:solidFill>
                  <a:srgbClr val="3D89BC"/>
                </a:solidFill>
              </a:rPr>
              <a:t>数据挖掘算法应用</a:t>
            </a:r>
            <a:endParaRPr lang="zh-CN" altLang="en-US" b="1" dirty="0">
              <a:solidFill>
                <a:srgbClr val="3D89BC"/>
              </a:solidFill>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100" name="文本框 99"/>
          <p:cNvSpPr txBox="1"/>
          <p:nvPr/>
        </p:nvSpPr>
        <p:spPr>
          <a:xfrm>
            <a:off x="728980" y="1196975"/>
            <a:ext cx="6962775" cy="1322070"/>
          </a:xfrm>
          <a:prstGeom prst="rect">
            <a:avLst/>
          </a:prstGeom>
          <a:noFill/>
          <a:ln w="9525">
            <a:noFill/>
          </a:ln>
        </p:spPr>
        <p:txBody>
          <a:bodyPr wrap="square">
            <a:spAutoFit/>
          </a:bodyPr>
          <a:p>
            <a:pPr indent="127000"/>
            <a:r>
              <a:rPr sz="1600" b="0">
                <a:ea typeface="宋体" panose="02010600030101010101" pitchFamily="2" charset="-122"/>
              </a:rPr>
              <a:t>利用贝叶斯网络进行病情分析诊断</a:t>
            </a:r>
            <a:r>
              <a:rPr lang="en-US" sz="1600" b="0">
                <a:ea typeface="宋体" panose="02010600030101010101" pitchFamily="2" charset="-122"/>
              </a:rPr>
              <a:t>,</a:t>
            </a:r>
            <a:r>
              <a:rPr sz="1600" b="0">
                <a:ea typeface="宋体" panose="02010600030101010101" pitchFamily="2" charset="-122"/>
              </a:rPr>
              <a:t>医生可以根据病例数据建立合适的贝叶斯网络分类模型，如对心脏病或心口疼痛患者的病例数据进行建模。造成心脏病（HD）的因素可能有不健康的饮食（D）和缺少锻炼（E），心脏病带来的相应症状包括高血压（BP）和胸痛（CP）等。与此类似，心口痛（Hb）可能因为饮食不健康，同时也会造成胸痛。</a:t>
            </a:r>
            <a:endParaRPr sz="1600" b="0">
              <a:ea typeface="宋体" panose="02010600030101010101" pitchFamily="2" charset="-122"/>
            </a:endParaRPr>
          </a:p>
        </p:txBody>
      </p:sp>
      <p:graphicFrame>
        <p:nvGraphicFramePr>
          <p:cNvPr id="8" name="对象 -2147482542"/>
          <p:cNvGraphicFramePr>
            <a:graphicFrameLocks noChangeAspect="1"/>
          </p:cNvGraphicFramePr>
          <p:nvPr/>
        </p:nvGraphicFramePr>
        <p:xfrm>
          <a:off x="951230" y="2519045"/>
          <a:ext cx="6740525" cy="3545840"/>
        </p:xfrm>
        <a:graphic>
          <a:graphicData uri="http://schemas.openxmlformats.org/presentationml/2006/ole">
            <mc:AlternateContent xmlns:mc="http://schemas.openxmlformats.org/markup-compatibility/2006">
              <mc:Choice xmlns:v="urn:schemas-microsoft-com:vml" Requires="v">
                <p:oleObj spid="_x0000_s10" name="" r:id="rId1" imgW="9309100" imgH="7162800" progId="Visio.Drawing.11">
                  <p:embed/>
                </p:oleObj>
              </mc:Choice>
              <mc:Fallback>
                <p:oleObj name="" r:id="rId1" imgW="9309100" imgH="7162800" progId="Visio.Drawing.11">
                  <p:embed/>
                  <p:pic>
                    <p:nvPicPr>
                      <p:cNvPr id="0" name="图片 9"/>
                      <p:cNvPicPr/>
                      <p:nvPr/>
                    </p:nvPicPr>
                    <p:blipFill>
                      <a:blip r:embed="rId2"/>
                      <a:stretch>
                        <a:fillRect/>
                      </a:stretch>
                    </p:blipFill>
                    <p:spPr>
                      <a:xfrm>
                        <a:off x="951230" y="2519045"/>
                        <a:ext cx="6740525" cy="354584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公用14"/>
          <p:cNvPicPr>
            <a:picLocks noChangeAspect="1"/>
          </p:cNvPicPr>
          <p:nvPr/>
        </p:nvPicPr>
        <p:blipFill>
          <a:blip r:embed="rId1"/>
          <a:stretch>
            <a:fillRect/>
          </a:stretch>
        </p:blipFill>
        <p:spPr>
          <a:xfrm rot="2640000">
            <a:off x="733425" y="1800860"/>
            <a:ext cx="3616960" cy="35756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1496695" y="716280"/>
            <a:ext cx="2251075" cy="368300"/>
          </a:xfrm>
          <a:prstGeom prst="rect">
            <a:avLst/>
          </a:prstGeom>
          <a:noFill/>
        </p:spPr>
        <p:txBody>
          <a:bodyPr wrap="square" rtlCol="0">
            <a:spAutoFit/>
          </a:bodyPr>
          <a:p>
            <a:r>
              <a:rPr lang="zh-CN" altLang="en-US" b="1" dirty="0">
                <a:solidFill>
                  <a:srgbClr val="3D89BC"/>
                </a:solidFill>
                <a:sym typeface="Arial" panose="020B0604020202020204" pitchFamily="34" charset="0"/>
              </a:rPr>
              <a:t>K-均值聚类方法</a:t>
            </a:r>
            <a:r>
              <a:rPr lang="zh-CN" altLang="en-US" b="1" dirty="0">
                <a:solidFill>
                  <a:srgbClr val="3D89BC"/>
                </a:solidFill>
                <a:sym typeface="+mn-ea"/>
              </a:rPr>
              <a:t> </a:t>
            </a:r>
            <a:endParaRPr lang="zh-CN" altLang="en-US" b="1" dirty="0">
              <a:solidFill>
                <a:srgbClr val="3D89BC"/>
              </a:solidFill>
              <a:sym typeface="Arial" panose="020B0604020202020204" pitchFamily="34" charset="0"/>
            </a:endParaRPr>
          </a:p>
        </p:txBody>
      </p:sp>
      <p:sp>
        <p:nvSpPr>
          <p:cNvPr id="16"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7"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8" name="文本框 7"/>
          <p:cNvSpPr txBox="1"/>
          <p:nvPr/>
        </p:nvSpPr>
        <p:spPr>
          <a:xfrm>
            <a:off x="1176655" y="2037715"/>
            <a:ext cx="2712720" cy="3415030"/>
          </a:xfrm>
          <a:prstGeom prst="rect">
            <a:avLst/>
          </a:prstGeom>
          <a:noFill/>
        </p:spPr>
        <p:txBody>
          <a:bodyPr wrap="square" rtlCol="0" anchor="t">
            <a:spAutoFit/>
          </a:bodyPr>
          <a:p>
            <a:pPr algn="ctr" fontAlgn="auto">
              <a:lnSpc>
                <a:spcPct val="150000"/>
              </a:lnSpc>
            </a:pPr>
            <a:r>
              <a:rPr lang="zh-CN" altLang="en-US" sz="1600" dirty="0">
                <a:solidFill>
                  <a:schemeClr val="bg1"/>
                </a:solidFill>
                <a:sym typeface="Arial" panose="020B0604020202020204" pitchFamily="34" charset="0"/>
              </a:rPr>
              <a:t>K-均值聚类常用来对异常对象进行检测，如垃圾信息、欺诈性行为等。K-均值算法通过对数据集的聚类分析，找出数据集合中远离集聚簇的那些稀疏数据，再通过相应的处理方法作进一步处理，能够有效清洗不干净的数据，剔除恶意用户。</a:t>
            </a:r>
            <a:endParaRPr lang="zh-CN" altLang="en-US" sz="1600" dirty="0">
              <a:solidFill>
                <a:schemeClr val="bg1"/>
              </a:solidFill>
              <a:sym typeface="Arial" panose="020B0604020202020204" pitchFamily="34" charset="0"/>
            </a:endParaRPr>
          </a:p>
        </p:txBody>
      </p:sp>
      <p:graphicFrame>
        <p:nvGraphicFramePr>
          <p:cNvPr id="10" name="对象 -2147482530"/>
          <p:cNvGraphicFramePr>
            <a:graphicFrameLocks noChangeAspect="1"/>
          </p:cNvGraphicFramePr>
          <p:nvPr/>
        </p:nvGraphicFramePr>
        <p:xfrm>
          <a:off x="4805045" y="2446655"/>
          <a:ext cx="4340860" cy="2898775"/>
        </p:xfrm>
        <a:graphic>
          <a:graphicData uri="http://schemas.openxmlformats.org/presentationml/2006/ole">
            <mc:AlternateContent xmlns:mc="http://schemas.openxmlformats.org/markup-compatibility/2006">
              <mc:Choice xmlns:v="urn:schemas-microsoft-com:vml" Requires="v">
                <p:oleObj spid="_x0000_s3076" name="" r:id="rId2" imgW="5130800" imgH="3975100" progId="Visio.Drawing.11">
                  <p:embed/>
                </p:oleObj>
              </mc:Choice>
              <mc:Fallback>
                <p:oleObj name="" r:id="rId2" imgW="5130800" imgH="3975100" progId="Visio.Drawing.11">
                  <p:embed/>
                  <p:pic>
                    <p:nvPicPr>
                      <p:cNvPr id="0" name="图片 3075"/>
                      <p:cNvPicPr/>
                      <p:nvPr/>
                    </p:nvPicPr>
                    <p:blipFill>
                      <a:blip r:embed="rId3"/>
                      <a:srcRect t="4005"/>
                      <a:stretch>
                        <a:fillRect/>
                      </a:stretch>
                    </p:blipFill>
                    <p:spPr>
                      <a:xfrm>
                        <a:off x="4805045" y="2446655"/>
                        <a:ext cx="4340860" cy="2898775"/>
                      </a:xfrm>
                      <a:prstGeom prst="rect">
                        <a:avLst/>
                      </a:prstGeom>
                      <a:noFill/>
                      <a:ln w="38100">
                        <a:noFill/>
                        <a:miter/>
                      </a:ln>
                    </p:spPr>
                  </p:pic>
                </p:oleObj>
              </mc:Fallback>
            </mc:AlternateContent>
          </a:graphicData>
        </a:graphic>
      </p:graphicFrame>
      <p:sp>
        <p:nvSpPr>
          <p:cNvPr id="100" name="文本框 99"/>
          <p:cNvSpPr txBox="1"/>
          <p:nvPr/>
        </p:nvSpPr>
        <p:spPr>
          <a:xfrm>
            <a:off x="4435475" y="5084445"/>
            <a:ext cx="5080000" cy="368300"/>
          </a:xfrm>
          <a:prstGeom prst="rect">
            <a:avLst/>
          </a:prstGeom>
          <a:noFill/>
          <a:ln w="9525">
            <a:noFill/>
          </a:ln>
        </p:spPr>
        <p:txBody>
          <a:bodyPr>
            <a:spAutoFit/>
          </a:bodyPr>
          <a:p>
            <a:pPr indent="266700" algn="ct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K-</a:t>
            </a:r>
            <a:r>
              <a:rPr lang="zh-CN" b="0">
                <a:ea typeface="宋体" panose="02010600030101010101" pitchFamily="2" charset="-122"/>
              </a:rPr>
              <a:t>均值目标</a:t>
            </a:r>
            <a:r>
              <a:rPr lang="zh-CN" b="0">
                <a:latin typeface="Times New Roman" panose="02020603050405020304" charset="0"/>
                <a:ea typeface="宋体" panose="02010600030101010101" pitchFamily="2" charset="-122"/>
              </a:rPr>
              <a:t>数据集</a:t>
            </a: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223645" y="1252855"/>
            <a:ext cx="6334760" cy="4554220"/>
            <a:chOff x="2359446" y="1892789"/>
            <a:chExt cx="4640021" cy="4554855"/>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关联规则</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r>
                <a:rPr sz="1600" dirty="0">
                  <a:sym typeface="Arial" panose="020B0604020202020204" pitchFamily="34" charset="0"/>
                </a:rPr>
                <a:t>关联规则常用于发现事物之间的相关关系，通过一种属性的出现来推断很可能出现的其他属性，能够起到一种预测作用。通过发现这种关联关系能够指导用户合理安排事物处理规则</a:t>
              </a:r>
              <a:r>
                <a:rPr lang="zh-CN" sz="1600" dirty="0">
                  <a:sym typeface="Arial" panose="020B0604020202020204" pitchFamily="34" charset="0"/>
                </a:rPr>
                <a:t>。</a:t>
              </a:r>
              <a:endParaRPr sz="1200" dirty="0">
                <a:sym typeface="Arial" panose="020B0604020202020204" pitchFamily="34" charset="0"/>
              </a:endParaRPr>
            </a:p>
            <a:p>
              <a:pPr algn="just" fontAlgn="auto">
                <a:lnSpc>
                  <a:spcPct val="150000"/>
                </a:lnSpc>
              </a:pPr>
              <a:endParaRPr sz="12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文本框 6"/>
          <p:cNvSpPr txBox="1"/>
          <p:nvPr/>
        </p:nvSpPr>
        <p:spPr>
          <a:xfrm>
            <a:off x="950400" y="177284"/>
            <a:ext cx="1791335" cy="322580"/>
          </a:xfrm>
          <a:prstGeom prst="rect">
            <a:avLst/>
          </a:prstGeom>
          <a:noFill/>
        </p:spPr>
        <p:txBody>
          <a:bodyPr wrap="none" lIns="0" tIns="0" rIns="0" bIns="0" rtlCol="0">
            <a:spAutoFit/>
          </a:bodyPr>
          <a:p>
            <a:r>
              <a:rPr lang="en-US" sz="2100" b="1" spc="225" dirty="0" smtClean="0">
                <a:solidFill>
                  <a:prstClr val="white"/>
                </a:solidFill>
              </a:rPr>
              <a:t>5.3  </a:t>
            </a:r>
            <a:r>
              <a:rPr lang="zh-CN" altLang="en-US" sz="2100" b="1" spc="225" dirty="0" smtClean="0">
                <a:solidFill>
                  <a:prstClr val="white"/>
                </a:solidFill>
              </a:rPr>
              <a:t>数据挖掘</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graphicFrame>
        <p:nvGraphicFramePr>
          <p:cNvPr id="6" name="表格 5"/>
          <p:cNvGraphicFramePr/>
          <p:nvPr/>
        </p:nvGraphicFramePr>
        <p:xfrm>
          <a:off x="2446655" y="3040380"/>
          <a:ext cx="5197475" cy="2540635"/>
        </p:xfrm>
        <a:graphic>
          <a:graphicData uri="http://schemas.openxmlformats.org/drawingml/2006/table">
            <a:tbl>
              <a:tblPr firstRow="1" bandRow="1">
                <a:tableStyleId>{5940675A-B579-460E-94D1-54222C63F5DA}</a:tableStyleId>
              </a:tblPr>
              <a:tblGrid>
                <a:gridCol w="1566545"/>
                <a:gridCol w="3630930"/>
              </a:tblGrid>
              <a:tr h="548005">
                <a:tc>
                  <a:txBody>
                    <a:bodyPr/>
                    <a:p>
                      <a:pPr indent="0" algn="ctr">
                        <a:buNone/>
                      </a:pPr>
                      <a:r>
                        <a:rPr lang="en-US" sz="2000" b="1">
                          <a:latin typeface="Times New Roman" panose="02020603050405020304" charset="0"/>
                          <a:cs typeface="Times New Roman" panose="02020603050405020304" charset="0"/>
                        </a:rPr>
                        <a:t>Tid</a:t>
                      </a:r>
                      <a:endParaRPr lang="en-US" altLang="en-US" sz="20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项目</a:t>
                      </a:r>
                      <a:r>
                        <a:rPr lang="en-US" sz="2000" b="1">
                          <a:latin typeface="Times New Roman" panose="02020603050405020304" charset="0"/>
                          <a:cs typeface="Times New Roman" panose="02020603050405020304" charset="0"/>
                        </a:rPr>
                        <a:t>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784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{面包</a:t>
                      </a:r>
                      <a:r>
                        <a:rPr lang="en-US" sz="2000" b="0">
                          <a:latin typeface="Times New Roman" panose="02020603050405020304" charset="0"/>
                          <a:cs typeface="Times New Roman" panose="02020603050405020304" charset="0"/>
                        </a:rPr>
                        <a:t>，牛奶，鸡蛋，麦片</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{面包</a:t>
                      </a:r>
                      <a:r>
                        <a:rPr lang="en-US" sz="2000" b="0">
                          <a:latin typeface="Times New Roman" panose="02020603050405020304" charset="0"/>
                          <a:cs typeface="Times New Roman" panose="02020603050405020304" charset="0"/>
                        </a:rPr>
                        <a:t>，牛奶，鸡蛋</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7840">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{鸡蛋</a:t>
                      </a:r>
                      <a:r>
                        <a:rPr lang="en-US" sz="2000" b="0">
                          <a:latin typeface="Times New Roman" panose="02020603050405020304" charset="0"/>
                          <a:cs typeface="Times New Roman" panose="02020603050405020304" charset="0"/>
                        </a:rPr>
                        <a:t>，麦片</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{面包</a:t>
                      </a:r>
                      <a:r>
                        <a:rPr lang="en-US" sz="2000" b="0">
                          <a:latin typeface="Times New Roman" panose="02020603050405020304" charset="0"/>
                          <a:cs typeface="Times New Roman" panose="02020603050405020304" charset="0"/>
                        </a:rPr>
                        <a:t>，牛奶，花生</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66270" y="1169836"/>
              <a:ext cx="1611463" cy="521970"/>
            </a:xfrm>
            <a:prstGeom prst="rect">
              <a:avLst/>
            </a:prstGeom>
            <a:noFill/>
          </p:spPr>
          <p:txBody>
            <a:bodyPr wrap="none" rtlCol="0">
              <a:spAutoFit/>
            </a:bodyPr>
            <a:lstStyle/>
            <a:p>
              <a:pPr algn="ctr"/>
              <a:r>
                <a:rPr lang="zh-CN" altLang="en-US" sz="2800" dirty="0" smtClean="0">
                  <a:solidFill>
                    <a:schemeClr val="accent4"/>
                  </a:solidFill>
                  <a:latin typeface="微软雅黑" panose="020B0503020204020204" charset="-122"/>
                  <a:ea typeface="微软雅黑" panose="020B0503020204020204" charset="-122"/>
                </a:rPr>
                <a:t>第五章　大数据分析</a:t>
              </a:r>
              <a:endParaRPr lang="zh-CN" altLang="en-US" sz="2800" dirty="0" smtClean="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24580" cy="414020"/>
            </a:xfrm>
            <a:prstGeom prst="rect">
              <a:avLst/>
            </a:prstGeom>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5.1   </a:t>
              </a:r>
              <a:r>
                <a:rPr lang="zh-CN" altLang="en-US" sz="2100" spc="225" dirty="0" smtClean="0">
                  <a:solidFill>
                    <a:schemeClr val="tx1"/>
                  </a:solidFill>
                  <a:latin typeface="微软雅黑" panose="020B0503020204020204" charset="-122"/>
                  <a:ea typeface="微软雅黑" panose="020B0503020204020204" charset="-122"/>
                </a:rPr>
                <a:t>数据分析概念和分类</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410" cy="424800"/>
            <a:chOff x="1807265" y="2935089"/>
            <a:chExt cx="5693410" cy="424800"/>
          </a:xfrm>
          <a:solidFill>
            <a:schemeClr val="bg2"/>
          </a:solidFill>
        </p:grpSpPr>
        <p:sp>
          <p:nvSpPr>
            <p:cNvPr id="49" name="圆角矩形 48"/>
            <p:cNvSpPr/>
            <p:nvPr/>
          </p:nvSpPr>
          <p:spPr>
            <a:xfrm>
              <a:off x="1807265" y="2935089"/>
              <a:ext cx="5693410" cy="42418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12085" cy="414020"/>
            </a:xfrm>
            <a:prstGeom prst="rect">
              <a:avLst/>
            </a:prstGeom>
            <a:grpFill/>
          </p:spPr>
          <p:txBody>
            <a:bodyPr wrap="none">
              <a:spAutoFit/>
            </a:bodyPr>
            <a:lstStyle/>
            <a:p>
              <a:pPr algn="l"/>
              <a:r>
                <a:rPr lang="en-US" altLang="zh-CN" sz="2100" spc="225" dirty="0" smtClean="0">
                  <a:solidFill>
                    <a:schemeClr val="tx1"/>
                  </a:solidFill>
                  <a:latin typeface="微软雅黑" panose="020B0503020204020204" charset="-122"/>
                  <a:ea typeface="微软雅黑" panose="020B0503020204020204" charset="-122"/>
                </a:rPr>
                <a:t>5.2</a:t>
              </a:r>
              <a:r>
                <a:rPr lang="zh-CN" altLang="en-US" sz="2100" spc="225" dirty="0" smtClean="0">
                  <a:solidFill>
                    <a:schemeClr val="tx1"/>
                  </a:solidFill>
                  <a:latin typeface="微软雅黑" panose="020B0503020204020204" charset="-122"/>
                  <a:ea typeface="微软雅黑" panose="020B0503020204020204" charset="-122"/>
                </a:rPr>
                <a:t>　数据分析方法</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9" name="组合 68"/>
          <p:cNvGrpSpPr/>
          <p:nvPr/>
        </p:nvGrpSpPr>
        <p:grpSpPr>
          <a:xfrm>
            <a:off x="1754505" y="3442971"/>
            <a:ext cx="5693410" cy="447039"/>
            <a:chOff x="1807265" y="3375684"/>
            <a:chExt cx="5693399" cy="419209"/>
          </a:xfrm>
          <a:solidFill>
            <a:schemeClr val="bg2"/>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375684"/>
              <a:ext cx="3626478" cy="388245"/>
            </a:xfrm>
            <a:prstGeom prst="rect">
              <a:avLst/>
            </a:prstGeom>
            <a:noFill/>
            <a:extLst>
              <a:ext uri="{909E8E84-426E-40DD-AFC4-6F175D3DCCD1}">
                <a14:hiddenFill xmlns:a14="http://schemas.microsoft.com/office/drawing/2010/main">
                  <a:grpFill/>
                </a14:hiddenFill>
              </a:ext>
            </a:extLst>
          </p:spPr>
          <p:txBody>
            <a:bodyPr wrap="square">
              <a:spAutoFit/>
            </a:bodyPr>
            <a:lstStyle/>
            <a:p>
              <a:pPr algn="l"/>
              <a:r>
                <a:rPr lang="en-US" altLang="zh-CN" sz="2100" spc="225" dirty="0" smtClean="0">
                  <a:solidFill>
                    <a:schemeClr val="tx1"/>
                  </a:solidFill>
                  <a:latin typeface="微软雅黑" panose="020B0503020204020204" charset="-122"/>
                  <a:ea typeface="微软雅黑" panose="020B0503020204020204" charset="-122"/>
                </a:rPr>
                <a:t>5.3</a:t>
              </a:r>
              <a:r>
                <a:rPr lang="zh-CN" altLang="en-US" sz="2100" spc="225" dirty="0" smtClean="0">
                  <a:solidFill>
                    <a:schemeClr val="tx1"/>
                  </a:solidFill>
                  <a:latin typeface="微软雅黑" panose="020B0503020204020204" charset="-122"/>
                  <a:ea typeface="微软雅黑" panose="020B0503020204020204" charset="-122"/>
                </a:rPr>
                <a:t>　</a:t>
              </a:r>
              <a:r>
                <a:rPr lang="zh-CN" altLang="en-US" sz="2100" spc="225" dirty="0">
                  <a:solidFill>
                    <a:schemeClr val="tx1"/>
                  </a:solidFill>
                  <a:latin typeface="微软雅黑" panose="020B0503020204020204" charset="-122"/>
                  <a:ea typeface="微软雅黑" panose="020B0503020204020204" charset="-122"/>
                </a:rPr>
                <a:t>数据挖掘</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0286" y="486662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a:solidFill>
                  <a:schemeClr val="tx1">
                    <a:lumMod val="75000"/>
                    <a:lumOff val="25000"/>
                  </a:schemeClr>
                </a:solidFill>
                <a:latin typeface="微软雅黑" panose="020B0503020204020204" charset="-122"/>
                <a:ea typeface="微软雅黑" panose="020B0503020204020204" charset="-122"/>
              </a:rPr>
              <a:t>习题</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754534" y="4165938"/>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3947795" cy="414020"/>
            </a:xfrm>
            <a:prstGeom prst="rect">
              <a:avLst/>
            </a:prstGeom>
          </p:spPr>
          <p:txBody>
            <a:bodyPr wrap="none">
              <a:spAutoFit/>
            </a:bodyPr>
            <a:p>
              <a:pPr algn="l"/>
              <a:r>
                <a:rPr lang="en-US" altLang="zh-CN" sz="2100" spc="225" dirty="0" smtClean="0">
                  <a:solidFill>
                    <a:schemeClr val="bg1"/>
                  </a:solidFill>
                  <a:latin typeface="微软雅黑" panose="020B0503020204020204" charset="-122"/>
                  <a:ea typeface="微软雅黑" panose="020B0503020204020204" charset="-122"/>
                </a:rPr>
                <a:t>5.4  </a:t>
              </a:r>
              <a:r>
                <a:rPr lang="zh-CN" altLang="en-US" sz="2100" spc="225" dirty="0">
                  <a:solidFill>
                    <a:schemeClr val="bg1"/>
                  </a:solidFill>
                  <a:latin typeface="微软雅黑" panose="020B0503020204020204" charset="-122"/>
                  <a:ea typeface="微软雅黑" panose="020B0503020204020204" charset="-122"/>
                </a:rPr>
                <a:t>上机与项目实训</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00" name="文本框 99"/>
          <p:cNvSpPr txBox="1"/>
          <p:nvPr/>
        </p:nvSpPr>
        <p:spPr>
          <a:xfrm>
            <a:off x="950595" y="1116330"/>
            <a:ext cx="6788150" cy="645160"/>
          </a:xfrm>
          <a:prstGeom prst="rect">
            <a:avLst/>
          </a:prstGeom>
          <a:noFill/>
          <a:ln w="9525">
            <a:noFill/>
          </a:ln>
        </p:spPr>
        <p:txBody>
          <a:bodyPr wrap="square">
            <a:spAutoFit/>
          </a:bodyPr>
          <a:p>
            <a:pPr indent="257175"/>
            <a:r>
              <a:rPr lang="zh-CN" b="0">
                <a:ea typeface="宋体" panose="02010600030101010101" pitchFamily="2" charset="-122"/>
                <a:cs typeface="Times New Roman" panose="02020603050405020304" charset="0"/>
              </a:rPr>
              <a:t>   1. 给定</a:t>
            </a:r>
            <a:r>
              <a:rPr lang="zh-CN" b="0">
                <a:ea typeface="宋体" panose="02010600030101010101" pitchFamily="2" charset="-122"/>
              </a:rPr>
              <a:t>特征数值离散的</a:t>
            </a:r>
            <a:r>
              <a:rPr lang="zh-CN" b="0">
                <a:ea typeface="宋体" panose="02010600030101010101" pitchFamily="2" charset="-122"/>
                <a:cs typeface="Times New Roman" panose="02020603050405020304" charset="0"/>
              </a:rPr>
              <a:t>1组数据</a:t>
            </a:r>
            <a:r>
              <a:rPr lang="zh-CN" b="0">
                <a:ea typeface="宋体" panose="02010600030101010101" pitchFamily="2" charset="-122"/>
              </a:rPr>
              <a:t>实例，设计并实现决策树算法，对数据实例建立决策树，观察决策树是否正确，数据样本如下：</a:t>
            </a:r>
            <a:endParaRPr lang="zh-CN" altLang="en-US"/>
          </a:p>
        </p:txBody>
      </p:sp>
      <p:graphicFrame>
        <p:nvGraphicFramePr>
          <p:cNvPr id="5" name="表格 4"/>
          <p:cNvGraphicFramePr/>
          <p:nvPr/>
        </p:nvGraphicFramePr>
        <p:xfrm>
          <a:off x="1568450" y="1853565"/>
          <a:ext cx="5561330" cy="2835910"/>
        </p:xfrm>
        <a:graphic>
          <a:graphicData uri="http://schemas.openxmlformats.org/drawingml/2006/table">
            <a:tbl>
              <a:tblPr firstRow="1" bandRow="1">
                <a:tableStyleId>{5940675A-B579-460E-94D1-54222C63F5DA}</a:tableStyleId>
              </a:tblPr>
              <a:tblGrid>
                <a:gridCol w="545465"/>
                <a:gridCol w="940435"/>
                <a:gridCol w="1149985"/>
                <a:gridCol w="1149985"/>
                <a:gridCol w="940435"/>
                <a:gridCol w="835025"/>
              </a:tblGrid>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Tid</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O</a:t>
                      </a:r>
                      <a:r>
                        <a:rPr lang="en-US" sz="1400" b="0">
                          <a:latin typeface="宋体" panose="02010600030101010101" pitchFamily="2" charset="-122"/>
                          <a:ea typeface="宋体" panose="02010600030101010101" pitchFamily="2" charset="-122"/>
                          <a:cs typeface="宋体" panose="02010600030101010101" pitchFamily="2" charset="-122"/>
                        </a:rPr>
                        <a:t>utlook</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T</a:t>
                      </a:r>
                      <a:r>
                        <a:rPr lang="en-US" sz="1400" b="0">
                          <a:latin typeface="宋体" panose="02010600030101010101" pitchFamily="2" charset="-122"/>
                          <a:ea typeface="宋体" panose="02010600030101010101" pitchFamily="2" charset="-122"/>
                          <a:cs typeface="宋体" panose="02010600030101010101" pitchFamily="2" charset="-122"/>
                        </a:rPr>
                        <a:t>emperature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umidity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W</a:t>
                      </a:r>
                      <a:r>
                        <a:rPr lang="en-US" sz="1400" b="0">
                          <a:latin typeface="宋体" panose="02010600030101010101" pitchFamily="2" charset="-122"/>
                          <a:ea typeface="宋体" panose="02010600030101010101" pitchFamily="2" charset="-122"/>
                          <a:cs typeface="宋体" panose="02010600030101010101" pitchFamily="2" charset="-122"/>
                        </a:rPr>
                        <a:t>indy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P</a:t>
                      </a:r>
                      <a:r>
                        <a:rPr lang="en-US" sz="1400" b="0">
                          <a:latin typeface="宋体" panose="02010600030101010101" pitchFamily="2" charset="-122"/>
                          <a:ea typeface="宋体" panose="02010600030101010101" pitchFamily="2" charset="-122"/>
                          <a:cs typeface="宋体" panose="02010600030101010101" pitchFamily="2" charset="-122"/>
                        </a:rPr>
                        <a:t>lay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Sunny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ot</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igh</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S</a:t>
                      </a:r>
                      <a:r>
                        <a:rPr lang="en-US" sz="1400" b="0">
                          <a:latin typeface="宋体" panose="02010600030101010101" pitchFamily="2" charset="-122"/>
                          <a:ea typeface="宋体" panose="02010600030101010101" pitchFamily="2" charset="-122"/>
                          <a:cs typeface="宋体" panose="02010600030101010101" pitchFamily="2" charset="-122"/>
                        </a:rPr>
                        <a:t>unny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ot</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igh</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Tru</a:t>
                      </a:r>
                      <a:r>
                        <a:rPr lang="en-US" sz="1400" b="0">
                          <a:latin typeface="宋体" panose="02010600030101010101" pitchFamily="2" charset="-122"/>
                          <a:ea typeface="宋体" panose="02010600030101010101" pitchFamily="2" charset="-122"/>
                          <a:cs typeface="宋体" panose="02010600030101010101" pitchFamily="2" charset="-122"/>
                        </a:rPr>
                        <a:t>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O</a:t>
                      </a:r>
                      <a:r>
                        <a:rPr lang="en-US" sz="1400" b="0">
                          <a:latin typeface="宋体" panose="02010600030101010101" pitchFamily="2" charset="-122"/>
                          <a:ea typeface="宋体" panose="02010600030101010101" pitchFamily="2" charset="-122"/>
                          <a:cs typeface="宋体" panose="02010600030101010101" pitchFamily="2" charset="-122"/>
                        </a:rPr>
                        <a:t>vercast</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ot</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igh</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a:t>
                      </a:r>
                      <a:r>
                        <a:rPr lang="en-US" sz="1400" b="0">
                          <a:latin typeface="Times New Roman" panose="02020603050405020304" charset="0"/>
                          <a:cs typeface="Times New Roman" panose="02020603050405020304" charset="0"/>
                        </a:rPr>
                        <a:t>l</a:t>
                      </a:r>
                      <a:r>
                        <a:rPr lang="en-US" sz="1400" b="0">
                          <a:latin typeface="宋体" panose="02010600030101010101" pitchFamily="2" charset="-122"/>
                          <a:ea typeface="宋体" panose="02010600030101010101" pitchFamily="2" charset="-122"/>
                          <a:cs typeface="宋体" panose="02010600030101010101" pitchFamily="2" charset="-122"/>
                        </a:rPr>
                        <a:t>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R</a:t>
                      </a:r>
                      <a:r>
                        <a:rPr lang="en-US" sz="1400" b="0">
                          <a:latin typeface="宋体" panose="02010600030101010101" pitchFamily="2" charset="-122"/>
                          <a:ea typeface="宋体" panose="02010600030101010101" pitchFamily="2" charset="-122"/>
                          <a:cs typeface="宋体" panose="02010600030101010101" pitchFamily="2" charset="-122"/>
                        </a:rPr>
                        <a:t>ainy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M</a:t>
                      </a:r>
                      <a:r>
                        <a:rPr lang="en-US" sz="1400" b="0">
                          <a:latin typeface="宋体" panose="02010600030101010101" pitchFamily="2" charset="-122"/>
                          <a:ea typeface="宋体" panose="02010600030101010101" pitchFamily="2" charset="-122"/>
                          <a:cs typeface="宋体" panose="02010600030101010101" pitchFamily="2" charset="-122"/>
                        </a:rPr>
                        <a:t>ild</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igh</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R</a:t>
                      </a:r>
                      <a:r>
                        <a:rPr lang="en-US" sz="1400" b="0">
                          <a:latin typeface="宋体" panose="02010600030101010101" pitchFamily="2" charset="-122"/>
                          <a:ea typeface="宋体" panose="02010600030101010101" pitchFamily="2" charset="-122"/>
                          <a:cs typeface="宋体" panose="02010600030101010101" pitchFamily="2" charset="-122"/>
                        </a:rPr>
                        <a:t>ainy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C</a:t>
                      </a:r>
                      <a:r>
                        <a:rPr lang="en-US" sz="1400" b="0">
                          <a:latin typeface="宋体" panose="02010600030101010101" pitchFamily="2" charset="-122"/>
                          <a:ea typeface="宋体" panose="02010600030101010101" pitchFamily="2" charset="-122"/>
                          <a:cs typeface="宋体" panose="02010600030101010101" pitchFamily="2" charset="-122"/>
                        </a:rPr>
                        <a:t>ool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ormal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R</a:t>
                      </a:r>
                      <a:r>
                        <a:rPr lang="en-US" sz="1400" b="0">
                          <a:latin typeface="宋体" panose="02010600030101010101" pitchFamily="2" charset="-122"/>
                          <a:ea typeface="宋体" panose="02010600030101010101" pitchFamily="2" charset="-122"/>
                          <a:cs typeface="宋体" panose="02010600030101010101" pitchFamily="2" charset="-122"/>
                        </a:rPr>
                        <a:t>ainy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C</a:t>
                      </a:r>
                      <a:r>
                        <a:rPr lang="en-US" sz="1400" b="0">
                          <a:latin typeface="宋体" panose="02010600030101010101" pitchFamily="2" charset="-122"/>
                          <a:ea typeface="宋体" panose="02010600030101010101" pitchFamily="2" charset="-122"/>
                          <a:cs typeface="宋体" panose="02010600030101010101" pitchFamily="2" charset="-122"/>
                        </a:rPr>
                        <a:t>ool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ormal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Tru</a:t>
                      </a:r>
                      <a:r>
                        <a:rPr lang="en-US" sz="1400" b="0">
                          <a:latin typeface="宋体" panose="02010600030101010101" pitchFamily="2" charset="-122"/>
                          <a:ea typeface="宋体" panose="02010600030101010101" pitchFamily="2" charset="-122"/>
                          <a:cs typeface="宋体" panose="02010600030101010101" pitchFamily="2" charset="-122"/>
                        </a:rPr>
                        <a:t>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O</a:t>
                      </a:r>
                      <a:r>
                        <a:rPr lang="en-US" sz="1400" b="0">
                          <a:latin typeface="宋体" panose="02010600030101010101" pitchFamily="2" charset="-122"/>
                          <a:ea typeface="宋体" panose="02010600030101010101" pitchFamily="2" charset="-122"/>
                          <a:cs typeface="宋体" panose="02010600030101010101" pitchFamily="2" charset="-122"/>
                        </a:rPr>
                        <a:t>vercast</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C</a:t>
                      </a:r>
                      <a:r>
                        <a:rPr lang="en-US" sz="1400" b="0">
                          <a:latin typeface="宋体" panose="02010600030101010101" pitchFamily="2" charset="-122"/>
                          <a:ea typeface="宋体" panose="02010600030101010101" pitchFamily="2" charset="-122"/>
                          <a:cs typeface="宋体" panose="02010600030101010101" pitchFamily="2" charset="-122"/>
                        </a:rPr>
                        <a:t>ool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ormal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T</a:t>
                      </a:r>
                      <a:r>
                        <a:rPr lang="en-US" sz="1400" b="0">
                          <a:latin typeface="宋体" panose="02010600030101010101" pitchFamily="2" charset="-122"/>
                          <a:ea typeface="宋体" panose="02010600030101010101" pitchFamily="2" charset="-122"/>
                          <a:cs typeface="宋体" panose="02010600030101010101" pitchFamily="2" charset="-122"/>
                        </a:rPr>
                        <a:t>rue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8</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S</a:t>
                      </a:r>
                      <a:r>
                        <a:rPr lang="en-US" sz="1400" b="0">
                          <a:latin typeface="宋体" panose="02010600030101010101" pitchFamily="2" charset="-122"/>
                          <a:ea typeface="宋体" panose="02010600030101010101" pitchFamily="2" charset="-122"/>
                          <a:cs typeface="宋体" panose="02010600030101010101" pitchFamily="2" charset="-122"/>
                        </a:rPr>
                        <a:t>unny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M</a:t>
                      </a:r>
                      <a:r>
                        <a:rPr lang="en-US" sz="1400" b="0">
                          <a:latin typeface="宋体" panose="02010600030101010101" pitchFamily="2" charset="-122"/>
                          <a:ea typeface="宋体" panose="02010600030101010101" pitchFamily="2" charset="-122"/>
                          <a:cs typeface="宋体" panose="02010600030101010101" pitchFamily="2" charset="-122"/>
                        </a:rPr>
                        <a:t>ild</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H</a:t>
                      </a:r>
                      <a:r>
                        <a:rPr lang="en-US" sz="1400" b="0">
                          <a:latin typeface="宋体" panose="02010600030101010101" pitchFamily="2" charset="-122"/>
                          <a:ea typeface="宋体" panose="02010600030101010101" pitchFamily="2" charset="-122"/>
                          <a:cs typeface="宋体" panose="02010600030101010101" pitchFamily="2" charset="-122"/>
                        </a:rPr>
                        <a:t>igh</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9</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S</a:t>
                      </a:r>
                      <a:r>
                        <a:rPr lang="en-US" sz="1400" b="0">
                          <a:latin typeface="宋体" panose="02010600030101010101" pitchFamily="2" charset="-122"/>
                          <a:ea typeface="宋体" panose="02010600030101010101" pitchFamily="2" charset="-122"/>
                          <a:cs typeface="宋体" panose="02010600030101010101" pitchFamily="2" charset="-122"/>
                        </a:rPr>
                        <a:t>unny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C</a:t>
                      </a:r>
                      <a:r>
                        <a:rPr lang="en-US" sz="1400" b="0">
                          <a:latin typeface="宋体" panose="02010600030101010101" pitchFamily="2" charset="-122"/>
                          <a:ea typeface="宋体" panose="02010600030101010101" pitchFamily="2" charset="-122"/>
                          <a:cs typeface="宋体" panose="02010600030101010101" pitchFamily="2" charset="-122"/>
                        </a:rPr>
                        <a:t>ool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ormal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R</a:t>
                      </a:r>
                      <a:r>
                        <a:rPr lang="en-US" sz="1400" b="0">
                          <a:latin typeface="宋体" panose="02010600030101010101" pitchFamily="2" charset="-122"/>
                          <a:ea typeface="宋体" panose="02010600030101010101" pitchFamily="2" charset="-122"/>
                          <a:cs typeface="宋体" panose="02010600030101010101" pitchFamily="2" charset="-122"/>
                        </a:rPr>
                        <a:t>ainy</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M</a:t>
                      </a:r>
                      <a:r>
                        <a:rPr lang="en-US" sz="1400" b="0">
                          <a:latin typeface="宋体" panose="02010600030101010101" pitchFamily="2" charset="-122"/>
                          <a:ea typeface="宋体" panose="02010600030101010101" pitchFamily="2" charset="-122"/>
                          <a:cs typeface="宋体" panose="02010600030101010101" pitchFamily="2" charset="-122"/>
                        </a:rPr>
                        <a:t>ild</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N</a:t>
                      </a:r>
                      <a:r>
                        <a:rPr lang="en-US" sz="1400" b="0">
                          <a:latin typeface="宋体" panose="02010600030101010101" pitchFamily="2" charset="-122"/>
                          <a:ea typeface="宋体" panose="02010600030101010101" pitchFamily="2" charset="-122"/>
                          <a:cs typeface="宋体" panose="02010600030101010101" pitchFamily="2" charset="-122"/>
                        </a:rPr>
                        <a:t>ormal</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F</a:t>
                      </a:r>
                      <a:r>
                        <a:rPr lang="en-US" sz="1400" b="0">
                          <a:latin typeface="宋体" panose="02010600030101010101" pitchFamily="2" charset="-122"/>
                          <a:ea typeface="宋体" panose="02010600030101010101" pitchFamily="2" charset="-122"/>
                          <a:cs typeface="宋体" panose="02010600030101010101" pitchFamily="2" charset="-122"/>
                        </a:rPr>
                        <a:t>alse</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Y</a:t>
                      </a:r>
                      <a:r>
                        <a:rPr lang="en-US" sz="1400" b="0">
                          <a:latin typeface="宋体" panose="02010600030101010101" pitchFamily="2" charset="-122"/>
                          <a:ea typeface="宋体" panose="02010600030101010101" pitchFamily="2" charset="-122"/>
                          <a:cs typeface="宋体" panose="02010600030101010101" pitchFamily="2" charset="-122"/>
                        </a:rPr>
                        <a:t>es</a:t>
                      </a:r>
                      <a:endParaRPr lang="en-US" altLang="en-US" sz="14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1492250" y="4895215"/>
            <a:ext cx="6000750" cy="645160"/>
          </a:xfrm>
          <a:prstGeom prst="rect">
            <a:avLst/>
          </a:prstGeom>
          <a:noFill/>
          <a:ln w="9525">
            <a:noFill/>
          </a:ln>
        </p:spPr>
        <p:txBody>
          <a:bodyPr wrap="square">
            <a:spAutoFit/>
          </a:bodyPr>
          <a:p>
            <a:pPr indent="257175"/>
            <a:r>
              <a:rPr lang="zh-CN" sz="1800" b="0">
                <a:ea typeface="宋体" panose="02010600030101010101" pitchFamily="2" charset="-122"/>
                <a:cs typeface="Times New Roman" panose="02020603050405020304" charset="0"/>
              </a:rPr>
              <a:t>编写决策树程序，建立决策树，输入实例，输出预测类型。</a:t>
            </a:r>
            <a:endParaRPr lang="zh-CN" sz="1800">
              <a:ea typeface="宋体" panose="02010600030101010101" pitchFamily="2" charset="-122"/>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8040" cy="414020"/>
          </a:xfrm>
          <a:prstGeom prst="rect">
            <a:avLst/>
          </a:prstGeom>
          <a:noFill/>
        </p:spPr>
        <p:txBody>
          <a:bodyPr wrap="none" rtlCol="0">
            <a:spAutoFit/>
          </a:bodyPr>
          <a:lstStyle/>
          <a:p>
            <a:r>
              <a:rPr lang="en-US" sz="2100" b="1" spc="225" dirty="0" smtClean="0">
                <a:solidFill>
                  <a:prstClr val="white"/>
                </a:solidFill>
              </a:rPr>
              <a:t>5.1 </a:t>
            </a:r>
            <a:r>
              <a:rPr lang="zh-CN" altLang="en-US" sz="2100" b="1" spc="225" dirty="0" smtClean="0">
                <a:solidFill>
                  <a:prstClr val="white"/>
                </a:solidFill>
              </a:rPr>
              <a:t>数据分析概念和分类</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909603" y="234392"/>
            <a:ext cx="1631950" cy="299085"/>
          </a:xfrm>
          <a:prstGeom prst="rect">
            <a:avLst/>
          </a:prstGeom>
          <a:noFill/>
        </p:spPr>
        <p:txBody>
          <a:bodyPr wrap="none" rtlCol="0">
            <a:spAutoFit/>
          </a:bodyPr>
          <a:lstStyle/>
          <a:p>
            <a:r>
              <a:rPr lang="zh-CN" altLang="en-US" sz="1350" dirty="0">
                <a:solidFill>
                  <a:prstClr val="white"/>
                </a:solidFill>
              </a:rPr>
              <a:t>第五章  大数据分析</a:t>
            </a:r>
            <a:endParaRPr lang="zh-CN" altLang="en-US" sz="1350" dirty="0">
              <a:solidFill>
                <a:prstClr val="white"/>
              </a:solidFill>
            </a:endParaRPr>
          </a:p>
        </p:txBody>
      </p:sp>
      <p:grpSp>
        <p:nvGrpSpPr>
          <p:cNvPr id="77" name="组合 76"/>
          <p:cNvGrpSpPr/>
          <p:nvPr/>
        </p:nvGrpSpPr>
        <p:grpSpPr>
          <a:xfrm>
            <a:off x="668020" y="1297305"/>
            <a:ext cx="3087370" cy="660907"/>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0" name="文本框 50"/>
            <p:cNvSpPr txBox="1"/>
            <p:nvPr/>
          </p:nvSpPr>
          <p:spPr>
            <a:xfrm>
              <a:off x="1560962" y="2485391"/>
              <a:ext cx="2145363" cy="522035"/>
            </a:xfrm>
            <a:prstGeom prst="rect">
              <a:avLst/>
            </a:prstGeom>
            <a:noFill/>
          </p:spPr>
          <p:txBody>
            <a:bodyPr wrap="square" rtlCol="0">
              <a:spAutoFit/>
            </a:bodyPr>
            <a:p>
              <a:pPr algn="ctr"/>
              <a:r>
                <a:rPr lang="zh-CN" altLang="en-US" sz="2000" b="1" dirty="0">
                  <a:solidFill>
                    <a:prstClr val="white"/>
                  </a:solidFill>
                </a:rPr>
                <a:t>数据分析概念和分类</a:t>
              </a:r>
              <a:endParaRPr lang="zh-CN" altLang="en-US" sz="2000" b="1" dirty="0">
                <a:solidFill>
                  <a:prstClr val="white"/>
                </a:solidFill>
              </a:endParaRPr>
            </a:p>
          </p:txBody>
        </p:sp>
      </p:grpSp>
      <p:sp>
        <p:nvSpPr>
          <p:cNvPr id="13" name="矩形 12"/>
          <p:cNvSpPr/>
          <p:nvPr/>
        </p:nvSpPr>
        <p:spPr>
          <a:xfrm>
            <a:off x="508958"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508635" y="2108835"/>
            <a:ext cx="3417570" cy="3784600"/>
          </a:xfrm>
          <a:prstGeom prst="rect">
            <a:avLst/>
          </a:prstGeom>
        </p:spPr>
        <p:txBody>
          <a:bodyPr wrap="square">
            <a:spAutoFit/>
          </a:bodyPr>
          <a:p>
            <a:r>
              <a:rPr lang="zh-CN" altLang="zh-CN" sz="1600" dirty="0"/>
              <a:t>数据分析是指收集、处理数据并获取数据隐含信息的过程。大数据具有数据量大、数据结构复杂、数据产生速度快、数据价值密度低等特点，这些特点增加了对大数据进行有效分析的难度，大数据分析(Big Data Analytics, BDA)成为当前探索大数据发展的核心内容。</a:t>
            </a:r>
            <a:endParaRPr lang="zh-CN" altLang="zh-CN" sz="1600" dirty="0"/>
          </a:p>
          <a:p>
            <a:r>
              <a:rPr lang="zh-CN" altLang="zh-CN" sz="1600" dirty="0"/>
              <a:t>数据分析主要作用包括：</a:t>
            </a:r>
            <a:endParaRPr lang="zh-CN" altLang="zh-CN" sz="1600" dirty="0"/>
          </a:p>
          <a:p>
            <a:r>
              <a:rPr lang="zh-CN" altLang="zh-CN" sz="1600" dirty="0"/>
              <a:t> ● 推测或解释数据并确定如何使用数据；</a:t>
            </a:r>
            <a:endParaRPr lang="zh-CN" altLang="zh-CN" sz="1600" dirty="0"/>
          </a:p>
          <a:p>
            <a:r>
              <a:rPr lang="zh-CN" altLang="zh-CN" sz="1600" dirty="0"/>
              <a:t> ● 检查数据是否合法；</a:t>
            </a:r>
            <a:endParaRPr lang="zh-CN" altLang="zh-CN" sz="1600" dirty="0"/>
          </a:p>
          <a:p>
            <a:r>
              <a:rPr lang="zh-CN" altLang="zh-CN" sz="1600" dirty="0"/>
              <a:t> ● 给决策制定合理建议；</a:t>
            </a:r>
            <a:endParaRPr lang="zh-CN" altLang="zh-CN" sz="1600" dirty="0"/>
          </a:p>
          <a:p>
            <a:r>
              <a:rPr lang="zh-CN" altLang="zh-CN" sz="1600" dirty="0"/>
              <a:t> ● 诊断或推断错误原因；</a:t>
            </a:r>
            <a:endParaRPr lang="zh-CN" altLang="zh-CN" sz="1600" dirty="0"/>
          </a:p>
          <a:p>
            <a:r>
              <a:rPr lang="zh-CN" altLang="zh-CN" sz="1600" dirty="0"/>
              <a:t> ● 预测未来将要发生的事情。</a:t>
            </a:r>
            <a:endParaRPr lang="zh-CN" altLang="zh-CN" sz="1600" dirty="0"/>
          </a:p>
        </p:txBody>
      </p:sp>
      <p:grpSp>
        <p:nvGrpSpPr>
          <p:cNvPr id="88" name="组合 87"/>
          <p:cNvGrpSpPr/>
          <p:nvPr/>
        </p:nvGrpSpPr>
        <p:grpSpPr>
          <a:xfrm>
            <a:off x="4923790" y="1297305"/>
            <a:ext cx="2982595" cy="661035"/>
            <a:chOff x="1307154" y="2302514"/>
            <a:chExt cx="2539132" cy="865180"/>
          </a:xfrm>
        </p:grpSpPr>
        <p:sp>
          <p:nvSpPr>
            <p:cNvPr id="89" name="矩形 88"/>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0" name="矩形 89"/>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1" name="文本框 50"/>
            <p:cNvSpPr txBox="1"/>
            <p:nvPr/>
          </p:nvSpPr>
          <p:spPr>
            <a:xfrm>
              <a:off x="1423380" y="2418869"/>
              <a:ext cx="2146126" cy="602551"/>
            </a:xfrm>
            <a:prstGeom prst="rect">
              <a:avLst/>
            </a:prstGeom>
            <a:noFill/>
          </p:spPr>
          <p:txBody>
            <a:bodyPr wrap="square" rtlCol="0">
              <a:spAutoFit/>
            </a:bodyPr>
            <a:p>
              <a:pPr algn="ctr"/>
              <a:r>
                <a:rPr lang="zh-CN" altLang="en-US" sz="2400" b="1" dirty="0">
                  <a:solidFill>
                    <a:prstClr val="white"/>
                  </a:solidFill>
                </a:rPr>
                <a:t>数据分析的类型</a:t>
              </a:r>
              <a:endParaRPr lang="zh-CN" altLang="en-US" sz="2400" b="1" dirty="0">
                <a:solidFill>
                  <a:prstClr val="white"/>
                </a:solidFill>
              </a:endParaRPr>
            </a:p>
          </p:txBody>
        </p:sp>
      </p:grpSp>
      <p:sp>
        <p:nvSpPr>
          <p:cNvPr id="92" name="矩形 91"/>
          <p:cNvSpPr/>
          <p:nvPr/>
        </p:nvSpPr>
        <p:spPr>
          <a:xfrm>
            <a:off x="4653883"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818297" y="2092641"/>
            <a:ext cx="3088010" cy="3784600"/>
          </a:xfrm>
          <a:prstGeom prst="rect">
            <a:avLst/>
          </a:prstGeom>
        </p:spPr>
        <p:txBody>
          <a:bodyPr wrap="square">
            <a:spAutoFit/>
          </a:bodyPr>
          <a:p>
            <a:pPr algn="l">
              <a:buNone/>
            </a:pPr>
            <a:r>
              <a:rPr lang="zh-CN" altLang="zh-CN" sz="1600" dirty="0"/>
              <a:t>根据数据分析深度，可将数据分析分为三个层次：描述性分析（descriptive analysis），预测性(predictive analysis）分析和规则性分析（prescriptive analysis）。</a:t>
            </a:r>
            <a:endParaRPr lang="zh-CN" altLang="zh-CN" sz="1600" dirty="0"/>
          </a:p>
          <a:p>
            <a:pPr algn="l">
              <a:buNone/>
            </a:pPr>
            <a:r>
              <a:rPr lang="zh-CN" altLang="zh-CN" sz="1600" dirty="0"/>
              <a:t>在统计学的领域当中，数据分析可划分为描述性统计分析、探索性数据分析及验证性数据分析三种类型。</a:t>
            </a:r>
            <a:endParaRPr lang="zh-CN" altLang="zh-CN" sz="1600" dirty="0"/>
          </a:p>
          <a:p>
            <a:pPr algn="l">
              <a:buNone/>
            </a:pPr>
            <a:r>
              <a:rPr lang="zh-CN" altLang="zh-CN" sz="1600" dirty="0"/>
              <a:t>在人类探索自然的过程中，通常将数据分析方法分为定性数据分析和定量数据分析两大类。</a:t>
            </a:r>
            <a:endParaRPr lang="zh-CN" altLang="zh-CN" sz="1600" dirty="0"/>
          </a:p>
          <a:p>
            <a:pPr algn="l">
              <a:buNone/>
            </a:pPr>
            <a:r>
              <a:rPr lang="zh-CN" altLang="zh-CN" sz="1600" dirty="0"/>
              <a:t>按照数据分析的实时性，一般将数据分析分为实时数据分析和离线数据分析。</a:t>
            </a:r>
            <a:endParaRPr lang="zh-CN" altLang="zh-CN"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00" name="文本框 99"/>
          <p:cNvSpPr txBox="1"/>
          <p:nvPr/>
        </p:nvSpPr>
        <p:spPr>
          <a:xfrm>
            <a:off x="412115" y="1116330"/>
            <a:ext cx="8154670" cy="2030095"/>
          </a:xfrm>
          <a:prstGeom prst="rect">
            <a:avLst/>
          </a:prstGeom>
          <a:noFill/>
          <a:ln w="9525">
            <a:noFill/>
          </a:ln>
        </p:spPr>
        <p:txBody>
          <a:bodyPr wrap="square">
            <a:spAutoFit/>
          </a:bodyPr>
          <a:p>
            <a:pPr indent="257175"/>
            <a:r>
              <a:rPr lang="zh-CN" b="0">
                <a:ea typeface="宋体" panose="02010600030101010101" pitchFamily="2" charset="-122"/>
                <a:cs typeface="Times New Roman" panose="02020603050405020304" charset="0"/>
              </a:rPr>
              <a:t> </a:t>
            </a:r>
            <a:r>
              <a:rPr lang="zh-CN" b="0">
                <a:ea typeface="宋体" panose="02010600030101010101" pitchFamily="2" charset="-122"/>
              </a:rPr>
              <a:t>2. 根据贝叶斯公式，给出在类条件概率密度为正态分布时具体的判别函数表达式，用此判别函数设计分类器。数据随机生成，比如生成两类样本（如鲈鱼和鲑鱼），每个样本有两个特征（如长度和亮度），每类有若干个（比如20个）样本点，假设每类样本点服从二维正态分布，随机生成具体数据，然后估计每类的均值与协方差，在两类协方差相同的情况下求出分类边界。先验概率自己给定，比如都为0.5。如果可能，画出在两类协方差不相同的情况下的分类边界。画出图形。</a:t>
            </a:r>
            <a:endParaRPr lang="zh-CN" b="0">
              <a:ea typeface="宋体" panose="02010600030101010101" pitchFamily="2" charset="-122"/>
            </a:endParaRPr>
          </a:p>
        </p:txBody>
      </p:sp>
      <p:graphicFrame>
        <p:nvGraphicFramePr>
          <p:cNvPr id="4" name="表格 3"/>
          <p:cNvGraphicFramePr/>
          <p:nvPr/>
        </p:nvGraphicFramePr>
        <p:xfrm>
          <a:off x="1880870" y="3005455"/>
          <a:ext cx="5217160" cy="2491740"/>
        </p:xfrm>
        <a:graphic>
          <a:graphicData uri="http://schemas.openxmlformats.org/drawingml/2006/table">
            <a:tbl>
              <a:tblPr firstRow="1" bandRow="1">
                <a:tableStyleId>{5940675A-B579-460E-94D1-54222C63F5DA}</a:tableStyleId>
              </a:tblPr>
              <a:tblGrid>
                <a:gridCol w="828040"/>
                <a:gridCol w="1431925"/>
                <a:gridCol w="1632585"/>
                <a:gridCol w="1324610"/>
              </a:tblGrid>
              <a:tr h="62293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标号</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集合数目</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中心坐标</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半径</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293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1</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100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（5,5）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2</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293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2</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100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（10,6）</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2</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2935">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3</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100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（8,10）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2</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00" name="文本框 99"/>
          <p:cNvSpPr txBox="1"/>
          <p:nvPr/>
        </p:nvSpPr>
        <p:spPr>
          <a:xfrm>
            <a:off x="412115" y="1116330"/>
            <a:ext cx="8154670" cy="1476375"/>
          </a:xfrm>
          <a:prstGeom prst="rect">
            <a:avLst/>
          </a:prstGeom>
          <a:noFill/>
          <a:ln w="9525">
            <a:noFill/>
          </a:ln>
        </p:spPr>
        <p:txBody>
          <a:bodyPr wrap="square">
            <a:spAutoFit/>
          </a:bodyPr>
          <a:p>
            <a:pPr indent="257175"/>
            <a:r>
              <a:rPr lang="zh-CN" b="0">
                <a:ea typeface="宋体" panose="02010600030101010101" pitchFamily="2" charset="-122"/>
              </a:rPr>
              <a:t>3. 随机生成2维坐标点，对点进行聚类，进行k=2聚类，k=3聚类，多次k=4聚类，分析比较实验结果，随机生成3个点集，点到中心点距离服从高斯分布，相关数据如下：</a:t>
            </a:r>
            <a:endParaRPr lang="zh-CN" b="0">
              <a:ea typeface="宋体" panose="02010600030101010101" pitchFamily="2" charset="-122"/>
            </a:endParaRPr>
          </a:p>
          <a:p>
            <a:pPr indent="257175"/>
            <a:r>
              <a:rPr lang="zh-CN" b="0">
                <a:ea typeface="宋体" panose="02010600030101010101" pitchFamily="2" charset="-122"/>
              </a:rPr>
              <a:t>随机生成测试点集，分别聚成2,3,4类，观察实验结果。多次4聚类，观察实验结果。</a:t>
            </a:r>
            <a:endParaRPr lang="zh-CN" b="0">
              <a:ea typeface="宋体" panose="02010600030101010101" pitchFamily="2" charset="-122"/>
            </a:endParaRPr>
          </a:p>
        </p:txBody>
      </p:sp>
      <p:sp>
        <p:nvSpPr>
          <p:cNvPr id="5" name="文本框 4"/>
          <p:cNvSpPr txBox="1"/>
          <p:nvPr/>
        </p:nvSpPr>
        <p:spPr>
          <a:xfrm>
            <a:off x="412115" y="3263900"/>
            <a:ext cx="8154670" cy="2306955"/>
          </a:xfrm>
          <a:prstGeom prst="rect">
            <a:avLst/>
          </a:prstGeom>
          <a:noFill/>
        </p:spPr>
        <p:txBody>
          <a:bodyPr wrap="square" rtlCol="0">
            <a:spAutoFit/>
          </a:bodyPr>
          <a:p>
            <a:r>
              <a:rPr lang="en-US" altLang="zh-CN"/>
              <a:t>    </a:t>
            </a:r>
            <a:r>
              <a:rPr lang="zh-CN" altLang="en-US"/>
              <a:t>4. 使用一种你熟悉的程序设计语言，如C++或Java，实现Apriori算法，至少在两种不同的数据集上比较算法的性能。</a:t>
            </a:r>
            <a:endParaRPr lang="zh-CN" altLang="en-US"/>
          </a:p>
          <a:p>
            <a:r>
              <a:rPr lang="zh-CN" altLang="en-US"/>
              <a:t>在Apriori算法中，寻找频繁项集的基本思想是： </a:t>
            </a:r>
            <a:endParaRPr lang="zh-CN" altLang="en-US"/>
          </a:p>
          <a:p>
            <a:r>
              <a:rPr lang="zh-CN" altLang="en-US"/>
              <a:t>A.简单统计所有含一个元素项目集出现的频率，找出不小于最小支持度的项目集，即频繁项集； </a:t>
            </a:r>
            <a:endParaRPr lang="zh-CN" altLang="en-US"/>
          </a:p>
          <a:p>
            <a:r>
              <a:rPr lang="zh-CN" altLang="en-US"/>
              <a:t>B.从第二步开始，循环处理直到再没有最大项目集生成。循环过程是: 第k步中, 根据第k-1步生成的频繁(k-1)项集产生侯选k项集。根据候选k项集，算出候选k项集支持度，并与最小支持度比较, 找到频繁k项集。</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grpSp>
        <p:nvGrpSpPr>
          <p:cNvPr id="13" name="组合 9"/>
          <p:cNvGrpSpPr/>
          <p:nvPr/>
        </p:nvGrpSpPr>
        <p:grpSpPr>
          <a:xfrm>
            <a:off x="563245" y="891540"/>
            <a:ext cx="4010025" cy="372745"/>
            <a:chOff x="2141" y="3423"/>
            <a:chExt cx="3287" cy="320"/>
          </a:xfrm>
        </p:grpSpPr>
        <p:grpSp>
          <p:nvGrpSpPr>
            <p:cNvPr id="14" name="组合 7"/>
            <p:cNvGrpSpPr/>
            <p:nvPr/>
          </p:nvGrpSpPr>
          <p:grpSpPr>
            <a:xfrm>
              <a:off x="2141" y="3423"/>
              <a:ext cx="382" cy="320"/>
              <a:chOff x="2524" y="3836"/>
              <a:chExt cx="521" cy="438"/>
            </a:xfrm>
          </p:grpSpPr>
          <p:sp>
            <p:nvSpPr>
              <p:cNvPr id="15" name="圆角矩形 2"/>
              <p:cNvSpPr/>
              <p:nvPr/>
            </p:nvSpPr>
            <p:spPr>
              <a:xfrm>
                <a:off x="2569" y="3836"/>
                <a:ext cx="426" cy="438"/>
              </a:xfrm>
              <a:prstGeom prst="roundRect">
                <a:avLst>
                  <a:gd name="adj" fmla="val 16667"/>
                </a:avLst>
              </a:prstGeom>
              <a:solidFill>
                <a:srgbClr val="BFBFBF"/>
              </a:solidFill>
              <a:ln w="9525">
                <a:noFill/>
              </a:ln>
            </p:spPr>
          </p:sp>
          <p:grpSp>
            <p:nvGrpSpPr>
              <p:cNvPr id="16" name="组合 6"/>
              <p:cNvGrpSpPr/>
              <p:nvPr/>
            </p:nvGrpSpPr>
            <p:grpSpPr>
              <a:xfrm>
                <a:off x="2524" y="3836"/>
                <a:ext cx="521" cy="427"/>
                <a:chOff x="2524" y="3836"/>
                <a:chExt cx="521" cy="427"/>
              </a:xfrm>
            </p:grpSpPr>
            <p:sp>
              <p:nvSpPr>
                <p:cNvPr id="17" name="流程图: 联系 3"/>
                <p:cNvSpPr/>
                <p:nvPr/>
              </p:nvSpPr>
              <p:spPr>
                <a:xfrm>
                  <a:off x="2706" y="3836"/>
                  <a:ext cx="167" cy="427"/>
                </a:xfrm>
                <a:prstGeom prst="flowChartConnector">
                  <a:avLst/>
                </a:prstGeom>
                <a:noFill/>
                <a:ln w="6350" cap="flat" cmpd="sng">
                  <a:solidFill>
                    <a:srgbClr val="FFFFFF"/>
                  </a:solidFill>
                  <a:prstDash val="solid"/>
                  <a:headEnd type="none" w="med" len="med"/>
                  <a:tailEnd type="none" w="med" len="med"/>
                </a:ln>
              </p:spPr>
            </p:sp>
            <p:sp>
              <p:nvSpPr>
                <p:cNvPr id="18" name="流程图: 联系 4"/>
                <p:cNvSpPr/>
                <p:nvPr/>
              </p:nvSpPr>
              <p:spPr>
                <a:xfrm rot="2918376">
                  <a:off x="2690" y="3800"/>
                  <a:ext cx="169" cy="516"/>
                </a:xfrm>
                <a:prstGeom prst="flowChartConnector">
                  <a:avLst/>
                </a:prstGeom>
                <a:noFill/>
                <a:ln w="6350" cap="flat" cmpd="sng">
                  <a:solidFill>
                    <a:srgbClr val="FFFFFF"/>
                  </a:solidFill>
                  <a:prstDash val="solid"/>
                  <a:headEnd type="none" w="med" len="med"/>
                  <a:tailEnd type="none" w="med" len="med"/>
                </a:ln>
              </p:spPr>
            </p:sp>
            <p:sp>
              <p:nvSpPr>
                <p:cNvPr id="19" name="流程图: 联系 5"/>
                <p:cNvSpPr/>
                <p:nvPr/>
              </p:nvSpPr>
              <p:spPr>
                <a:xfrm rot="-2865661">
                  <a:off x="2706" y="3807"/>
                  <a:ext cx="146" cy="510"/>
                </a:xfrm>
                <a:prstGeom prst="flowChartConnector">
                  <a:avLst/>
                </a:prstGeom>
                <a:noFill/>
                <a:ln w="6350" cap="flat" cmpd="sng">
                  <a:solidFill>
                    <a:srgbClr val="FFFFFF"/>
                  </a:solidFill>
                  <a:prstDash val="solid"/>
                  <a:headEnd type="none" w="med" len="med"/>
                  <a:tailEnd type="none" w="med" len="med"/>
                </a:ln>
              </p:spPr>
            </p:sp>
          </p:grpSp>
        </p:grpSp>
        <p:sp>
          <p:nvSpPr>
            <p:cNvPr id="26" name="圆角矩形 8"/>
            <p:cNvSpPr/>
            <p:nvPr/>
          </p:nvSpPr>
          <p:spPr>
            <a:xfrm>
              <a:off x="2165" y="3423"/>
              <a:ext cx="3263" cy="320"/>
            </a:xfrm>
            <a:prstGeom prst="roundRect">
              <a:avLst>
                <a:gd name="adj" fmla="val 16667"/>
              </a:avLst>
            </a:prstGeom>
            <a:noFill/>
            <a:ln w="9525" cap="flat" cmpd="sng">
              <a:solidFill>
                <a:srgbClr val="BFBFBF"/>
              </a:solidFill>
              <a:prstDash val="solid"/>
              <a:headEnd type="none" w="med" len="med"/>
              <a:tailEnd type="none" w="med" len="med"/>
            </a:ln>
          </p:spPr>
        </p:sp>
      </p:grpSp>
      <p:sp>
        <p:nvSpPr>
          <p:cNvPr id="101" name="文本框 100"/>
          <p:cNvSpPr txBox="1"/>
          <p:nvPr/>
        </p:nvSpPr>
        <p:spPr>
          <a:xfrm>
            <a:off x="603250" y="891540"/>
            <a:ext cx="3637280" cy="398780"/>
          </a:xfrm>
          <a:prstGeom prst="rect">
            <a:avLst/>
          </a:prstGeom>
          <a:noFill/>
          <a:ln w="9525">
            <a:noFill/>
          </a:ln>
        </p:spPr>
        <p:txBody>
          <a:bodyPr wrap="square">
            <a:spAutoFit/>
          </a:bodyPr>
          <a:p>
            <a:pPr indent="266700" algn="l"/>
            <a:r>
              <a:rPr lang="zh-CN" sz="2000" b="0">
                <a:ea typeface="宋体" panose="02010600030101010101" pitchFamily="2" charset="-122"/>
              </a:rPr>
              <a:t>实验</a:t>
            </a:r>
            <a:r>
              <a:rPr lang="zh-CN" sz="2000" b="0">
                <a:ea typeface="宋体" panose="02010600030101010101" pitchFamily="2" charset="-122"/>
                <a:cs typeface="Times New Roman" panose="02020603050405020304" charset="0"/>
              </a:rPr>
              <a:t>5  认识大数据分析工具</a:t>
            </a:r>
            <a:endParaRPr lang="zh-CN" altLang="en-US" sz="2000"/>
          </a:p>
        </p:txBody>
      </p:sp>
      <p:sp>
        <p:nvSpPr>
          <p:cNvPr id="28" name="文本框 27"/>
          <p:cNvSpPr txBox="1"/>
          <p:nvPr/>
        </p:nvSpPr>
        <p:spPr>
          <a:xfrm>
            <a:off x="776605" y="1264285"/>
            <a:ext cx="7647940" cy="4523105"/>
          </a:xfrm>
          <a:prstGeom prst="rect">
            <a:avLst/>
          </a:prstGeom>
          <a:noFill/>
        </p:spPr>
        <p:txBody>
          <a:bodyPr wrap="square" rtlCol="0">
            <a:spAutoFit/>
          </a:bodyPr>
          <a:p>
            <a:r>
              <a:rPr lang="zh-CN" altLang="en-US"/>
              <a:t>实验原理</a:t>
            </a:r>
            <a:endParaRPr lang="zh-CN" altLang="en-US"/>
          </a:p>
          <a:p>
            <a:r>
              <a:rPr lang="zh-CN" altLang="en-US"/>
              <a:t>本节内容，主要向读者简单介绍使用Mahout软件来实现K-means程序。Apache Mahout是Apache Software Foundation（AFS）开发的一个崭新的开源项目，主要目的是为了创建一些可伸缩的机器学习算法，供研发人员在Apache的许可下免费使用。在Mahout中，包含了分类、聚类、集群和频繁子项挖掘等实现。另外，用户可以通过Apache Hadoop库将Mahout有效地扩展到云中。</a:t>
            </a:r>
            <a:endParaRPr lang="zh-CN" altLang="en-US"/>
          </a:p>
          <a:p>
            <a:r>
              <a:rPr lang="zh-CN" altLang="en-US"/>
              <a:t>Mahout在开源领域的发展时间还比较短暂，但是Mahout目前已经拥有了大量的功能实现，尤其是针对聚类和CF方面。Mahout主要拥有如下特性：</a:t>
            </a:r>
            <a:endParaRPr lang="zh-CN" altLang="en-US"/>
          </a:p>
          <a:p>
            <a:r>
              <a:rPr lang="zh-CN" altLang="en-US"/>
              <a:t>（1）Taste CF。Taste是一个针对CF的开源项目，由Sean Owen在SourceForge上发起的。</a:t>
            </a:r>
            <a:endParaRPr lang="zh-CN" altLang="en-US"/>
          </a:p>
          <a:p>
            <a:r>
              <a:rPr lang="zh-CN" altLang="en-US"/>
              <a:t>（2）支持针对Map-Reduce的聚类算法的实现，例如K-means、模糊K-means、Canopy、Mean-shift和Dirichlet。</a:t>
            </a:r>
            <a:endParaRPr lang="zh-CN" altLang="en-US"/>
          </a:p>
          <a:p>
            <a:r>
              <a:rPr lang="zh-CN" altLang="en-US"/>
              <a:t>（3）分布式贝叶斯网络和互补贝叶斯网络的分类实现。</a:t>
            </a:r>
            <a:endParaRPr lang="zh-CN" altLang="en-US"/>
          </a:p>
          <a:p>
            <a:r>
              <a:rPr lang="zh-CN" altLang="en-US"/>
              <a:t>（4）拥有专门针对进化编程的分布式适用性功能。</a:t>
            </a:r>
            <a:endParaRPr lang="zh-CN" altLang="en-US"/>
          </a:p>
          <a:p>
            <a:r>
              <a:rPr lang="zh-CN" altLang="en-US"/>
              <a:t>（5）拥有Matrix和矢量库。</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28" name="文本框 27"/>
          <p:cNvSpPr txBox="1"/>
          <p:nvPr/>
        </p:nvSpPr>
        <p:spPr>
          <a:xfrm>
            <a:off x="581025" y="1283335"/>
            <a:ext cx="8237855" cy="1753235"/>
          </a:xfrm>
          <a:prstGeom prst="rect">
            <a:avLst/>
          </a:prstGeom>
          <a:noFill/>
        </p:spPr>
        <p:txBody>
          <a:bodyPr wrap="square" rtlCol="0">
            <a:spAutoFit/>
          </a:bodyPr>
          <a:p>
            <a:r>
              <a:rPr lang="zh-CN" altLang="en-US"/>
              <a:t>实验内容</a:t>
            </a:r>
            <a:endParaRPr lang="zh-CN" altLang="en-US"/>
          </a:p>
          <a:p>
            <a:r>
              <a:rPr lang="zh-CN" altLang="en-US"/>
              <a:t>K-means算法是一种聚类算法，主要功能是用来把目标数据分成几个不同的簇，使得簇内元素彼此具有最大相似，不同簇间的元素彼此具有最大相异性。算法实现原理比较简单，容易理解。具体过程如图所示：</a:t>
            </a:r>
            <a:endParaRPr lang="zh-CN" altLang="en-US"/>
          </a:p>
          <a:p>
            <a:endParaRPr lang="zh-CN" altLang="en-US"/>
          </a:p>
          <a:p>
            <a:endParaRPr lang="zh-CN" altLang="en-US"/>
          </a:p>
        </p:txBody>
      </p:sp>
      <p:pic>
        <p:nvPicPr>
          <p:cNvPr id="4" name="图片 116"/>
          <p:cNvPicPr>
            <a:picLocks noChangeAspect="1"/>
          </p:cNvPicPr>
          <p:nvPr/>
        </p:nvPicPr>
        <p:blipFill>
          <a:blip r:embed="rId1"/>
          <a:stretch>
            <a:fillRect/>
          </a:stretch>
        </p:blipFill>
        <p:spPr>
          <a:xfrm>
            <a:off x="3186113" y="2444750"/>
            <a:ext cx="3748405" cy="3073400"/>
          </a:xfrm>
          <a:prstGeom prst="rect">
            <a:avLst/>
          </a:prstGeom>
          <a:noFill/>
          <a:ln w="9525">
            <a:noFill/>
          </a:ln>
        </p:spPr>
      </p:pic>
      <p:sp>
        <p:nvSpPr>
          <p:cNvPr id="6" name="文本框 5"/>
          <p:cNvSpPr txBox="1"/>
          <p:nvPr/>
        </p:nvSpPr>
        <p:spPr>
          <a:xfrm>
            <a:off x="3926840" y="5518150"/>
            <a:ext cx="3369945" cy="368300"/>
          </a:xfrm>
          <a:prstGeom prst="rect">
            <a:avLst/>
          </a:prstGeom>
          <a:noFill/>
        </p:spPr>
        <p:txBody>
          <a:bodyPr wrap="square" rtlCol="0">
            <a:spAutoFit/>
          </a:bodyPr>
          <a:p>
            <a:r>
              <a:rPr lang="zh-CN" altLang="en-US"/>
              <a:t>K-means实现过程</a:t>
            </a:r>
            <a:endParaRPr lang="zh-CN" altLang="en-US"/>
          </a:p>
        </p:txBody>
      </p:sp>
      <p:grpSp>
        <p:nvGrpSpPr>
          <p:cNvPr id="5" name="组合 9"/>
          <p:cNvGrpSpPr/>
          <p:nvPr/>
        </p:nvGrpSpPr>
        <p:grpSpPr>
          <a:xfrm>
            <a:off x="563245" y="891540"/>
            <a:ext cx="4010025" cy="372745"/>
            <a:chOff x="2141" y="3423"/>
            <a:chExt cx="3287" cy="320"/>
          </a:xfrm>
        </p:grpSpPr>
        <p:grpSp>
          <p:nvGrpSpPr>
            <p:cNvPr id="7" name="组合 7"/>
            <p:cNvGrpSpPr/>
            <p:nvPr/>
          </p:nvGrpSpPr>
          <p:grpSpPr>
            <a:xfrm>
              <a:off x="2141" y="3423"/>
              <a:ext cx="382" cy="320"/>
              <a:chOff x="2524" y="3836"/>
              <a:chExt cx="521" cy="438"/>
            </a:xfrm>
          </p:grpSpPr>
          <p:sp>
            <p:nvSpPr>
              <p:cNvPr id="8" name="圆角矩形 2"/>
              <p:cNvSpPr/>
              <p:nvPr/>
            </p:nvSpPr>
            <p:spPr>
              <a:xfrm>
                <a:off x="2569" y="3836"/>
                <a:ext cx="426" cy="438"/>
              </a:xfrm>
              <a:prstGeom prst="roundRect">
                <a:avLst>
                  <a:gd name="adj" fmla="val 16667"/>
                </a:avLst>
              </a:prstGeom>
              <a:solidFill>
                <a:srgbClr val="BFBFBF"/>
              </a:solidFill>
              <a:ln w="9525">
                <a:noFill/>
              </a:ln>
            </p:spPr>
          </p:sp>
          <p:grpSp>
            <p:nvGrpSpPr>
              <p:cNvPr id="9" name="组合 6"/>
              <p:cNvGrpSpPr/>
              <p:nvPr/>
            </p:nvGrpSpPr>
            <p:grpSpPr>
              <a:xfrm>
                <a:off x="2524" y="3836"/>
                <a:ext cx="521" cy="427"/>
                <a:chOff x="2524" y="3836"/>
                <a:chExt cx="521" cy="427"/>
              </a:xfrm>
            </p:grpSpPr>
            <p:sp>
              <p:nvSpPr>
                <p:cNvPr id="10" name="流程图: 联系 3"/>
                <p:cNvSpPr/>
                <p:nvPr/>
              </p:nvSpPr>
              <p:spPr>
                <a:xfrm>
                  <a:off x="2706" y="3836"/>
                  <a:ext cx="167" cy="427"/>
                </a:xfrm>
                <a:prstGeom prst="flowChartConnector">
                  <a:avLst/>
                </a:prstGeom>
                <a:noFill/>
                <a:ln w="6350" cap="flat" cmpd="sng">
                  <a:solidFill>
                    <a:srgbClr val="FFFFFF"/>
                  </a:solidFill>
                  <a:prstDash val="solid"/>
                  <a:headEnd type="none" w="med" len="med"/>
                  <a:tailEnd type="none" w="med" len="med"/>
                </a:ln>
              </p:spPr>
            </p:sp>
            <p:sp>
              <p:nvSpPr>
                <p:cNvPr id="11" name="流程图: 联系 4"/>
                <p:cNvSpPr/>
                <p:nvPr/>
              </p:nvSpPr>
              <p:spPr>
                <a:xfrm rot="2918376">
                  <a:off x="2690" y="3800"/>
                  <a:ext cx="169" cy="516"/>
                </a:xfrm>
                <a:prstGeom prst="flowChartConnector">
                  <a:avLst/>
                </a:prstGeom>
                <a:noFill/>
                <a:ln w="6350" cap="flat" cmpd="sng">
                  <a:solidFill>
                    <a:srgbClr val="FFFFFF"/>
                  </a:solidFill>
                  <a:prstDash val="solid"/>
                  <a:headEnd type="none" w="med" len="med"/>
                  <a:tailEnd type="none" w="med" len="med"/>
                </a:ln>
              </p:spPr>
            </p:sp>
            <p:sp>
              <p:nvSpPr>
                <p:cNvPr id="12" name="流程图: 联系 5"/>
                <p:cNvSpPr/>
                <p:nvPr/>
              </p:nvSpPr>
              <p:spPr>
                <a:xfrm rot="-2865661">
                  <a:off x="2706" y="3807"/>
                  <a:ext cx="146" cy="510"/>
                </a:xfrm>
                <a:prstGeom prst="flowChartConnector">
                  <a:avLst/>
                </a:prstGeom>
                <a:noFill/>
                <a:ln w="6350" cap="flat" cmpd="sng">
                  <a:solidFill>
                    <a:srgbClr val="FFFFFF"/>
                  </a:solidFill>
                  <a:prstDash val="solid"/>
                  <a:headEnd type="none" w="med" len="med"/>
                  <a:tailEnd type="none" w="med" len="med"/>
                </a:ln>
              </p:spPr>
            </p:sp>
          </p:grpSp>
        </p:grpSp>
        <p:sp>
          <p:nvSpPr>
            <p:cNvPr id="27" name="圆角矩形 8"/>
            <p:cNvSpPr/>
            <p:nvPr/>
          </p:nvSpPr>
          <p:spPr>
            <a:xfrm>
              <a:off x="2165" y="3423"/>
              <a:ext cx="3263" cy="320"/>
            </a:xfrm>
            <a:prstGeom prst="roundRect">
              <a:avLst>
                <a:gd name="adj" fmla="val 16667"/>
              </a:avLst>
            </a:prstGeom>
            <a:noFill/>
            <a:ln w="9525" cap="flat" cmpd="sng">
              <a:solidFill>
                <a:srgbClr val="BFBFBF"/>
              </a:solidFill>
              <a:prstDash val="solid"/>
              <a:headEnd type="none" w="med" len="med"/>
              <a:tailEnd type="none" w="med" len="med"/>
            </a:ln>
          </p:spPr>
        </p:sp>
      </p:grpSp>
      <p:sp>
        <p:nvSpPr>
          <p:cNvPr id="30" name="文本框 29"/>
          <p:cNvSpPr txBox="1"/>
          <p:nvPr/>
        </p:nvSpPr>
        <p:spPr>
          <a:xfrm>
            <a:off x="603250" y="891540"/>
            <a:ext cx="3637280" cy="398780"/>
          </a:xfrm>
          <a:prstGeom prst="rect">
            <a:avLst/>
          </a:prstGeom>
          <a:noFill/>
          <a:ln w="9525">
            <a:noFill/>
          </a:ln>
        </p:spPr>
        <p:txBody>
          <a:bodyPr wrap="square">
            <a:spAutoFit/>
          </a:bodyPr>
          <a:p>
            <a:pPr indent="266700" algn="l"/>
            <a:r>
              <a:rPr lang="zh-CN" sz="2000" b="0">
                <a:ea typeface="宋体" panose="02010600030101010101" pitchFamily="2" charset="-122"/>
              </a:rPr>
              <a:t>实验</a:t>
            </a:r>
            <a:r>
              <a:rPr lang="zh-CN" sz="2000" b="0">
                <a:ea typeface="宋体" panose="02010600030101010101" pitchFamily="2" charset="-122"/>
                <a:cs typeface="Times New Roman" panose="02020603050405020304" charset="0"/>
              </a:rPr>
              <a:t>5  认识大数据分析工具</a:t>
            </a:r>
            <a:endParaRPr lang="zh-CN" alt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28" name="文本框 27"/>
          <p:cNvSpPr txBox="1"/>
          <p:nvPr/>
        </p:nvSpPr>
        <p:spPr>
          <a:xfrm>
            <a:off x="843915" y="1604010"/>
            <a:ext cx="7474585" cy="3969385"/>
          </a:xfrm>
          <a:prstGeom prst="rect">
            <a:avLst/>
          </a:prstGeom>
          <a:noFill/>
        </p:spPr>
        <p:txBody>
          <a:bodyPr wrap="square" rtlCol="0">
            <a:spAutoFit/>
          </a:bodyPr>
          <a:p>
            <a:r>
              <a:rPr lang="zh-CN" altLang="en-US"/>
              <a:t>实验内容</a:t>
            </a:r>
            <a:endParaRPr lang="zh-CN" altLang="en-US"/>
          </a:p>
          <a:p>
            <a:r>
              <a:rPr lang="zh-CN" altLang="en-US"/>
              <a:t>如上图所示，图中有A,B,C,D,E五个点，假设K值为2图中灰色点所示，意味着把目标数据分成两个集群。具体实现过程如下：</a:t>
            </a:r>
            <a:endParaRPr lang="zh-CN" altLang="en-US"/>
          </a:p>
          <a:p>
            <a:pPr indent="457200" fontAlgn="auto">
              <a:extLst>
                <a:ext uri="{35155182-B16C-46BC-9424-99874614C6A1}">
                  <wpsdc:indentchars xmlns:wpsdc="http://www.wps.cn/officeDocument/2017/drawingmlCustomData" val="200" checksum="59296752"/>
                </a:ext>
              </a:extLst>
            </a:pPr>
            <a:r>
              <a:rPr lang="zh-CN" altLang="en-US"/>
              <a:t>(1)在目标范围内随机取K个分簇点（图中K=2）；</a:t>
            </a:r>
            <a:endParaRPr lang="zh-CN" altLang="en-US"/>
          </a:p>
          <a:p>
            <a:pPr indent="457200" fontAlgn="auto">
              <a:extLst>
                <a:ext uri="{35155182-B16C-46BC-9424-99874614C6A1}">
                  <wpsdc:indentchars xmlns:wpsdc="http://www.wps.cn/officeDocument/2017/drawingmlCustomData" val="200" checksum="59296752"/>
                </a:ext>
              </a:extLst>
            </a:pPr>
            <a:r>
              <a:rPr lang="zh-CN" altLang="en-US"/>
              <a:t>(2)求图中所有个点到	K个分簇点的距离，若Pi离分簇点Si距离最小，</a:t>
            </a:r>
            <a:endParaRPr lang="zh-CN" altLang="en-US"/>
          </a:p>
          <a:p>
            <a:pPr indent="457200" fontAlgn="auto">
              <a:extLst>
                <a:ext uri="{35155182-B16C-46BC-9424-99874614C6A1}">
                  <wpsdc:indentchars xmlns:wpsdc="http://www.wps.cn/officeDocument/2017/drawingmlCustomData" val="200" checksum="59296752"/>
                </a:ext>
              </a:extLst>
            </a:pPr>
            <a:r>
              <a:rPr lang="zh-CN" altLang="en-US"/>
              <a:t>则Pi属于Si的类。从上图可以看到A,B,C属于1号分簇点，D,E属于2号分簇点；</a:t>
            </a:r>
            <a:endParaRPr lang="zh-CN" altLang="en-US"/>
          </a:p>
          <a:p>
            <a:pPr indent="457200" fontAlgn="auto">
              <a:extLst>
                <a:ext uri="{35155182-B16C-46BC-9424-99874614C6A1}">
                  <wpsdc:indentchars xmlns:wpsdc="http://www.wps.cn/officeDocument/2017/drawingmlCustomData" val="200" checksum="59296752"/>
                </a:ext>
              </a:extLst>
            </a:pPr>
            <a:r>
              <a:rPr lang="zh-CN" altLang="en-US"/>
              <a:t>(3)移动分簇点到属于它的类中心；</a:t>
            </a:r>
            <a:endParaRPr lang="zh-CN" altLang="en-US"/>
          </a:p>
          <a:p>
            <a:pPr indent="457200" fontAlgn="auto">
              <a:extLst>
                <a:ext uri="{35155182-B16C-46BC-9424-99874614C6A1}">
                  <wpsdc:indentchars xmlns:wpsdc="http://www.wps.cn/officeDocument/2017/drawingmlCustomData" val="200" checksum="59296752"/>
                </a:ext>
              </a:extLst>
            </a:pPr>
            <a:r>
              <a:rPr lang="zh-CN" altLang="en-US"/>
              <a:t>(4)重复执行（2）、（3）步骤到所有分簇点不在改变位置为止。</a:t>
            </a:r>
            <a:endParaRPr lang="zh-CN" altLang="en-US"/>
          </a:p>
          <a:p>
            <a:r>
              <a:rPr lang="zh-CN" altLang="en-US"/>
              <a:t>K-means算法具有实现简单、执行速度快，对大数据集有较高的效率而且算法可伸缩，时间复杂度为O（NKt）其中N为数据集个数，K为簇数目，t为算法迭代次数。K-means非常适合用于大数据挖掘，但它也有固有的不足之处，例如K的取值具有随机性，非常难以在事先具体给出，并且初始聚类的中心选择对最后的聚类结果也有较大影响。</a:t>
            </a:r>
            <a:endParaRPr lang="zh-CN" altLang="en-US"/>
          </a:p>
        </p:txBody>
      </p:sp>
      <p:grpSp>
        <p:nvGrpSpPr>
          <p:cNvPr id="5" name="组合 9"/>
          <p:cNvGrpSpPr/>
          <p:nvPr/>
        </p:nvGrpSpPr>
        <p:grpSpPr>
          <a:xfrm>
            <a:off x="563245" y="891540"/>
            <a:ext cx="4010025" cy="372745"/>
            <a:chOff x="2141" y="3423"/>
            <a:chExt cx="3287" cy="320"/>
          </a:xfrm>
        </p:grpSpPr>
        <p:grpSp>
          <p:nvGrpSpPr>
            <p:cNvPr id="7" name="组合 7"/>
            <p:cNvGrpSpPr/>
            <p:nvPr/>
          </p:nvGrpSpPr>
          <p:grpSpPr>
            <a:xfrm>
              <a:off x="2141" y="3423"/>
              <a:ext cx="382" cy="320"/>
              <a:chOff x="2524" y="3836"/>
              <a:chExt cx="521" cy="438"/>
            </a:xfrm>
          </p:grpSpPr>
          <p:sp>
            <p:nvSpPr>
              <p:cNvPr id="8" name="圆角矩形 2"/>
              <p:cNvSpPr/>
              <p:nvPr/>
            </p:nvSpPr>
            <p:spPr>
              <a:xfrm>
                <a:off x="2569" y="3836"/>
                <a:ext cx="426" cy="438"/>
              </a:xfrm>
              <a:prstGeom prst="roundRect">
                <a:avLst>
                  <a:gd name="adj" fmla="val 16667"/>
                </a:avLst>
              </a:prstGeom>
              <a:solidFill>
                <a:srgbClr val="BFBFBF"/>
              </a:solidFill>
              <a:ln w="9525">
                <a:noFill/>
              </a:ln>
            </p:spPr>
          </p:sp>
          <p:grpSp>
            <p:nvGrpSpPr>
              <p:cNvPr id="9" name="组合 6"/>
              <p:cNvGrpSpPr/>
              <p:nvPr/>
            </p:nvGrpSpPr>
            <p:grpSpPr>
              <a:xfrm>
                <a:off x="2524" y="3836"/>
                <a:ext cx="521" cy="427"/>
                <a:chOff x="2524" y="3836"/>
                <a:chExt cx="521" cy="427"/>
              </a:xfrm>
            </p:grpSpPr>
            <p:sp>
              <p:nvSpPr>
                <p:cNvPr id="10" name="流程图: 联系 3"/>
                <p:cNvSpPr/>
                <p:nvPr/>
              </p:nvSpPr>
              <p:spPr>
                <a:xfrm>
                  <a:off x="2706" y="3836"/>
                  <a:ext cx="167" cy="427"/>
                </a:xfrm>
                <a:prstGeom prst="flowChartConnector">
                  <a:avLst/>
                </a:prstGeom>
                <a:noFill/>
                <a:ln w="6350" cap="flat" cmpd="sng">
                  <a:solidFill>
                    <a:srgbClr val="FFFFFF"/>
                  </a:solidFill>
                  <a:prstDash val="solid"/>
                  <a:headEnd type="none" w="med" len="med"/>
                  <a:tailEnd type="none" w="med" len="med"/>
                </a:ln>
              </p:spPr>
            </p:sp>
            <p:sp>
              <p:nvSpPr>
                <p:cNvPr id="11" name="流程图: 联系 4"/>
                <p:cNvSpPr/>
                <p:nvPr/>
              </p:nvSpPr>
              <p:spPr>
                <a:xfrm rot="2918376">
                  <a:off x="2690" y="3800"/>
                  <a:ext cx="169" cy="516"/>
                </a:xfrm>
                <a:prstGeom prst="flowChartConnector">
                  <a:avLst/>
                </a:prstGeom>
                <a:noFill/>
                <a:ln w="6350" cap="flat" cmpd="sng">
                  <a:solidFill>
                    <a:srgbClr val="FFFFFF"/>
                  </a:solidFill>
                  <a:prstDash val="solid"/>
                  <a:headEnd type="none" w="med" len="med"/>
                  <a:tailEnd type="none" w="med" len="med"/>
                </a:ln>
              </p:spPr>
            </p:sp>
            <p:sp>
              <p:nvSpPr>
                <p:cNvPr id="12" name="流程图: 联系 5"/>
                <p:cNvSpPr/>
                <p:nvPr/>
              </p:nvSpPr>
              <p:spPr>
                <a:xfrm rot="-2865661">
                  <a:off x="2706" y="3807"/>
                  <a:ext cx="146" cy="510"/>
                </a:xfrm>
                <a:prstGeom prst="flowChartConnector">
                  <a:avLst/>
                </a:prstGeom>
                <a:noFill/>
                <a:ln w="6350" cap="flat" cmpd="sng">
                  <a:solidFill>
                    <a:srgbClr val="FFFFFF"/>
                  </a:solidFill>
                  <a:prstDash val="solid"/>
                  <a:headEnd type="none" w="med" len="med"/>
                  <a:tailEnd type="none" w="med" len="med"/>
                </a:ln>
              </p:spPr>
            </p:sp>
          </p:grpSp>
        </p:grpSp>
        <p:sp>
          <p:nvSpPr>
            <p:cNvPr id="27" name="圆角矩形 8"/>
            <p:cNvSpPr/>
            <p:nvPr/>
          </p:nvSpPr>
          <p:spPr>
            <a:xfrm>
              <a:off x="2165" y="3423"/>
              <a:ext cx="3263" cy="320"/>
            </a:xfrm>
            <a:prstGeom prst="roundRect">
              <a:avLst>
                <a:gd name="adj" fmla="val 16667"/>
              </a:avLst>
            </a:prstGeom>
            <a:noFill/>
            <a:ln w="9525" cap="flat" cmpd="sng">
              <a:solidFill>
                <a:srgbClr val="BFBFBF"/>
              </a:solidFill>
              <a:prstDash val="solid"/>
              <a:headEnd type="none" w="med" len="med"/>
              <a:tailEnd type="none" w="med" len="med"/>
            </a:ln>
          </p:spPr>
        </p:sp>
      </p:grpSp>
      <p:sp>
        <p:nvSpPr>
          <p:cNvPr id="30" name="文本框 29"/>
          <p:cNvSpPr txBox="1"/>
          <p:nvPr/>
        </p:nvSpPr>
        <p:spPr>
          <a:xfrm>
            <a:off x="603250" y="891540"/>
            <a:ext cx="3637280" cy="398780"/>
          </a:xfrm>
          <a:prstGeom prst="rect">
            <a:avLst/>
          </a:prstGeom>
          <a:noFill/>
          <a:ln w="9525">
            <a:noFill/>
          </a:ln>
        </p:spPr>
        <p:txBody>
          <a:bodyPr wrap="square">
            <a:spAutoFit/>
          </a:bodyPr>
          <a:p>
            <a:pPr indent="266700" algn="l"/>
            <a:r>
              <a:rPr lang="zh-CN" sz="2000" b="0">
                <a:ea typeface="宋体" panose="02010600030101010101" pitchFamily="2" charset="-122"/>
              </a:rPr>
              <a:t>实验</a:t>
            </a:r>
            <a:r>
              <a:rPr lang="zh-CN" sz="2000" b="0">
                <a:ea typeface="宋体" panose="02010600030101010101" pitchFamily="2" charset="-122"/>
                <a:cs typeface="Times New Roman" panose="02020603050405020304" charset="0"/>
              </a:rPr>
              <a:t>5  认识大数据分析工具</a:t>
            </a:r>
            <a:endParaRPr lang="zh-CN" altLang="en-US"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6"/>
          <p:cNvSpPr txBox="1"/>
          <p:nvPr/>
        </p:nvSpPr>
        <p:spPr>
          <a:xfrm>
            <a:off x="950400" y="177284"/>
            <a:ext cx="2503170" cy="322580"/>
          </a:xfrm>
          <a:prstGeom prst="rect">
            <a:avLst/>
          </a:prstGeom>
          <a:noFill/>
        </p:spPr>
        <p:txBody>
          <a:bodyPr wrap="none" lIns="0" tIns="0" rIns="0" bIns="0" rtlCol="0">
            <a:spAutoFit/>
          </a:bodyPr>
          <a:p>
            <a:r>
              <a:rPr lang="en-US" sz="2100" b="1" spc="225" dirty="0" smtClean="0">
                <a:solidFill>
                  <a:prstClr val="white"/>
                </a:solidFill>
              </a:rPr>
              <a:t>5.4</a:t>
            </a:r>
            <a:r>
              <a:rPr lang="zh-CN" altLang="en-US" sz="2100" b="1" spc="225" dirty="0" smtClean="0">
                <a:solidFill>
                  <a:prstClr val="white"/>
                </a:solidFill>
              </a:rPr>
              <a:t>上机与项目实训</a:t>
            </a:r>
            <a:endParaRPr lang="zh-CN" altLang="en-US" sz="2100" b="1" spc="225" dirty="0" smtClean="0">
              <a:solidFill>
                <a:prstClr val="white"/>
              </a:solidFill>
            </a:endParaRPr>
          </a:p>
        </p:txBody>
      </p:sp>
      <p:sp>
        <p:nvSpPr>
          <p:cNvPr id="3" name="文本框 27"/>
          <p:cNvSpPr txBox="1"/>
          <p:nvPr/>
        </p:nvSpPr>
        <p:spPr>
          <a:xfrm>
            <a:off x="6935003" y="2089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28" name="文本框 27"/>
          <p:cNvSpPr txBox="1"/>
          <p:nvPr/>
        </p:nvSpPr>
        <p:spPr>
          <a:xfrm>
            <a:off x="577215" y="1515110"/>
            <a:ext cx="8185150" cy="4246245"/>
          </a:xfrm>
          <a:prstGeom prst="rect">
            <a:avLst/>
          </a:prstGeom>
          <a:noFill/>
        </p:spPr>
        <p:txBody>
          <a:bodyPr wrap="square" rtlCol="0">
            <a:spAutoFit/>
          </a:bodyPr>
          <a:p>
            <a:r>
              <a:rPr lang="zh-CN" altLang="en-US"/>
              <a:t>实验指导</a:t>
            </a:r>
            <a:endParaRPr lang="zh-CN" altLang="en-US"/>
          </a:p>
          <a:p>
            <a:r>
              <a:rPr lang="zh-CN" altLang="en-US"/>
              <a:t>（1）建立HDFS目录</a:t>
            </a:r>
            <a:endParaRPr lang="zh-CN" altLang="en-US"/>
          </a:p>
          <a:p>
            <a:r>
              <a:rPr lang="zh-CN" altLang="en-US"/>
              <a:t>在client机上操作，首先在HDFS上建立文件目录；</a:t>
            </a:r>
            <a:endParaRPr lang="zh-CN" altLang="en-US"/>
          </a:p>
          <a:p>
            <a:r>
              <a:rPr lang="zh-CN" altLang="en-US"/>
              <a:t>[root@client hadoop]#bin/hadoop fs –mkdir –p /user/root/testdata</a:t>
            </a:r>
            <a:endParaRPr lang="zh-CN" altLang="en-US"/>
          </a:p>
          <a:p>
            <a:r>
              <a:rPr lang="zh-CN" altLang="en-US"/>
              <a:t>（2）准备实验数据</a:t>
            </a:r>
            <a:endParaRPr lang="zh-CN" altLang="en-US"/>
          </a:p>
          <a:p>
            <a:r>
              <a:rPr lang="zh-CN" altLang="en-US"/>
              <a:t>将root/data/33/文件夹下的synthetic_control.data文件上传到HDFS上面上个步骤新建的目录下。</a:t>
            </a:r>
            <a:endParaRPr lang="zh-CN" altLang="en-US"/>
          </a:p>
          <a:p>
            <a:r>
              <a:rPr lang="zh-CN" altLang="en-US"/>
              <a:t>[root@client hadoop]#bin/hadoop/fs –put synthetic_control.data/user/root/testdata</a:t>
            </a:r>
            <a:endParaRPr lang="zh-CN" altLang="en-US"/>
          </a:p>
          <a:p>
            <a:r>
              <a:rPr lang="zh-CN" altLang="en-US"/>
              <a:t>（3）添加临时的JAVA_HOME环境变量</a:t>
            </a:r>
            <a:endParaRPr lang="zh-CN" altLang="en-US"/>
          </a:p>
          <a:p>
            <a:r>
              <a:rPr lang="zh-CN" altLang="en-US"/>
              <a:t>[root@client hadoop] #export JAVA_HOME=/usr/local/jdk1.7.0_79</a:t>
            </a:r>
            <a:endParaRPr lang="zh-CN" altLang="en-US"/>
          </a:p>
          <a:p>
            <a:r>
              <a:rPr lang="zh-CN" altLang="en-US"/>
              <a:t>（4）提交Mahout的K-means程序</a:t>
            </a:r>
            <a:endParaRPr lang="zh-CN" altLang="en-US"/>
          </a:p>
          <a:p>
            <a:r>
              <a:rPr lang="zh-CN" altLang="en-US"/>
              <a:t>[root@client hadoop]#bin/hadoop jar/usr/cstor/mahout/mahout-examples-0.9-job.jar\&gt;org.apache.mahout.clustering.syntheticcontrol.kmeans.Job</a:t>
            </a:r>
            <a:endParaRPr lang="zh-CN" altLang="en-US"/>
          </a:p>
          <a:p>
            <a:r>
              <a:rPr lang="zh-CN" altLang="en-US"/>
              <a:t>（5）查看程序结果</a:t>
            </a:r>
            <a:endParaRPr lang="zh-CN" altLang="en-US"/>
          </a:p>
          <a:p>
            <a:r>
              <a:rPr lang="zh-CN" altLang="en-US"/>
              <a:t>[root@client hadoop]#bin/hadoop fs –ls /user/root/output。</a:t>
            </a:r>
            <a:endParaRPr lang="zh-CN" altLang="en-US"/>
          </a:p>
        </p:txBody>
      </p:sp>
      <p:grpSp>
        <p:nvGrpSpPr>
          <p:cNvPr id="5" name="组合 9"/>
          <p:cNvGrpSpPr/>
          <p:nvPr/>
        </p:nvGrpSpPr>
        <p:grpSpPr>
          <a:xfrm>
            <a:off x="563245" y="891540"/>
            <a:ext cx="4010025" cy="372745"/>
            <a:chOff x="2141" y="3423"/>
            <a:chExt cx="3287" cy="320"/>
          </a:xfrm>
        </p:grpSpPr>
        <p:grpSp>
          <p:nvGrpSpPr>
            <p:cNvPr id="7" name="组合 7"/>
            <p:cNvGrpSpPr/>
            <p:nvPr/>
          </p:nvGrpSpPr>
          <p:grpSpPr>
            <a:xfrm>
              <a:off x="2141" y="3423"/>
              <a:ext cx="382" cy="320"/>
              <a:chOff x="2524" y="3836"/>
              <a:chExt cx="521" cy="438"/>
            </a:xfrm>
          </p:grpSpPr>
          <p:sp>
            <p:nvSpPr>
              <p:cNvPr id="8" name="圆角矩形 2"/>
              <p:cNvSpPr/>
              <p:nvPr/>
            </p:nvSpPr>
            <p:spPr>
              <a:xfrm>
                <a:off x="2569" y="3836"/>
                <a:ext cx="426" cy="438"/>
              </a:xfrm>
              <a:prstGeom prst="roundRect">
                <a:avLst>
                  <a:gd name="adj" fmla="val 16667"/>
                </a:avLst>
              </a:prstGeom>
              <a:solidFill>
                <a:srgbClr val="BFBFBF"/>
              </a:solidFill>
              <a:ln w="9525">
                <a:noFill/>
              </a:ln>
            </p:spPr>
          </p:sp>
          <p:grpSp>
            <p:nvGrpSpPr>
              <p:cNvPr id="9" name="组合 6"/>
              <p:cNvGrpSpPr/>
              <p:nvPr/>
            </p:nvGrpSpPr>
            <p:grpSpPr>
              <a:xfrm>
                <a:off x="2524" y="3836"/>
                <a:ext cx="521" cy="427"/>
                <a:chOff x="2524" y="3836"/>
                <a:chExt cx="521" cy="427"/>
              </a:xfrm>
            </p:grpSpPr>
            <p:sp>
              <p:nvSpPr>
                <p:cNvPr id="10" name="流程图: 联系 3"/>
                <p:cNvSpPr/>
                <p:nvPr/>
              </p:nvSpPr>
              <p:spPr>
                <a:xfrm>
                  <a:off x="2706" y="3836"/>
                  <a:ext cx="167" cy="427"/>
                </a:xfrm>
                <a:prstGeom prst="flowChartConnector">
                  <a:avLst/>
                </a:prstGeom>
                <a:noFill/>
                <a:ln w="6350" cap="flat" cmpd="sng">
                  <a:solidFill>
                    <a:srgbClr val="FFFFFF"/>
                  </a:solidFill>
                  <a:prstDash val="solid"/>
                  <a:headEnd type="none" w="med" len="med"/>
                  <a:tailEnd type="none" w="med" len="med"/>
                </a:ln>
              </p:spPr>
            </p:sp>
            <p:sp>
              <p:nvSpPr>
                <p:cNvPr id="11" name="流程图: 联系 4"/>
                <p:cNvSpPr/>
                <p:nvPr/>
              </p:nvSpPr>
              <p:spPr>
                <a:xfrm rot="2918376">
                  <a:off x="2690" y="3800"/>
                  <a:ext cx="169" cy="516"/>
                </a:xfrm>
                <a:prstGeom prst="flowChartConnector">
                  <a:avLst/>
                </a:prstGeom>
                <a:noFill/>
                <a:ln w="6350" cap="flat" cmpd="sng">
                  <a:solidFill>
                    <a:srgbClr val="FFFFFF"/>
                  </a:solidFill>
                  <a:prstDash val="solid"/>
                  <a:headEnd type="none" w="med" len="med"/>
                  <a:tailEnd type="none" w="med" len="med"/>
                </a:ln>
              </p:spPr>
            </p:sp>
            <p:sp>
              <p:nvSpPr>
                <p:cNvPr id="12" name="流程图: 联系 5"/>
                <p:cNvSpPr/>
                <p:nvPr/>
              </p:nvSpPr>
              <p:spPr>
                <a:xfrm rot="-2865661">
                  <a:off x="2706" y="3807"/>
                  <a:ext cx="146" cy="510"/>
                </a:xfrm>
                <a:prstGeom prst="flowChartConnector">
                  <a:avLst/>
                </a:prstGeom>
                <a:noFill/>
                <a:ln w="6350" cap="flat" cmpd="sng">
                  <a:solidFill>
                    <a:srgbClr val="FFFFFF"/>
                  </a:solidFill>
                  <a:prstDash val="solid"/>
                  <a:headEnd type="none" w="med" len="med"/>
                  <a:tailEnd type="none" w="med" len="med"/>
                </a:ln>
              </p:spPr>
            </p:sp>
          </p:grpSp>
        </p:grpSp>
        <p:sp>
          <p:nvSpPr>
            <p:cNvPr id="27" name="圆角矩形 8"/>
            <p:cNvSpPr/>
            <p:nvPr/>
          </p:nvSpPr>
          <p:spPr>
            <a:xfrm>
              <a:off x="2165" y="3423"/>
              <a:ext cx="3263" cy="320"/>
            </a:xfrm>
            <a:prstGeom prst="roundRect">
              <a:avLst>
                <a:gd name="adj" fmla="val 16667"/>
              </a:avLst>
            </a:prstGeom>
            <a:noFill/>
            <a:ln w="9525" cap="flat" cmpd="sng">
              <a:solidFill>
                <a:srgbClr val="BFBFBF"/>
              </a:solidFill>
              <a:prstDash val="solid"/>
              <a:headEnd type="none" w="med" len="med"/>
              <a:tailEnd type="none" w="med" len="med"/>
            </a:ln>
          </p:spPr>
        </p:sp>
      </p:grpSp>
      <p:sp>
        <p:nvSpPr>
          <p:cNvPr id="30" name="文本框 29"/>
          <p:cNvSpPr txBox="1"/>
          <p:nvPr/>
        </p:nvSpPr>
        <p:spPr>
          <a:xfrm>
            <a:off x="603250" y="891540"/>
            <a:ext cx="3637280" cy="398780"/>
          </a:xfrm>
          <a:prstGeom prst="rect">
            <a:avLst/>
          </a:prstGeom>
          <a:noFill/>
          <a:ln w="9525">
            <a:noFill/>
          </a:ln>
        </p:spPr>
        <p:txBody>
          <a:bodyPr wrap="square">
            <a:spAutoFit/>
          </a:bodyPr>
          <a:p>
            <a:pPr indent="266700" algn="l"/>
            <a:r>
              <a:rPr lang="zh-CN" sz="2000" b="0">
                <a:ea typeface="宋体" panose="02010600030101010101" pitchFamily="2" charset="-122"/>
              </a:rPr>
              <a:t>实验</a:t>
            </a:r>
            <a:r>
              <a:rPr lang="zh-CN" sz="2000" b="0">
                <a:ea typeface="宋体" panose="02010600030101010101" pitchFamily="2" charset="-122"/>
                <a:cs typeface="Times New Roman" panose="02020603050405020304" charset="0"/>
              </a:rPr>
              <a:t>5  认识大数据分析工具</a:t>
            </a:r>
            <a:endParaRPr lang="zh-CN"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66270" y="1169836"/>
              <a:ext cx="1611463"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第五</a:t>
              </a:r>
              <a:r>
                <a:rPr lang="zh-CN" altLang="en-US" sz="2800" dirty="0" smtClean="0">
                  <a:solidFill>
                    <a:schemeClr val="accent4"/>
                  </a:solidFill>
                  <a:latin typeface="微软雅黑" panose="020B0503020204020204" charset="-122"/>
                  <a:ea typeface="微软雅黑" panose="020B0503020204020204" charset="-122"/>
                </a:rPr>
                <a:t>章　大数据分析</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24580" cy="414020"/>
            </a:xfrm>
            <a:prstGeom prst="rect">
              <a:avLst/>
            </a:prstGeom>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5.1   </a:t>
              </a:r>
              <a:r>
                <a:rPr lang="zh-CN" altLang="en-US" sz="2100" spc="225" dirty="0" smtClean="0">
                  <a:solidFill>
                    <a:schemeClr val="tx1"/>
                  </a:solidFill>
                  <a:latin typeface="微软雅黑" panose="020B0503020204020204" charset="-122"/>
                  <a:ea typeface="微软雅黑" panose="020B0503020204020204" charset="-122"/>
                </a:rPr>
                <a:t>数据分析概念和分类</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410" cy="424800"/>
            <a:chOff x="1807265" y="2935089"/>
            <a:chExt cx="5693410" cy="424800"/>
          </a:xfrm>
          <a:solidFill>
            <a:schemeClr val="bg2"/>
          </a:solidFill>
        </p:grpSpPr>
        <p:sp>
          <p:nvSpPr>
            <p:cNvPr id="49" name="圆角矩形 48"/>
            <p:cNvSpPr/>
            <p:nvPr/>
          </p:nvSpPr>
          <p:spPr>
            <a:xfrm>
              <a:off x="1807265" y="2935089"/>
              <a:ext cx="5693410" cy="42418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12085" cy="414020"/>
            </a:xfrm>
            <a:prstGeom prst="rect">
              <a:avLst/>
            </a:prstGeom>
            <a:grpFill/>
          </p:spPr>
          <p:txBody>
            <a:bodyPr wrap="none">
              <a:spAutoFit/>
            </a:bodyPr>
            <a:lstStyle/>
            <a:p>
              <a:pPr algn="l"/>
              <a:r>
                <a:rPr lang="en-US" altLang="zh-CN" sz="2100" spc="225" dirty="0" smtClean="0">
                  <a:solidFill>
                    <a:schemeClr val="tx1"/>
                  </a:solidFill>
                  <a:latin typeface="微软雅黑" panose="020B0503020204020204" charset="-122"/>
                  <a:ea typeface="微软雅黑" panose="020B0503020204020204" charset="-122"/>
                </a:rPr>
                <a:t>5.2</a:t>
              </a:r>
              <a:r>
                <a:rPr lang="zh-CN" altLang="en-US" sz="2100" spc="225" dirty="0" smtClean="0">
                  <a:solidFill>
                    <a:schemeClr val="tx1"/>
                  </a:solidFill>
                  <a:latin typeface="微软雅黑" panose="020B0503020204020204" charset="-122"/>
                  <a:ea typeface="微软雅黑" panose="020B0503020204020204" charset="-122"/>
                </a:rPr>
                <a:t>　数据分析方法</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9" name="组合 68"/>
          <p:cNvGrpSpPr/>
          <p:nvPr/>
        </p:nvGrpSpPr>
        <p:grpSpPr>
          <a:xfrm>
            <a:off x="1754505" y="3442971"/>
            <a:ext cx="5693410" cy="447039"/>
            <a:chOff x="1807265" y="3375684"/>
            <a:chExt cx="5693399" cy="419209"/>
          </a:xfrm>
          <a:solidFill>
            <a:schemeClr val="bg2"/>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375684"/>
              <a:ext cx="3626478" cy="388245"/>
            </a:xfrm>
            <a:prstGeom prst="rect">
              <a:avLst/>
            </a:prstGeom>
            <a:noFill/>
            <a:extLst>
              <a:ext uri="{909E8E84-426E-40DD-AFC4-6F175D3DCCD1}">
                <a14:hiddenFill xmlns:a14="http://schemas.microsoft.com/office/drawing/2010/main">
                  <a:grpFill/>
                </a14:hiddenFill>
              </a:ext>
            </a:extLst>
          </p:spPr>
          <p:txBody>
            <a:bodyPr wrap="square">
              <a:spAutoFit/>
            </a:bodyPr>
            <a:lstStyle/>
            <a:p>
              <a:pPr algn="l"/>
              <a:r>
                <a:rPr lang="en-US" altLang="zh-CN" sz="2100" spc="225" dirty="0" smtClean="0">
                  <a:solidFill>
                    <a:schemeClr val="tx1"/>
                  </a:solidFill>
                  <a:latin typeface="微软雅黑" panose="020B0503020204020204" charset="-122"/>
                  <a:ea typeface="微软雅黑" panose="020B0503020204020204" charset="-122"/>
                </a:rPr>
                <a:t>5.3</a:t>
              </a:r>
              <a:r>
                <a:rPr lang="zh-CN" altLang="en-US" sz="2100" spc="225" dirty="0" smtClean="0">
                  <a:solidFill>
                    <a:schemeClr val="tx1"/>
                  </a:solidFill>
                  <a:latin typeface="微软雅黑" panose="020B0503020204020204" charset="-122"/>
                  <a:ea typeface="微软雅黑" panose="020B0503020204020204" charset="-122"/>
                </a:rPr>
                <a:t>　</a:t>
              </a:r>
              <a:r>
                <a:rPr lang="zh-CN" altLang="en-US" sz="2100" spc="225" dirty="0">
                  <a:solidFill>
                    <a:schemeClr val="tx1"/>
                  </a:solidFill>
                  <a:latin typeface="微软雅黑" panose="020B0503020204020204" charset="-122"/>
                  <a:ea typeface="微软雅黑" panose="020B0503020204020204" charset="-122"/>
                </a:rPr>
                <a:t>数据挖掘</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14128"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0286" y="4866628"/>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a:solidFill>
                  <a:schemeClr val="bg1"/>
                </a:solidFill>
                <a:latin typeface="微软雅黑" panose="020B0503020204020204" charset="-122"/>
                <a:ea typeface="微软雅黑" panose="020B0503020204020204" charset="-122"/>
              </a:rPr>
              <a:t>习题</a:t>
            </a:r>
            <a:endParaRPr lang="zh-CN" altLang="en-US" sz="2100" spc="225" dirty="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1759585" y="4191635"/>
            <a:ext cx="5688330" cy="414020"/>
            <a:chOff x="1819965" y="3411473"/>
            <a:chExt cx="5693399" cy="414020"/>
          </a:xfrm>
        </p:grpSpPr>
        <p:sp>
          <p:nvSpPr>
            <p:cNvPr id="3" name="圆角矩形 2"/>
            <p:cNvSpPr/>
            <p:nvPr/>
          </p:nvSpPr>
          <p:spPr>
            <a:xfrm>
              <a:off x="1819965" y="3411488"/>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bg2"/>
                </a:solidFill>
              </a:endParaRPr>
            </a:p>
          </p:txBody>
        </p:sp>
        <p:sp>
          <p:nvSpPr>
            <p:cNvPr id="4" name="矩形 3"/>
            <p:cNvSpPr/>
            <p:nvPr/>
          </p:nvSpPr>
          <p:spPr>
            <a:xfrm>
              <a:off x="1881814" y="3411473"/>
              <a:ext cx="3947795" cy="414020"/>
            </a:xfrm>
            <a:prstGeom prst="rect">
              <a:avLst/>
            </a:prstGeom>
          </p:spPr>
          <p:txBody>
            <a:bodyPr wrap="square">
              <a:spAutoFit/>
            </a:bodyPr>
            <a:p>
              <a:pPr algn="l"/>
              <a:r>
                <a:rPr lang="en-US" altLang="zh-CN" sz="2100" spc="225" dirty="0" smtClean="0">
                  <a:solidFill>
                    <a:schemeClr val="tx1"/>
                  </a:solidFill>
                  <a:latin typeface="微软雅黑" panose="020B0503020204020204" charset="-122"/>
                  <a:ea typeface="微软雅黑" panose="020B0503020204020204" charset="-122"/>
                </a:rPr>
                <a:t>5.4  </a:t>
              </a:r>
              <a:r>
                <a:rPr lang="zh-CN" altLang="en-US" sz="2100" spc="225" dirty="0">
                  <a:solidFill>
                    <a:schemeClr val="tx1"/>
                  </a:solidFill>
                  <a:latin typeface="微软雅黑" panose="020B0503020204020204" charset="-122"/>
                  <a:ea typeface="微软雅黑" panose="020B0503020204020204" charset="-122"/>
                </a:rPr>
                <a:t>上机与项目实训	</a:t>
              </a:r>
              <a:r>
                <a:rPr lang="zh-CN" altLang="en-US" sz="2100" spc="225" dirty="0">
                  <a:solidFill>
                    <a:schemeClr val="bg2"/>
                  </a:solidFill>
                  <a:latin typeface="微软雅黑" panose="020B0503020204020204" charset="-122"/>
                  <a:ea typeface="微软雅黑" panose="020B0503020204020204" charset="-122"/>
                </a:rPr>
                <a:t> </a:t>
              </a:r>
              <a:endParaRPr lang="zh-CN" altLang="en-US" sz="2100" spc="225" dirty="0">
                <a:solidFill>
                  <a:schemeClr val="bg2"/>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721953"/>
            <a:ext cx="7961879" cy="4453890"/>
          </a:xfrm>
          <a:prstGeom prst="rect">
            <a:avLst/>
          </a:prstGeom>
        </p:spPr>
        <p:txBody>
          <a:bodyPr wrap="square">
            <a:spAutoFit/>
          </a:bodyPr>
          <a:lstStyle/>
          <a:p>
            <a:pPr>
              <a:lnSpc>
                <a:spcPct val="150000"/>
              </a:lnSpc>
            </a:pPr>
            <a:r>
              <a:rPr altLang="zh-CN" sz="2100" spc="225" dirty="0">
                <a:solidFill>
                  <a:prstClr val="white"/>
                </a:solidFill>
              </a:rPr>
              <a:t>1.数据挖掘的常用算法有哪几类？</a:t>
            </a:r>
            <a:endParaRPr altLang="zh-CN" sz="2100" spc="225" dirty="0">
              <a:solidFill>
                <a:prstClr val="white"/>
              </a:solidFill>
            </a:endParaRPr>
          </a:p>
          <a:p>
            <a:pPr>
              <a:lnSpc>
                <a:spcPct val="150000"/>
              </a:lnSpc>
            </a:pPr>
            <a:r>
              <a:rPr altLang="zh-CN" sz="2100" spc="225" dirty="0">
                <a:solidFill>
                  <a:prstClr val="white"/>
                </a:solidFill>
              </a:rPr>
              <a:t>2.数据挖掘方法中分类的含义？分类与聚类方法有哪些不同之处？</a:t>
            </a:r>
            <a:endParaRPr altLang="zh-CN" sz="2100" spc="225" dirty="0">
              <a:solidFill>
                <a:prstClr val="white"/>
              </a:solidFill>
            </a:endParaRPr>
          </a:p>
          <a:p>
            <a:pPr>
              <a:lnSpc>
                <a:spcPct val="150000"/>
              </a:lnSpc>
            </a:pPr>
            <a:r>
              <a:rPr altLang="zh-CN" sz="2100" spc="225" dirty="0">
                <a:solidFill>
                  <a:prstClr val="white"/>
                </a:solidFill>
              </a:rPr>
              <a:t>3.根据数据挖掘的应用场景，谈谈数据挖掘的主要应用领域。</a:t>
            </a:r>
            <a:endParaRPr altLang="zh-CN" sz="2100" spc="225" dirty="0">
              <a:solidFill>
                <a:prstClr val="white"/>
              </a:solidFill>
            </a:endParaRPr>
          </a:p>
          <a:p>
            <a:pPr>
              <a:lnSpc>
                <a:spcPct val="150000"/>
              </a:lnSpc>
            </a:pPr>
            <a:r>
              <a:rPr altLang="zh-CN" sz="2100" spc="225" dirty="0">
                <a:solidFill>
                  <a:prstClr val="white"/>
                </a:solidFill>
              </a:rPr>
              <a:t>4.简述决策树分类的主要步骤。简略介绍贝叶斯网络的构建过程，以及如何应用先验概率求得后验概率的步骤。</a:t>
            </a:r>
            <a:endParaRPr altLang="zh-CN" sz="2100" spc="225" dirty="0">
              <a:solidFill>
                <a:prstClr val="white"/>
              </a:solidFill>
            </a:endParaRPr>
          </a:p>
          <a:p>
            <a:pPr>
              <a:lnSpc>
                <a:spcPct val="150000"/>
              </a:lnSpc>
            </a:pPr>
            <a:r>
              <a:rPr altLang="zh-CN" sz="2100" spc="225" dirty="0">
                <a:solidFill>
                  <a:prstClr val="white"/>
                </a:solidFill>
              </a:rPr>
              <a:t>5.K-均值聚类算法和K-中心点聚类算法都能进行有效的聚类分析。概述K-均值和K-中心点算法的优缺点；并分别举出两个算法各自适用的分析实例。</a:t>
            </a:r>
            <a:endParaRPr altLang="zh-CN" sz="2100" spc="225" dirty="0">
              <a:solidFill>
                <a:prstClr val="white"/>
              </a:solidFill>
            </a:endParaRPr>
          </a:p>
        </p:txBody>
      </p:sp>
      <p:sp>
        <p:nvSpPr>
          <p:cNvPr id="3" name="矩形 2"/>
          <p:cNvSpPr/>
          <p:nvPr/>
        </p:nvSpPr>
        <p:spPr>
          <a:xfrm>
            <a:off x="564072" y="10126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721953"/>
            <a:ext cx="7961879" cy="4453890"/>
          </a:xfrm>
          <a:prstGeom prst="rect">
            <a:avLst/>
          </a:prstGeom>
        </p:spPr>
        <p:txBody>
          <a:bodyPr wrap="square">
            <a:spAutoFit/>
          </a:bodyPr>
          <a:lstStyle/>
          <a:p>
            <a:pPr>
              <a:lnSpc>
                <a:spcPct val="150000"/>
              </a:lnSpc>
            </a:pPr>
            <a:r>
              <a:rPr altLang="zh-CN" sz="2100" spc="225" dirty="0">
                <a:solidFill>
                  <a:prstClr val="white"/>
                </a:solidFill>
              </a:rPr>
              <a:t>6.计算决策树在最坏情况下的计算复杂度是很有意义的。给定数据集D，属性数n和训练元组数|D|，根据D和n来分析计算复杂度。</a:t>
            </a:r>
            <a:endParaRPr altLang="zh-CN" sz="2100" spc="225" dirty="0">
              <a:solidFill>
                <a:prstClr val="white"/>
              </a:solidFill>
            </a:endParaRPr>
          </a:p>
          <a:p>
            <a:pPr>
              <a:lnSpc>
                <a:spcPct val="150000"/>
              </a:lnSpc>
            </a:pPr>
            <a:r>
              <a:rPr altLang="zh-CN" sz="2100" spc="225" dirty="0">
                <a:solidFill>
                  <a:prstClr val="white"/>
                </a:solidFill>
              </a:rPr>
              <a:t>7.当一个数据对象可以同时属于多个类时，很难评估分类的准确率，在此种情况之下，您打算使用何种标准在相同数据上建立不同的分类器。</a:t>
            </a:r>
            <a:endParaRPr altLang="zh-CN" sz="2100" spc="225" dirty="0">
              <a:solidFill>
                <a:prstClr val="white"/>
              </a:solidFill>
            </a:endParaRPr>
          </a:p>
          <a:p>
            <a:pPr>
              <a:lnSpc>
                <a:spcPct val="150000"/>
              </a:lnSpc>
            </a:pPr>
            <a:r>
              <a:rPr altLang="zh-CN" sz="2100" spc="225" dirty="0">
                <a:solidFill>
                  <a:prstClr val="white"/>
                </a:solidFill>
              </a:rPr>
              <a:t>8.假如银行想开发一个分类器，预防信用卡交易中的欺诈。如果银行有大量非欺诈数据实例和很少的欺诈数据实例，考虑如何构造高质量分类器。</a:t>
            </a:r>
            <a:endParaRPr altLang="zh-CN" sz="2100" spc="225" dirty="0">
              <a:solidFill>
                <a:prstClr val="white"/>
              </a:solidFill>
            </a:endParaRPr>
          </a:p>
        </p:txBody>
      </p:sp>
      <p:sp>
        <p:nvSpPr>
          <p:cNvPr id="3" name="矩形 2"/>
          <p:cNvSpPr/>
          <p:nvPr/>
        </p:nvSpPr>
        <p:spPr>
          <a:xfrm>
            <a:off x="564072" y="10126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1115" y="14605"/>
            <a:ext cx="9201150" cy="6829426"/>
          </a:xfrm>
          <a:prstGeom prst="rect">
            <a:avLst/>
          </a:prstGeom>
        </p:spPr>
      </p:pic>
      <p:sp>
        <p:nvSpPr>
          <p:cNvPr id="5" name="矩形 4"/>
          <p:cNvSpPr/>
          <p:nvPr/>
        </p:nvSpPr>
        <p:spPr>
          <a:xfrm>
            <a:off x="274320" y="1001395"/>
            <a:ext cx="8329930" cy="5423535"/>
          </a:xfrm>
          <a:prstGeom prst="rect">
            <a:avLst/>
          </a:prstGeom>
        </p:spPr>
        <p:txBody>
          <a:bodyPr wrap="square">
            <a:spAutoFit/>
          </a:bodyPr>
          <a:lstStyle/>
          <a:p>
            <a:pPr>
              <a:lnSpc>
                <a:spcPct val="150000"/>
              </a:lnSpc>
            </a:pPr>
            <a:r>
              <a:rPr altLang="zh-CN" sz="2100" spc="225" dirty="0">
                <a:solidFill>
                  <a:prstClr val="white"/>
                </a:solidFill>
              </a:rPr>
              <a:t>9.考虑如</a:t>
            </a:r>
            <a:r>
              <a:rPr lang="zh-CN" sz="2100" spc="225" dirty="0">
                <a:solidFill>
                  <a:prstClr val="white"/>
                </a:solidFill>
              </a:rPr>
              <a:t>右</a:t>
            </a:r>
            <a:r>
              <a:rPr altLang="zh-CN" sz="2100" spc="225" dirty="0">
                <a:solidFill>
                  <a:prstClr val="white"/>
                </a:solidFill>
              </a:rPr>
              <a:t>表的数据集：</a:t>
            </a:r>
            <a:endParaRPr altLang="zh-CN" sz="2100" spc="225" dirty="0">
              <a:solidFill>
                <a:prstClr val="white"/>
              </a:solidFill>
            </a:endParaRPr>
          </a:p>
          <a:p>
            <a:pPr>
              <a:lnSpc>
                <a:spcPct val="150000"/>
              </a:lnSpc>
            </a:pPr>
            <a:endParaRPr altLang="zh-CN" sz="2100" spc="225" dirty="0">
              <a:solidFill>
                <a:prstClr val="white"/>
              </a:solidFill>
            </a:endParaRPr>
          </a:p>
          <a:p>
            <a:pPr>
              <a:lnSpc>
                <a:spcPct val="150000"/>
              </a:lnSpc>
            </a:pPr>
            <a:endParaRPr altLang="zh-CN" sz="2100" spc="225" dirty="0">
              <a:solidFill>
                <a:prstClr val="white"/>
              </a:solidFill>
            </a:endParaRPr>
          </a:p>
          <a:p>
            <a:pPr>
              <a:lnSpc>
                <a:spcPct val="150000"/>
              </a:lnSpc>
            </a:pPr>
            <a:r>
              <a:rPr altLang="zh-CN" sz="2100" spc="225" dirty="0">
                <a:solidFill>
                  <a:prstClr val="white"/>
                </a:solidFill>
              </a:rPr>
              <a:t>（1）计算条件概率P（A|X），P（B|X），P（C|X）,P(A|Y)，p（B|Y），P（C|Y）；</a:t>
            </a:r>
            <a:endParaRPr altLang="zh-CN" sz="2100" spc="225" dirty="0">
              <a:solidFill>
                <a:prstClr val="white"/>
              </a:solidFill>
            </a:endParaRPr>
          </a:p>
          <a:p>
            <a:pPr>
              <a:lnSpc>
                <a:spcPct val="150000"/>
              </a:lnSpc>
            </a:pPr>
            <a:r>
              <a:rPr altLang="zh-CN" sz="2100" spc="225" dirty="0">
                <a:solidFill>
                  <a:prstClr val="white"/>
                </a:solidFill>
              </a:rPr>
              <a:t>（2）根据（1）中的条件概率，使用朴素贝叶斯方法预测样本（A=0，B=1，C=0）的类标号；</a:t>
            </a:r>
            <a:endParaRPr altLang="zh-CN" sz="2100" spc="225" dirty="0">
              <a:solidFill>
                <a:prstClr val="white"/>
              </a:solidFill>
            </a:endParaRPr>
          </a:p>
          <a:p>
            <a:pPr>
              <a:lnSpc>
                <a:spcPct val="150000"/>
              </a:lnSpc>
            </a:pPr>
            <a:r>
              <a:rPr altLang="zh-CN" sz="2100" spc="225" dirty="0">
                <a:solidFill>
                  <a:prstClr val="white"/>
                </a:solidFill>
              </a:rPr>
              <a:t>（3）比较P(A=1)，P（B=1）和P（A=1，B=1），陈述A,B之间的关系；</a:t>
            </a:r>
            <a:endParaRPr altLang="zh-CN" sz="2100" spc="225" dirty="0">
              <a:solidFill>
                <a:prstClr val="white"/>
              </a:solidFill>
            </a:endParaRPr>
          </a:p>
          <a:p>
            <a:pPr>
              <a:lnSpc>
                <a:spcPct val="150000"/>
              </a:lnSpc>
            </a:pPr>
            <a:r>
              <a:rPr altLang="zh-CN" sz="2100" spc="225" dirty="0">
                <a:solidFill>
                  <a:prstClr val="white"/>
                </a:solidFill>
              </a:rPr>
              <a:t>（4）比较P（A=1，B=1|类=X）与P（A=1|类=X）和P(B=1|类=X)，给定类X，变量A，B条件独立吗</a:t>
            </a:r>
            <a:r>
              <a:rPr lang="zh-CN" sz="2100" spc="225" dirty="0">
                <a:solidFill>
                  <a:prstClr val="white"/>
                </a:solidFill>
              </a:rPr>
              <a:t>？</a:t>
            </a:r>
            <a:endParaRPr lang="zh-CN" sz="2100" spc="225" dirty="0">
              <a:solidFill>
                <a:prstClr val="white"/>
              </a:solidFill>
            </a:endParaRPr>
          </a:p>
        </p:txBody>
      </p:sp>
      <p:sp>
        <p:nvSpPr>
          <p:cNvPr id="3" name="矩形 2"/>
          <p:cNvSpPr/>
          <p:nvPr/>
        </p:nvSpPr>
        <p:spPr>
          <a:xfrm>
            <a:off x="500572" y="1744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741873" y="8784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41873" y="9604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3556000" y="174625"/>
            <a:ext cx="3847465" cy="2362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66270" y="1169836"/>
              <a:ext cx="1611463"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第五</a:t>
              </a:r>
              <a:r>
                <a:rPr lang="zh-CN" altLang="en-US" sz="2800" dirty="0" smtClean="0">
                  <a:solidFill>
                    <a:schemeClr val="accent4"/>
                  </a:solidFill>
                  <a:latin typeface="微软雅黑" panose="020B0503020204020204" charset="-122"/>
                  <a:ea typeface="微软雅黑" panose="020B0503020204020204" charset="-122"/>
                </a:rPr>
                <a:t>章　大数据分析</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24580" cy="414020"/>
            </a:xfrm>
            <a:prstGeom prst="rect">
              <a:avLst/>
            </a:prstGeom>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5.1   </a:t>
              </a:r>
              <a:r>
                <a:rPr lang="zh-CN" altLang="en-US" sz="2100" spc="225" dirty="0" smtClean="0">
                  <a:solidFill>
                    <a:schemeClr val="tx1"/>
                  </a:solidFill>
                  <a:latin typeface="微软雅黑" panose="020B0503020204020204" charset="-122"/>
                  <a:ea typeface="微软雅黑" panose="020B0503020204020204" charset="-122"/>
                </a:rPr>
                <a:t>数据分析概念和分类</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a:solidFill>
            <a:schemeClr val="accent1"/>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12085" cy="414020"/>
            </a:xfrm>
            <a:prstGeom prst="rect">
              <a:avLst/>
            </a:prstGeom>
            <a:grpFill/>
          </p:spPr>
          <p:txBody>
            <a:bodyPr wrap="none">
              <a:spAutoFit/>
            </a:bodyPr>
            <a:lstStyle/>
            <a:p>
              <a:pPr algn="l"/>
              <a:r>
                <a:rPr lang="en-US" altLang="zh-CN" sz="2100" spc="225" dirty="0" smtClean="0">
                  <a:solidFill>
                    <a:schemeClr val="bg1"/>
                  </a:solidFill>
                  <a:latin typeface="微软雅黑" panose="020B0503020204020204" charset="-122"/>
                  <a:ea typeface="微软雅黑" panose="020B0503020204020204" charset="-122"/>
                </a:rPr>
                <a:t>5.2</a:t>
              </a:r>
              <a:r>
                <a:rPr lang="zh-CN" altLang="en-US" sz="2100" spc="225" dirty="0" smtClean="0">
                  <a:solidFill>
                    <a:schemeClr val="bg1"/>
                  </a:solidFill>
                  <a:latin typeface="微软雅黑" panose="020B0503020204020204" charset="-122"/>
                  <a:ea typeface="微软雅黑" panose="020B0503020204020204" charset="-122"/>
                </a:rPr>
                <a:t>　数据分析方法</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数据挖掘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818071" y="486662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81803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3947795" cy="414020"/>
            </a:xfrm>
            <a:prstGeom prst="rect">
              <a:avLst/>
            </a:prstGeom>
          </p:spPr>
          <p:txBody>
            <a:bodyPr wrap="none">
              <a:spAutoFit/>
            </a:bodyPr>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5.4  </a:t>
              </a:r>
              <a:r>
                <a:rPr lang="zh-CN" altLang="en-US" sz="2100" spc="225" dirty="0">
                  <a:solidFill>
                    <a:schemeClr val="tx1">
                      <a:lumMod val="75000"/>
                      <a:lumOff val="25000"/>
                    </a:schemeClr>
                  </a:solidFill>
                  <a:latin typeface="微软雅黑" panose="020B0503020204020204" charset="-122"/>
                  <a:ea typeface="微软雅黑" panose="020B0503020204020204" charset="-122"/>
                </a:rPr>
                <a:t>上机与项目实训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404453"/>
            <a:ext cx="7961879" cy="3969385"/>
          </a:xfrm>
          <a:prstGeom prst="rect">
            <a:avLst/>
          </a:prstGeom>
        </p:spPr>
        <p:txBody>
          <a:bodyPr wrap="square">
            <a:spAutoFit/>
          </a:bodyPr>
          <a:lstStyle/>
          <a:p>
            <a:pPr>
              <a:lnSpc>
                <a:spcPct val="150000"/>
              </a:lnSpc>
            </a:pPr>
            <a:r>
              <a:rPr altLang="zh-CN" sz="2100" spc="225" dirty="0">
                <a:solidFill>
                  <a:prstClr val="white"/>
                </a:solidFill>
              </a:rPr>
              <a:t>10.某医院对本院医生进行服务态度的评估，根据以往的评估显示，70%的医生服务态度为良好，30%的医生服务态度一般。在此次评估中，以前评为良好的医生中，有80%的仍然为良好；而在以前评为一般的医生，有30%的人达到了良好。现在有一名医生的评估结果是良好，请问他在以前评估中是良好的概率是多少。</a:t>
            </a:r>
            <a:endParaRPr altLang="zh-CN" sz="2100" spc="225" dirty="0">
              <a:solidFill>
                <a:prstClr val="white"/>
              </a:solidFill>
            </a:endParaRPr>
          </a:p>
          <a:p>
            <a:pPr>
              <a:lnSpc>
                <a:spcPct val="150000"/>
              </a:lnSpc>
            </a:pPr>
            <a:r>
              <a:rPr altLang="zh-CN" sz="2100" spc="225" dirty="0">
                <a:solidFill>
                  <a:prstClr val="white"/>
                </a:solidFill>
              </a:rPr>
              <a:t>11.假设数据挖掘的任务是将如下的8个点（用（x，y）代表位置）聚类为3个簇。</a:t>
            </a:r>
            <a:endParaRPr altLang="zh-CN" sz="2100" spc="225" dirty="0">
              <a:solidFill>
                <a:prstClr val="white"/>
              </a:solidFill>
            </a:endParaRPr>
          </a:p>
        </p:txBody>
      </p:sp>
      <p:sp>
        <p:nvSpPr>
          <p:cNvPr id="3" name="矩形 2"/>
          <p:cNvSpPr/>
          <p:nvPr/>
        </p:nvSpPr>
        <p:spPr>
          <a:xfrm>
            <a:off x="564072" y="1617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7641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8842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15240" y="1023620"/>
            <a:ext cx="9170035" cy="5908040"/>
          </a:xfrm>
          <a:prstGeom prst="rect">
            <a:avLst/>
          </a:prstGeom>
        </p:spPr>
        <p:txBody>
          <a:bodyPr wrap="square">
            <a:spAutoFit/>
          </a:bodyPr>
          <a:lstStyle/>
          <a:p>
            <a:pPr>
              <a:lnSpc>
                <a:spcPct val="150000"/>
              </a:lnSpc>
            </a:pPr>
            <a:r>
              <a:rPr altLang="zh-CN" sz="2100" spc="225" dirty="0">
                <a:solidFill>
                  <a:prstClr val="white"/>
                </a:solidFill>
              </a:rPr>
              <a:t>12.A1(2,10),A2(2,5),A3(8,4),B1(5,8),B2(7,5),B3(6,4),C1(1,2),C2(4,9)。如果距离函数为欧氏距离，假设初始选择A1、B1和C1分别为每个簇的质心，采用K-均值算法：</a:t>
            </a:r>
            <a:endParaRPr altLang="zh-CN" sz="2100" spc="225" dirty="0">
              <a:solidFill>
                <a:prstClr val="white"/>
              </a:solidFill>
            </a:endParaRPr>
          </a:p>
          <a:p>
            <a:pPr>
              <a:lnSpc>
                <a:spcPct val="150000"/>
              </a:lnSpc>
            </a:pPr>
            <a:r>
              <a:rPr altLang="zh-CN" sz="2100" spc="225" dirty="0">
                <a:solidFill>
                  <a:prstClr val="white"/>
                </a:solidFill>
              </a:rPr>
              <a:t>（a）执行第一轮后的3个簇中心；</a:t>
            </a:r>
            <a:endParaRPr altLang="zh-CN" sz="2100" spc="225" dirty="0">
              <a:solidFill>
                <a:prstClr val="white"/>
              </a:solidFill>
            </a:endParaRPr>
          </a:p>
          <a:p>
            <a:pPr>
              <a:lnSpc>
                <a:spcPct val="150000"/>
              </a:lnSpc>
            </a:pPr>
            <a:r>
              <a:rPr altLang="zh-CN" sz="2100" spc="225" dirty="0">
                <a:solidFill>
                  <a:prstClr val="white"/>
                </a:solidFill>
              </a:rPr>
              <a:t>（b）最后的3个簇。</a:t>
            </a:r>
            <a:endParaRPr altLang="zh-CN" sz="2100" spc="225" dirty="0">
              <a:solidFill>
                <a:prstClr val="white"/>
              </a:solidFill>
            </a:endParaRPr>
          </a:p>
          <a:p>
            <a:pPr>
              <a:lnSpc>
                <a:spcPct val="150000"/>
              </a:lnSpc>
            </a:pPr>
            <a:r>
              <a:rPr altLang="zh-CN" sz="2100" spc="225" dirty="0">
                <a:solidFill>
                  <a:prstClr val="white"/>
                </a:solidFill>
              </a:rPr>
              <a:t>13.给出两个点集，每个点集包含100个落在单位正方形中的点。其中，一个点集中的点在空间中均匀分布，另一个点集有单位正方形上的均匀分布产生。</a:t>
            </a:r>
            <a:endParaRPr altLang="zh-CN" sz="2100" spc="225" dirty="0">
              <a:solidFill>
                <a:prstClr val="white"/>
              </a:solidFill>
            </a:endParaRPr>
          </a:p>
          <a:p>
            <a:pPr>
              <a:lnSpc>
                <a:spcPct val="150000"/>
              </a:lnSpc>
            </a:pPr>
            <a:r>
              <a:rPr altLang="zh-CN" sz="2100" spc="225" dirty="0">
                <a:solidFill>
                  <a:prstClr val="white"/>
                </a:solidFill>
              </a:rPr>
              <a:t>（a）这两个点集之间有差别吗；</a:t>
            </a:r>
            <a:endParaRPr altLang="zh-CN" sz="2100" spc="225" dirty="0">
              <a:solidFill>
                <a:prstClr val="white"/>
              </a:solidFill>
            </a:endParaRPr>
          </a:p>
          <a:p>
            <a:pPr>
              <a:lnSpc>
                <a:spcPct val="150000"/>
              </a:lnSpc>
            </a:pPr>
            <a:r>
              <a:rPr altLang="zh-CN" sz="2100" spc="225" dirty="0">
                <a:solidFill>
                  <a:prstClr val="white"/>
                </a:solidFill>
              </a:rPr>
              <a:t>（b）如果有，若将两个数据点分成10个类，那个点击通常具有较小SSE；     </a:t>
            </a:r>
            <a:endParaRPr altLang="zh-CN" sz="2100" spc="225" dirty="0">
              <a:solidFill>
                <a:prstClr val="white"/>
              </a:solidFill>
            </a:endParaRPr>
          </a:p>
          <a:p>
            <a:pPr>
              <a:lnSpc>
                <a:spcPct val="150000"/>
              </a:lnSpc>
            </a:pPr>
            <a:r>
              <a:rPr altLang="zh-CN" sz="2100" spc="225" dirty="0">
                <a:solidFill>
                  <a:prstClr val="white"/>
                </a:solidFill>
              </a:rPr>
              <a:t>（c）DBSCAN在均匀数据集上表现如何？在另一个点集中又是如何？</a:t>
            </a:r>
            <a:endParaRPr altLang="zh-CN" sz="2100" spc="225" dirty="0">
              <a:solidFill>
                <a:prstClr val="white"/>
              </a:solidFill>
            </a:endParaRPr>
          </a:p>
        </p:txBody>
      </p:sp>
      <p:sp>
        <p:nvSpPr>
          <p:cNvPr id="3" name="矩形 2"/>
          <p:cNvSpPr/>
          <p:nvPr/>
        </p:nvSpPr>
        <p:spPr>
          <a:xfrm>
            <a:off x="564072" y="352285"/>
            <a:ext cx="2937510" cy="645160"/>
          </a:xfrm>
          <a:prstGeom prst="rect">
            <a:avLst/>
          </a:prstGeom>
        </p:spPr>
        <p:txBody>
          <a:bodyPr wrap="none">
            <a:spAutoFit/>
          </a:bodyPr>
          <a:lstStyle/>
          <a:p>
            <a:r>
              <a:rPr lang="zh-CN" altLang="en-US" sz="3600" b="1" dirty="0">
                <a:solidFill>
                  <a:srgbClr val="96C527"/>
                </a:solidFill>
              </a:rPr>
              <a:t>练习与提高：</a:t>
            </a:r>
            <a:endParaRPr lang="zh-CN" altLang="en-US" sz="3600" b="1" dirty="0">
              <a:solidFill>
                <a:srgbClr val="96C527"/>
              </a:solidFill>
            </a:endParaRPr>
          </a:p>
        </p:txBody>
      </p:sp>
      <p:cxnSp>
        <p:nvCxnSpPr>
          <p:cNvPr id="6" name="直接连接符 5"/>
          <p:cNvCxnSpPr/>
          <p:nvPr/>
        </p:nvCxnSpPr>
        <p:spPr>
          <a:xfrm>
            <a:off x="564073" y="9546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9985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15240" y="1023620"/>
            <a:ext cx="9170035" cy="5908040"/>
          </a:xfrm>
          <a:prstGeom prst="rect">
            <a:avLst/>
          </a:prstGeom>
        </p:spPr>
        <p:txBody>
          <a:bodyPr wrap="square">
            <a:spAutoFit/>
          </a:bodyPr>
          <a:lstStyle/>
          <a:p>
            <a:pPr>
              <a:lnSpc>
                <a:spcPct val="150000"/>
              </a:lnSpc>
            </a:pPr>
            <a:r>
              <a:rPr altLang="zh-CN" sz="2100" spc="225" dirty="0">
                <a:solidFill>
                  <a:prstClr val="white"/>
                </a:solidFill>
              </a:rPr>
              <a:t>14.聚类已经被认为是一种具有广泛应用的、重要的数据挖掘任务。对如下每种情况给出一个应用实例：</a:t>
            </a:r>
            <a:endParaRPr altLang="zh-CN" sz="2100" spc="225" dirty="0">
              <a:solidFill>
                <a:prstClr val="white"/>
              </a:solidFill>
            </a:endParaRPr>
          </a:p>
          <a:p>
            <a:pPr>
              <a:lnSpc>
                <a:spcPct val="150000"/>
              </a:lnSpc>
            </a:pPr>
            <a:r>
              <a:rPr altLang="zh-CN" sz="2100" spc="225" dirty="0">
                <a:solidFill>
                  <a:prstClr val="white"/>
                </a:solidFill>
              </a:rPr>
              <a:t>（a）把聚类作为主要的数据挖掘功能应用；</a:t>
            </a:r>
            <a:endParaRPr altLang="zh-CN" sz="2100" spc="225" dirty="0">
              <a:solidFill>
                <a:prstClr val="white"/>
              </a:solidFill>
            </a:endParaRPr>
          </a:p>
          <a:p>
            <a:pPr>
              <a:lnSpc>
                <a:spcPct val="150000"/>
              </a:lnSpc>
            </a:pPr>
            <a:r>
              <a:rPr altLang="zh-CN" sz="2100" spc="225" dirty="0">
                <a:solidFill>
                  <a:prstClr val="white"/>
                </a:solidFill>
              </a:rPr>
              <a:t>（b）把聚类作为预处理工具，为其他数据挖掘任务作数据准备的应用。</a:t>
            </a:r>
            <a:endParaRPr altLang="zh-CN" sz="2100" spc="225" dirty="0">
              <a:solidFill>
                <a:prstClr val="white"/>
              </a:solidFill>
            </a:endParaRPr>
          </a:p>
          <a:p>
            <a:pPr>
              <a:lnSpc>
                <a:spcPct val="150000"/>
              </a:lnSpc>
            </a:pPr>
            <a:r>
              <a:rPr altLang="zh-CN" sz="2100" spc="225" dirty="0">
                <a:solidFill>
                  <a:prstClr val="white"/>
                </a:solidFill>
              </a:rPr>
              <a:t>15.Apriori算法使用自己支持度性质的先验知识。</a:t>
            </a:r>
            <a:endParaRPr altLang="zh-CN" sz="2100" spc="225" dirty="0">
              <a:solidFill>
                <a:prstClr val="white"/>
              </a:solidFill>
            </a:endParaRPr>
          </a:p>
          <a:p>
            <a:pPr>
              <a:lnSpc>
                <a:spcPct val="150000"/>
              </a:lnSpc>
            </a:pPr>
            <a:r>
              <a:rPr altLang="zh-CN" sz="2100" spc="225" dirty="0">
                <a:solidFill>
                  <a:prstClr val="white"/>
                </a:solidFill>
              </a:rPr>
              <a:t>（a）证明频繁项集的所有非空子集一定也是频繁的；</a:t>
            </a:r>
            <a:endParaRPr altLang="zh-CN" sz="2100" spc="225" dirty="0">
              <a:solidFill>
                <a:prstClr val="white"/>
              </a:solidFill>
            </a:endParaRPr>
          </a:p>
          <a:p>
            <a:pPr>
              <a:lnSpc>
                <a:spcPct val="150000"/>
              </a:lnSpc>
            </a:pPr>
            <a:r>
              <a:rPr altLang="zh-CN" sz="2100" spc="225" dirty="0">
                <a:solidFill>
                  <a:prstClr val="white"/>
                </a:solidFill>
              </a:rPr>
              <a:t>（b）证明项集s的任意非空子集s’的支持度至少与s的支持度一样大；</a:t>
            </a:r>
            <a:endParaRPr altLang="zh-CN" sz="2100" spc="225" dirty="0">
              <a:solidFill>
                <a:prstClr val="white"/>
              </a:solidFill>
            </a:endParaRPr>
          </a:p>
          <a:p>
            <a:pPr>
              <a:lnSpc>
                <a:spcPct val="150000"/>
              </a:lnSpc>
            </a:pPr>
            <a:r>
              <a:rPr altLang="zh-CN" sz="2100" spc="225" dirty="0">
                <a:solidFill>
                  <a:prstClr val="white"/>
                </a:solidFill>
              </a:rPr>
              <a:t>（c）给定频繁项集L和L的子集s，证明规则s’-&gt;L（s’）的置信度不可能大于s-&gt;L（s）的置信度，其中s’是s的子集；</a:t>
            </a:r>
            <a:endParaRPr altLang="zh-CN" sz="2100" spc="225" dirty="0">
              <a:solidFill>
                <a:prstClr val="white"/>
              </a:solidFill>
            </a:endParaRPr>
          </a:p>
          <a:p>
            <a:pPr>
              <a:lnSpc>
                <a:spcPct val="150000"/>
              </a:lnSpc>
            </a:pPr>
            <a:r>
              <a:rPr altLang="zh-CN" sz="2100" spc="225" dirty="0">
                <a:solidFill>
                  <a:prstClr val="white"/>
                </a:solidFill>
              </a:rPr>
              <a:t>（d）Apriori算法的一种变形将事务数据库D中的事务划分成n个不重叠的分区。证明在D中频繁的项集至少在D的一个分区中是频繁的。</a:t>
            </a:r>
            <a:endParaRPr altLang="zh-CN" sz="2100" spc="225" dirty="0">
              <a:solidFill>
                <a:prstClr val="white"/>
              </a:solidFill>
            </a:endParaRPr>
          </a:p>
        </p:txBody>
      </p:sp>
      <p:sp>
        <p:nvSpPr>
          <p:cNvPr id="3" name="矩形 2"/>
          <p:cNvSpPr/>
          <p:nvPr/>
        </p:nvSpPr>
        <p:spPr>
          <a:xfrm>
            <a:off x="564072" y="3522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9546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9985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手机</a:t>
            </a:r>
            <a:r>
              <a:rPr lang="en-US" altLang="zh-CN"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APP</a:t>
            </a:r>
            <a:r>
              <a:rPr lang="zh-CN" altLang="en-US" sz="2400" b="1" dirty="0">
                <a:solidFill>
                  <a:schemeClr val="bg2">
                    <a:lumMod val="50000"/>
                  </a:schemeClr>
                </a:solidFill>
                <a:latin typeface="微软雅黑" panose="020B0503020204020204" charset="-122"/>
                <a:ea typeface="微软雅黑" panose="020B0503020204020204" charset="-122"/>
                <a:cs typeface="微软雅黑" panose="020B050302020402020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731778" y="139335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400">
                <a:sym typeface="+mn-ea"/>
              </a:rPr>
              <a:t>数据分析是指数据收集、处理并获取数据信息的过程。通过数据分析，人们可以从杂乱无章的数据当中获取有用的信息，从而找出研究对象的内在规律。</a:t>
            </a:r>
            <a:endParaRPr lang="zh-CN" altLang="en-US" sz="1400">
              <a:sym typeface="+mn-ea"/>
            </a:endParaRPr>
          </a:p>
        </p:txBody>
      </p:sp>
      <p:sp>
        <p:nvSpPr>
          <p:cNvPr id="9" name="矩形 8"/>
          <p:cNvSpPr/>
          <p:nvPr/>
        </p:nvSpPr>
        <p:spPr>
          <a:xfrm>
            <a:off x="1750829" y="259392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400">
                <a:sym typeface="+mn-ea"/>
              </a:rPr>
              <a:t>数据作为第四次工业革命的战略资源，全球各国都在大力发展数据基础信息平台的建设，用以改善数据的采集、存储、传输及管理的效率，从而提升信息服务水平。</a:t>
            </a:r>
            <a:endParaRPr lang="zh-CN" altLang="en-US" sz="1400">
              <a:sym typeface="+mn-ea"/>
            </a:endParaRPr>
          </a:p>
        </p:txBody>
      </p:sp>
      <p:sp>
        <p:nvSpPr>
          <p:cNvPr id="11" name="矩形 10"/>
          <p:cNvSpPr/>
          <p:nvPr/>
        </p:nvSpPr>
        <p:spPr>
          <a:xfrm>
            <a:off x="354330" y="1414780"/>
            <a:ext cx="1396365" cy="761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latin typeface="Impact" panose="020B0806030902050204" pitchFamily="34" charset="0"/>
              </a:rPr>
              <a:t>数据分析方法概述</a:t>
            </a:r>
            <a:endParaRPr lang="en-US" altLang="zh-CN" smtClean="0">
              <a:latin typeface="Impact" panose="020B0806030902050204" pitchFamily="34" charset="0"/>
            </a:endParaRPr>
          </a:p>
        </p:txBody>
      </p:sp>
      <p:sp>
        <p:nvSpPr>
          <p:cNvPr id="39" name="矩形 38"/>
          <p:cNvSpPr/>
          <p:nvPr/>
        </p:nvSpPr>
        <p:spPr>
          <a:xfrm>
            <a:off x="398145" y="2642235"/>
            <a:ext cx="1343660" cy="7607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latin typeface="Impact" panose="020B0806030902050204" pitchFamily="34" charset="0"/>
              </a:rPr>
              <a:t>数据来源</a:t>
            </a:r>
            <a:endParaRPr lang="en-US" altLang="zh-CN" smtClean="0">
              <a:latin typeface="Impact" panose="020B0806030902050204" pitchFamily="34" charset="0"/>
            </a:endParaRPr>
          </a:p>
        </p:txBody>
      </p:sp>
      <p:sp>
        <p:nvSpPr>
          <p:cNvPr id="40" name="矩形 39"/>
          <p:cNvSpPr/>
          <p:nvPr/>
        </p:nvSpPr>
        <p:spPr>
          <a:xfrm>
            <a:off x="1799590" y="1393190"/>
            <a:ext cx="7105650" cy="7829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787525" y="2649220"/>
            <a:ext cx="7105650" cy="7283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767338" y="371999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sz="1400">
                <a:solidFill>
                  <a:schemeClr val="tx1">
                    <a:lumMod val="75000"/>
                    <a:lumOff val="25000"/>
                  </a:schemeClr>
                </a:solidFill>
                <a:sym typeface="+mn-ea"/>
              </a:rPr>
              <a:t>大数据分析包括五个阶段，1）数据获取及储存   2）数据信息抽取及无用信息的清洗  3）数据整合及表示  4）数据模型的建立和结果分析  5）结果阐释</a:t>
            </a:r>
            <a:endParaRPr sz="1400">
              <a:solidFill>
                <a:schemeClr val="tx1">
                  <a:lumMod val="75000"/>
                  <a:lumOff val="25000"/>
                </a:schemeClr>
              </a:solidFill>
              <a:sym typeface="+mn-ea"/>
            </a:endParaRPr>
          </a:p>
        </p:txBody>
      </p:sp>
      <p:sp>
        <p:nvSpPr>
          <p:cNvPr id="19" name="矩形 18"/>
          <p:cNvSpPr/>
          <p:nvPr/>
        </p:nvSpPr>
        <p:spPr>
          <a:xfrm>
            <a:off x="422275" y="3817620"/>
            <a:ext cx="1320800" cy="7454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mtClean="0">
                <a:latin typeface="Impact" panose="020B0806030902050204" pitchFamily="34" charset="0"/>
              </a:rPr>
              <a:t>数据分析活动步骤</a:t>
            </a:r>
            <a:endParaRPr lang="en-US" smtClean="0">
              <a:latin typeface="Impact" panose="020B0806030902050204" pitchFamily="34" charset="0"/>
            </a:endParaRPr>
          </a:p>
        </p:txBody>
      </p:sp>
      <p:sp>
        <p:nvSpPr>
          <p:cNvPr id="42" name="矩形 41"/>
          <p:cNvSpPr/>
          <p:nvPr/>
        </p:nvSpPr>
        <p:spPr>
          <a:xfrm>
            <a:off x="1758315" y="3817620"/>
            <a:ext cx="7105650" cy="7454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398145" y="4977765"/>
            <a:ext cx="1353185" cy="688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mtClean="0">
                <a:latin typeface="Impact" panose="020B0806030902050204" pitchFamily="34" charset="0"/>
              </a:rPr>
              <a:t>分析数据</a:t>
            </a:r>
            <a:endParaRPr lang="en-US" smtClean="0">
              <a:latin typeface="Impact" panose="020B0806030902050204" pitchFamily="34" charset="0"/>
            </a:endParaRPr>
          </a:p>
        </p:txBody>
      </p:sp>
      <p:sp>
        <p:nvSpPr>
          <p:cNvPr id="4" name="矩形 3"/>
          <p:cNvSpPr/>
          <p:nvPr/>
        </p:nvSpPr>
        <p:spPr>
          <a:xfrm>
            <a:off x="1763395" y="4977765"/>
            <a:ext cx="7105650" cy="68897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5" name="矩形 4"/>
          <p:cNvSpPr/>
          <p:nvPr/>
        </p:nvSpPr>
        <p:spPr>
          <a:xfrm>
            <a:off x="1715268" y="488331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在完成对数据的处理之后，最重要的就是根据既定目标需求对处理结果进行分析。目前，主要依靠四项技术：统计分析、数据挖掘、机器学习和可视化分析。</a:t>
            </a:r>
            <a:endParaRPr lang="zh-CN" altLang="en-US" sz="1600">
              <a:solidFill>
                <a:schemeClr val="tx1">
                  <a:lumMod val="75000"/>
                  <a:lumOff val="25000"/>
                </a:schemeClr>
              </a:solidFill>
              <a:sym typeface="+mn-ea"/>
            </a:endParaRPr>
          </a:p>
        </p:txBody>
      </p:sp>
      <p:sp>
        <p:nvSpPr>
          <p:cNvPr id="6"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8" name="文本框 27"/>
          <p:cNvSpPr txBox="1"/>
          <p:nvPr/>
        </p:nvSpPr>
        <p:spPr>
          <a:xfrm>
            <a:off x="6909603" y="2343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80433"/>
            <a:ext cx="2636520" cy="337185"/>
          </a:xfrm>
          <a:prstGeom prst="rect">
            <a:avLst/>
          </a:prstGeom>
        </p:spPr>
        <p:txBody>
          <a:bodyPr wrap="none">
            <a:spAutoFit/>
          </a:bodyPr>
          <a:lstStyle/>
          <a:p>
            <a:pPr algn="l"/>
            <a:r>
              <a:rPr lang="zh-CN" altLang="zh-CN" sz="1600" b="1" dirty="0">
                <a:solidFill>
                  <a:srgbClr val="3D89BC"/>
                </a:solidFill>
              </a:rPr>
              <a:t>大数据分析方法的三种体系</a:t>
            </a:r>
            <a:endParaRPr lang="en-US" altLang="zh-CN" sz="1600" b="1" dirty="0">
              <a:solidFill>
                <a:srgbClr val="3D89BC"/>
              </a:solidFill>
            </a:endParaRPr>
          </a:p>
        </p:txBody>
      </p:sp>
      <p:sp>
        <p:nvSpPr>
          <p:cNvPr id="11" name="燕尾形 10"/>
          <p:cNvSpPr/>
          <p:nvPr/>
        </p:nvSpPr>
        <p:spPr>
          <a:xfrm rot="5400000">
            <a:off x="579120" y="1619250"/>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同侧圆角矩形 12"/>
          <p:cNvSpPr/>
          <p:nvPr/>
        </p:nvSpPr>
        <p:spPr>
          <a:xfrm rot="5400000">
            <a:off x="4628515" y="-1425575"/>
            <a:ext cx="95948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燕尾形 13"/>
          <p:cNvSpPr/>
          <p:nvPr/>
        </p:nvSpPr>
        <p:spPr>
          <a:xfrm rot="5400000">
            <a:off x="579755" y="3153410"/>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同侧圆角矩形 14"/>
          <p:cNvSpPr/>
          <p:nvPr/>
        </p:nvSpPr>
        <p:spPr>
          <a:xfrm rot="5400000">
            <a:off x="4629785" y="131445"/>
            <a:ext cx="95948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 15"/>
          <p:cNvSpPr/>
          <p:nvPr/>
        </p:nvSpPr>
        <p:spPr>
          <a:xfrm rot="5400000">
            <a:off x="581025" y="4770120"/>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同侧圆角矩形 16"/>
          <p:cNvSpPr/>
          <p:nvPr/>
        </p:nvSpPr>
        <p:spPr>
          <a:xfrm rot="5400000">
            <a:off x="4630420" y="1734820"/>
            <a:ext cx="95948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883920" y="1894205"/>
            <a:ext cx="1005205" cy="645160"/>
          </a:xfrm>
          <a:prstGeom prst="rect">
            <a:avLst/>
          </a:prstGeom>
          <a:noFill/>
        </p:spPr>
        <p:txBody>
          <a:bodyPr wrap="square" rtlCol="0">
            <a:spAutoFit/>
          </a:bodyPr>
          <a:p>
            <a:r>
              <a:rPr lang="en-US" altLang="zh-CN"/>
              <a:t>面向数据视角</a:t>
            </a:r>
            <a:endParaRPr lang="en-US" altLang="zh-CN"/>
          </a:p>
        </p:txBody>
      </p:sp>
      <p:sp>
        <p:nvSpPr>
          <p:cNvPr id="19" name="文本框 18"/>
          <p:cNvSpPr txBox="1"/>
          <p:nvPr/>
        </p:nvSpPr>
        <p:spPr>
          <a:xfrm>
            <a:off x="908050" y="3415665"/>
            <a:ext cx="965200" cy="645160"/>
          </a:xfrm>
          <a:prstGeom prst="rect">
            <a:avLst/>
          </a:prstGeom>
          <a:noFill/>
        </p:spPr>
        <p:txBody>
          <a:bodyPr wrap="square" rtlCol="0">
            <a:spAutoFit/>
          </a:bodyPr>
          <a:p>
            <a:r>
              <a:rPr lang="en-US" altLang="zh-CN"/>
              <a:t>面向流程视角</a:t>
            </a:r>
            <a:endParaRPr lang="en-US" altLang="zh-CN"/>
          </a:p>
        </p:txBody>
      </p:sp>
      <p:sp>
        <p:nvSpPr>
          <p:cNvPr id="20" name="文本框 19"/>
          <p:cNvSpPr txBox="1"/>
          <p:nvPr/>
        </p:nvSpPr>
        <p:spPr>
          <a:xfrm>
            <a:off x="773430" y="5008880"/>
            <a:ext cx="1166495" cy="645160"/>
          </a:xfrm>
          <a:prstGeom prst="rect">
            <a:avLst/>
          </a:prstGeom>
          <a:noFill/>
        </p:spPr>
        <p:txBody>
          <a:bodyPr wrap="square" rtlCol="0">
            <a:spAutoFit/>
          </a:bodyPr>
          <a:p>
            <a:r>
              <a:rPr lang="en-US" altLang="zh-CN"/>
              <a:t>面向信息技术视角</a:t>
            </a:r>
            <a:endParaRPr lang="en-US" altLang="zh-CN"/>
          </a:p>
        </p:txBody>
      </p:sp>
      <p:sp>
        <p:nvSpPr>
          <p:cNvPr id="21" name="文本框 20"/>
          <p:cNvSpPr txBox="1"/>
          <p:nvPr/>
        </p:nvSpPr>
        <p:spPr>
          <a:xfrm>
            <a:off x="1811020" y="1403985"/>
            <a:ext cx="6592570" cy="922020"/>
          </a:xfrm>
          <a:prstGeom prst="rect">
            <a:avLst/>
          </a:prstGeom>
          <a:noFill/>
        </p:spPr>
        <p:txBody>
          <a:bodyPr wrap="square" rtlCol="0">
            <a:spAutoFit/>
          </a:bodyPr>
          <a:p>
            <a:r>
              <a:rPr lang="zh-CN" altLang="en-US"/>
              <a:t>面向数据视角的大数据分析方法主要是以大数据分析处理的对象“数据”为依据，从数据本身的类型、数据量、数据处理方式以及数据能够解决的具体问题等方面对大数据分析方法进行分类。</a:t>
            </a:r>
            <a:endParaRPr lang="zh-CN" altLang="en-US"/>
          </a:p>
        </p:txBody>
      </p:sp>
      <p:sp>
        <p:nvSpPr>
          <p:cNvPr id="22" name="文本框 21"/>
          <p:cNvSpPr txBox="1"/>
          <p:nvPr/>
        </p:nvSpPr>
        <p:spPr>
          <a:xfrm>
            <a:off x="1873885" y="3007995"/>
            <a:ext cx="6344920" cy="922020"/>
          </a:xfrm>
          <a:prstGeom prst="rect">
            <a:avLst/>
          </a:prstGeom>
          <a:noFill/>
        </p:spPr>
        <p:txBody>
          <a:bodyPr wrap="square" rtlCol="0">
            <a:spAutoFit/>
          </a:bodyPr>
          <a:p>
            <a:r>
              <a:rPr lang="zh-CN" altLang="en-US"/>
              <a:t>面向流程视角的大数据分析方法主要关注大数据分析的步骤和阶段。一般而言，大数据分析是一个多阶段的任务循环执行过程。</a:t>
            </a:r>
            <a:endParaRPr lang="zh-CN" altLang="en-US"/>
          </a:p>
        </p:txBody>
      </p:sp>
      <p:sp>
        <p:nvSpPr>
          <p:cNvPr id="23" name="文本框 22"/>
          <p:cNvSpPr txBox="1"/>
          <p:nvPr/>
        </p:nvSpPr>
        <p:spPr>
          <a:xfrm>
            <a:off x="1873885" y="4576445"/>
            <a:ext cx="6331585" cy="922020"/>
          </a:xfrm>
          <a:prstGeom prst="rect">
            <a:avLst/>
          </a:prstGeom>
          <a:noFill/>
        </p:spPr>
        <p:txBody>
          <a:bodyPr wrap="square" rtlCol="0">
            <a:spAutoFit/>
          </a:bodyPr>
          <a:p>
            <a:r>
              <a:rPr lang="zh-CN" altLang="en-US"/>
              <a:t>面向信息技术视角的大数据分析方法强调大数据本身涉及到的新型信息技术，从大数据的处理架构、大数据系统和大数据计算模式等方面来探讨具体的大数据分析方法。</a:t>
            </a:r>
            <a:endParaRPr lang="zh-CN" altLang="en-US"/>
          </a:p>
        </p:txBody>
      </p:sp>
      <p:sp>
        <p:nvSpPr>
          <p:cNvPr id="24"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25" name="文本框 27"/>
          <p:cNvSpPr txBox="1"/>
          <p:nvPr/>
        </p:nvSpPr>
        <p:spPr>
          <a:xfrm>
            <a:off x="6909603" y="2343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382395" y="2615565"/>
            <a:ext cx="1499870"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巨量的各类机器产生的数据</a:t>
            </a:r>
            <a:endParaRPr lang="zh-CN" altLang="en-US" sz="1600">
              <a:sym typeface="+mn-ea"/>
            </a:endParaRPr>
          </a:p>
        </p:txBody>
      </p:sp>
      <p:sp>
        <p:nvSpPr>
          <p:cNvPr id="11" name="矩形 10"/>
          <p:cNvSpPr/>
          <p:nvPr/>
        </p:nvSpPr>
        <p:spPr>
          <a:xfrm>
            <a:off x="476885" y="2742565"/>
            <a:ext cx="806450" cy="6565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476885" y="3872865"/>
            <a:ext cx="806450" cy="6076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344295" y="2712720"/>
            <a:ext cx="1538605" cy="68643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43660" y="3832225"/>
            <a:ext cx="1539240" cy="64833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9" name="矩形 18"/>
          <p:cNvSpPr/>
          <p:nvPr/>
        </p:nvSpPr>
        <p:spPr>
          <a:xfrm>
            <a:off x="501015" y="4848860"/>
            <a:ext cx="806450" cy="596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1367790" y="4848860"/>
            <a:ext cx="1531620" cy="5969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46735" y="832485"/>
            <a:ext cx="1102360" cy="368300"/>
          </a:xfrm>
          <a:prstGeom prst="rect">
            <a:avLst/>
          </a:prstGeom>
          <a:noFill/>
        </p:spPr>
        <p:txBody>
          <a:bodyPr wrap="none" rtlCol="0" anchor="t">
            <a:spAutoFit/>
          </a:bodyPr>
          <a:p>
            <a:pPr algn="l"/>
            <a:r>
              <a:rPr lang="zh-CN" altLang="en-US" b="1" dirty="0">
                <a:solidFill>
                  <a:srgbClr val="3D89BC"/>
                </a:solidFill>
                <a:sym typeface="+mn-ea"/>
              </a:rPr>
              <a:t>数据来源</a:t>
            </a:r>
            <a:endParaRPr lang="zh-CN" altLang="en-US" b="1" dirty="0">
              <a:solidFill>
                <a:srgbClr val="3D89BC"/>
              </a:solidFill>
              <a:sym typeface="+mn-ea"/>
            </a:endParaRPr>
          </a:p>
        </p:txBody>
      </p:sp>
      <p:sp>
        <p:nvSpPr>
          <p:cNvPr id="8" name="矩形 7"/>
          <p:cNvSpPr/>
          <p:nvPr/>
        </p:nvSpPr>
        <p:spPr>
          <a:xfrm>
            <a:off x="1343660" y="3747770"/>
            <a:ext cx="1538605"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人为产生的大量数据</a:t>
            </a:r>
            <a:endParaRPr lang="zh-CN" altLang="en-US" sz="1600">
              <a:sym typeface="+mn-ea"/>
            </a:endParaRPr>
          </a:p>
        </p:txBody>
      </p:sp>
      <p:sp>
        <p:nvSpPr>
          <p:cNvPr id="10" name="矩形 9"/>
          <p:cNvSpPr/>
          <p:nvPr/>
        </p:nvSpPr>
        <p:spPr>
          <a:xfrm>
            <a:off x="1494790" y="4927600"/>
            <a:ext cx="140462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企业的数据</a:t>
            </a:r>
            <a:endParaRPr lang="zh-CN" altLang="en-US" sz="1600">
              <a:sym typeface="+mn-ea"/>
            </a:endParaRPr>
          </a:p>
        </p:txBody>
      </p:sp>
      <p:sp>
        <p:nvSpPr>
          <p:cNvPr id="5"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6" name="文本框 27"/>
          <p:cNvSpPr txBox="1"/>
          <p:nvPr/>
        </p:nvSpPr>
        <p:spPr>
          <a:xfrm>
            <a:off x="6909603" y="2343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9" name="矩形 8"/>
          <p:cNvSpPr/>
          <p:nvPr/>
        </p:nvSpPr>
        <p:spPr>
          <a:xfrm>
            <a:off x="593725" y="1200785"/>
            <a:ext cx="7947660" cy="1198880"/>
          </a:xfrm>
          <a:prstGeom prst="rect">
            <a:avLst/>
          </a:prstGeom>
          <a:noFill/>
          <a:ln>
            <a:noFill/>
          </a:ln>
        </p:spPr>
        <p:txBody>
          <a:bodyPr wrap="square" rtlCol="0" anchor="t">
            <a:spAutoFit/>
          </a:bodyPr>
          <a:p>
            <a:pPr algn="l"/>
            <a:r>
              <a:rPr lang="zh-CN" altLang="en-US" sz="2400" b="1">
                <a:solidFill>
                  <a:schemeClr val="bg1"/>
                </a:solidFill>
                <a:effectLst>
                  <a:glow rad="139700">
                    <a:srgbClr val="70AD47">
                      <a:satMod val="175000"/>
                      <a:alpha val="40000"/>
                    </a:srgbClr>
                  </a:glow>
                </a:effectLst>
              </a:rPr>
              <a:t>大数据的来源按照数据产生主体可划分为三层。最外层的是巨量的各类机器产生的数据，次外层是人为产生的大量数据。最内层主要是来自企业的数据。</a:t>
            </a:r>
            <a:endParaRPr lang="zh-CN" altLang="en-US" sz="2400" b="1">
              <a:solidFill>
                <a:schemeClr val="bg1"/>
              </a:solidFill>
              <a:effectLst>
                <a:glow rad="139700">
                  <a:srgbClr val="70AD47">
                    <a:satMod val="175000"/>
                    <a:alpha val="40000"/>
                  </a:srgbClr>
                </a:glow>
              </a:effectLst>
            </a:endParaRPr>
          </a:p>
        </p:txBody>
      </p:sp>
      <p:pic>
        <p:nvPicPr>
          <p:cNvPr id="18" name="图片 17" descr="公用21"/>
          <p:cNvPicPr>
            <a:picLocks noChangeAspect="1"/>
          </p:cNvPicPr>
          <p:nvPr/>
        </p:nvPicPr>
        <p:blipFill>
          <a:blip r:embed="rId1"/>
          <a:stretch>
            <a:fillRect/>
          </a:stretch>
        </p:blipFill>
        <p:spPr>
          <a:xfrm>
            <a:off x="3048000" y="2474595"/>
            <a:ext cx="5415915" cy="3268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22031" y="181148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16933"/>
            <a:ext cx="1864360" cy="337185"/>
          </a:xfrm>
          <a:prstGeom prst="rect">
            <a:avLst/>
          </a:prstGeom>
        </p:spPr>
        <p:txBody>
          <a:bodyPr wrap="none">
            <a:spAutoFit/>
          </a:bodyPr>
          <a:lstStyle/>
          <a:p>
            <a:pPr algn="l"/>
            <a:r>
              <a:rPr lang="zh-CN" altLang="zh-CN" sz="1600" b="1" dirty="0">
                <a:solidFill>
                  <a:srgbClr val="3D89BC"/>
                </a:solidFill>
              </a:rPr>
              <a:t>数据分析活动步骤 </a:t>
            </a:r>
            <a:endParaRPr lang="zh-CN" altLang="zh-CN" sz="1600" b="1" dirty="0">
              <a:solidFill>
                <a:srgbClr val="3D89BC"/>
              </a:solidFill>
            </a:endParaRPr>
          </a:p>
        </p:txBody>
      </p:sp>
      <p:sp>
        <p:nvSpPr>
          <p:cNvPr id="39" name="同侧圆角矩形 38"/>
          <p:cNvSpPr/>
          <p:nvPr/>
        </p:nvSpPr>
        <p:spPr>
          <a:xfrm rot="5400000">
            <a:off x="3049905" y="1099820"/>
            <a:ext cx="551815" cy="386397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燕尾形 40"/>
          <p:cNvSpPr/>
          <p:nvPr/>
        </p:nvSpPr>
        <p:spPr>
          <a:xfrm rot="5400000">
            <a:off x="501650" y="2784475"/>
            <a:ext cx="892810" cy="8178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757555" y="3070860"/>
            <a:ext cx="818515" cy="521970"/>
          </a:xfrm>
          <a:prstGeom prst="rect">
            <a:avLst/>
          </a:prstGeom>
          <a:noFill/>
        </p:spPr>
        <p:txBody>
          <a:bodyPr wrap="square" rtlCol="0">
            <a:spAutoFit/>
          </a:bodyPr>
          <a:p>
            <a:r>
              <a:rPr lang="en-US" altLang="zh-CN" sz="2800"/>
              <a:t>1</a:t>
            </a:r>
            <a:endParaRPr lang="en-US" altLang="zh-CN" sz="2800"/>
          </a:p>
        </p:txBody>
      </p:sp>
      <p:sp>
        <p:nvSpPr>
          <p:cNvPr id="43" name="文本框 42"/>
          <p:cNvSpPr txBox="1"/>
          <p:nvPr/>
        </p:nvSpPr>
        <p:spPr>
          <a:xfrm>
            <a:off x="1437640" y="2780665"/>
            <a:ext cx="3361055" cy="398780"/>
          </a:xfrm>
          <a:prstGeom prst="rect">
            <a:avLst/>
          </a:prstGeom>
          <a:noFill/>
        </p:spPr>
        <p:txBody>
          <a:bodyPr wrap="square" rtlCol="0">
            <a:spAutoFit/>
          </a:bodyPr>
          <a:p>
            <a:r>
              <a:rPr lang="zh-CN" altLang="en-US" sz="2000"/>
              <a:t>数据获取及储存</a:t>
            </a:r>
            <a:endParaRPr lang="zh-CN" altLang="en-US" sz="2000"/>
          </a:p>
        </p:txBody>
      </p:sp>
      <p:grpSp>
        <p:nvGrpSpPr>
          <p:cNvPr id="13" name="组合 12"/>
          <p:cNvGrpSpPr/>
          <p:nvPr/>
        </p:nvGrpSpPr>
        <p:grpSpPr>
          <a:xfrm>
            <a:off x="539750" y="3449050"/>
            <a:ext cx="4930140" cy="892810"/>
            <a:chOff x="1526" y="3984"/>
            <a:chExt cx="7764" cy="2445"/>
          </a:xfrm>
        </p:grpSpPr>
        <p:sp>
          <p:nvSpPr>
            <p:cNvPr id="16" name="同侧圆角矩形 15"/>
            <p:cNvSpPr/>
            <p:nvPr/>
          </p:nvSpPr>
          <p:spPr>
            <a:xfrm rot="5400000">
              <a:off x="5150" y="1689"/>
              <a:ext cx="1511" cy="610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526" y="3984"/>
              <a:ext cx="7764" cy="2445"/>
              <a:chOff x="1526" y="3984"/>
              <a:chExt cx="7764" cy="2445"/>
            </a:xfrm>
          </p:grpSpPr>
          <p:sp>
            <p:nvSpPr>
              <p:cNvPr id="18" name="燕尾形 17"/>
              <p:cNvSpPr/>
              <p:nvPr/>
            </p:nvSpPr>
            <p:spPr>
              <a:xfrm rot="5400000">
                <a:off x="954" y="4556"/>
                <a:ext cx="2445" cy="130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883" y="4855"/>
                <a:ext cx="1262" cy="1429"/>
              </a:xfrm>
              <a:prstGeom prst="rect">
                <a:avLst/>
              </a:prstGeom>
              <a:noFill/>
            </p:spPr>
            <p:txBody>
              <a:bodyPr wrap="square" rtlCol="0">
                <a:spAutoFit/>
              </a:bodyPr>
              <a:p>
                <a:pPr algn="l"/>
                <a:r>
                  <a:rPr lang="en-US" altLang="zh-CN" sz="2800"/>
                  <a:t>2</a:t>
                </a:r>
                <a:endParaRPr lang="en-US" altLang="zh-CN" sz="2800"/>
              </a:p>
            </p:txBody>
          </p:sp>
          <p:sp>
            <p:nvSpPr>
              <p:cNvPr id="21" name="文本框 20"/>
              <p:cNvSpPr txBox="1"/>
              <p:nvPr/>
            </p:nvSpPr>
            <p:spPr>
              <a:xfrm>
                <a:off x="2951" y="4075"/>
                <a:ext cx="6339" cy="1092"/>
              </a:xfrm>
              <a:prstGeom prst="rect">
                <a:avLst/>
              </a:prstGeom>
              <a:noFill/>
            </p:spPr>
            <p:txBody>
              <a:bodyPr wrap="square" rtlCol="0">
                <a:spAutoFit/>
              </a:bodyPr>
              <a:p>
                <a:pPr algn="l"/>
                <a:r>
                  <a:rPr lang="zh-CN" altLang="en-US" sz="2000"/>
                  <a:t>数据信息抽取及无用信息的清洗</a:t>
                </a:r>
                <a:endParaRPr lang="zh-CN" altLang="en-US" sz="2000"/>
              </a:p>
            </p:txBody>
          </p:sp>
        </p:grpSp>
      </p:grpSp>
      <p:sp>
        <p:nvSpPr>
          <p:cNvPr id="50" name="同侧圆角矩形 49"/>
          <p:cNvSpPr/>
          <p:nvPr/>
        </p:nvSpPr>
        <p:spPr>
          <a:xfrm rot="5400000">
            <a:off x="3060065" y="2513965"/>
            <a:ext cx="551815" cy="384556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燕尾形 51"/>
          <p:cNvSpPr/>
          <p:nvPr/>
        </p:nvSpPr>
        <p:spPr>
          <a:xfrm rot="5400000">
            <a:off x="509905" y="4189730"/>
            <a:ext cx="892810" cy="835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779145" y="4516755"/>
            <a:ext cx="784225" cy="521970"/>
          </a:xfrm>
          <a:prstGeom prst="rect">
            <a:avLst/>
          </a:prstGeom>
          <a:noFill/>
        </p:spPr>
        <p:txBody>
          <a:bodyPr wrap="square" rtlCol="0">
            <a:spAutoFit/>
          </a:bodyPr>
          <a:p>
            <a:r>
              <a:rPr lang="en-US" altLang="zh-CN" sz="2800"/>
              <a:t>3</a:t>
            </a:r>
            <a:endParaRPr lang="en-US" altLang="zh-CN"/>
          </a:p>
        </p:txBody>
      </p:sp>
      <p:sp>
        <p:nvSpPr>
          <p:cNvPr id="54" name="文本框 53"/>
          <p:cNvSpPr txBox="1"/>
          <p:nvPr/>
        </p:nvSpPr>
        <p:spPr>
          <a:xfrm>
            <a:off x="1435100" y="4193540"/>
            <a:ext cx="3823335" cy="398780"/>
          </a:xfrm>
          <a:prstGeom prst="rect">
            <a:avLst/>
          </a:prstGeom>
          <a:noFill/>
        </p:spPr>
        <p:txBody>
          <a:bodyPr wrap="square" rtlCol="0">
            <a:spAutoFit/>
          </a:bodyPr>
          <a:p>
            <a:r>
              <a:rPr lang="zh-CN" altLang="en-US" sz="2000"/>
              <a:t>数据整合及表示 </a:t>
            </a:r>
            <a:endParaRPr lang="zh-CN" altLang="en-US" sz="1600"/>
          </a:p>
        </p:txBody>
      </p:sp>
      <p:sp>
        <p:nvSpPr>
          <p:cNvPr id="56" name="同侧圆角矩形 55"/>
          <p:cNvSpPr/>
          <p:nvPr/>
        </p:nvSpPr>
        <p:spPr>
          <a:xfrm rot="5400000">
            <a:off x="3039745" y="3237230"/>
            <a:ext cx="551815" cy="388556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rot="0">
            <a:off x="497205" y="4904105"/>
            <a:ext cx="4759960" cy="892935"/>
            <a:chOff x="1493" y="3983"/>
            <a:chExt cx="7496" cy="2445"/>
          </a:xfrm>
        </p:grpSpPr>
        <p:sp>
          <p:nvSpPr>
            <p:cNvPr id="58" name="燕尾形 57"/>
            <p:cNvSpPr/>
            <p:nvPr/>
          </p:nvSpPr>
          <p:spPr>
            <a:xfrm rot="5400000">
              <a:off x="937" y="4538"/>
              <a:ext cx="2445" cy="13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文本框 58"/>
            <p:cNvSpPr txBox="1"/>
            <p:nvPr/>
          </p:nvSpPr>
          <p:spPr>
            <a:xfrm>
              <a:off x="1851" y="4953"/>
              <a:ext cx="1262" cy="1429"/>
            </a:xfrm>
            <a:prstGeom prst="rect">
              <a:avLst/>
            </a:prstGeom>
            <a:noFill/>
          </p:spPr>
          <p:txBody>
            <a:bodyPr wrap="square" rtlCol="0">
              <a:spAutoFit/>
            </a:bodyPr>
            <a:p>
              <a:r>
                <a:rPr lang="en-US" altLang="zh-CN" sz="2800"/>
                <a:t>4</a:t>
              </a:r>
              <a:endParaRPr lang="en-US" altLang="zh-CN"/>
            </a:p>
          </p:txBody>
        </p:sp>
        <p:sp>
          <p:nvSpPr>
            <p:cNvPr id="60" name="文本框 59"/>
            <p:cNvSpPr txBox="1"/>
            <p:nvPr/>
          </p:nvSpPr>
          <p:spPr>
            <a:xfrm>
              <a:off x="2951" y="4075"/>
              <a:ext cx="6038" cy="1092"/>
            </a:xfrm>
            <a:prstGeom prst="rect">
              <a:avLst/>
            </a:prstGeom>
            <a:noFill/>
          </p:spPr>
          <p:txBody>
            <a:bodyPr wrap="square" rtlCol="0">
              <a:spAutoFit/>
            </a:bodyPr>
            <a:p>
              <a:pPr algn="l"/>
              <a:r>
                <a:rPr lang="zh-CN" altLang="en-US" sz="2000"/>
                <a:t>数据模型的建立和结果分析 </a:t>
              </a:r>
              <a:endParaRPr lang="zh-CN" altLang="en-US" sz="2000"/>
            </a:p>
          </p:txBody>
        </p:sp>
      </p:grpSp>
      <p:sp>
        <p:nvSpPr>
          <p:cNvPr id="62" name="同侧圆角矩形 61"/>
          <p:cNvSpPr/>
          <p:nvPr/>
        </p:nvSpPr>
        <p:spPr>
          <a:xfrm rot="5400000">
            <a:off x="3030220" y="3945890"/>
            <a:ext cx="551815" cy="390525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rot="5400000">
            <a:off x="458470" y="5617210"/>
            <a:ext cx="892810" cy="9042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a:off x="755650" y="5963920"/>
            <a:ext cx="823595" cy="521970"/>
          </a:xfrm>
          <a:prstGeom prst="rect">
            <a:avLst/>
          </a:prstGeom>
          <a:noFill/>
        </p:spPr>
        <p:txBody>
          <a:bodyPr wrap="square" rtlCol="0">
            <a:spAutoFit/>
          </a:bodyPr>
          <a:p>
            <a:r>
              <a:rPr lang="en-US" altLang="zh-CN" sz="2800"/>
              <a:t>5</a:t>
            </a:r>
            <a:endParaRPr lang="en-US" altLang="zh-CN"/>
          </a:p>
        </p:txBody>
      </p:sp>
      <p:sp>
        <p:nvSpPr>
          <p:cNvPr id="67" name="文本框 66"/>
          <p:cNvSpPr txBox="1"/>
          <p:nvPr/>
        </p:nvSpPr>
        <p:spPr>
          <a:xfrm>
            <a:off x="1424305" y="5652135"/>
            <a:ext cx="1765935" cy="398780"/>
          </a:xfrm>
          <a:prstGeom prst="rect">
            <a:avLst/>
          </a:prstGeom>
          <a:noFill/>
        </p:spPr>
        <p:txBody>
          <a:bodyPr wrap="square" rtlCol="0">
            <a:spAutoFit/>
          </a:bodyPr>
          <a:p>
            <a:pPr algn="l"/>
            <a:r>
              <a:rPr lang="zh-CN" altLang="en-US" sz="2000"/>
              <a:t>结果阐释</a:t>
            </a:r>
            <a:endParaRPr lang="zh-CN" altLang="en-US" sz="2000"/>
          </a:p>
        </p:txBody>
      </p:sp>
      <p:sp>
        <p:nvSpPr>
          <p:cNvPr id="2"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10" name="文本框 27"/>
          <p:cNvSpPr txBox="1"/>
          <p:nvPr/>
        </p:nvSpPr>
        <p:spPr>
          <a:xfrm>
            <a:off x="7036603" y="1708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4" name="矩形 13"/>
          <p:cNvSpPr/>
          <p:nvPr/>
        </p:nvSpPr>
        <p:spPr>
          <a:xfrm>
            <a:off x="1223010" y="1188085"/>
            <a:ext cx="6259195" cy="1322070"/>
          </a:xfrm>
          <a:prstGeom prst="rect">
            <a:avLst/>
          </a:prstGeom>
          <a:noFill/>
          <a:ln>
            <a:noFill/>
          </a:ln>
        </p:spPr>
        <p:txBody>
          <a:bodyPr wrap="square" rtlCol="0" anchor="t">
            <a:spAutoFit/>
            <a:scene3d>
              <a:camera prst="orthographicFront"/>
              <a:lightRig rig="threePt" dir="t">
                <a:rot lat="0" lon="0" rev="0"/>
              </a:lightRig>
            </a:scene3d>
            <a:sp3d extrusionH="120650" prstMaterial="matte"/>
          </a:bodyPr>
          <a:p>
            <a:pPr algn="l"/>
            <a:r>
              <a:rPr lang="zh-CN" altLang="en-US" sz="2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由于大数据复杂多变的特殊属性，不同的学者对大数据分析方法的看法各异。总结起来，包括三种体系，分别是面向数据视角、面向流程视角和面向信息技术视角的分析方法。</a:t>
            </a:r>
            <a:endParaRPr lang="zh-CN" altLang="en-US" sz="2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pic>
        <p:nvPicPr>
          <p:cNvPr id="15" name="图片 14" descr="公用20"/>
          <p:cNvPicPr>
            <a:picLocks noChangeAspect="1"/>
          </p:cNvPicPr>
          <p:nvPr/>
        </p:nvPicPr>
        <p:blipFill>
          <a:blip r:embed="rId1"/>
          <a:stretch>
            <a:fillRect/>
          </a:stretch>
        </p:blipFill>
        <p:spPr>
          <a:xfrm>
            <a:off x="5360035" y="2764155"/>
            <a:ext cx="3050540" cy="3409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962171" y="2768784"/>
            <a:ext cx="1077514" cy="1014730"/>
          </a:xfrm>
          <a:prstGeom prst="rect">
            <a:avLst/>
          </a:prstGeom>
        </p:spPr>
        <p:txBody>
          <a:bodyPr wrap="square">
            <a:spAutoFit/>
          </a:bodyPr>
          <a:lstStyle/>
          <a:p>
            <a:r>
              <a:rPr lang="en-US" altLang="zh-CN" sz="2000" b="1" dirty="0" smtClean="0">
                <a:solidFill>
                  <a:prstClr val="white"/>
                </a:solidFill>
              </a:rPr>
              <a:t>4  </a:t>
            </a:r>
            <a:r>
              <a:rPr lang="zh-CN" altLang="en-US" sz="2000" b="1" dirty="0" smtClean="0">
                <a:solidFill>
                  <a:prstClr val="white"/>
                </a:solidFill>
              </a:rPr>
              <a:t>大</a:t>
            </a:r>
            <a:r>
              <a:rPr lang="en-US" altLang="zh-CN" sz="2000" b="1" dirty="0" smtClean="0">
                <a:solidFill>
                  <a:prstClr val="white"/>
                </a:solidFill>
              </a:rPr>
              <a:t>必要的活动步骤</a:t>
            </a:r>
            <a:endParaRPr lang="en-US" altLang="zh-CN" sz="2000" b="1" dirty="0" smtClean="0">
              <a:solidFill>
                <a:prstClr val="white"/>
              </a:solidFill>
            </a:endParaRPr>
          </a:p>
        </p:txBody>
      </p:sp>
      <p:grpSp>
        <p:nvGrpSpPr>
          <p:cNvPr id="37" name="组合 36"/>
          <p:cNvGrpSpPr/>
          <p:nvPr/>
        </p:nvGrpSpPr>
        <p:grpSpPr>
          <a:xfrm>
            <a:off x="5638022" y="3516890"/>
            <a:ext cx="2804384" cy="368300"/>
            <a:chOff x="7892654" y="2137018"/>
            <a:chExt cx="3739175" cy="491066"/>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619" y="2137018"/>
              <a:ext cx="2493431" cy="491066"/>
            </a:xfrm>
            <a:prstGeom prst="rect">
              <a:avLst/>
            </a:prstGeom>
          </p:spPr>
          <p:txBody>
            <a:bodyPr wrap="none">
              <a:spAutoFit/>
            </a:bodyPr>
            <a:lstStyle/>
            <a:p>
              <a:pPr algn="l"/>
              <a:r>
                <a:rPr lang="zh-CN" altLang="en-US" spc="225" dirty="0">
                  <a:solidFill>
                    <a:prstClr val="white"/>
                  </a:solidFill>
                </a:rPr>
                <a:t>（</a:t>
              </a:r>
              <a:r>
                <a:rPr lang="en-US" altLang="zh-CN" spc="225" dirty="0">
                  <a:solidFill>
                    <a:prstClr val="white"/>
                  </a:solidFill>
                </a:rPr>
                <a:t>4</a:t>
              </a:r>
              <a:r>
                <a:rPr lang="zh-CN" altLang="en-US" spc="225" dirty="0">
                  <a:solidFill>
                    <a:prstClr val="white"/>
                  </a:solidFill>
                </a:rPr>
                <a:t>）数据挖掘</a:t>
              </a:r>
              <a:endParaRPr lang="zh-CN" altLang="en-US" spc="225" dirty="0">
                <a:solidFill>
                  <a:prstClr val="white"/>
                </a:solidFill>
              </a:endParaRPr>
            </a:p>
          </p:txBody>
        </p:sp>
      </p:grpSp>
      <p:grpSp>
        <p:nvGrpSpPr>
          <p:cNvPr id="40" name="组合 39"/>
          <p:cNvGrpSpPr/>
          <p:nvPr/>
        </p:nvGrpSpPr>
        <p:grpSpPr>
          <a:xfrm>
            <a:off x="313113" y="3550942"/>
            <a:ext cx="2826196" cy="368300"/>
            <a:chOff x="7892654" y="2137018"/>
            <a:chExt cx="3811694" cy="491066"/>
          </a:xfrm>
        </p:grpSpPr>
        <p:sp>
          <p:nvSpPr>
            <p:cNvPr id="41" name="圆角矩形 40"/>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137018"/>
              <a:ext cx="2654062" cy="491066"/>
            </a:xfrm>
            <a:prstGeom prst="rect">
              <a:avLst/>
            </a:prstGeom>
          </p:spPr>
          <p:txBody>
            <a:bodyPr wrap="none">
              <a:spAutoFit/>
            </a:bodyPr>
            <a:lstStyle/>
            <a:p>
              <a:pPr algn="l"/>
              <a:r>
                <a:rPr lang="en-US" altLang="zh-CN" spc="225" dirty="0">
                  <a:solidFill>
                    <a:prstClr val="white"/>
                  </a:solidFill>
                </a:rPr>
                <a:t>(3</a:t>
              </a:r>
              <a:r>
                <a:rPr lang="zh-CN" altLang="en-US" spc="225" dirty="0">
                  <a:solidFill>
                    <a:prstClr val="white"/>
                  </a:solidFill>
                </a:rPr>
                <a:t>）数据预处理</a:t>
              </a:r>
              <a:endParaRPr lang="zh-CN" altLang="en-US" spc="225" dirty="0">
                <a:solidFill>
                  <a:prstClr val="white"/>
                </a:solidFill>
              </a:endParaRPr>
            </a:p>
          </p:txBody>
        </p:sp>
      </p:grpSp>
      <p:grpSp>
        <p:nvGrpSpPr>
          <p:cNvPr id="43" name="组合 42"/>
          <p:cNvGrpSpPr/>
          <p:nvPr/>
        </p:nvGrpSpPr>
        <p:grpSpPr>
          <a:xfrm>
            <a:off x="289536" y="126325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3289670" cy="491066"/>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1</a:t>
              </a:r>
              <a:r>
                <a:rPr lang="zh-CN" altLang="en-US" kern="500" spc="225" dirty="0">
                  <a:solidFill>
                    <a:schemeClr val="bg1"/>
                  </a:solidFill>
                </a:rPr>
                <a:t>）</a:t>
              </a:r>
              <a:r>
                <a:rPr kern="500" spc="225" dirty="0">
                  <a:solidFill>
                    <a:schemeClr val="bg1"/>
                  </a:solidFill>
                </a:rPr>
                <a:t>识别目标需求</a:t>
              </a:r>
              <a:endParaRPr kern="500" spc="225" dirty="0">
                <a:solidFill>
                  <a:schemeClr val="bg1"/>
                </a:solidFill>
              </a:endParaRPr>
            </a:p>
          </p:txBody>
        </p:sp>
      </p:grpSp>
      <p:grpSp>
        <p:nvGrpSpPr>
          <p:cNvPr id="49" name="组合 48"/>
          <p:cNvGrpSpPr/>
          <p:nvPr/>
        </p:nvGrpSpPr>
        <p:grpSpPr>
          <a:xfrm>
            <a:off x="5603958" y="1279655"/>
            <a:ext cx="3411263" cy="705727"/>
            <a:chOff x="7471943" y="1805208"/>
            <a:chExt cx="4548351" cy="940970"/>
          </a:xfrm>
        </p:grpSpPr>
        <p:grpSp>
          <p:nvGrpSpPr>
            <p:cNvPr id="50" name="组合 49"/>
            <p:cNvGrpSpPr/>
            <p:nvPr/>
          </p:nvGrpSpPr>
          <p:grpSpPr>
            <a:xfrm>
              <a:off x="7517356" y="1805208"/>
              <a:ext cx="3739185" cy="498310"/>
              <a:chOff x="7892653" y="2132469"/>
              <a:chExt cx="3739185" cy="498310"/>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2493434" cy="493761"/>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2</a:t>
                </a:r>
                <a:r>
                  <a:rPr lang="zh-CN" altLang="en-US" kern="500" spc="225" dirty="0">
                    <a:solidFill>
                      <a:schemeClr val="bg1"/>
                    </a:solidFill>
                  </a:rPr>
                  <a:t>）</a:t>
                </a:r>
                <a:r>
                  <a:rPr kern="500" spc="225" dirty="0">
                    <a:solidFill>
                      <a:schemeClr val="bg1"/>
                    </a:solidFill>
                  </a:rPr>
                  <a:t>采集数据</a:t>
                </a:r>
                <a:endParaRPr kern="500" spc="225" dirty="0">
                  <a:solidFill>
                    <a:schemeClr val="bg1"/>
                  </a:solidFill>
                </a:endParaRPr>
              </a:p>
            </p:txBody>
          </p:sp>
        </p:grpSp>
        <p:sp>
          <p:nvSpPr>
            <p:cNvPr id="51" name="矩形 50"/>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4" name="矩形 53"/>
          <p:cNvSpPr/>
          <p:nvPr/>
        </p:nvSpPr>
        <p:spPr>
          <a:xfrm>
            <a:off x="5603958" y="3851208"/>
            <a:ext cx="3330493" cy="133794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数据挖掘的目的是在现有数据基础之上利用各类有效的算法挖掘出数据中隐含的有机质信息，从而达到分析推理和预测的效果，实现预定的高层次数据分析需求。</a:t>
            </a:r>
            <a:endParaRPr lang="zh-CN" altLang="zh-CN" sz="1350" dirty="0">
              <a:solidFill>
                <a:prstClr val="black">
                  <a:lumMod val="50000"/>
                  <a:lumOff val="50000"/>
                </a:prstClr>
              </a:solidFill>
            </a:endParaRPr>
          </a:p>
        </p:txBody>
      </p:sp>
      <p:sp>
        <p:nvSpPr>
          <p:cNvPr id="56" name="矩形 55"/>
          <p:cNvSpPr/>
          <p:nvPr/>
        </p:nvSpPr>
        <p:spPr>
          <a:xfrm>
            <a:off x="278330" y="3878057"/>
            <a:ext cx="2860979" cy="1026160"/>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对数据进行必要的预处理，常用的数据预处理方法包括：数据集成、数据清洗、数据去冗余。</a:t>
            </a:r>
            <a:endParaRPr lang="zh-CN" altLang="zh-CN" sz="1350" dirty="0">
              <a:solidFill>
                <a:prstClr val="black">
                  <a:lumMod val="50000"/>
                  <a:lumOff val="50000"/>
                </a:prstClr>
              </a:solidFill>
            </a:endParaRPr>
          </a:p>
        </p:txBody>
      </p:sp>
      <p:sp>
        <p:nvSpPr>
          <p:cNvPr id="57" name="矩形 56"/>
          <p:cNvSpPr/>
          <p:nvPr/>
        </p:nvSpPr>
        <p:spPr>
          <a:xfrm>
            <a:off x="243825" y="1608085"/>
            <a:ext cx="3330493" cy="1026160"/>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首先必须明确数据分析的目标需求，从而为数据的收集和分析提供清晰的方向，该步骤是数据分析有效性的首要条件。</a:t>
            </a:r>
            <a:endParaRPr lang="zh-CN" altLang="zh-CN" sz="1350" dirty="0">
              <a:solidFill>
                <a:prstClr val="black">
                  <a:lumMod val="50000"/>
                  <a:lumOff val="50000"/>
                </a:prstClr>
              </a:solidFill>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5638018" y="1687976"/>
            <a:ext cx="3132515" cy="1649095"/>
          </a:xfrm>
          <a:prstGeom prst="rect">
            <a:avLst/>
          </a:prstGeom>
        </p:spPr>
        <p:txBody>
          <a:bodyPr wrap="square">
            <a:spAutoFit/>
          </a:bodyPr>
          <a:lstStyle/>
          <a:p>
            <a:pPr>
              <a:lnSpc>
                <a:spcPct val="150000"/>
              </a:lnSpc>
            </a:pPr>
            <a:r>
              <a:rPr lang="zh-CN" sz="1350" dirty="0">
                <a:solidFill>
                  <a:prstClr val="black">
                    <a:lumMod val="50000"/>
                    <a:lumOff val="50000"/>
                  </a:prstClr>
                </a:solidFill>
              </a:rPr>
              <a:t>数据采集就是</a:t>
            </a:r>
            <a:r>
              <a:rPr altLang="zh-CN" sz="1350" dirty="0">
                <a:solidFill>
                  <a:prstClr val="black">
                    <a:lumMod val="50000"/>
                    <a:lumOff val="50000"/>
                  </a:prstClr>
                </a:solidFill>
              </a:rPr>
              <a:t>运用合适的方法来有效收集尽可能多的相关数据，从而为数据分析过程的顺利进行打下基础。常用的数据采集方法包括：系统日志采集方法，这是目前广泛使用的一种数据采集方法。</a:t>
            </a:r>
            <a:endParaRPr altLang="zh-CN" sz="1350" dirty="0">
              <a:solidFill>
                <a:prstClr val="black">
                  <a:lumMod val="50000"/>
                  <a:lumOff val="50000"/>
                </a:prstClr>
              </a:solidFill>
            </a:endParaRPr>
          </a:p>
        </p:txBody>
      </p:sp>
      <p:cxnSp>
        <p:nvCxnSpPr>
          <p:cNvPr id="18" name="曲线连接符 17"/>
          <p:cNvCxnSpPr>
            <a:stCxn id="22" idx="2"/>
          </p:cNvCxnSpPr>
          <p:nvPr/>
        </p:nvCxnSpPr>
        <p:spPr>
          <a:xfrm rot="10800000" flipV="1">
            <a:off x="3139310" y="3310894"/>
            <a:ext cx="477321" cy="5403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a:off x="5216833" y="3259139"/>
            <a:ext cx="409632" cy="515274"/>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52232" y="151057"/>
            <a:ext cx="2389505" cy="414020"/>
          </a:xfrm>
          <a:prstGeom prst="rect">
            <a:avLst/>
          </a:prstGeom>
          <a:noFill/>
        </p:spPr>
        <p:txBody>
          <a:bodyPr wrap="none" rtlCol="0">
            <a:spAutoFit/>
          </a:bodyPr>
          <a:p>
            <a:r>
              <a:rPr lang="en-US" sz="2100" b="1" spc="225" dirty="0" smtClean="0">
                <a:solidFill>
                  <a:prstClr val="white"/>
                </a:solidFill>
              </a:rPr>
              <a:t>5.2</a:t>
            </a:r>
            <a:r>
              <a:rPr lang="zh-CN" altLang="en-US" sz="2100" b="1" spc="225" dirty="0" smtClean="0">
                <a:solidFill>
                  <a:prstClr val="white"/>
                </a:solidFill>
              </a:rPr>
              <a:t>数据分析方法</a:t>
            </a:r>
            <a:endParaRPr lang="zh-CN" altLang="en-US" sz="2100" b="1" spc="225" dirty="0" smtClean="0">
              <a:solidFill>
                <a:prstClr val="white"/>
              </a:solidFill>
            </a:endParaRPr>
          </a:p>
        </p:txBody>
      </p:sp>
      <p:sp>
        <p:nvSpPr>
          <p:cNvPr id="10" name="文本框 27"/>
          <p:cNvSpPr txBox="1"/>
          <p:nvPr/>
        </p:nvSpPr>
        <p:spPr>
          <a:xfrm>
            <a:off x="7036603" y="170892"/>
            <a:ext cx="1631950" cy="299085"/>
          </a:xfrm>
          <a:prstGeom prst="rect">
            <a:avLst/>
          </a:prstGeom>
          <a:noFill/>
        </p:spPr>
        <p:txBody>
          <a:bodyPr wrap="none" rtlCol="0">
            <a:spAutoFit/>
          </a:bodyPr>
          <a:p>
            <a:r>
              <a:rPr lang="zh-CN" altLang="en-US" sz="1350" dirty="0">
                <a:solidFill>
                  <a:prstClr val="white"/>
                </a:solidFill>
              </a:rPr>
              <a:t>第五章  大数据分析</a:t>
            </a:r>
            <a:endParaRPr lang="zh-CN" altLang="en-US" sz="1350" dirty="0">
              <a:solidFill>
                <a:prstClr val="white"/>
              </a:solidFill>
            </a:endParaRPr>
          </a:p>
        </p:txBody>
      </p:sp>
      <p:sp>
        <p:nvSpPr>
          <p:cNvPr id="12" name="矩形 11"/>
          <p:cNvSpPr/>
          <p:nvPr/>
        </p:nvSpPr>
        <p:spPr>
          <a:xfrm>
            <a:off x="442707" y="816933"/>
            <a:ext cx="1864360" cy="337185"/>
          </a:xfrm>
          <a:prstGeom prst="rect">
            <a:avLst/>
          </a:prstGeom>
        </p:spPr>
        <p:txBody>
          <a:bodyPr wrap="none">
            <a:spAutoFit/>
          </a:bodyPr>
          <a:p>
            <a:pPr algn="l"/>
            <a:r>
              <a:rPr lang="zh-CN" altLang="zh-CN" sz="1600" b="1" dirty="0">
                <a:solidFill>
                  <a:srgbClr val="3D89BC"/>
                </a:solidFill>
              </a:rPr>
              <a:t>数据分析活动步骤 </a:t>
            </a:r>
            <a:endParaRPr lang="zh-CN" altLang="zh-CN" sz="1600" b="1" dirty="0">
              <a:solidFill>
                <a:srgbClr val="3D89BC"/>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10234</Words>
  <Application>WPS 演示</Application>
  <PresentationFormat>宽屏</PresentationFormat>
  <Paragraphs>862</Paragraphs>
  <Slides>47</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4</vt:i4>
      </vt:variant>
      <vt:variant>
        <vt:lpstr>幻灯片标题</vt:lpstr>
      </vt:variant>
      <vt:variant>
        <vt:i4>47</vt:i4>
      </vt:variant>
    </vt:vector>
  </HeadingPairs>
  <TitlesOfParts>
    <vt:vector size="61" baseType="lpstr">
      <vt:lpstr>Arial</vt:lpstr>
      <vt:lpstr>宋体</vt:lpstr>
      <vt:lpstr>Wingdings</vt:lpstr>
      <vt:lpstr>微软雅黑</vt:lpstr>
      <vt:lpstr>Impact</vt:lpstr>
      <vt:lpstr>Calibri</vt:lpstr>
      <vt:lpstr>Arial Unicode MS</vt:lpstr>
      <vt:lpstr>Calibri Light</vt:lpstr>
      <vt:lpstr>Times New Roman</vt:lpstr>
      <vt:lpstr>Office 主题</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繁华忧伤</cp:lastModifiedBy>
  <cp:revision>62</cp:revision>
  <dcterms:created xsi:type="dcterms:W3CDTF">2018-08-18T04:06:00Z</dcterms:created>
  <dcterms:modified xsi:type="dcterms:W3CDTF">2018-12-25T07:26:11Z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