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3"/>
  </p:handoutMasterIdLst>
  <p:sldIdLst>
    <p:sldId id="821" r:id="rId3"/>
    <p:sldId id="827" r:id="rId4"/>
    <p:sldId id="463" r:id="rId6"/>
    <p:sldId id="860" r:id="rId7"/>
    <p:sldId id="861" r:id="rId8"/>
    <p:sldId id="891" r:id="rId9"/>
    <p:sldId id="646" r:id="rId10"/>
    <p:sldId id="892" r:id="rId11"/>
    <p:sldId id="832" r:id="rId12"/>
    <p:sldId id="893" r:id="rId13"/>
    <p:sldId id="859" r:id="rId14"/>
    <p:sldId id="863" r:id="rId15"/>
    <p:sldId id="864" r:id="rId16"/>
    <p:sldId id="865" r:id="rId17"/>
    <p:sldId id="866" r:id="rId18"/>
    <p:sldId id="867" r:id="rId19"/>
    <p:sldId id="868" r:id="rId20"/>
    <p:sldId id="869" r:id="rId21"/>
    <p:sldId id="870" r:id="rId22"/>
    <p:sldId id="871" r:id="rId23"/>
    <p:sldId id="872" r:id="rId24"/>
    <p:sldId id="894" r:id="rId25"/>
    <p:sldId id="874" r:id="rId26"/>
    <p:sldId id="875" r:id="rId27"/>
    <p:sldId id="886" r:id="rId28"/>
    <p:sldId id="887" r:id="rId29"/>
    <p:sldId id="888" r:id="rId30"/>
    <p:sldId id="889" r:id="rId31"/>
    <p:sldId id="890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D89BC"/>
    <a:srgbClr val="ED7D31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6429" autoAdjust="0"/>
  </p:normalViewPr>
  <p:slideViewPr>
    <p:cSldViewPr snapToGrid="0" showGuides="1">
      <p:cViewPr varScale="1">
        <p:scale>
          <a:sx n="68" d="100"/>
          <a:sy n="68" d="100"/>
        </p:scale>
        <p:origin x="-1554" y="-102"/>
      </p:cViewPr>
      <p:guideLst>
        <p:guide orient="horz" pos="4034"/>
        <p:guide orient="horz" pos="1447"/>
        <p:guide orient="horz" pos="638"/>
        <p:guide pos="1880"/>
        <p:guide pos="5537"/>
        <p:guide pos="12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72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6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5.jpeg"/><Relationship Id="rId1" Type="http://schemas.openxmlformats.org/officeDocument/2006/relationships/hyperlink" Target="http://www.cstor.cn/proTextdetail_10766.htm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23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22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21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31.png"/><Relationship Id="rId22" Type="http://schemas.openxmlformats.org/officeDocument/2006/relationships/image" Target="../media/image30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29.png"/><Relationship Id="rId2" Type="http://schemas.openxmlformats.org/officeDocument/2006/relationships/image" Target="../media/image20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28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27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26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25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24.png"/><Relationship Id="rId1" Type="http://schemas.openxmlformats.org/officeDocument/2006/relationships/hyperlink" Target="http://www.chinaznyj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blog.csdn.net/zdnlp/article/%20details/745759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lib.csdn.net/base/linu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://spark.apache.org/docs/latest/api/R/read.ml.html" TargetMode="External"/><Relationship Id="rId5" Type="http://schemas.openxmlformats.org/officeDocument/2006/relationships/hyperlink" Target="http://spark.apache.org/docs/latest/api/R/write.ml.html" TargetMode="External"/><Relationship Id="rId4" Type="http://schemas.openxmlformats.org/officeDocument/2006/relationships/hyperlink" Target="http://spark.apache.org/docs/latest/ml-classification-regression.html#isotonic-regression" TargetMode="External"/><Relationship Id="rId3" Type="http://schemas.openxmlformats.org/officeDocument/2006/relationships/hyperlink" Target="http://spark.apache.org/docs/latest/ml-classification-regression.html#logistic-regression" TargetMode="External"/><Relationship Id="rId2" Type="http://schemas.openxmlformats.org/officeDocument/2006/relationships/hyperlink" Target="http://spark.apache.org/docs/latest/ml-clustering.html#k-means" TargetMode="External"/><Relationship Id="rId1" Type="http://schemas.openxmlformats.org/officeDocument/2006/relationships/hyperlink" Target="http://spark.apache.org/docs/latest/api/R/gl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</a:t>
            </a: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zh-CN" altLang="en-US" sz="8000" b="1" spc="300" dirty="0" smtClean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30713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5744150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程显毅    主编                            刘颖  朱倩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25"/>
          <p:cNvSpPr>
            <a:spLocks noEditPoints="1"/>
          </p:cNvSpPr>
          <p:nvPr/>
        </p:nvSpPr>
        <p:spPr bwMode="auto">
          <a:xfrm>
            <a:off x="2442785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89039"/>
            <a:ext cx="7832785" cy="808938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18718" y="1169836"/>
              <a:ext cx="1379785" cy="503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accent4"/>
                  </a:solidFill>
                </a:rPr>
                <a:t>第十四章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S</a:t>
              </a:r>
              <a:r>
                <a:rPr lang="en-US" altLang="zh-CN" sz="2800" dirty="0" err="1" smtClean="0">
                  <a:solidFill>
                    <a:schemeClr val="accent4"/>
                  </a:solidFill>
                </a:rPr>
                <a:t>parkR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520019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7755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parkR</a:t>
              </a:r>
              <a:endParaRPr lang="en-US" altLang="zh-CN" sz="2100" spc="22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3096023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62839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parkDataFrame</a:t>
              </a:r>
              <a:endParaRPr lang="en-US" altLang="zh-CN" sz="2100" spc="22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672027"/>
            <a:ext cx="5693399" cy="424800"/>
            <a:chOff x="1807265" y="2935089"/>
            <a:chExt cx="5693399" cy="424800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48425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支持的机器学习算法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49613" y="4248031"/>
            <a:ext cx="5693399" cy="426278"/>
            <a:chOff x="1807265" y="2935089"/>
            <a:chExt cx="5693399" cy="426278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81814" y="2945869"/>
              <a:ext cx="23310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14.4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综合练习</a:t>
              </a:r>
              <a:endParaRPr lang="zh-CN" altLang="en-US" sz="21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1749613" y="4824035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综合练习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60" y="1730276"/>
            <a:ext cx="8124813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创建数据框的最简单的方法是将一个本地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数据框转换为一个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数据框。可以使用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as.DataFrame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或者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createDataFrame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以及通过在本地的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数据框来创建一个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SparkDataFrames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。例如。以下用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的数据集创建一个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SparkDataFrames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as.DataFrame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(faithful)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&gt;# Displays the first part of the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SparkDataFrame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&gt;head(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760" y="979387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加载数据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9034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smtClean="0">
                <a:solidFill>
                  <a:prstClr val="white"/>
                </a:solidFill>
              </a:rPr>
              <a:t>S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综合练习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60" y="1730276"/>
            <a:ext cx="8124813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选择行和列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&gt;# Create the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SparkDataFrame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as.DataFrame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(faithful)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&gt;# Get basic information about the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SparkDataFrame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&gt;head(select(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"eruptions"))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&gt;head(filter(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df$waiting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&lt; 50))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760" y="979387"/>
            <a:ext cx="419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SparkDataFrame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基本操作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9034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smtClean="0">
                <a:solidFill>
                  <a:prstClr val="white"/>
                </a:solidFill>
              </a:rPr>
              <a:t>S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综合练习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60" y="1730276"/>
            <a:ext cx="8559239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分组，聚合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数据框致辞一些常用功能将分组后的数据聚合。例如，可以计算数据集的等待时间直方图，如下所示。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 use the `n` operator to count the number of times each waiting time appears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&gt;head(summarize(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groupBy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df$waiting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), count = n(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df$waiting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)))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760" y="979387"/>
            <a:ext cx="419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SparkDataFrame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基本操作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9034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smtClean="0">
                <a:solidFill>
                  <a:prstClr val="white"/>
                </a:solidFill>
              </a:rPr>
              <a:t>S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综合练习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60" y="1730276"/>
            <a:ext cx="8559239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在列上操作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还提供了一些功能，可以直接应用于列的数据处理和聚合。下面的列子显示了基本的算术函数的使用。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Convert waiting time from hours to seconds.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Note that we can assign this to a new column in the same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SparkDataFrame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df$waiting_secs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df$waiting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* 60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&gt;head(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760" y="979387"/>
            <a:ext cx="419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SparkDataFrame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基本操作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9034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smtClean="0">
                <a:solidFill>
                  <a:prstClr val="white"/>
                </a:solidFill>
              </a:rPr>
              <a:t>S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综合练习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60" y="1730276"/>
            <a:ext cx="8559239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(4)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应用用户定义函数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中，支持用户定义函数：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在大型数据集上使用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dapply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dapplyCollect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dapply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应用到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SparkData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Frames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的每一个分区。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Convert waiting time from hours to seconds.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Note that we can apply UDF to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DataFrame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&gt;schema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structType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structField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("eruptions", "double"),   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structField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("waiting", "double"),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structField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waiting_secs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", "double"))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&gt;df1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dapply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function(x) { x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cbind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(x,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x$waiting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* 60) }, schema)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&gt;head(collect(df1)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760" y="979387"/>
            <a:ext cx="4149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SparkDataFrame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基本操作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9034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smtClean="0">
                <a:solidFill>
                  <a:prstClr val="white"/>
                </a:solidFill>
              </a:rPr>
              <a:t>S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综合练习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60" y="1730276"/>
            <a:ext cx="8559239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lvl="0"/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dapplyCollect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该函数的输出应该是一个数据框。注意，如果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UDF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的输出运行在所有的分区，不能被拉到驱动和适合驱动内存，那么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dapplyCollect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就会失败。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 Convert waiting time from hours to seconds.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 Note that we can apply UDF to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DataFrame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and return a R's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data.frame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dapplyCollect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function(x) {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x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cbind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(x, "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waiting_secs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 =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x$waiting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* 60)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})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head(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3)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760" y="979387"/>
            <a:ext cx="4149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SparkDataFrame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基本操作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9034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smtClean="0">
                <a:solidFill>
                  <a:prstClr val="white"/>
                </a:solidFill>
              </a:rPr>
              <a:t>S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综合练习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60" y="1730276"/>
            <a:ext cx="8559239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SparkDataFrame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可以注册为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 SQL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的临时视图，允许你在数据上运行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查询。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函数能使得应用运行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查询语句和作为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SparkDataFrame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返回结果。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 Load a JSON file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people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read.df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("./examples/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src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/main/resources/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people.json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", "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json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 Register this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SparkDataFrame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as a temporary view.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createOrReplaceTempView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(people, "people")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 SQL statements can be run by using the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method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teenagers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("SELECT name FROM people WHERE age &gt;= 13 AND age &lt;= 19")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head(teenagers)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760" y="979387"/>
            <a:ext cx="379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从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Spark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上运行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SQL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查询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9034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smtClean="0">
                <a:solidFill>
                  <a:prstClr val="white"/>
                </a:solidFill>
              </a:rPr>
              <a:t>S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综合练习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60" y="1575531"/>
            <a:ext cx="855923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①上传文件，并查看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hdfs.init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hdfs.put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("/opt/bin/jar/people.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json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","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hdfs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://nameservice1/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tmp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/resources/people2.json")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hdfs.cat("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hdfs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://nameservice1/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tmp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/resources/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people.json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 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760" y="979387"/>
            <a:ext cx="400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sparkR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操作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hdfs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上的文件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9034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smtClean="0">
                <a:solidFill>
                  <a:prstClr val="white"/>
                </a:solidFill>
              </a:rPr>
              <a:t>S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综合练习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14870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sparkR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60" y="1575531"/>
            <a:ext cx="8559239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操作该文件，找出年龄大于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的人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sqlContext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sparkRSQL.init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sc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path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file.path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hdfs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://nameservice1/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tmp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/resources/people2.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json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peopleDF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jsonFile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sqlContext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path)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printSchema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peopleDF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registerTempTable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peopleDF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"people")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teenagers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sqlContext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"SELECT name FROM people WHERE age &gt; 30")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teenagersLocalDF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&lt;- collect(teenagers)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print(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teenagersLocalDF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sparkR.stop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 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760" y="979387"/>
            <a:ext cx="396430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hdfs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上的文件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89039"/>
            <a:ext cx="7832785" cy="808938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18718" y="1169836"/>
              <a:ext cx="1379785" cy="503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accent4"/>
                  </a:solidFill>
                </a:rPr>
                <a:t>第十四章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S</a:t>
              </a:r>
              <a:r>
                <a:rPr lang="en-US" altLang="zh-CN" sz="2800" dirty="0" err="1" smtClean="0">
                  <a:solidFill>
                    <a:schemeClr val="accent4"/>
                  </a:solidFill>
                </a:rPr>
                <a:t>parkR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520019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7755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parkR</a:t>
              </a:r>
              <a:endParaRPr lang="zh-CN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3096023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62839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parkDataFrame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672027"/>
            <a:ext cx="5693399" cy="424800"/>
            <a:chOff x="1807265" y="2935089"/>
            <a:chExt cx="5693399" cy="424800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48425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支持的机器学习算法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49613" y="4248031"/>
            <a:ext cx="5693399" cy="426278"/>
            <a:chOff x="1807265" y="2935089"/>
            <a:chExt cx="5693399" cy="426278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81814" y="2945869"/>
              <a:ext cx="23310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综合练习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1749613" y="4824035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综合练习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14870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sparkR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60" y="1575531"/>
            <a:ext cx="855923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③返回结果：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name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1  Michael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④关闭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sparkR.stop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760" y="979387"/>
            <a:ext cx="396430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hdfs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上的文件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综合练习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14870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sparkR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60" y="1575531"/>
            <a:ext cx="8559239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hqlContext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sparkRHive.init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sc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showDF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hqlContext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"show databases"))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showDF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hqlContext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"select * from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ods.tracklog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where day='20150815' limit 15"))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result &lt;-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hqlContext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"select count(*) from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ods.tracklog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where day='20150815' limit 15")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resultDF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&lt;- collect(result)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print(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resultDF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    #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作为变量的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返回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760" y="979387"/>
            <a:ext cx="64617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spark-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hive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的表为对象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89039"/>
            <a:ext cx="7832785" cy="808938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18718" y="1169836"/>
              <a:ext cx="1379785" cy="503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accent4"/>
                  </a:solidFill>
                </a:rPr>
                <a:t>第十四章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S</a:t>
              </a:r>
              <a:r>
                <a:rPr lang="en-US" altLang="zh-CN" sz="2800" dirty="0" err="1" smtClean="0">
                  <a:solidFill>
                    <a:schemeClr val="accent4"/>
                  </a:solidFill>
                </a:rPr>
                <a:t>parkR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520019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7755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parkR</a:t>
              </a:r>
              <a:endParaRPr lang="en-US" altLang="zh-CN" sz="2100" spc="22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3096023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62839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parkDataFrame</a:t>
              </a:r>
              <a:endParaRPr lang="en-US" altLang="zh-CN" sz="2100" spc="22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672027"/>
            <a:ext cx="5693399" cy="424800"/>
            <a:chOff x="1807265" y="2935089"/>
            <a:chExt cx="5693399" cy="424800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48425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支持的机器学习算法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49613" y="4248031"/>
            <a:ext cx="5693399" cy="426278"/>
            <a:chOff x="1807265" y="2935089"/>
            <a:chExt cx="5693399" cy="426278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81814" y="2945869"/>
              <a:ext cx="23310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综合练习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1749613" y="4824035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bg1"/>
                </a:solidFill>
              </a:rPr>
              <a:t>习题</a:t>
            </a:r>
            <a:endParaRPr lang="zh-CN" altLang="en-US" sz="21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2" y="2028169"/>
            <a:ext cx="7961879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SparkR</a:t>
            </a:r>
            <a:r>
              <a:rPr lang="zh-CN" altLang="zh-CN" dirty="0">
                <a:solidFill>
                  <a:schemeClr val="bg1"/>
                </a:solidFill>
              </a:rPr>
              <a:t>的核心是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，是一个基于</a:t>
            </a:r>
            <a:r>
              <a:rPr lang="en-US" altLang="zh-CN" dirty="0">
                <a:solidFill>
                  <a:schemeClr val="bg1"/>
                </a:solidFill>
              </a:rPr>
              <a:t>Spark</a:t>
            </a:r>
            <a:r>
              <a:rPr lang="zh-CN" altLang="zh-CN" dirty="0">
                <a:solidFill>
                  <a:schemeClr val="bg1"/>
                </a:solidFill>
              </a:rPr>
              <a:t>的分布式数据框架。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A</a:t>
            </a:r>
            <a:r>
              <a:rPr lang="zh-CN" altLang="zh-CN" dirty="0">
                <a:solidFill>
                  <a:schemeClr val="bg1"/>
                </a:solidFill>
              </a:rPr>
              <a:t>、</a:t>
            </a:r>
            <a:r>
              <a:rPr lang="en-US" altLang="zh-CN" dirty="0" err="1">
                <a:solidFill>
                  <a:schemeClr val="bg1"/>
                </a:solidFill>
              </a:rPr>
              <a:t>SparkDataFrames</a:t>
            </a:r>
            <a:r>
              <a:rPr lang="en-US" altLang="zh-CN" dirty="0">
                <a:solidFill>
                  <a:schemeClr val="bg1"/>
                </a:solidFill>
              </a:rPr>
              <a:t> B</a:t>
            </a:r>
            <a:r>
              <a:rPr lang="zh-CN" altLang="zh-CN" dirty="0">
                <a:solidFill>
                  <a:schemeClr val="bg1"/>
                </a:solidFill>
              </a:rPr>
              <a:t>、</a:t>
            </a:r>
            <a:r>
              <a:rPr lang="en-US" altLang="zh-CN" dirty="0" err="1">
                <a:solidFill>
                  <a:schemeClr val="bg1"/>
                </a:solidFill>
              </a:rPr>
              <a:t>SparkData</a:t>
            </a:r>
            <a:r>
              <a:rPr lang="en-US" altLang="zh-CN" dirty="0">
                <a:solidFill>
                  <a:schemeClr val="bg1"/>
                </a:solidFill>
              </a:rPr>
              <a:t> C</a:t>
            </a:r>
            <a:r>
              <a:rPr lang="zh-CN" altLang="zh-CN" dirty="0">
                <a:solidFill>
                  <a:schemeClr val="bg1"/>
                </a:solidFill>
              </a:rPr>
              <a:t>、</a:t>
            </a:r>
            <a:r>
              <a:rPr lang="en-US" altLang="zh-CN" dirty="0" err="1">
                <a:solidFill>
                  <a:schemeClr val="bg1"/>
                </a:solidFill>
              </a:rPr>
              <a:t>DataFrames</a:t>
            </a:r>
            <a:r>
              <a:rPr lang="en-US" altLang="zh-CN" dirty="0">
                <a:solidFill>
                  <a:schemeClr val="bg1"/>
                </a:solidFill>
              </a:rPr>
              <a:t> D</a:t>
            </a:r>
            <a:r>
              <a:rPr lang="zh-CN" altLang="zh-CN" dirty="0">
                <a:solidFill>
                  <a:schemeClr val="bg1"/>
                </a:solidFill>
              </a:rPr>
              <a:t>、</a:t>
            </a:r>
            <a:r>
              <a:rPr lang="en-US" altLang="zh-CN" dirty="0">
                <a:solidFill>
                  <a:schemeClr val="bg1"/>
                </a:solidFill>
              </a:rPr>
              <a:t>Spark SQL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 err="1">
                <a:solidFill>
                  <a:schemeClr val="bg1"/>
                </a:solidFill>
              </a:rPr>
              <a:t>SparkR</a:t>
            </a:r>
            <a:r>
              <a:rPr lang="zh-CN" altLang="zh-CN" dirty="0">
                <a:solidFill>
                  <a:schemeClr val="bg1"/>
                </a:solidFill>
              </a:rPr>
              <a:t>加载数据的三个来源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A</a:t>
            </a:r>
            <a:r>
              <a:rPr lang="zh-CN" altLang="zh-CN" dirty="0">
                <a:solidFill>
                  <a:schemeClr val="bg1"/>
                </a:solidFill>
              </a:rPr>
              <a:t>、本地数据框</a:t>
            </a:r>
            <a:r>
              <a:rPr lang="en-US" altLang="zh-CN" dirty="0">
                <a:solidFill>
                  <a:schemeClr val="bg1"/>
                </a:solidFill>
              </a:rPr>
              <a:t>    B</a:t>
            </a:r>
            <a:r>
              <a:rPr lang="zh-CN" altLang="zh-CN" dirty="0">
                <a:solidFill>
                  <a:schemeClr val="bg1"/>
                </a:solidFill>
              </a:rPr>
              <a:t>、数据库</a:t>
            </a:r>
            <a:r>
              <a:rPr lang="en-US" altLang="zh-CN" dirty="0">
                <a:solidFill>
                  <a:schemeClr val="bg1"/>
                </a:solidFill>
              </a:rPr>
              <a:t>      C</a:t>
            </a:r>
            <a:r>
              <a:rPr lang="zh-CN" altLang="zh-CN" dirty="0">
                <a:solidFill>
                  <a:schemeClr val="bg1"/>
                </a:solidFill>
              </a:rPr>
              <a:t>、</a:t>
            </a:r>
            <a:r>
              <a:rPr lang="en-US" altLang="zh-CN" dirty="0">
                <a:solidFill>
                  <a:schemeClr val="bg1"/>
                </a:solidFill>
              </a:rPr>
              <a:t>Hive</a:t>
            </a:r>
            <a:r>
              <a:rPr lang="zh-CN" altLang="zh-CN" dirty="0">
                <a:solidFill>
                  <a:schemeClr val="bg1"/>
                </a:solidFill>
              </a:rPr>
              <a:t>表</a:t>
            </a:r>
            <a:r>
              <a:rPr lang="en-US" altLang="zh-CN" dirty="0">
                <a:solidFill>
                  <a:schemeClr val="bg1"/>
                </a:solidFill>
              </a:rPr>
              <a:t>    D</a:t>
            </a:r>
            <a:r>
              <a:rPr lang="zh-CN" altLang="zh-CN" dirty="0">
                <a:solidFill>
                  <a:schemeClr val="bg1"/>
                </a:solidFill>
              </a:rPr>
              <a:t>、大型数据集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在</a:t>
            </a:r>
            <a:r>
              <a:rPr lang="en-US" altLang="zh-CN" dirty="0">
                <a:solidFill>
                  <a:schemeClr val="bg1"/>
                </a:solidFill>
              </a:rPr>
              <a:t>Spark 1.4</a:t>
            </a:r>
            <a:r>
              <a:rPr lang="zh-CN" altLang="zh-CN" dirty="0">
                <a:solidFill>
                  <a:schemeClr val="bg1"/>
                </a:solidFill>
              </a:rPr>
              <a:t>中，</a:t>
            </a:r>
            <a:r>
              <a:rPr lang="en-US" altLang="zh-CN" dirty="0" err="1">
                <a:solidFill>
                  <a:schemeClr val="bg1"/>
                </a:solidFill>
              </a:rPr>
              <a:t>SparkR</a:t>
            </a:r>
            <a:r>
              <a:rPr lang="zh-CN" altLang="zh-CN" dirty="0">
                <a:solidFill>
                  <a:schemeClr val="bg1"/>
                </a:solidFill>
              </a:rPr>
              <a:t>实现了分布式的</a:t>
            </a:r>
            <a:r>
              <a:rPr lang="en-US" altLang="zh-CN" dirty="0">
                <a:solidFill>
                  <a:schemeClr val="bg1"/>
                </a:solidFill>
              </a:rPr>
              <a:t>data frame</a:t>
            </a:r>
            <a:r>
              <a:rPr lang="zh-CN" altLang="zh-CN" dirty="0">
                <a:solidFill>
                  <a:schemeClr val="bg1"/>
                </a:solidFill>
              </a:rPr>
              <a:t>，支持类似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、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以及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的操作。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 err="1">
                <a:solidFill>
                  <a:schemeClr val="bg1"/>
                </a:solidFill>
              </a:rPr>
              <a:t>SparkR</a:t>
            </a:r>
            <a:r>
              <a:rPr lang="zh-CN" altLang="zh-CN" dirty="0">
                <a:solidFill>
                  <a:schemeClr val="bg1"/>
                </a:solidFill>
              </a:rPr>
              <a:t>使用</a:t>
            </a:r>
            <a:r>
              <a:rPr lang="en-US" altLang="zh-CN" dirty="0">
                <a:solidFill>
                  <a:schemeClr val="bg1"/>
                </a:solidFill>
              </a:rPr>
              <a:t>____</a:t>
            </a:r>
            <a:r>
              <a:rPr lang="zh-CN" altLang="zh-CN" dirty="0">
                <a:solidFill>
                  <a:schemeClr val="bg1"/>
                </a:solidFill>
              </a:rPr>
              <a:t>训练模型。用户可以调用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输出拟合模型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zh-CN" dirty="0">
                <a:solidFill>
                  <a:schemeClr val="bg1"/>
                </a:solidFill>
              </a:rPr>
              <a:t>在新数据上做出预测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用于存储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zh-CN" dirty="0">
                <a:solidFill>
                  <a:schemeClr val="bg1"/>
                </a:solidFill>
              </a:rPr>
              <a:t>加载拟合模型。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一个</a:t>
            </a:r>
            <a:r>
              <a:rPr lang="en-US" altLang="zh-CN" dirty="0" err="1">
                <a:solidFill>
                  <a:schemeClr val="bg1"/>
                </a:solidFill>
              </a:rPr>
              <a:t>SparkDataFrame</a:t>
            </a:r>
            <a:r>
              <a:rPr lang="zh-CN" altLang="zh-CN" dirty="0">
                <a:solidFill>
                  <a:schemeClr val="bg1"/>
                </a:solidFill>
              </a:rPr>
              <a:t>还可以注册为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的临时视图，允许你在数据上运行</a:t>
            </a:r>
            <a:r>
              <a:rPr lang="en-US" altLang="zh-CN" dirty="0">
                <a:solidFill>
                  <a:schemeClr val="bg1"/>
                </a:solidFill>
              </a:rPr>
              <a:t>SQL</a:t>
            </a:r>
            <a:r>
              <a:rPr lang="zh-CN" altLang="zh-CN" dirty="0">
                <a:solidFill>
                  <a:schemeClr val="bg1"/>
                </a:solidFill>
              </a:rPr>
              <a:t>查询。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6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在</a:t>
            </a:r>
            <a:r>
              <a:rPr lang="en-US" altLang="zh-CN" dirty="0" err="1">
                <a:solidFill>
                  <a:schemeClr val="bg1"/>
                </a:solidFill>
              </a:rPr>
              <a:t>SparkR</a:t>
            </a:r>
            <a:r>
              <a:rPr lang="zh-CN" altLang="zh-CN" dirty="0">
                <a:solidFill>
                  <a:schemeClr val="bg1"/>
                </a:solidFill>
              </a:rPr>
              <a:t>中，在大型数据集上使用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或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运行一个给定的函数</a:t>
            </a:r>
            <a:r>
              <a:rPr lang="en-US" altLang="zh-CN" dirty="0" err="1">
                <a:solidFill>
                  <a:schemeClr val="bg1"/>
                </a:solidFill>
              </a:rPr>
              <a:t>dapply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7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简述</a:t>
            </a:r>
            <a:r>
              <a:rPr lang="en-US" altLang="zh-CN" dirty="0" err="1">
                <a:solidFill>
                  <a:schemeClr val="bg1"/>
                </a:solidFill>
              </a:rPr>
              <a:t>SparkDataFrames</a:t>
            </a:r>
            <a:r>
              <a:rPr lang="zh-CN" altLang="zh-CN" dirty="0">
                <a:solidFill>
                  <a:schemeClr val="bg1"/>
                </a:solidFill>
              </a:rPr>
              <a:t>的特点。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8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简要叙述</a:t>
            </a:r>
            <a:r>
              <a:rPr lang="en-US" altLang="zh-CN" dirty="0" err="1">
                <a:solidFill>
                  <a:schemeClr val="bg1"/>
                </a:solidFill>
              </a:rPr>
              <a:t>SparkDataFrames</a:t>
            </a:r>
            <a:r>
              <a:rPr lang="zh-CN" altLang="zh-CN" dirty="0">
                <a:solidFill>
                  <a:schemeClr val="bg1"/>
                </a:solidFill>
              </a:rPr>
              <a:t>可以完成的基本操作。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9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叙述</a:t>
            </a:r>
            <a:r>
              <a:rPr lang="en-US" altLang="zh-CN" dirty="0" err="1">
                <a:solidFill>
                  <a:schemeClr val="bg1"/>
                </a:solidFill>
              </a:rPr>
              <a:t>SparkR</a:t>
            </a:r>
            <a:r>
              <a:rPr lang="zh-CN" altLang="zh-CN" dirty="0">
                <a:solidFill>
                  <a:schemeClr val="bg1"/>
                </a:solidFill>
              </a:rPr>
              <a:t>支持的机器学习算法。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10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简述安装</a:t>
            </a:r>
            <a:r>
              <a:rPr lang="en-US" altLang="zh-CN" dirty="0" err="1">
                <a:solidFill>
                  <a:schemeClr val="bg1"/>
                </a:solidFill>
              </a:rPr>
              <a:t>SparkR</a:t>
            </a:r>
            <a:r>
              <a:rPr lang="zh-CN" altLang="zh-CN" dirty="0">
                <a:solidFill>
                  <a:schemeClr val="bg1"/>
                </a:solidFill>
              </a:rPr>
              <a:t>的主要步骤。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2" y="2028169"/>
            <a:ext cx="7961879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11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在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中启动</a:t>
            </a:r>
            <a:r>
              <a:rPr lang="en-US" altLang="zh-CN" dirty="0" err="1">
                <a:solidFill>
                  <a:schemeClr val="bg1"/>
                </a:solidFill>
              </a:rPr>
              <a:t>SparkR</a:t>
            </a:r>
            <a:r>
              <a:rPr lang="zh-CN" altLang="zh-CN" dirty="0">
                <a:solidFill>
                  <a:schemeClr val="bg1"/>
                </a:solidFill>
              </a:rPr>
              <a:t>的命令？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12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在</a:t>
            </a:r>
            <a:r>
              <a:rPr lang="en-US" altLang="zh-CN" dirty="0">
                <a:solidFill>
                  <a:schemeClr val="bg1"/>
                </a:solidFill>
              </a:rPr>
              <a:t>spark</a:t>
            </a:r>
            <a:r>
              <a:rPr lang="zh-CN" altLang="zh-CN" dirty="0">
                <a:solidFill>
                  <a:schemeClr val="bg1"/>
                </a:solidFill>
              </a:rPr>
              <a:t>中启动</a:t>
            </a:r>
            <a:r>
              <a:rPr lang="en-US" altLang="zh-CN" dirty="0" err="1">
                <a:solidFill>
                  <a:schemeClr val="bg1"/>
                </a:solidFill>
              </a:rPr>
              <a:t>SparkR</a:t>
            </a:r>
            <a:r>
              <a:rPr lang="zh-CN" altLang="zh-CN" dirty="0">
                <a:solidFill>
                  <a:schemeClr val="bg1"/>
                </a:solidFill>
              </a:rPr>
              <a:t>的命令？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13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SparkDataFrames</a:t>
            </a:r>
            <a:r>
              <a:rPr lang="zh-CN" altLang="zh-CN" dirty="0">
                <a:solidFill>
                  <a:schemeClr val="bg1"/>
                </a:solidFill>
              </a:rPr>
              <a:t>具有哪些特点？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14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叙述</a:t>
            </a:r>
            <a:r>
              <a:rPr lang="en-US" altLang="zh-CN" dirty="0" err="1">
                <a:solidFill>
                  <a:schemeClr val="bg1"/>
                </a:solidFill>
              </a:rPr>
              <a:t>SparkDataFrames</a:t>
            </a:r>
            <a:r>
              <a:rPr lang="zh-CN" altLang="zh-CN" dirty="0">
                <a:solidFill>
                  <a:schemeClr val="bg1"/>
                </a:solidFill>
              </a:rPr>
              <a:t>查询优化过程。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15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列举三种以上</a:t>
            </a:r>
            <a:r>
              <a:rPr lang="en-US" altLang="zh-CN" dirty="0" err="1">
                <a:solidFill>
                  <a:schemeClr val="bg1"/>
                </a:solidFill>
              </a:rPr>
              <a:t>SparkR</a:t>
            </a:r>
            <a:r>
              <a:rPr lang="zh-CN" altLang="zh-CN" dirty="0">
                <a:solidFill>
                  <a:schemeClr val="bg1"/>
                </a:solidFill>
              </a:rPr>
              <a:t>支持的机器学习算法。</a:t>
            </a:r>
            <a:endParaRPr lang="zh-CN" altLang="zh-CN" dirty="0">
              <a:solidFill>
                <a:schemeClr val="bg1"/>
              </a:solidFill>
            </a:endParaRPr>
          </a:p>
          <a:p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68414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认识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S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parkR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9034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smtClean="0">
                <a:solidFill>
                  <a:prstClr val="white"/>
                </a:solidFill>
              </a:rPr>
              <a:t>S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045" y="1716210"/>
            <a:ext cx="765282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此安装步骤是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跑在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 Yarn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架构上的安装方式，如果是跑在</a:t>
            </a:r>
            <a:r>
              <a:rPr lang="zh-CN" altLang="zh-CN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独立的</a:t>
            </a:r>
            <a:r>
              <a:rPr lang="en-US" altLang="zh-CN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</a:t>
            </a:r>
            <a:r>
              <a:rPr lang="zh-CN" altLang="zh-CN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环境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上，请参照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官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just"/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https://github.com/amplab-extras/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SparkR-pkg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安装依赖包：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just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install.packages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rJava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yum install 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libcurl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yum install 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libcurl-devel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install.packages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RCurl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just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install.packages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devtools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 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服务器需要安装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maven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服务（参照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just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://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blog.csdn.net/zdnlp/article/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/>
              </a:rPr>
              <a:t>details/7457596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1174" y="1007473"/>
            <a:ext cx="2264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zh-CN" sz="2400" dirty="0"/>
              <a:t> 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安装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SparkR</a:t>
            </a:r>
            <a:endParaRPr lang="en-US" altLang="zh-CN" sz="2400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68414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认识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S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parkR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045" y="1716210"/>
            <a:ext cx="76528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 algn="just"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indent="0" algn="l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安装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library(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devtools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install_github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amplab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-extras/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SparkR-pkg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", subdir="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pkg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 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USE_YARN=1 SPARK_YARN_VERSION=2.4.0 SPARK_HADOOP_VERSION=2.4.0 USE_MAVEN=1./install-dev.sh 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1174" y="1007473"/>
            <a:ext cx="2264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zh-CN" sz="2400" dirty="0"/>
              <a:t> 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安装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SparkR</a:t>
            </a:r>
            <a:endParaRPr lang="en-US" altLang="zh-CN" sz="2400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" y="3840480"/>
            <a:ext cx="805846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 tooltip="Linux知识库"/>
              </a:rPr>
              <a:t>Linux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下加载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install.packages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('Cairo', dependencies=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TRUE,repos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='http://cran. rstudio.com/')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149034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smtClean="0">
                <a:solidFill>
                  <a:prstClr val="white"/>
                </a:solidFill>
              </a:rPr>
              <a:t>S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68414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认识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S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parkR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045" y="1716210"/>
            <a:ext cx="76528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 algn="just"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library(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SparkR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  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&lt;-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sparkR.init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(master="local","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RwordCount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")  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lines&lt;- 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textFile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,"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://XXXIP):8020/test/log.txt")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words &lt;-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flatMap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lines,function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(line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{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strsplit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(line,",")[[1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]]}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)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count(words)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1174" y="1007473"/>
            <a:ext cx="4510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zh-CN" sz="2400" dirty="0"/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在R或Rstudio中调用SparkR</a:t>
            </a:r>
            <a:endParaRPr lang="en-US" altLang="zh-CN" sz="2400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27"/>
          <p:cNvSpPr txBox="1"/>
          <p:nvPr/>
        </p:nvSpPr>
        <p:spPr>
          <a:xfrm>
            <a:off x="6401867" y="234392"/>
            <a:ext cx="149034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smtClean="0">
                <a:solidFill>
                  <a:prstClr val="white"/>
                </a:solidFill>
              </a:rPr>
              <a:t>S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89039"/>
            <a:ext cx="7832785" cy="808938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18718" y="1169836"/>
              <a:ext cx="1379785" cy="503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accent4"/>
                  </a:solidFill>
                </a:rPr>
                <a:t>第十四章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S</a:t>
              </a:r>
              <a:r>
                <a:rPr lang="en-US" altLang="zh-CN" sz="2800" dirty="0" err="1" smtClean="0">
                  <a:solidFill>
                    <a:schemeClr val="accent4"/>
                  </a:solidFill>
                </a:rPr>
                <a:t>parkR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520019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7755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parkR</a:t>
              </a:r>
              <a:endParaRPr lang="en-US" altLang="zh-CN" sz="2100" spc="22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3096023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62839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14.2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parkDataFrame</a:t>
              </a:r>
              <a:endParaRPr lang="en-US" altLang="zh-CN" sz="2100" spc="225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672027"/>
            <a:ext cx="5693399" cy="424800"/>
            <a:chOff x="1807265" y="2935089"/>
            <a:chExt cx="5693399" cy="424800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48425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parkR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支持的机器学习算法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49613" y="4248031"/>
            <a:ext cx="5693399" cy="426278"/>
            <a:chOff x="1807265" y="2935089"/>
            <a:chExt cx="5693399" cy="426278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81814" y="2945869"/>
              <a:ext cx="23310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综合练习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1749613" y="4824035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348488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14.2 S</a:t>
            </a:r>
            <a:r>
              <a:rPr lang="en-US" altLang="zh-CN" sz="2100" spc="225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parkDataFrame</a:t>
            </a:r>
            <a:endParaRPr lang="zh-CN" altLang="en-US" sz="2100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07" y="1223889"/>
            <a:ext cx="8347281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 algn="just"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的核心是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SparkDataFrames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，是一个基于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的分布式数据框架。在概念上和关系型数据库中的表类似，或者和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语言中的数据框类似。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SparkDataFrame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可以完成以下操作：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数据缓存控制：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cache(),persist(),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unpersist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(); 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数据保存：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saveAsTextFile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saveAsObjectFile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();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常用的数据转换操作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map(),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flatMap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(),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mapPartitions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(4)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数据分组、聚合操作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partitionBy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(),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groupByKey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(),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reduceByKey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(5)join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join(),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fullOuterJoin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(),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leftOuterJoin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 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(6)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排序操作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sortBy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(),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sortByKey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(),top()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(7)Zip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操作，如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zip(),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zipWithIndex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(),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zipWithUniqueId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(); 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(8)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重分区操作，如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coalesce(),repartition()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9034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smtClean="0">
                <a:solidFill>
                  <a:prstClr val="white"/>
                </a:solidFill>
              </a:rPr>
              <a:t>S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89039"/>
            <a:ext cx="7832785" cy="808938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18718" y="1169836"/>
              <a:ext cx="1379785" cy="503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accent4"/>
                  </a:solidFill>
                </a:rPr>
                <a:t>第十四章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S</a:t>
              </a:r>
              <a:r>
                <a:rPr lang="en-US" altLang="zh-CN" sz="2800" dirty="0" err="1" smtClean="0">
                  <a:solidFill>
                    <a:schemeClr val="accent4"/>
                  </a:solidFill>
                </a:rPr>
                <a:t>parkR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520019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7755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parkR</a:t>
              </a:r>
              <a:endParaRPr lang="en-US" altLang="zh-CN" sz="2100" spc="22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3096023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62839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parkDataFrame</a:t>
              </a:r>
              <a:endParaRPr lang="en-US" altLang="zh-CN" sz="2100" spc="22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672027"/>
            <a:ext cx="5693399" cy="424800"/>
            <a:chOff x="1807265" y="2935089"/>
            <a:chExt cx="5693399" cy="424800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48425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14.3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100" spc="225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parkR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支持的机器学习算法</a:t>
              </a:r>
              <a:endParaRPr lang="zh-CN" altLang="en-US" sz="21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49613" y="4248031"/>
            <a:ext cx="5693399" cy="426278"/>
            <a:chOff x="1807265" y="2935089"/>
            <a:chExt cx="5693399" cy="426278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81814" y="2945869"/>
              <a:ext cx="23310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综合练习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1749613" y="4824035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469900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14.3 S</a:t>
            </a:r>
            <a:r>
              <a:rPr lang="en-US" altLang="zh-CN" sz="2100" spc="225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parkR</a:t>
            </a:r>
            <a:r>
              <a: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支持的机器学习算法</a:t>
            </a:r>
            <a:endParaRPr lang="zh-CN" altLang="zh-CN" sz="2100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60" y="1012824"/>
            <a:ext cx="8124813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spark.glm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/>
              </a:rPr>
              <a:t>glm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广义线性模型。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spark.survreg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加速失效时间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(AFT)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生存回归模型。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spark.naiveBayes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朴素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Beyes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模型。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spark.kmeans: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K-均值聚类模型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spark.logit: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3"/>
              </a:rPr>
              <a:t>Logistic回归模型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spark.isoreg: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4"/>
              </a:rPr>
              <a:t>Isotonic回归模型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spark.gaussianMixture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混合高斯模型。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spark.lda:Latent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Dirichlet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Allocation(LDA)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模型。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spark.mlp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多层感知模型。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spark.gbt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梯度提升度模型。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spark.randomForest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随机森林模型 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MLlib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训练模型。用户可以调用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summary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输出拟合模型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在新数据上做出预测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5"/>
              </a:rPr>
              <a:t>write.ml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6"/>
              </a:rPr>
              <a:t>read.ml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用于存储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加载拟合模型。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公式，包括：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‘~’, ‘.’, ‘:’, ‘+’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‘-’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 </a:t>
            </a:r>
            <a:endParaRPr lang="zh-CN" altLang="zh-CN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9034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第十四章 </a:t>
            </a:r>
            <a:r>
              <a:rPr lang="en-US" altLang="zh-CN" sz="1350" dirty="0" smtClean="0">
                <a:solidFill>
                  <a:prstClr val="white"/>
                </a:solidFill>
              </a:rPr>
              <a:t>S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parkR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语言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《大数据实践》配套PPT之一：第5章 内存大数据计算框架 Spark_1.potx</Template>
  <TotalTime>0</TotalTime>
  <Words>6662</Words>
  <Application>WPS 演示</Application>
  <PresentationFormat>全屏显示(4:3)</PresentationFormat>
  <Paragraphs>413</Paragraphs>
  <Slides>29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仿宋</vt:lpstr>
      <vt:lpstr>Arial Unicode MS</vt:lpstr>
      <vt:lpstr>Calibri</vt:lpstr>
      <vt:lpstr>R语言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539</cp:revision>
  <dcterms:created xsi:type="dcterms:W3CDTF">2015-11-23T03:31:00Z</dcterms:created>
  <dcterms:modified xsi:type="dcterms:W3CDTF">2018-12-28T05:52:57Z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