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821" r:id="rId3"/>
    <p:sldId id="827" r:id="rId4"/>
    <p:sldId id="463" r:id="rId6"/>
    <p:sldId id="839" r:id="rId7"/>
    <p:sldId id="646" r:id="rId8"/>
    <p:sldId id="853" r:id="rId9"/>
    <p:sldId id="854" r:id="rId10"/>
    <p:sldId id="855" r:id="rId11"/>
    <p:sldId id="856" r:id="rId12"/>
    <p:sldId id="857" r:id="rId13"/>
    <p:sldId id="858" r:id="rId14"/>
    <p:sldId id="842" r:id="rId15"/>
    <p:sldId id="832" r:id="rId16"/>
    <p:sldId id="859" r:id="rId17"/>
    <p:sldId id="860" r:id="rId18"/>
    <p:sldId id="861" r:id="rId19"/>
    <p:sldId id="862" r:id="rId20"/>
    <p:sldId id="876" r:id="rId21"/>
    <p:sldId id="877" r:id="rId22"/>
    <p:sldId id="878" r:id="rId23"/>
    <p:sldId id="879" r:id="rId24"/>
    <p:sldId id="88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6429" autoAdjust="0"/>
  </p:normalViewPr>
  <p:slideViewPr>
    <p:cSldViewPr snapToGrid="0" showGuides="1">
      <p:cViewPr varScale="1">
        <p:scale>
          <a:sx n="68" d="100"/>
          <a:sy n="68" d="100"/>
        </p:scale>
        <p:origin x="-1554" y="-102"/>
      </p:cViewPr>
      <p:guideLst>
        <p:guide orient="horz" pos="4029"/>
        <p:guide orient="horz" pos="1447"/>
        <p:guide orient="horz" pos="638"/>
        <p:guide pos="1880"/>
        <p:guide pos="5509"/>
        <p:guide pos="12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72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6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5.jpeg"/><Relationship Id="rId1" Type="http://schemas.openxmlformats.org/officeDocument/2006/relationships/hyperlink" Target="http://www.cstor.cn/proTextdetail_10766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3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1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29.png"/><Relationship Id="rId2" Type="http://schemas.openxmlformats.org/officeDocument/2006/relationships/image" Target="../media/image20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28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27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26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5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4.png"/><Relationship Id="rId1" Type="http://schemas.openxmlformats.org/officeDocument/2006/relationships/hyperlink" Target="http://www.chinaznyj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RevolutionAnalytics/RHadoop/wiki/Download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archive.apache.org/dist/thrift/0.8.0/thrift-0.8.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5744150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程显毅    主编                            刘颖  朱倩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25"/>
          <p:cNvSpPr>
            <a:spLocks noEditPoints="1"/>
          </p:cNvSpPr>
          <p:nvPr/>
        </p:nvSpPr>
        <p:spPr bwMode="auto">
          <a:xfrm>
            <a:off x="2442785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安装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58" y="1237956"/>
            <a:ext cx="8347281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生成编译的配置参数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./configure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编译和安装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make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make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-version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Thrift version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0.8.0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启动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HBase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 Server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hbase-0.94.2/bin/hbase-daemon.sh start thrift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jps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rhbase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CMD INSTALL rhbase_1.1.1.tar.gz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dirty="0"/>
          </a:p>
          <a:p>
            <a:endParaRPr lang="zh-CN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安装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58" y="1237956"/>
            <a:ext cx="8347281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(8)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查看安装的类库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的类库目录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usr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/lib/R/site-library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usr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/local/lib/R/ site-library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也可以使用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whereis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的命令查询，自己计算机上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类库的安装位置。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ls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/disk1/system/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usr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/local/lib/R/site-library/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digest  functional  iterators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itertools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plyr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Rcpp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reshape2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rhdfs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rJava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RJSONIO  rmr2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stringr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dirty="0"/>
          </a:p>
          <a:p>
            <a:endParaRPr lang="zh-CN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749613" y="3672027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综合练习</a:t>
              </a:r>
              <a:endParaRPr 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613" y="252001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156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认识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RHadoop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096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3156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RHadoop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安装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29" name="组合 28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39" name="任意多边形 38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直角三角形 39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37" name="任意多边形 36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直角三角形 37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14"/>
            <p:cNvSpPr txBox="1"/>
            <p:nvPr/>
          </p:nvSpPr>
          <p:spPr>
            <a:xfrm>
              <a:off x="3818718" y="1169836"/>
              <a:ext cx="1595896" cy="50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第十三章 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RHadoop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3" name="圆角矩形 42"/>
          <p:cNvSpPr/>
          <p:nvPr/>
        </p:nvSpPr>
        <p:spPr>
          <a:xfrm>
            <a:off x="1749613" y="4248031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012824"/>
            <a:ext cx="8124813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fs -ls /user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数据文件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fs -cat /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user/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o_same_school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/part-m-00000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启动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MapReduce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library(rmr2)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small.ints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to.dfs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(1:10)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mapreduce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(input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small.ints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map = function(k, v)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cbind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(v, v^2))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from.dfs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("/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/RtmpWnzxl4/file5deb791fcbd5")</a:t>
            </a:r>
            <a:endParaRPr lang="zh-CN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endParaRPr lang="zh-CN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 </a:t>
            </a:r>
            <a:endParaRPr lang="zh-CN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2" name="任意多边形 21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452232" y="173917"/>
            <a:ext cx="21788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综合练习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60" y="1012824"/>
            <a:ext cx="8124813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(5)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wordcount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rmr2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input&lt;- '/user/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o_same_school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/part-m-00000'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wordcount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function(input, output = NULL, pattern = " "){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wc.map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function(., lines) {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keyval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unlist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strsplit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x =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lines,split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pattern)),1)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}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wc.reduce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=function(word, counts ) {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keyval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(word, sum(counts))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}         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mapreduce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(input = input ,output = output,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input.format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"text",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map =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wc.map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reduce =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wc.reduce,combine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T)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}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wordcount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(input)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from.dfs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RtmpfZUFEa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/file6cac626aa4a7") 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1749613" y="2520019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156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认识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RHadoop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096023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3156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RHadoop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安装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29" name="组合 28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39" name="任意多边形 38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直角三角形 39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37" name="任意多边形 36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直角三角形 37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14"/>
            <p:cNvSpPr txBox="1"/>
            <p:nvPr/>
          </p:nvSpPr>
          <p:spPr>
            <a:xfrm>
              <a:off x="3818718" y="1169836"/>
              <a:ext cx="1595896" cy="50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第十三章 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RHadoop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49613" y="3672027"/>
            <a:ext cx="5693399" cy="426278"/>
            <a:chOff x="1807265" y="2935089"/>
            <a:chExt cx="5693399" cy="426278"/>
          </a:xfrm>
        </p:grpSpPr>
        <p:sp>
          <p:nvSpPr>
            <p:cNvPr id="27" name="圆角矩形 26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1749613" y="424885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bg1"/>
                </a:solidFill>
              </a:rPr>
              <a:t>习题</a:t>
            </a:r>
            <a:endParaRPr lang="zh-CN" altLang="en-US" sz="2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下面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程序负责</a:t>
            </a:r>
            <a:r>
              <a:rPr lang="en-US" altLang="zh-CN" dirty="0">
                <a:solidFill>
                  <a:schemeClr val="bg1"/>
                </a:solidFill>
              </a:rPr>
              <a:t>HDFS</a:t>
            </a:r>
            <a:r>
              <a:rPr lang="zh-CN" altLang="zh-CN" dirty="0">
                <a:solidFill>
                  <a:schemeClr val="bg1"/>
                </a:solidFill>
              </a:rPr>
              <a:t>数据存储。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en-US" altLang="zh-CN" dirty="0" err="1" smtClean="0">
                <a:solidFill>
                  <a:schemeClr val="bg1"/>
                </a:solidFill>
              </a:rPr>
              <a:t>A.NameNode</a:t>
            </a: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en-US" altLang="zh-CN" dirty="0" err="1">
                <a:solidFill>
                  <a:schemeClr val="bg1"/>
                </a:solidFill>
              </a:rPr>
              <a:t>B.Jobtracker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en-US" altLang="zh-CN" dirty="0" err="1">
                <a:solidFill>
                  <a:schemeClr val="bg1"/>
                </a:solidFill>
              </a:rPr>
              <a:t>C.Datanode</a:t>
            </a:r>
            <a:r>
              <a:rPr lang="en-US" altLang="zh-CN" dirty="0">
                <a:solidFill>
                  <a:schemeClr val="bg1"/>
                </a:solidFill>
              </a:rPr>
              <a:t>   </a:t>
            </a:r>
            <a:r>
              <a:rPr lang="en-US" altLang="zh-CN" dirty="0" err="1">
                <a:solidFill>
                  <a:schemeClr val="bg1"/>
                </a:solidFill>
              </a:rPr>
              <a:t>D.secondaryNameNode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作者是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  <a:r>
              <a:rPr lang="en-US" altLang="zh-CN" dirty="0" err="1" smtClean="0">
                <a:solidFill>
                  <a:schemeClr val="bg1"/>
                </a:solidFill>
              </a:rPr>
              <a:t>A.Martion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Fowler </a:t>
            </a:r>
            <a:r>
              <a:rPr lang="en-US" altLang="zh-CN" dirty="0" err="1">
                <a:solidFill>
                  <a:schemeClr val="bg1"/>
                </a:solidFill>
              </a:rPr>
              <a:t>B.Kent</a:t>
            </a:r>
            <a:r>
              <a:rPr lang="en-US" altLang="zh-CN" dirty="0">
                <a:solidFill>
                  <a:schemeClr val="bg1"/>
                </a:solidFill>
              </a:rPr>
              <a:t> Beck </a:t>
            </a:r>
            <a:r>
              <a:rPr lang="en-US" altLang="zh-CN" dirty="0" err="1">
                <a:solidFill>
                  <a:schemeClr val="bg1"/>
                </a:solidFill>
              </a:rPr>
              <a:t>C.Doug</a:t>
            </a:r>
            <a:r>
              <a:rPr lang="en-US" altLang="zh-CN" dirty="0">
                <a:solidFill>
                  <a:schemeClr val="bg1"/>
                </a:solidFill>
              </a:rPr>
              <a:t> cutting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Rhadoop</a:t>
            </a:r>
            <a:r>
              <a:rPr lang="zh-CN" altLang="zh-CN" dirty="0">
                <a:solidFill>
                  <a:schemeClr val="bg1"/>
                </a:solidFill>
              </a:rPr>
              <a:t>是将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的强大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能力和</a:t>
            </a:r>
            <a:r>
              <a:rPr lang="en-US" altLang="zh-CN" dirty="0" err="1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的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相结合。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通过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的三个包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，实现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对</a:t>
            </a:r>
            <a:r>
              <a:rPr lang="en-US" altLang="zh-CN" dirty="0" err="1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各个组件的调用。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主要用来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语言完成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算法。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语言的强大之处？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Mahout</a:t>
            </a:r>
            <a:r>
              <a:rPr lang="zh-CN" altLang="zh-CN" dirty="0">
                <a:solidFill>
                  <a:schemeClr val="bg1"/>
                </a:solidFill>
              </a:rPr>
              <a:t>是基于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的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和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的算法框架。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作者是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 err="1">
                <a:solidFill>
                  <a:schemeClr val="bg1"/>
                </a:solidFill>
              </a:rPr>
              <a:t>A.Martion</a:t>
            </a:r>
            <a:r>
              <a:rPr lang="en-US" altLang="zh-CN" dirty="0">
                <a:solidFill>
                  <a:schemeClr val="bg1"/>
                </a:solidFill>
              </a:rPr>
              <a:t> Fowler </a:t>
            </a:r>
            <a:r>
              <a:rPr lang="en-US" altLang="zh-CN" dirty="0" err="1">
                <a:solidFill>
                  <a:schemeClr val="bg1"/>
                </a:solidFill>
              </a:rPr>
              <a:t>B.Kent</a:t>
            </a:r>
            <a:r>
              <a:rPr lang="en-US" altLang="zh-CN" dirty="0">
                <a:solidFill>
                  <a:schemeClr val="bg1"/>
                </a:solidFill>
              </a:rPr>
              <a:t> Beck </a:t>
            </a:r>
            <a:r>
              <a:rPr lang="en-US" altLang="zh-CN" dirty="0" err="1">
                <a:solidFill>
                  <a:schemeClr val="bg1"/>
                </a:solidFill>
              </a:rPr>
              <a:t>C.Doug</a:t>
            </a:r>
            <a:r>
              <a:rPr lang="en-US" altLang="zh-CN" dirty="0">
                <a:solidFill>
                  <a:schemeClr val="bg1"/>
                </a:solidFill>
              </a:rPr>
              <a:t> cutting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家族的强大之处，在于对</a:t>
            </a:r>
            <a:r>
              <a:rPr lang="en-US" altLang="zh-CN" u="sng" dirty="0">
                <a:solidFill>
                  <a:schemeClr val="bg1"/>
                </a:solidFill>
              </a:rPr>
              <a:t>         </a:t>
            </a:r>
            <a:r>
              <a:rPr lang="zh-CN" altLang="zh-CN" dirty="0">
                <a:solidFill>
                  <a:schemeClr val="bg1"/>
                </a:solidFill>
              </a:rPr>
              <a:t>的处理，让原来的不可能（</a:t>
            </a:r>
            <a:r>
              <a:rPr lang="en-US" altLang="zh-CN" dirty="0">
                <a:solidFill>
                  <a:schemeClr val="bg1"/>
                </a:solidFill>
              </a:rPr>
              <a:t>TB,PB</a:t>
            </a:r>
            <a:r>
              <a:rPr lang="zh-CN" altLang="zh-CN" dirty="0">
                <a:solidFill>
                  <a:schemeClr val="bg1"/>
                </a:solidFill>
              </a:rPr>
              <a:t>数据量计算），成为了可能。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Mahout</a:t>
            </a:r>
            <a:r>
              <a:rPr lang="zh-CN" altLang="zh-CN" dirty="0">
                <a:solidFill>
                  <a:schemeClr val="bg1"/>
                </a:solidFill>
              </a:rPr>
              <a:t>和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语言的区别？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8130" cy="6880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2" y="2028169"/>
            <a:ext cx="7961879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11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Rhadoop</a:t>
            </a:r>
            <a:r>
              <a:rPr lang="zh-CN" altLang="zh-CN" dirty="0">
                <a:solidFill>
                  <a:schemeClr val="bg1"/>
                </a:solidFill>
              </a:rPr>
              <a:t>的四个组成功能。</a:t>
            </a:r>
            <a:r>
              <a:rPr lang="en-US" altLang="zh-CN" dirty="0">
                <a:solidFill>
                  <a:schemeClr val="bg1"/>
                </a:solidFill>
              </a:rPr>
              <a:t> 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特点及优势？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13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与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结合一般步骤？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14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的三个包</a:t>
            </a:r>
            <a:r>
              <a:rPr lang="en-US" altLang="zh-CN" dirty="0" err="1">
                <a:solidFill>
                  <a:schemeClr val="bg1"/>
                </a:solidFill>
              </a:rPr>
              <a:t>rmr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rhdfs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rhbase</a:t>
            </a:r>
            <a:r>
              <a:rPr lang="zh-CN" altLang="zh-CN" dirty="0">
                <a:solidFill>
                  <a:schemeClr val="bg1"/>
                </a:solidFill>
              </a:rPr>
              <a:t>分别是对应</a:t>
            </a:r>
            <a:r>
              <a:rPr lang="en-US" altLang="zh-CN" dirty="0">
                <a:solidFill>
                  <a:schemeClr val="bg1"/>
                </a:solidFill>
              </a:rPr>
              <a:t>Hadoop</a:t>
            </a:r>
            <a:r>
              <a:rPr lang="zh-CN" altLang="zh-CN" dirty="0">
                <a:solidFill>
                  <a:schemeClr val="bg1"/>
                </a:solidFill>
              </a:rPr>
              <a:t>系统架构中的哪个部分？ 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15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对应</a:t>
            </a:r>
            <a:r>
              <a:rPr lang="en-US" altLang="zh-CN" dirty="0">
                <a:solidFill>
                  <a:schemeClr val="bg1"/>
                </a:solidFill>
              </a:rPr>
              <a:t>MapReduce</a:t>
            </a:r>
            <a:r>
              <a:rPr lang="zh-CN" altLang="zh-CN" dirty="0">
                <a:solidFill>
                  <a:schemeClr val="bg1"/>
                </a:solidFill>
              </a:rPr>
              <a:t>的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包的名称。</a:t>
            </a:r>
            <a:endParaRPr lang="zh-CN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16</a:t>
            </a:r>
            <a:r>
              <a:rPr lang="zh-CN" altLang="zh-CN" dirty="0">
                <a:solidFill>
                  <a:schemeClr val="bg1"/>
                </a:solidFill>
                <a:sym typeface="+mn-ea"/>
              </a:rPr>
              <a:t>．</a:t>
            </a:r>
            <a:r>
              <a:rPr lang="zh-CN" altLang="zh-CN" dirty="0">
                <a:solidFill>
                  <a:schemeClr val="bg1"/>
                </a:solidFill>
              </a:rPr>
              <a:t>对应</a:t>
            </a:r>
            <a:r>
              <a:rPr lang="en-US" altLang="zh-CN" dirty="0">
                <a:solidFill>
                  <a:schemeClr val="bg1"/>
                </a:solidFill>
              </a:rPr>
              <a:t> HDFS</a:t>
            </a:r>
            <a:r>
              <a:rPr lang="zh-CN" altLang="zh-CN" dirty="0">
                <a:solidFill>
                  <a:schemeClr val="bg1"/>
                </a:solidFill>
              </a:rPr>
              <a:t>的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zh-CN" altLang="zh-CN" dirty="0">
                <a:solidFill>
                  <a:schemeClr val="bg1"/>
                </a:solidFill>
              </a:rPr>
              <a:t>包的名称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18718" y="1169836"/>
              <a:ext cx="1595896" cy="50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第十三章 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RHadoop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1096" y="2520019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156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</a:t>
              </a:r>
              <a:r>
                <a:rPr lang="en-US" altLang="zh-CN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RHadoop</a:t>
              </a:r>
              <a:endParaRPr 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1096" y="3096023"/>
            <a:ext cx="5693399" cy="426278"/>
            <a:chOff x="1807265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7870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Rhdoop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安装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1749613" y="4248031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认识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045" y="1012825"/>
            <a:ext cx="76528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 Hadoop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家族的强大之处在于对大数据的处理，让原来的不可能（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TB,PB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数据量计算），成为了可能。所以，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重点是海量数据分析。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语言的强大之处在于统计分析，在没有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之前，我们对于大数据的处理。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可以看出，两种技术放在一起，刚好是取长补短。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751096" y="3096023"/>
            <a:ext cx="5693399" cy="415498"/>
            <a:chOff x="1807265" y="2462595"/>
            <a:chExt cx="5693399" cy="415498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156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RHadoop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安装</a:t>
              </a:r>
              <a:endParaRPr 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49613" y="2520019"/>
            <a:ext cx="5693399" cy="426278"/>
            <a:chOff x="1839566" y="2935089"/>
            <a:chExt cx="5693399" cy="426278"/>
          </a:xfrm>
        </p:grpSpPr>
        <p:sp>
          <p:nvSpPr>
            <p:cNvPr id="49" name="圆角矩形 48"/>
            <p:cNvSpPr/>
            <p:nvPr/>
          </p:nvSpPr>
          <p:spPr>
            <a:xfrm>
              <a:off x="1839566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15663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认识</a:t>
              </a:r>
              <a:r>
                <a:rPr lang="en-US" altLang="zh-CN" sz="2100" spc="225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RHadoop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49613" y="3672027"/>
            <a:ext cx="5693399" cy="426278"/>
            <a:chOff x="1807265" y="2935089"/>
            <a:chExt cx="5693399" cy="426278"/>
          </a:xfrm>
        </p:grpSpPr>
        <p:sp>
          <p:nvSpPr>
            <p:cNvPr id="42" name="圆角矩形 41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2945869"/>
              <a:ext cx="233108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综合练习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0257" y="889039"/>
            <a:ext cx="7832785" cy="808938"/>
            <a:chOff x="2788580" y="1152524"/>
            <a:chExt cx="3730770" cy="781050"/>
          </a:xfrm>
        </p:grpSpPr>
        <p:grpSp>
          <p:nvGrpSpPr>
            <p:cNvPr id="26" name="组合 2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34" name="任意多边形 33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直角三角形 36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直角三角形 3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14"/>
            <p:cNvSpPr txBox="1"/>
            <p:nvPr/>
          </p:nvSpPr>
          <p:spPr>
            <a:xfrm>
              <a:off x="3818718" y="1169836"/>
              <a:ext cx="1595896" cy="505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4"/>
                  </a:solidFill>
                </a:rPr>
                <a:t>第十三章 </a:t>
              </a:r>
              <a:r>
                <a:rPr lang="en-US" altLang="zh-CN" sz="2800" dirty="0" err="1" smtClean="0">
                  <a:solidFill>
                    <a:schemeClr val="accent4"/>
                  </a:solidFill>
                </a:rPr>
                <a:t>RHadoop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1749613" y="4248031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安装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07" y="1223889"/>
            <a:ext cx="8347281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下载依赖包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https://github.com/RevolutionAnalytics/RHadoop/wiki/Downloads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rmr-2.1.0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rhdfs-1.0.5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rhbase-1.1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复制到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/root/R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~/R#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pwd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/root/R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~/R# ls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rhbase_1.1.tar.gz  rhdfs_1.0.5.tar.gz  rmr2_2.1.0.tar.gz</a:t>
            </a:r>
            <a:endParaRPr lang="zh-CN" altLang="zh-CN" sz="2000" dirty="0"/>
          </a:p>
          <a:p>
            <a:endParaRPr lang="zh-CN" alt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安装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58" y="1237956"/>
            <a:ext cx="834728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rJava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库，在配置好了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JDK 1.6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的环境后，运行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 CMD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javareconf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命令，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的程序从系统变量中会读取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配置。然后打开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程序，通过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的方式安装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rJava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just"/>
            <a:endParaRPr lang="zh-CN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安装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58" y="1237956"/>
            <a:ext cx="8347281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安装依赖库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在命令行执行：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CMD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javareconf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rJava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("reshape2")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Rcpp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("iterators")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itertools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("digest")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("RJSONIO")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install.packages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("functional")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安装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58" y="1237956"/>
            <a:ext cx="834728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rhdfs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库，在环境变量中增加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HADOOP_CMD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HADOOP_STREAMING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两个变量：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vi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etc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/environment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HADOOP_CMD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=/root/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/hadoop-1.0.3/bin/Hadoop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HADOOP_STREAMING=/root/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/hadoop-1.0.3/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contrib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streaming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hadoop-streaming-1.0.3.jar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520" y="3260892"/>
            <a:ext cx="8293407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rmr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库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CMD INSTALL rmr2_2.1.0.tar.gz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(6)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rhbase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库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安装完成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HBase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后，还需要安装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，因为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rhbase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是通过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调用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HBase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是需要本地编译的，官方没有提供二进制安装包，首先下载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thrift-0.8.0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解压目录输入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./configure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，会列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在当前机器所支持的语言环境，如果只是为了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rhbase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，默认配置就可以了。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31" name="任意多边形 3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文本框 6"/>
          <p:cNvSpPr txBox="1"/>
          <p:nvPr/>
        </p:nvSpPr>
        <p:spPr>
          <a:xfrm>
            <a:off x="452232" y="173917"/>
            <a:ext cx="30604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13.2 </a:t>
            </a:r>
            <a:r>
              <a:rPr lang="en-US" altLang="zh-CN" sz="2100" b="1" spc="225" dirty="0" err="1" smtClean="0">
                <a:solidFill>
                  <a:prstClr val="white"/>
                </a:solidFill>
              </a:rPr>
              <a:t>RHadoop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安装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5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414588" y="3378200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401867" y="234392"/>
            <a:ext cx="17155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第十三章 </a:t>
            </a:r>
            <a:r>
              <a:rPr lang="en-US" altLang="zh-CN" sz="1350" dirty="0" err="1" smtClean="0">
                <a:solidFill>
                  <a:prstClr val="white"/>
                </a:solidFill>
              </a:rPr>
              <a:t>RHadoop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58" y="1237956"/>
            <a:ext cx="8347281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 algn="just"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(7)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安装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rhbase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thrift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wget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http://archive.apache.org/dist/thrift/0.8.0/thrift-0.8.0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tar.gz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tar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xvf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thrift-0.8.0.tar.gz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cd thrift-0.8.0/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PHP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支持类库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sudo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apt-get install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-cli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C++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支持类库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sudo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apt-get install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libboost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-dev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libboost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-test-dev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libboost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-program-options-dev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libevent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-dev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automake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libtool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flex bison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pkg-config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g++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libssl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-dev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语言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《大数据实践》配套PPT之一：第5章 内存大数据计算框架 Spark_1.potx</Template>
  <TotalTime>0</TotalTime>
  <Words>4318</Words>
  <Application>WPS 演示</Application>
  <PresentationFormat>全屏显示(4:3)</PresentationFormat>
  <Paragraphs>310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仿宋</vt:lpstr>
      <vt:lpstr>Arial Unicode MS</vt:lpstr>
      <vt:lpstr>Calibri</vt:lpstr>
      <vt:lpstr>R语言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533</cp:revision>
  <dcterms:created xsi:type="dcterms:W3CDTF">2015-11-23T03:31:00Z</dcterms:created>
  <dcterms:modified xsi:type="dcterms:W3CDTF">2018-12-28T05:42:42Z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