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9"/>
  </p:handoutMasterIdLst>
  <p:sldIdLst>
    <p:sldId id="821" r:id="rId3"/>
    <p:sldId id="827" r:id="rId4"/>
    <p:sldId id="463" r:id="rId6"/>
    <p:sldId id="839" r:id="rId7"/>
    <p:sldId id="646" r:id="rId8"/>
    <p:sldId id="840" r:id="rId9"/>
    <p:sldId id="841" r:id="rId10"/>
    <p:sldId id="800" r:id="rId11"/>
    <p:sldId id="801" r:id="rId12"/>
    <p:sldId id="842" r:id="rId13"/>
    <p:sldId id="832" r:id="rId14"/>
    <p:sldId id="845" r:id="rId15"/>
    <p:sldId id="846" r:id="rId16"/>
    <p:sldId id="847" r:id="rId17"/>
    <p:sldId id="848" r:id="rId18"/>
    <p:sldId id="849" r:id="rId19"/>
    <p:sldId id="850" r:id="rId20"/>
    <p:sldId id="851" r:id="rId21"/>
    <p:sldId id="843" r:id="rId22"/>
    <p:sldId id="844" r:id="rId23"/>
    <p:sldId id="873" r:id="rId24"/>
    <p:sldId id="874" r:id="rId25"/>
    <p:sldId id="875" r:id="rId26"/>
    <p:sldId id="876" r:id="rId27"/>
    <p:sldId id="877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n how" initials="c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3D89BC"/>
    <a:srgbClr val="ED7D31"/>
    <a:srgbClr val="F0C3B5"/>
    <a:srgbClr val="E6E6E6"/>
    <a:srgbClr val="EEEEEE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96429" autoAdjust="0"/>
  </p:normalViewPr>
  <p:slideViewPr>
    <p:cSldViewPr snapToGrid="0" showGuides="1">
      <p:cViewPr varScale="1">
        <p:scale>
          <a:sx n="68" d="100"/>
          <a:sy n="68" d="100"/>
        </p:scale>
        <p:origin x="-1554" y="-102"/>
      </p:cViewPr>
      <p:guideLst>
        <p:guide orient="horz" pos="4029"/>
        <p:guide orient="horz" pos="1447"/>
        <p:guide orient="horz" pos="624"/>
        <p:guide pos="1880"/>
        <p:guide pos="5537"/>
        <p:guide pos="12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870"/>
    </p:cViewPr>
  </p:sorterViewPr>
  <p:notesViewPr>
    <p:cSldViewPr snapToGrid="0" showGuides="1">
      <p:cViewPr varScale="1">
        <p:scale>
          <a:sx n="86" d="100"/>
          <a:sy n="86" d="100"/>
        </p:scale>
        <p:origin x="-3846" y="-90"/>
      </p:cViewPr>
      <p:guideLst>
        <p:guide orient="horz" pos="272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E7DF6-C895-4E53-B71A-F20B4CC8237B}" type="datetimeFigureOut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44FD6-F94A-461E-99AC-D29D4ACC8083}" type="slidenum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422EFC78-32FE-4758-B504-92B4D0B9F0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5E1B-70AA-4D6D-A851-01FA6AD8BF9A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A926-9446-4F62-9ECE-08A9B18F975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336F-82DC-4654-9554-07866832948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B142-B2B8-4750-964D-A3BDE93F3EF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38B-5E56-4490-B16F-070FD98B5E3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4C82377E-F97D-47AE-AC5E-84E924FDA80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67C3AAF4-1844-4EEA-8132-22A06EE648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8509C01B-2147-4857-BC9C-29BBF313931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F9AD98D2-E8AF-49B1-9C8C-175DE0A5BE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01675" y="233363"/>
            <a:ext cx="7829550" cy="5759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1675" y="233363"/>
            <a:ext cx="7829550" cy="595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701675" y="1628775"/>
            <a:ext cx="7829550" cy="4364038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r="15524" b="21730"/>
          <a:stretch>
            <a:fillRect/>
          </a:stretch>
        </p:blipFill>
        <p:spPr>
          <a:xfrm>
            <a:off x="396" y="3389050"/>
            <a:ext cx="9143604" cy="346895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9144000" cy="101600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A8EB-3E98-45DF-95F9-20499AB89BB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B168-BF23-49EB-A4EA-A33054B30FF3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3E32-CF70-4BAE-9C47-A15603A9F1F6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5835-E83C-4B3D-BEF0-E2AC128A0F5B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33AF3-DAC5-4E98-94B6-B2F606A2A07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cstor.cn/proTextdetail_11007.html" TargetMode="External"/><Relationship Id="rId4" Type="http://schemas.openxmlformats.org/officeDocument/2006/relationships/image" Target="../media/image11.jpeg"/><Relationship Id="rId3" Type="http://schemas.openxmlformats.org/officeDocument/2006/relationships/hyperlink" Target="http://www.cstor.cn/proTextdetail_12031.html" TargetMode="External"/><Relationship Id="rId2" Type="http://schemas.openxmlformats.org/officeDocument/2006/relationships/image" Target="../media/image10.jpeg"/><Relationship Id="rId1" Type="http://schemas.openxmlformats.org/officeDocument/2006/relationships/hyperlink" Target="http://www.cstor.cn/proTextdetail_10766.html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hyperlink" Target="http://www.dlworld.cn/" TargetMode="External"/><Relationship Id="rId8" Type="http://schemas.openxmlformats.org/officeDocument/2006/relationships/image" Target="../media/image28.png"/><Relationship Id="rId7" Type="http://schemas.openxmlformats.org/officeDocument/2006/relationships/hyperlink" Target="http://www.chinarobots.cn/" TargetMode="External"/><Relationship Id="rId6" Type="http://schemas.openxmlformats.org/officeDocument/2006/relationships/image" Target="../media/image27.png"/><Relationship Id="rId5" Type="http://schemas.openxmlformats.org/officeDocument/2006/relationships/hyperlink" Target="http://www.chinaaiworld.cn/" TargetMode="External"/><Relationship Id="rId4" Type="http://schemas.openxmlformats.org/officeDocument/2006/relationships/image" Target="../media/image26.png"/><Relationship Id="rId3" Type="http://schemas.openxmlformats.org/officeDocument/2006/relationships/hyperlink" Target="http://www.chinacloud.cn/" TargetMode="External"/><Relationship Id="rId27" Type="http://schemas.openxmlformats.org/officeDocument/2006/relationships/slideLayout" Target="../slideLayouts/slideLayout2.xml"/><Relationship Id="rId26" Type="http://schemas.openxmlformats.org/officeDocument/2006/relationships/image" Target="../media/image38.png"/><Relationship Id="rId25" Type="http://schemas.openxmlformats.org/officeDocument/2006/relationships/image" Target="../media/image37.png"/><Relationship Id="rId24" Type="http://schemas.openxmlformats.org/officeDocument/2006/relationships/hyperlink" Target="http://www.envicloud.cn/" TargetMode="External"/><Relationship Id="rId23" Type="http://schemas.openxmlformats.org/officeDocument/2006/relationships/image" Target="../media/image36.png"/><Relationship Id="rId22" Type="http://schemas.openxmlformats.org/officeDocument/2006/relationships/image" Target="../media/image35.png"/><Relationship Id="rId21" Type="http://schemas.openxmlformats.org/officeDocument/2006/relationships/hyperlink" Target="http://www.wanwuyun.com/" TargetMode="External"/><Relationship Id="rId20" Type="http://schemas.openxmlformats.org/officeDocument/2006/relationships/image" Target="../media/image34.png"/><Relationship Id="rId2" Type="http://schemas.openxmlformats.org/officeDocument/2006/relationships/image" Target="../media/image25.png"/><Relationship Id="rId19" Type="http://schemas.openxmlformats.org/officeDocument/2006/relationships/hyperlink" Target="http://www.smartcitychina.cn/" TargetMode="External"/><Relationship Id="rId18" Type="http://schemas.openxmlformats.org/officeDocument/2006/relationships/image" Target="../media/image33.png"/><Relationship Id="rId17" Type="http://schemas.openxmlformats.org/officeDocument/2006/relationships/hyperlink" Target="http://www.netofthings.cn/" TargetMode="External"/><Relationship Id="rId16" Type="http://schemas.openxmlformats.org/officeDocument/2006/relationships/image" Target="../media/image32.png"/><Relationship Id="rId15" Type="http://schemas.openxmlformats.org/officeDocument/2006/relationships/hyperlink" Target="http://www.thebigdata.cn/" TargetMode="External"/><Relationship Id="rId14" Type="http://schemas.openxmlformats.org/officeDocument/2006/relationships/image" Target="../media/image31.png"/><Relationship Id="rId13" Type="http://schemas.openxmlformats.org/officeDocument/2006/relationships/hyperlink" Target="http://www.worldstor.cn/" TargetMode="External"/><Relationship Id="rId12" Type="http://schemas.openxmlformats.org/officeDocument/2006/relationships/image" Target="../media/image30.png"/><Relationship Id="rId11" Type="http://schemas.openxmlformats.org/officeDocument/2006/relationships/hyperlink" Target="http://www.pm25.org.cn/" TargetMode="External"/><Relationship Id="rId10" Type="http://schemas.openxmlformats.org/officeDocument/2006/relationships/image" Target="../media/image29.png"/><Relationship Id="rId1" Type="http://schemas.openxmlformats.org/officeDocument/2006/relationships/hyperlink" Target="http://www.chinaznyj.com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658620" y="2209165"/>
            <a:ext cx="6269990" cy="8640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19511" y="720005"/>
            <a:ext cx="6504978" cy="132207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0" b="1" spc="300" dirty="0" smtClean="0">
                <a:ln w="11430"/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</a:t>
            </a:r>
            <a:r>
              <a:rPr lang="zh-CN" altLang="en-US" sz="8000" b="1" spc="300" dirty="0" smtClean="0">
                <a:ln w="11430"/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</a:t>
            </a:r>
            <a:endParaRPr lang="zh-CN" altLang="en-US" sz="8000" b="1" spc="300" dirty="0" smtClean="0">
              <a:ln w="11430"/>
              <a:solidFill>
                <a:srgbClr val="3D89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43" y="3240900"/>
            <a:ext cx="8496050" cy="307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8790317" y="3240900"/>
            <a:ext cx="368541" cy="30710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768" y="6337300"/>
            <a:ext cx="2217463" cy="52070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410335" y="2209165"/>
            <a:ext cx="259715" cy="86487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66"/>
              </a:solidFill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1670340" y="2297556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刘  鹏    张  燕    总主编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Freeform 25"/>
          <p:cNvSpPr>
            <a:spLocks noEditPoints="1"/>
          </p:cNvSpPr>
          <p:nvPr/>
        </p:nvSpPr>
        <p:spPr bwMode="auto">
          <a:xfrm>
            <a:off x="3130713" y="2405963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25"/>
          <p:cNvSpPr>
            <a:spLocks noEditPoints="1"/>
          </p:cNvSpPr>
          <p:nvPr/>
        </p:nvSpPr>
        <p:spPr bwMode="auto">
          <a:xfrm>
            <a:off x="5744150" y="274314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TextBox 6"/>
          <p:cNvSpPr txBox="1"/>
          <p:nvPr/>
        </p:nvSpPr>
        <p:spPr>
          <a:xfrm>
            <a:off x="1670340" y="2634610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程显毅    主编                            刘颖  朱倩    副主编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Freeform 25"/>
          <p:cNvSpPr>
            <a:spLocks noEditPoints="1"/>
          </p:cNvSpPr>
          <p:nvPr/>
        </p:nvSpPr>
        <p:spPr bwMode="auto">
          <a:xfrm>
            <a:off x="2442785" y="274314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40"/>
            <a:ext cx="7832785" cy="1326658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244375" y="1169721"/>
              <a:ext cx="2786487" cy="561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第十一章 </a:t>
              </a:r>
              <a:r>
                <a:rPr lang="zh-CN" altLang="zh-CN" sz="2800" dirty="0">
                  <a:solidFill>
                    <a:schemeClr val="accent4"/>
                  </a:solidFill>
                </a:rPr>
                <a:t>影响大学平均</a:t>
              </a:r>
              <a:r>
                <a:rPr lang="zh-CN" altLang="zh-CN" sz="2800" dirty="0" smtClean="0">
                  <a:solidFill>
                    <a:schemeClr val="accent4"/>
                  </a:solidFill>
                </a:rPr>
                <a:t>录取</a:t>
              </a:r>
              <a:r>
                <a:rPr lang="zh-CN" altLang="zh-CN" sz="2800" dirty="0">
                  <a:solidFill>
                    <a:schemeClr val="accent4"/>
                  </a:solidFill>
                </a:rPr>
                <a:t>分数线因素分析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49613" y="3672027"/>
            <a:ext cx="5693399" cy="415498"/>
            <a:chOff x="1807265" y="2462595"/>
            <a:chExt cx="5693399" cy="415498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262924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11.3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描述性分析</a:t>
              </a:r>
              <a:endParaRPr lang="zh-CN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49613" y="2520019"/>
            <a:ext cx="5693399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62924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11.1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背景与目标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749613" y="3096023"/>
            <a:ext cx="5693399" cy="426278"/>
            <a:chOff x="1807265" y="2935089"/>
            <a:chExt cx="5693399" cy="426278"/>
          </a:xfrm>
        </p:grpSpPr>
        <p:sp>
          <p:nvSpPr>
            <p:cNvPr id="42" name="圆角矩形 41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4" name="矩形 43"/>
            <p:cNvSpPr/>
            <p:nvPr/>
          </p:nvSpPr>
          <p:spPr>
            <a:xfrm>
              <a:off x="1881814" y="2945869"/>
              <a:ext cx="233108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数据说明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749613" y="4248031"/>
            <a:ext cx="5693399" cy="426278"/>
            <a:chOff x="1807265" y="2935089"/>
            <a:chExt cx="5693399" cy="426278"/>
          </a:xfrm>
        </p:grpSpPr>
        <p:sp>
          <p:nvSpPr>
            <p:cNvPr id="55" name="圆角矩形 54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6" name="矩形 55"/>
            <p:cNvSpPr/>
            <p:nvPr/>
          </p:nvSpPr>
          <p:spPr>
            <a:xfrm>
              <a:off x="1881814" y="2945869"/>
              <a:ext cx="262924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11.4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总结与建议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2" name="任意多边形 21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5" name="文本框 6"/>
          <p:cNvSpPr txBox="1"/>
          <p:nvPr/>
        </p:nvSpPr>
        <p:spPr>
          <a:xfrm>
            <a:off x="452232" y="173917"/>
            <a:ext cx="24769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11.3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描述性分析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6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5174" y="1021590"/>
            <a:ext cx="5257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分析变量的重要性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文本框 27"/>
          <p:cNvSpPr txBox="1"/>
          <p:nvPr/>
        </p:nvSpPr>
        <p:spPr>
          <a:xfrm>
            <a:off x="6401867" y="234392"/>
            <a:ext cx="2313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第十一章 影响录取因素分析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15" name="图片 14"/>
          <p:cNvPicPr/>
          <p:nvPr/>
        </p:nvPicPr>
        <p:blipFill>
          <a:blip r:embed="rId1"/>
          <a:stretch>
            <a:fillRect/>
          </a:stretch>
        </p:blipFill>
        <p:spPr>
          <a:xfrm>
            <a:off x="1356451" y="1713742"/>
            <a:ext cx="6662134" cy="356164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2" name="任意多边形 21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5" name="文本框 6"/>
          <p:cNvSpPr txBox="1"/>
          <p:nvPr/>
        </p:nvSpPr>
        <p:spPr>
          <a:xfrm>
            <a:off x="452232" y="173917"/>
            <a:ext cx="24769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11.3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描述性分析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6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5174" y="1021590"/>
            <a:ext cx="5257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录取平均线预测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文本框 27"/>
          <p:cNvSpPr txBox="1"/>
          <p:nvPr/>
        </p:nvSpPr>
        <p:spPr>
          <a:xfrm>
            <a:off x="6401867" y="234392"/>
            <a:ext cx="2313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第十一章 影响录取因素分析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232" y="1674055"/>
            <a:ext cx="846668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##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将学校按照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985,211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进行分类，再预测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&gt;x985&lt;-df1[which(df1$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是否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985=='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'),]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获取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985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信息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&gt;cc&lt;-x985[which(x985$ 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是否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211=="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"),]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获取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211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信息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&gt;c1&lt;-cc[which(cc$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平均线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=='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'),]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获取无平均线记录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&gt;c&lt;-cc                     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临时存储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211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信息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&gt;c$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平均线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&lt;-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as.numeric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as.character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(c$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平均线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))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类型转换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&gt;summary(c$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平均线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                      #211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信息信息描述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&gt;c2&lt;-cc[which(cc$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平均线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!='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'),]       #211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有录取平均线的学校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&gt;c3&lt;-cc[which(cc$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平均线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=='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'),]       #211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无录取平均线的学校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&gt;c2&lt;-c2[,-c(1,3,9,11,12)]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投影表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11.2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1,3,9,11,12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&gt;c2$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所在地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&lt;-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as.numeric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(c2$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所在地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 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类型转换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2" name="任意多边形 21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5" name="文本框 6"/>
          <p:cNvSpPr txBox="1"/>
          <p:nvPr/>
        </p:nvSpPr>
        <p:spPr>
          <a:xfrm>
            <a:off x="452232" y="173917"/>
            <a:ext cx="24769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11.3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描述性分析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6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5174" y="1021590"/>
            <a:ext cx="5257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录取平均线预测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文本框 27"/>
          <p:cNvSpPr txBox="1"/>
          <p:nvPr/>
        </p:nvSpPr>
        <p:spPr>
          <a:xfrm>
            <a:off x="6401867" y="234392"/>
            <a:ext cx="2313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第十一章 影响录取因素分析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657" y="1659987"/>
            <a:ext cx="846668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&gt;c2$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&lt;-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as.numeric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(c2$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     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类型转换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&gt;c2$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是否自主招生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&lt;-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as.numeric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(c2$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是否自主招生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类型转换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&gt;c2$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平均线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&lt;-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as.numeric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as.character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(c2$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平均线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))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类型转换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&gt;fit&lt;-lm(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平均线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~ 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所在地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院士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硕士点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重点学科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博士点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,data=c2)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建立线性回归模型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summary.lm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(fit)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查看模型参数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删除不重要的因素，再次拟合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&gt;fit&lt;-lm(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平均线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~ 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硕士点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博士点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,data=c2)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&gt;par(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mfrow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=c(2,2))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&gt;plot(fit)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summary.lm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(fit)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2" name="任意多边形 21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5" name="文本框 6"/>
          <p:cNvSpPr txBox="1"/>
          <p:nvPr/>
        </p:nvSpPr>
        <p:spPr>
          <a:xfrm>
            <a:off x="452232" y="173917"/>
            <a:ext cx="24769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11.3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描述性分析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6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5174" y="1021590"/>
            <a:ext cx="5257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/>
              <a:t>录取平均线预测</a:t>
            </a:r>
            <a:endParaRPr lang="zh-CN" altLang="en-US" sz="2400" dirty="0"/>
          </a:p>
        </p:txBody>
      </p:sp>
      <p:sp>
        <p:nvSpPr>
          <p:cNvPr id="13" name="文本框 27"/>
          <p:cNvSpPr txBox="1"/>
          <p:nvPr/>
        </p:nvSpPr>
        <p:spPr>
          <a:xfrm>
            <a:off x="6401867" y="234392"/>
            <a:ext cx="2313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第十一章 影响录取因素分析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657" y="1659987"/>
            <a:ext cx="846668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#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211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无录取平均线的学校进行录取线预测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&gt;c3&lt;-c3[,c(2,4,5,6,7,8,13)]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整理数据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&gt;c3$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所在地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&lt;-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as.numeric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(c3$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所在地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类型转换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&gt;c3$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&lt;-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as.numeric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(c3$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类型转换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&gt;c3$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是否自主招生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&lt;-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as.numeric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(c3$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是否自主招生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&gt;t&lt;-predict(fit,c3)  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预测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&gt;summary(t)          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查看预测结果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2" name="任意多边形 21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5" name="文本框 6"/>
          <p:cNvSpPr txBox="1"/>
          <p:nvPr/>
        </p:nvSpPr>
        <p:spPr>
          <a:xfrm>
            <a:off x="452232" y="173917"/>
            <a:ext cx="24769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11.3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描述性分析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6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5174" y="1021590"/>
            <a:ext cx="5257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录取平均线预测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文本框 27"/>
          <p:cNvSpPr txBox="1"/>
          <p:nvPr/>
        </p:nvSpPr>
        <p:spPr>
          <a:xfrm>
            <a:off x="6401867" y="234392"/>
            <a:ext cx="2313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第十一章 影响录取因素分析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657" y="1659987"/>
            <a:ext cx="846668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对既不是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985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又不是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211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的进行预测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&gt;xx&lt;-df1[which(df1$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是否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211=='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否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'&amp;df1$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是否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985=='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否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'),]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&gt;b&lt;-xx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&gt;b1&lt;-b[which(b$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平均线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!='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'),]  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&gt;b2&lt;-b[which(b$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平均线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=='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'),]  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&gt;b1&lt;-b1[,-c(1,9,11,12)]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&gt;b1$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所在地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&lt;-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as.numeric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(b1$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所在地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类型转换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&gt;b1$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隶属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&lt;-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as.numeric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(b1$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隶属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类型转换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&gt;b1$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&lt;-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as.numeric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(b1$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类型转换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&gt;b1$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是否自主招生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&lt;-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as.numeric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(b1$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是否自主招生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类型转换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&gt;b1$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平均线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&lt;-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as.numeric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as.character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(b1$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平均线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))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类型转换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&gt;fit&lt;-lm(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平均线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~ 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所在地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隶属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院士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硕士点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重点学科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博士点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是否自主招生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,data=b1)         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建立线性回归模型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2" name="任意多边形 21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5" name="文本框 6"/>
          <p:cNvSpPr txBox="1"/>
          <p:nvPr/>
        </p:nvSpPr>
        <p:spPr>
          <a:xfrm>
            <a:off x="452232" y="173917"/>
            <a:ext cx="24769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11.3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描述性分析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6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5174" y="1021590"/>
            <a:ext cx="5257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录取平均线预测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文本框 27"/>
          <p:cNvSpPr txBox="1"/>
          <p:nvPr/>
        </p:nvSpPr>
        <p:spPr>
          <a:xfrm>
            <a:off x="6401867" y="234392"/>
            <a:ext cx="2313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第十一章 影响录取因素分析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657" y="1659987"/>
            <a:ext cx="846668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summary.lm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(fit)       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查看模型参数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&gt;par(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mfrow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=c(2,2))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&gt;plot(fit)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&gt;b2&lt;-b2[,c(2,3,4,5,6,7,8,13)]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准备数据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&gt;b2$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所在地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&lt;-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as.numeric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(b2$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所在地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类型转换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&gt;b2$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隶属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&lt;-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as.numeric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(b2$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隶属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类型转换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&gt;b2$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&lt;-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as.numeric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(b2$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类型转换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&gt;b2$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是否自主招生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&lt;-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as.numeric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(b2$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是否自主招生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类型转换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&gt;t&lt;-predict(fit,b2)            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预测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&gt;summary(t)                     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查看预测结果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2" name="任意多边形 21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5" name="文本框 6"/>
          <p:cNvSpPr txBox="1"/>
          <p:nvPr/>
        </p:nvSpPr>
        <p:spPr>
          <a:xfrm>
            <a:off x="452232" y="173917"/>
            <a:ext cx="24769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11.3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描述性分析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6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5174" y="1021590"/>
            <a:ext cx="5257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录取平均线预测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文本框 27"/>
          <p:cNvSpPr txBox="1"/>
          <p:nvPr/>
        </p:nvSpPr>
        <p:spPr>
          <a:xfrm>
            <a:off x="6401867" y="234392"/>
            <a:ext cx="2313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第十一章 影响录取因素分析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73" y="1630826"/>
            <a:ext cx="6920279" cy="39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2" name="任意多边形 21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5" name="文本框 6"/>
          <p:cNvSpPr txBox="1"/>
          <p:nvPr/>
        </p:nvSpPr>
        <p:spPr>
          <a:xfrm>
            <a:off x="452232" y="173917"/>
            <a:ext cx="24769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11.3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描述性分析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6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5174" y="1021590"/>
            <a:ext cx="5257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模型评估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accent1"/>
              </a:buClr>
            </a:pP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文本框 27"/>
          <p:cNvSpPr txBox="1"/>
          <p:nvPr/>
        </p:nvSpPr>
        <p:spPr>
          <a:xfrm>
            <a:off x="6401867" y="234392"/>
            <a:ext cx="2313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第十一章 影响录取因素分析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15" name="图片 14"/>
          <p:cNvPicPr/>
          <p:nvPr/>
        </p:nvPicPr>
        <p:blipFill>
          <a:blip r:embed="rId1"/>
          <a:stretch>
            <a:fillRect/>
          </a:stretch>
        </p:blipFill>
        <p:spPr>
          <a:xfrm>
            <a:off x="1655853" y="1852586"/>
            <a:ext cx="5560873" cy="31695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56715" y="5303520"/>
            <a:ext cx="55600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录取平均线预测误差</a:t>
            </a:r>
            <a:endParaRPr lang="zh-CN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40"/>
            <a:ext cx="7832785" cy="1326658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244375" y="1169721"/>
              <a:ext cx="2786487" cy="561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第十一章 </a:t>
              </a:r>
              <a:r>
                <a:rPr lang="zh-CN" altLang="zh-CN" sz="2800" dirty="0">
                  <a:solidFill>
                    <a:schemeClr val="accent4"/>
                  </a:solidFill>
                </a:rPr>
                <a:t>影响大学平均</a:t>
              </a:r>
              <a:r>
                <a:rPr lang="zh-CN" altLang="zh-CN" sz="2800" dirty="0" smtClean="0">
                  <a:solidFill>
                    <a:schemeClr val="accent4"/>
                  </a:solidFill>
                </a:rPr>
                <a:t>录取</a:t>
              </a:r>
              <a:r>
                <a:rPr lang="zh-CN" altLang="zh-CN" sz="2800" dirty="0">
                  <a:solidFill>
                    <a:schemeClr val="accent4"/>
                  </a:solidFill>
                </a:rPr>
                <a:t>分数线因素分析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49613" y="4248031"/>
            <a:ext cx="5693399" cy="415498"/>
            <a:chOff x="1807265" y="2462595"/>
            <a:chExt cx="5693399" cy="415498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262924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11.4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总结与建议</a:t>
              </a:r>
              <a:endParaRPr lang="zh-CN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49613" y="2520019"/>
            <a:ext cx="5693399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62924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11.1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背景与目标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749613" y="3096023"/>
            <a:ext cx="5693399" cy="426278"/>
            <a:chOff x="1807265" y="2935089"/>
            <a:chExt cx="5693399" cy="426278"/>
          </a:xfrm>
        </p:grpSpPr>
        <p:sp>
          <p:nvSpPr>
            <p:cNvPr id="42" name="圆角矩形 41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4" name="矩形 43"/>
            <p:cNvSpPr/>
            <p:nvPr/>
          </p:nvSpPr>
          <p:spPr>
            <a:xfrm>
              <a:off x="1881814" y="2945869"/>
              <a:ext cx="233108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数据说明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749613" y="3672027"/>
            <a:ext cx="5693399" cy="426278"/>
            <a:chOff x="1807265" y="2935089"/>
            <a:chExt cx="5693399" cy="426278"/>
          </a:xfrm>
        </p:grpSpPr>
        <p:sp>
          <p:nvSpPr>
            <p:cNvPr id="29" name="圆角矩形 2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0" name="矩形 29"/>
            <p:cNvSpPr/>
            <p:nvPr/>
          </p:nvSpPr>
          <p:spPr>
            <a:xfrm>
              <a:off x="1881814" y="2945869"/>
              <a:ext cx="262924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描述性分析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40"/>
            <a:ext cx="7832785" cy="1326658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244375" y="1169721"/>
              <a:ext cx="2786487" cy="561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第十一章 </a:t>
              </a:r>
              <a:r>
                <a:rPr lang="zh-CN" altLang="zh-CN" sz="2800" dirty="0">
                  <a:solidFill>
                    <a:schemeClr val="accent4"/>
                  </a:solidFill>
                </a:rPr>
                <a:t>影响大学平均</a:t>
              </a:r>
              <a:r>
                <a:rPr lang="zh-CN" altLang="zh-CN" sz="2800" dirty="0" smtClean="0">
                  <a:solidFill>
                    <a:schemeClr val="accent4"/>
                  </a:solidFill>
                </a:rPr>
                <a:t>录取</a:t>
              </a:r>
              <a:r>
                <a:rPr lang="zh-CN" altLang="zh-CN" sz="2800" dirty="0">
                  <a:solidFill>
                    <a:schemeClr val="accent4"/>
                  </a:solidFill>
                </a:rPr>
                <a:t>分数线因素分析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51096" y="2520019"/>
            <a:ext cx="5693399" cy="414020"/>
            <a:chOff x="1807265" y="2462595"/>
            <a:chExt cx="5693399" cy="414020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260159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11.1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背景与目标</a:t>
              </a:r>
              <a:endParaRPr lang="en-US" altLang="zh-CN" sz="2100" spc="22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1096" y="3096023"/>
            <a:ext cx="5693399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33108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数据说明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749613" y="3672027"/>
            <a:ext cx="5693399" cy="426278"/>
            <a:chOff x="1807265" y="2935089"/>
            <a:chExt cx="5693399" cy="426278"/>
          </a:xfrm>
        </p:grpSpPr>
        <p:sp>
          <p:nvSpPr>
            <p:cNvPr id="42" name="圆角矩形 41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4" name="矩形 43"/>
            <p:cNvSpPr/>
            <p:nvPr/>
          </p:nvSpPr>
          <p:spPr>
            <a:xfrm>
              <a:off x="1881814" y="2945869"/>
              <a:ext cx="262924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描述性分析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749613" y="4248031"/>
            <a:ext cx="5693399" cy="426278"/>
            <a:chOff x="1807265" y="2935089"/>
            <a:chExt cx="5693399" cy="426278"/>
          </a:xfrm>
        </p:grpSpPr>
        <p:sp>
          <p:nvSpPr>
            <p:cNvPr id="55" name="圆角矩形 54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6" name="矩形 55"/>
            <p:cNvSpPr/>
            <p:nvPr/>
          </p:nvSpPr>
          <p:spPr>
            <a:xfrm>
              <a:off x="1881814" y="2945869"/>
              <a:ext cx="262924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11.4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总结与建议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3045" y="1724590"/>
            <a:ext cx="7516044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预测的自变量和因变量需要是数值型，但给定的数据大多数变量都是非数值型，所以在使用预测模型时进行了大量类型转换工作。设想用分类模型解决本例，更自然，时间关系没有尝试。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just"/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从结果中科院看出，明显五个变量的测试结果比三个变量的测试结果要好，本实验没有考虑特征优化。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2" name="任意多边形 21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5" name="文本框 6"/>
          <p:cNvSpPr txBox="1"/>
          <p:nvPr/>
        </p:nvSpPr>
        <p:spPr>
          <a:xfrm>
            <a:off x="452232" y="173917"/>
            <a:ext cx="24769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11.4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总结与建议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6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3" name="文本框 27"/>
          <p:cNvSpPr txBox="1"/>
          <p:nvPr/>
        </p:nvSpPr>
        <p:spPr>
          <a:xfrm>
            <a:off x="6401867" y="234392"/>
            <a:ext cx="2313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第十一章 影响录取因素分析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DeepRack\deepracklogin.jpg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62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60data\重要数据\我的文档\Tencent Files\532017450\FileRecv\首页-终止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9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222" y="681335"/>
            <a:ext cx="3454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人工智能实验平台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——一站式的人工智能实验平台</a:t>
            </a:r>
            <a:endParaRPr lang="zh-CN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5379" y="681335"/>
            <a:ext cx="3012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DeepRack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深度学习一体</a:t>
            </a:r>
            <a:r>
              <a:rPr lang="zh-CN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机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开箱即用的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科研平台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4057" y="5878342"/>
            <a:ext cx="56749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BDRack大数据实验平台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一站式的大数据实训平台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图片 1" descr="大数据实验一体机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350" y="2998470"/>
            <a:ext cx="4844381" cy="2880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2434278" y="1390754"/>
            <a:ext cx="2050561" cy="2056110"/>
            <a:chOff x="4041594" y="1614897"/>
            <a:chExt cx="2050561" cy="20561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80" y="1614897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7" name="矩形 26"/>
            <p:cNvSpPr/>
            <p:nvPr/>
          </p:nvSpPr>
          <p:spPr>
            <a:xfrm>
              <a:off x="4084319" y="3267893"/>
              <a:ext cx="2007836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391079" y="289355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云计算头条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41594" y="3313913"/>
              <a:ext cx="2050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chinacloudnj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74081" y="1397761"/>
            <a:ext cx="2037866" cy="2049103"/>
            <a:chOff x="582149" y="3930501"/>
            <a:chExt cx="2037866" cy="204910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27" y="3930501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5" name="矩形 24"/>
            <p:cNvSpPr/>
            <p:nvPr/>
          </p:nvSpPr>
          <p:spPr>
            <a:xfrm>
              <a:off x="606863" y="5576490"/>
              <a:ext cx="1952625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72338" y="5202565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中国大数据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82149" y="5622510"/>
              <a:ext cx="20378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信号：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cstorbigdata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8986" y="1385044"/>
            <a:ext cx="1731564" cy="2061820"/>
            <a:chOff x="678693" y="1566220"/>
            <a:chExt cx="1731564" cy="20618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03" y="1566220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4" name="矩形 23"/>
            <p:cNvSpPr/>
            <p:nvPr/>
          </p:nvSpPr>
          <p:spPr>
            <a:xfrm>
              <a:off x="699619" y="3224926"/>
              <a:ext cx="1649882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3104" y="282624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刘鹏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看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未来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78693" y="3274617"/>
              <a:ext cx="17315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prstClr val="white"/>
                  </a:solidFill>
                </a:rPr>
                <a:t>微信号：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lpoutlook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8871" y="3989955"/>
            <a:ext cx="2031325" cy="2041535"/>
            <a:chOff x="4047675" y="4206434"/>
            <a:chExt cx="2031325" cy="20415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79" y="4206434"/>
              <a:ext cx="1250812" cy="125081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6" name="矩形 25"/>
            <p:cNvSpPr/>
            <p:nvPr/>
          </p:nvSpPr>
          <p:spPr>
            <a:xfrm>
              <a:off x="4216437" y="584485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047675" y="5458884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数据订阅号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27051" y="5893463"/>
              <a:ext cx="1672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cStor_cn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74106" y="191183"/>
            <a:ext cx="23164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云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创公众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号推荐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087659" y="1397167"/>
            <a:ext cx="1755613" cy="2048632"/>
            <a:chOff x="7087659" y="1397167"/>
            <a:chExt cx="1755613" cy="2048632"/>
          </a:xfrm>
        </p:grpSpPr>
        <p:pic>
          <p:nvPicPr>
            <p:cNvPr id="2" name="Picture 2" descr="F:\微信\APP二维码\qrcode_for_gh_cc7b2f1bbc38_43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291" y="1397167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矩形 45"/>
            <p:cNvSpPr/>
            <p:nvPr/>
          </p:nvSpPr>
          <p:spPr>
            <a:xfrm>
              <a:off x="7087659" y="304268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文本框 13"/>
            <p:cNvSpPr txBox="1"/>
            <p:nvPr/>
          </p:nvSpPr>
          <p:spPr>
            <a:xfrm>
              <a:off x="7205593" y="265671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深度学习世界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48" name="文本框 19"/>
            <p:cNvSpPr txBox="1"/>
            <p:nvPr/>
          </p:nvSpPr>
          <p:spPr>
            <a:xfrm>
              <a:off x="7098273" y="3091293"/>
              <a:ext cx="1682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dl-world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66912" y="3989955"/>
            <a:ext cx="2031325" cy="2048632"/>
            <a:chOff x="3666912" y="3989955"/>
            <a:chExt cx="2031325" cy="2048632"/>
          </a:xfrm>
        </p:grpSpPr>
        <p:pic>
          <p:nvPicPr>
            <p:cNvPr id="10" name="Picture 3" descr="F:\微信\APP二维码\服务号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604" y="3989955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矩形 48"/>
            <p:cNvSpPr/>
            <p:nvPr/>
          </p:nvSpPr>
          <p:spPr>
            <a:xfrm>
              <a:off x="3824920" y="5635473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文本框 13"/>
            <p:cNvSpPr txBox="1"/>
            <p:nvPr/>
          </p:nvSpPr>
          <p:spPr>
            <a:xfrm>
              <a:off x="3666912" y="5249502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数据服务号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1" name="文本框 19"/>
            <p:cNvSpPr txBox="1"/>
            <p:nvPr/>
          </p:nvSpPr>
          <p:spPr>
            <a:xfrm>
              <a:off x="3835534" y="5684081"/>
              <a:ext cx="1588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cstorfw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10994" y="3989955"/>
            <a:ext cx="2492990" cy="2048632"/>
            <a:chOff x="6210994" y="3989955"/>
            <a:chExt cx="2492990" cy="2048632"/>
          </a:xfrm>
        </p:grpSpPr>
        <p:sp>
          <p:nvSpPr>
            <p:cNvPr id="53" name="文本框 13"/>
            <p:cNvSpPr txBox="1"/>
            <p:nvPr/>
          </p:nvSpPr>
          <p:spPr>
            <a:xfrm>
              <a:off x="6210994" y="5249502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高校大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与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人工智能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553804" y="3989955"/>
              <a:ext cx="1755613" cy="2048632"/>
              <a:chOff x="6553804" y="3989955"/>
              <a:chExt cx="1755613" cy="2048632"/>
            </a:xfrm>
          </p:grpSpPr>
          <p:pic>
            <p:nvPicPr>
              <p:cNvPr id="11" name="Picture 4" descr="F:\微信\APP二维码\qrcode_for_gh_36578c7d93ba_860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1947" y="3989955"/>
                <a:ext cx="1239328" cy="1239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矩形 51"/>
              <p:cNvSpPr/>
              <p:nvPr/>
            </p:nvSpPr>
            <p:spPr>
              <a:xfrm>
                <a:off x="6553804" y="5635473"/>
                <a:ext cx="1755613" cy="4031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文本框 19"/>
              <p:cNvSpPr txBox="1"/>
              <p:nvPr/>
            </p:nvSpPr>
            <p:spPr>
              <a:xfrm>
                <a:off x="6564418" y="5684081"/>
                <a:ext cx="15969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prstClr val="white"/>
                    </a:solidFill>
                  </a:rPr>
                  <a:t>微信号</a:t>
                </a:r>
                <a:r>
                  <a:rPr lang="zh-CN" altLang="en-US" sz="1400" dirty="0" smtClean="0">
                    <a:solidFill>
                      <a:prstClr val="white"/>
                    </a:solidFill>
                  </a:rPr>
                  <a:t>：</a:t>
                </a:r>
                <a:r>
                  <a:rPr lang="en-US" altLang="zh-CN" sz="1400" dirty="0" err="1" smtClean="0">
                    <a:solidFill>
                      <a:prstClr val="white"/>
                    </a:solidFill>
                  </a:rPr>
                  <a:t>data_AI</a:t>
                </a:r>
                <a:endParaRPr lang="zh-CN" altLang="en-US" sz="1400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75549" y="184284"/>
            <a:ext cx="203136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</a:t>
            </a:r>
            <a:r>
              <a:rPr lang="en-US" altLang="zh-CN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6762" y="1145478"/>
            <a:ext cx="2303744" cy="4112860"/>
            <a:chOff x="97237" y="1145478"/>
            <a:chExt cx="2303744" cy="411286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237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F:\微信\APP二维码\我的PM2.5--已测试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88" y="1943233"/>
              <a:ext cx="1257537" cy="125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文本框 18"/>
            <p:cNvSpPr txBox="1"/>
            <p:nvPr/>
          </p:nvSpPr>
          <p:spPr>
            <a:xfrm>
              <a:off x="611805" y="3338868"/>
              <a:ext cx="12538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</a:t>
              </a:r>
              <a:r>
                <a:rPr lang="en-US" altLang="zh-CN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PM2.5</a:t>
              </a:r>
              <a:endPara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0663" y="3732155"/>
              <a:ext cx="141577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随时随地准确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查看身边的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PM2.5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值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93986" y="1145478"/>
            <a:ext cx="2303744" cy="4112860"/>
            <a:chOff x="2293986" y="1145478"/>
            <a:chExt cx="2303744" cy="4112860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9398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F:\微信\APP二维码\同声译-已测试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312" y="1940747"/>
              <a:ext cx="1260023" cy="1260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文本框 18"/>
            <p:cNvSpPr txBox="1"/>
            <p:nvPr/>
          </p:nvSpPr>
          <p:spPr>
            <a:xfrm>
              <a:off x="3048916" y="3347494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同声译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767437" y="3732155"/>
              <a:ext cx="14510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26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种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语言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互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译的实时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翻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译软件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691416" y="1145478"/>
            <a:ext cx="2303744" cy="4112860"/>
            <a:chOff x="6691416" y="1145478"/>
            <a:chExt cx="2303744" cy="4112860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9141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F:\微信\APP二维码\科技头条Android版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324" y="1943233"/>
              <a:ext cx="1294820" cy="1294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文本框 18"/>
            <p:cNvSpPr txBox="1"/>
            <p:nvPr/>
          </p:nvSpPr>
          <p:spPr>
            <a:xfrm>
              <a:off x="7446450" y="3374551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科技头条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212224" y="3855265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汇聚前沿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资讯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的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科技情报站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85142" y="1145478"/>
            <a:ext cx="2303744" cy="4112860"/>
            <a:chOff x="4485142" y="1145478"/>
            <a:chExt cx="2303744" cy="411286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5142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F:\微信\APP二维码\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365" y="1929395"/>
              <a:ext cx="1285211" cy="128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文本框 18"/>
            <p:cNvSpPr txBox="1"/>
            <p:nvPr/>
          </p:nvSpPr>
          <p:spPr>
            <a:xfrm>
              <a:off x="5200146" y="334766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我的南京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66491" y="3732155"/>
              <a:ext cx="16209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云创大数据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为路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况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应用提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供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技术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462133" y="4933111"/>
            <a:ext cx="1563506" cy="641625"/>
            <a:chOff x="5462133" y="4933111"/>
            <a:chExt cx="1563506" cy="641625"/>
          </a:xfrm>
        </p:grpSpPr>
        <p:sp>
          <p:nvSpPr>
            <p:cNvPr id="29" name="矩形 28"/>
            <p:cNvSpPr/>
            <p:nvPr/>
          </p:nvSpPr>
          <p:spPr>
            <a:xfrm>
              <a:off x="5462338" y="4933111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8" name="Picture 14" descr="F:\logo\中国智能硬件logo-01.png">
              <a:hlinkClick r:id="rId1"/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133" y="5038052"/>
              <a:ext cx="1562412" cy="475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420161" y="4933025"/>
            <a:ext cx="1565587" cy="641625"/>
            <a:chOff x="422066" y="4933025"/>
            <a:chExt cx="1565587" cy="641625"/>
          </a:xfrm>
        </p:grpSpPr>
        <p:sp>
          <p:nvSpPr>
            <p:cNvPr id="3" name="矩形 2"/>
            <p:cNvSpPr/>
            <p:nvPr/>
          </p:nvSpPr>
          <p:spPr>
            <a:xfrm>
              <a:off x="422066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9" name="Picture 15" descr="F:\logo\chinacloud_logo-01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41" y="5037800"/>
              <a:ext cx="1562412" cy="47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7138738" y="5702714"/>
            <a:ext cx="1563301" cy="641625"/>
            <a:chOff x="7138738" y="5702714"/>
            <a:chExt cx="1563301" cy="641625"/>
          </a:xfrm>
        </p:grpSpPr>
        <p:sp>
          <p:nvSpPr>
            <p:cNvPr id="35" name="矩形 34"/>
            <p:cNvSpPr/>
            <p:nvPr/>
          </p:nvSpPr>
          <p:spPr>
            <a:xfrm>
              <a:off x="713873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0" name="Picture 16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8823" y="5785510"/>
              <a:ext cx="1562412" cy="475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5462338" y="5702800"/>
            <a:ext cx="1563436" cy="641625"/>
            <a:chOff x="5462338" y="5702800"/>
            <a:chExt cx="1563436" cy="641625"/>
          </a:xfrm>
        </p:grpSpPr>
        <p:sp>
          <p:nvSpPr>
            <p:cNvPr id="34" name="矩形 33"/>
            <p:cNvSpPr/>
            <p:nvPr/>
          </p:nvSpPr>
          <p:spPr>
            <a:xfrm>
              <a:off x="5462338" y="5702800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1" name="Picture 17" descr="F:\logo\机器人-01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362" y="5753759"/>
              <a:ext cx="1562412" cy="540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2101918" y="5702714"/>
            <a:ext cx="1563681" cy="641625"/>
            <a:chOff x="2101918" y="5702714"/>
            <a:chExt cx="1563681" cy="641625"/>
          </a:xfrm>
        </p:grpSpPr>
        <p:sp>
          <p:nvSpPr>
            <p:cNvPr id="32" name="矩形 31"/>
            <p:cNvSpPr/>
            <p:nvPr/>
          </p:nvSpPr>
          <p:spPr>
            <a:xfrm>
              <a:off x="21019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2" name="Picture 18" descr="F:\logo\深度学习世界-01.pn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187" y="5792884"/>
              <a:ext cx="1562412" cy="460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7138738" y="4933025"/>
            <a:ext cx="1563301" cy="641625"/>
            <a:chOff x="7138738" y="4933025"/>
            <a:chExt cx="1563301" cy="641625"/>
          </a:xfrm>
        </p:grpSpPr>
        <p:sp>
          <p:nvSpPr>
            <p:cNvPr id="30" name="矩形 29"/>
            <p:cNvSpPr/>
            <p:nvPr/>
          </p:nvSpPr>
          <p:spPr>
            <a:xfrm>
              <a:off x="713873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3" name="Picture 19" descr="F:\logo\中国PM25logo-01.pn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738" y="4994913"/>
              <a:ext cx="1563301" cy="55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3798482" y="5702714"/>
            <a:ext cx="1563301" cy="641625"/>
            <a:chOff x="3778318" y="5702714"/>
            <a:chExt cx="1563301" cy="641625"/>
          </a:xfrm>
        </p:grpSpPr>
        <p:sp>
          <p:nvSpPr>
            <p:cNvPr id="33" name="矩形 32"/>
            <p:cNvSpPr/>
            <p:nvPr/>
          </p:nvSpPr>
          <p:spPr>
            <a:xfrm>
              <a:off x="37783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4" name="Picture 20" descr="F:\logo\中国存储-01.pn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341" y="5785417"/>
              <a:ext cx="1562412" cy="537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2101918" y="4933025"/>
            <a:ext cx="1563360" cy="641625"/>
            <a:chOff x="2101918" y="4933025"/>
            <a:chExt cx="1563360" cy="641625"/>
          </a:xfrm>
        </p:grpSpPr>
        <p:sp>
          <p:nvSpPr>
            <p:cNvPr id="27" name="矩形 26"/>
            <p:cNvSpPr/>
            <p:nvPr/>
          </p:nvSpPr>
          <p:spPr>
            <a:xfrm>
              <a:off x="21019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5" name="Picture 21" descr="F:\logo\中国大数据LOGO-01.png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66" y="4954959"/>
              <a:ext cx="1562412" cy="55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3768793" y="4933025"/>
            <a:ext cx="1572826" cy="641625"/>
            <a:chOff x="3768793" y="4933025"/>
            <a:chExt cx="1572826" cy="641625"/>
          </a:xfrm>
        </p:grpSpPr>
        <p:sp>
          <p:nvSpPr>
            <p:cNvPr id="28" name="矩形 27"/>
            <p:cNvSpPr/>
            <p:nvPr/>
          </p:nvSpPr>
          <p:spPr>
            <a:xfrm>
              <a:off x="37783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6" name="Picture 22" descr="F:\logo\中国物联网-01.png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793" y="4953980"/>
              <a:ext cx="1562412" cy="559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422066" y="5702714"/>
            <a:ext cx="1563757" cy="641625"/>
            <a:chOff x="422066" y="5702714"/>
            <a:chExt cx="1563757" cy="641625"/>
          </a:xfrm>
        </p:grpSpPr>
        <p:sp>
          <p:nvSpPr>
            <p:cNvPr id="31" name="矩形 30"/>
            <p:cNvSpPr/>
            <p:nvPr/>
          </p:nvSpPr>
          <p:spPr>
            <a:xfrm>
              <a:off x="422066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7" name="Picture 23" descr="F:\logo\中国智慧城市logo-01.png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11" y="5753672"/>
              <a:ext cx="1562412" cy="47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383965" y="619673"/>
            <a:ext cx="4092208" cy="3950990"/>
            <a:chOff x="383853" y="409573"/>
            <a:chExt cx="4092208" cy="3950990"/>
          </a:xfrm>
        </p:grpSpPr>
        <p:sp>
          <p:nvSpPr>
            <p:cNvPr id="4" name="矩形 3">
              <a:hlinkClick r:id="rId21"/>
            </p:cNvPr>
            <p:cNvSpPr/>
            <p:nvPr/>
          </p:nvSpPr>
          <p:spPr>
            <a:xfrm>
              <a:off x="383853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TextBox 1">
              <a:hlinkClick r:id="rId21"/>
            </p:cNvPr>
            <p:cNvSpPr txBox="1"/>
            <p:nvPr/>
          </p:nvSpPr>
          <p:spPr>
            <a:xfrm>
              <a:off x="928192" y="3420340"/>
              <a:ext cx="3185487" cy="641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万物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智能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硬件大数据免费托管平台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pic>
          <p:nvPicPr>
            <p:cNvPr id="1048" name="Picture 24" descr="F:\大数据挖掘平台\物联网大数据平台\logo_bate_homeaaa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082" y="595308"/>
              <a:ext cx="18097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Administrator\Desktop\TIM截图20180706145956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3" y="1263318"/>
              <a:ext cx="4092208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>
            <a:off x="4683554" y="619673"/>
            <a:ext cx="4092258" cy="3950990"/>
            <a:chOff x="4683442" y="409573"/>
            <a:chExt cx="4092258" cy="3950990"/>
          </a:xfrm>
        </p:grpSpPr>
        <p:sp>
          <p:nvSpPr>
            <p:cNvPr id="37" name="矩形 36">
              <a:hlinkClick r:id="rId24"/>
            </p:cNvPr>
            <p:cNvSpPr/>
            <p:nvPr/>
          </p:nvSpPr>
          <p:spPr>
            <a:xfrm>
              <a:off x="4683492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>
              <a:hlinkClick r:id="rId24"/>
            </p:cNvPr>
            <p:cNvSpPr txBox="1"/>
            <p:nvPr/>
          </p:nvSpPr>
          <p:spPr>
            <a:xfrm>
              <a:off x="5376230" y="3420340"/>
              <a:ext cx="2723823" cy="656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环境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环境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大数据开放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共享平台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50" name="Picture 26" descr="F:\大数据挖掘平台\环境云\环境云logo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807" y="514623"/>
              <a:ext cx="1630844" cy="79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istrator\Desktop\TIM截图20180706145922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442" y="1263318"/>
              <a:ext cx="4075113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374194" y="125756"/>
            <a:ext cx="14020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网站推荐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997136"/>
            <a:ext cx="7084431" cy="1791128"/>
            <a:chOff x="-1" y="2037922"/>
            <a:chExt cx="12192763" cy="1791128"/>
          </a:xfrm>
        </p:grpSpPr>
        <p:sp>
          <p:nvSpPr>
            <p:cNvPr id="3" name="矩形 2"/>
            <p:cNvSpPr/>
            <p:nvPr/>
          </p:nvSpPr>
          <p:spPr>
            <a:xfrm>
              <a:off x="762" y="2038350"/>
              <a:ext cx="12192000" cy="1790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62" y="2037922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-1" y="3752264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6143625" y="0"/>
            <a:ext cx="3000375" cy="6858000"/>
          </a:xfrm>
          <a:prstGeom prst="rect">
            <a:avLst/>
          </a:prstGeom>
        </p:spPr>
      </p:pic>
      <p:sp>
        <p:nvSpPr>
          <p:cNvPr id="7" name="文本框 5"/>
          <p:cNvSpPr txBox="1"/>
          <p:nvPr/>
        </p:nvSpPr>
        <p:spPr>
          <a:xfrm>
            <a:off x="1371600" y="2328817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 smtClean="0">
                <a:solidFill>
                  <a:schemeClr val="bg1"/>
                </a:solidFill>
              </a:rPr>
              <a:t>感谢聆听</a:t>
            </a:r>
            <a:endParaRPr lang="zh-CN" altLang="en-US" sz="7200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4769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11.1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背景与目标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2313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第十一章 影响录取因素分析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3046" y="1603717"/>
            <a:ext cx="76528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如何去选择一所适合自己的大学，是每个考生一生中最重要的事，也是每个考生最头疼的问题。分数线，地区，类型，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985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211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等都是考生选择高校的参考因素。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algn="just"/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分析的目标：建立回归模型，试图找出影响高校录取平均分数线的因素，预测没有录取平均分数的院校的录取平均分数线，为考生选择高校提供资料支持。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40"/>
            <a:ext cx="7832785" cy="1326658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244375" y="1169721"/>
              <a:ext cx="2786487" cy="561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第十一章 </a:t>
              </a:r>
              <a:r>
                <a:rPr lang="zh-CN" altLang="zh-CN" sz="2800" dirty="0">
                  <a:solidFill>
                    <a:schemeClr val="accent4"/>
                  </a:solidFill>
                </a:rPr>
                <a:t>影响大学平均</a:t>
              </a:r>
              <a:r>
                <a:rPr lang="zh-CN" altLang="zh-CN" sz="2800" dirty="0" smtClean="0">
                  <a:solidFill>
                    <a:schemeClr val="accent4"/>
                  </a:solidFill>
                </a:rPr>
                <a:t>录取</a:t>
              </a:r>
              <a:r>
                <a:rPr lang="zh-CN" altLang="zh-CN" sz="2800" dirty="0">
                  <a:solidFill>
                    <a:schemeClr val="accent4"/>
                  </a:solidFill>
                </a:rPr>
                <a:t>分数线因素分析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51096" y="3096023"/>
            <a:ext cx="5693399" cy="415498"/>
            <a:chOff x="1807265" y="2462595"/>
            <a:chExt cx="5693399" cy="415498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233108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11.2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数据说明</a:t>
              </a:r>
              <a:endParaRPr lang="zh-CN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49613" y="2520019"/>
            <a:ext cx="5693399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62924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11.1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背景与目标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749613" y="3672027"/>
            <a:ext cx="5693399" cy="426278"/>
            <a:chOff x="1807265" y="2935089"/>
            <a:chExt cx="5693399" cy="426278"/>
          </a:xfrm>
        </p:grpSpPr>
        <p:sp>
          <p:nvSpPr>
            <p:cNvPr id="42" name="圆角矩形 41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4" name="矩形 43"/>
            <p:cNvSpPr/>
            <p:nvPr/>
          </p:nvSpPr>
          <p:spPr>
            <a:xfrm>
              <a:off x="1881814" y="2945869"/>
              <a:ext cx="262924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描述性分析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749613" y="4248031"/>
            <a:ext cx="5693399" cy="426278"/>
            <a:chOff x="1807265" y="2935089"/>
            <a:chExt cx="5693399" cy="426278"/>
          </a:xfrm>
        </p:grpSpPr>
        <p:sp>
          <p:nvSpPr>
            <p:cNvPr id="55" name="圆角矩形 54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6" name="矩形 55"/>
            <p:cNvSpPr/>
            <p:nvPr/>
          </p:nvSpPr>
          <p:spPr>
            <a:xfrm>
              <a:off x="1881814" y="2945869"/>
              <a:ext cx="262924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11.4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总结与建议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31" name="任意多边形 3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4" name="文本框 6"/>
          <p:cNvSpPr txBox="1"/>
          <p:nvPr/>
        </p:nvSpPr>
        <p:spPr>
          <a:xfrm>
            <a:off x="452232" y="173917"/>
            <a:ext cx="21788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11.2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数据说明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35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2414588" y="3378200"/>
            <a:ext cx="342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034415" y="802640"/>
          <a:ext cx="7075805" cy="52533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9480"/>
                <a:gridCol w="931545"/>
                <a:gridCol w="1771650"/>
                <a:gridCol w="1931035"/>
                <a:gridCol w="1522095"/>
              </a:tblGrid>
              <a:tr h="32004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变量类型</a:t>
                      </a:r>
                      <a:endParaRPr lang="zh-CN" sz="1400" kern="100" dirty="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变量名</a:t>
                      </a:r>
                      <a:endParaRPr lang="zh-CN" sz="14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取值范围</a:t>
                      </a:r>
                      <a:endParaRPr lang="zh-CN" sz="14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备注</a:t>
                      </a:r>
                      <a:endParaRPr lang="zh-CN" sz="14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</a:tr>
              <a:tr h="363855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自变量</a:t>
                      </a:r>
                      <a:endParaRPr lang="zh-CN" sz="14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2015</a:t>
                      </a: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年平均分数线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397~694</a:t>
                      </a:r>
                      <a:endParaRPr lang="en-US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连续变量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</a:tr>
              <a:tr h="320040">
                <a:tc rowSpan="1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因变量</a:t>
                      </a:r>
                      <a:endParaRPr lang="zh-CN" sz="14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字符串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大学名称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北京大学等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分类变量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</a:tr>
              <a:tr h="365125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字符串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所在地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南昌、镇江、西安等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</a:tr>
              <a:tr h="32004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字符串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隶属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江西省教育厅等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</a:tr>
              <a:tr h="32004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整数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院士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0~70</a:t>
                      </a:r>
                      <a:endParaRPr lang="en-US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单位：位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</a:tr>
              <a:tr h="32004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整数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硕士点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0~345</a:t>
                      </a:r>
                      <a:endParaRPr lang="en-US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单位：个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</a:tr>
              <a:tr h="64008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字符串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类型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综合、语言、政法，师范、工科等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分类变量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</a:tr>
              <a:tr h="32004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整数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重点学科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0~81</a:t>
                      </a:r>
                      <a:endParaRPr lang="en-US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单位：个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</a:tr>
              <a:tr h="32004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整数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博士点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0~283</a:t>
                      </a:r>
                      <a:endParaRPr lang="en-US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单位：个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</a:tr>
              <a:tr h="32004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字符串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地址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</a:tr>
              <a:tr h="32004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因子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是否</a:t>
                      </a:r>
                      <a:r>
                        <a:rPr 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985</a:t>
                      </a:r>
                      <a:endParaRPr lang="en-US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是，否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</a:tr>
              <a:tr h="363855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因子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平均线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2015</a:t>
                      </a: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年平均线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</a:tr>
              <a:tr h="32004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因子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是否</a:t>
                      </a:r>
                      <a:r>
                        <a:rPr lang="en-US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211</a:t>
                      </a:r>
                      <a:endParaRPr lang="en-US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是，否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</a:tr>
              <a:tr h="32004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因子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搜自主招生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是，否</a:t>
                      </a:r>
                      <a:endParaRPr lang="zh-CN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  <a:latin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54392" marR="54392" marT="0" marB="0"/>
                </a:tc>
              </a:tr>
            </a:tbl>
          </a:graphicData>
        </a:graphic>
      </p:graphicFrame>
      <p:sp>
        <p:nvSpPr>
          <p:cNvPr id="16" name="文本框 27"/>
          <p:cNvSpPr txBox="1"/>
          <p:nvPr/>
        </p:nvSpPr>
        <p:spPr>
          <a:xfrm>
            <a:off x="6401867" y="234392"/>
            <a:ext cx="2313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第十一章 影响录取因素分析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31" name="任意多边形 3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4" name="文本框 6"/>
          <p:cNvSpPr txBox="1"/>
          <p:nvPr/>
        </p:nvSpPr>
        <p:spPr>
          <a:xfrm>
            <a:off x="452232" y="173917"/>
            <a:ext cx="21788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11.2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数据说明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35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2414588" y="3378200"/>
            <a:ext cx="342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3" name="图片 12"/>
          <p:cNvPicPr/>
          <p:nvPr/>
        </p:nvPicPr>
        <p:blipFill>
          <a:blip r:embed="rId1"/>
          <a:stretch>
            <a:fillRect/>
          </a:stretch>
        </p:blipFill>
        <p:spPr>
          <a:xfrm>
            <a:off x="840422" y="1126954"/>
            <a:ext cx="7389178" cy="4457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27"/>
          <p:cNvSpPr txBox="1"/>
          <p:nvPr/>
        </p:nvSpPr>
        <p:spPr>
          <a:xfrm>
            <a:off x="6401867" y="234392"/>
            <a:ext cx="2313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第十一章 影响录取因素分析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31" name="任意多边形 3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4" name="文本框 6"/>
          <p:cNvSpPr txBox="1"/>
          <p:nvPr/>
        </p:nvSpPr>
        <p:spPr>
          <a:xfrm>
            <a:off x="452232" y="173917"/>
            <a:ext cx="21788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11.2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数据说明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35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2414588" y="3378200"/>
            <a:ext cx="342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843" y="1012825"/>
            <a:ext cx="7807569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）数据集构造 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没有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录取平均分数的院校有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736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所，作为测试集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test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，余下的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433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个样本作为训练集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train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）平均线概况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平均线转换为数值型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&gt;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train$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平均线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&lt;-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as.numeric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as.character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(train$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平均线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查看平均线情况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&gt;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summary(train$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平均线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各录取平均线院校数量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t1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&lt;-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as.data.frame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(table(train$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平均线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plot(t1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</a:t>
            </a:r>
            <a:endParaRPr lang="zh-CN" altLang="zh-CN" sz="20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20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6" name="文本框 27"/>
          <p:cNvSpPr txBox="1"/>
          <p:nvPr/>
        </p:nvSpPr>
        <p:spPr>
          <a:xfrm>
            <a:off x="6401867" y="234392"/>
            <a:ext cx="2313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第十一章 影响录取因素分析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2414588" y="3378200"/>
            <a:ext cx="342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15" name="任意多边形 1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6"/>
          <p:cNvSpPr txBox="1"/>
          <p:nvPr/>
        </p:nvSpPr>
        <p:spPr>
          <a:xfrm>
            <a:off x="452232" y="173917"/>
            <a:ext cx="21788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11.2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数据说明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0" name="文本框 27"/>
          <p:cNvSpPr txBox="1"/>
          <p:nvPr/>
        </p:nvSpPr>
        <p:spPr>
          <a:xfrm>
            <a:off x="6401867" y="234392"/>
            <a:ext cx="2313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第十一章 影响录取因素分析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1" name="图片 20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267" y="1150644"/>
            <a:ext cx="6559844" cy="38855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41633" y="5317588"/>
            <a:ext cx="580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从图看出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480-510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分录取的院校最多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2414588" y="3378200"/>
            <a:ext cx="342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0" name="任意多边形 19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3" name="文本框 6"/>
          <p:cNvSpPr txBox="1"/>
          <p:nvPr/>
        </p:nvSpPr>
        <p:spPr>
          <a:xfrm>
            <a:off x="452232" y="173917"/>
            <a:ext cx="21788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11.2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数据说明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4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5" name="文本框 27"/>
          <p:cNvSpPr txBox="1"/>
          <p:nvPr/>
        </p:nvSpPr>
        <p:spPr>
          <a:xfrm>
            <a:off x="6401867" y="234392"/>
            <a:ext cx="2313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第十一章 影响录取因素分析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926" y="1012825"/>
            <a:ext cx="4065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）院校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分布概况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院校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分布如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图所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示。</a:t>
            </a:r>
            <a:endParaRPr lang="zh-CN" altLang="zh-CN" sz="2000" dirty="0"/>
          </a:p>
          <a:p>
            <a:endParaRPr lang="zh-CN" altLang="en-US" sz="2000" dirty="0" smtClean="0"/>
          </a:p>
        </p:txBody>
      </p:sp>
      <p:pic>
        <p:nvPicPr>
          <p:cNvPr id="27" name="图片 26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49" y="1773237"/>
            <a:ext cx="6867013" cy="4008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语言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《大数据实践》配套PPT之一：第5章 内存大数据计算框架 Spark_1.potx</Template>
  <TotalTime>0</TotalTime>
  <Words>3770</Words>
  <Application>WPS 演示</Application>
  <PresentationFormat>全屏显示(4:3)</PresentationFormat>
  <Paragraphs>446</Paragraphs>
  <Slides>25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等线</vt:lpstr>
      <vt:lpstr>Times New Roman</vt:lpstr>
      <vt:lpstr>仿宋</vt:lpstr>
      <vt:lpstr>Arial Unicode MS</vt:lpstr>
      <vt:lpstr>Calibri</vt:lpstr>
      <vt:lpstr>R语言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cstor</dc:creator>
  <cp:lastModifiedBy>繁华忧伤</cp:lastModifiedBy>
  <cp:revision>528</cp:revision>
  <dcterms:created xsi:type="dcterms:W3CDTF">2015-11-23T03:31:00Z</dcterms:created>
  <dcterms:modified xsi:type="dcterms:W3CDTF">2018-12-28T03:37:30Z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