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6"/>
  </p:handoutMasterIdLst>
  <p:sldIdLst>
    <p:sldId id="770" r:id="rId3"/>
    <p:sldId id="446" r:id="rId4"/>
    <p:sldId id="463" r:id="rId6"/>
    <p:sldId id="731" r:id="rId7"/>
    <p:sldId id="643" r:id="rId8"/>
    <p:sldId id="706" r:id="rId9"/>
    <p:sldId id="707" r:id="rId10"/>
    <p:sldId id="732" r:id="rId11"/>
    <p:sldId id="733" r:id="rId12"/>
    <p:sldId id="734" r:id="rId13"/>
    <p:sldId id="735" r:id="rId14"/>
    <p:sldId id="736" r:id="rId15"/>
    <p:sldId id="737" r:id="rId16"/>
    <p:sldId id="738" r:id="rId17"/>
    <p:sldId id="739" r:id="rId18"/>
    <p:sldId id="740" r:id="rId19"/>
    <p:sldId id="741" r:id="rId20"/>
    <p:sldId id="742" r:id="rId21"/>
    <p:sldId id="743" r:id="rId22"/>
    <p:sldId id="744" r:id="rId23"/>
    <p:sldId id="728" r:id="rId24"/>
    <p:sldId id="646" r:id="rId25"/>
    <p:sldId id="729" r:id="rId26"/>
    <p:sldId id="709" r:id="rId27"/>
    <p:sldId id="745" r:id="rId28"/>
    <p:sldId id="746" r:id="rId29"/>
    <p:sldId id="747" r:id="rId30"/>
    <p:sldId id="748" r:id="rId31"/>
    <p:sldId id="749" r:id="rId32"/>
    <p:sldId id="750" r:id="rId33"/>
    <p:sldId id="751" r:id="rId34"/>
    <p:sldId id="752" r:id="rId35"/>
    <p:sldId id="753" r:id="rId36"/>
    <p:sldId id="754" r:id="rId37"/>
    <p:sldId id="755" r:id="rId38"/>
    <p:sldId id="730" r:id="rId39"/>
    <p:sldId id="569" r:id="rId40"/>
    <p:sldId id="771" r:id="rId41"/>
    <p:sldId id="772" r:id="rId42"/>
    <p:sldId id="773" r:id="rId43"/>
    <p:sldId id="774" r:id="rId44"/>
    <p:sldId id="775"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429" autoAdjust="0"/>
  </p:normalViewPr>
  <p:slideViewPr>
    <p:cSldViewPr snapToGrid="0" showGuides="1">
      <p:cViewPr varScale="1">
        <p:scale>
          <a:sx n="68" d="100"/>
          <a:sy n="68" d="100"/>
        </p:scale>
        <p:origin x="-1554" y="-102"/>
      </p:cViewPr>
      <p:guideLst>
        <p:guide orient="horz" pos="4029"/>
        <p:guide orient="horz" pos="1447"/>
        <p:guide orient="horz" pos="637"/>
        <p:guide pos="1880"/>
        <p:guide pos="175"/>
        <p:guide pos="5537"/>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678"/>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commentAuthors" Target="commentAuthors.xml"/><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701675" y="1628775"/>
            <a:ext cx="7829550" cy="4364038"/>
          </a:xfrm>
        </p:spPr>
        <p:txBody>
          <a:bodyPr/>
          <a:lstStyle/>
          <a:p>
            <a:pPr lvl="0"/>
            <a:r>
              <a:rPr lang="zh-CN" altLang="en-US" noProof="0" smtClean="0"/>
              <a:t>单击图标添加表格</a:t>
            </a:r>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cstor.cn/proTextdetail_11007.html" TargetMode="External"/><Relationship Id="rId4" Type="http://schemas.openxmlformats.org/officeDocument/2006/relationships/image" Target="../media/image9.jpeg"/><Relationship Id="rId3" Type="http://schemas.openxmlformats.org/officeDocument/2006/relationships/hyperlink" Target="http://www.cstor.cn/proTextdetail_12031.html" TargetMode="External"/><Relationship Id="rId2" Type="http://schemas.openxmlformats.org/officeDocument/2006/relationships/image" Target="../media/image8.jpeg"/><Relationship Id="rId1" Type="http://schemas.openxmlformats.org/officeDocument/2006/relationships/hyperlink" Target="http://www.cstor.cn/proTextdetail_10766.html" TargetMode="Externa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6.png"/><Relationship Id="rId7" Type="http://schemas.openxmlformats.org/officeDocument/2006/relationships/hyperlink" Target="http://www.chinarobots.cn/" TargetMode="External"/><Relationship Id="rId6" Type="http://schemas.openxmlformats.org/officeDocument/2006/relationships/image" Target="../media/image25.png"/><Relationship Id="rId5" Type="http://schemas.openxmlformats.org/officeDocument/2006/relationships/hyperlink" Target="http://www.chinaaiworld.cn/" TargetMode="External"/><Relationship Id="rId4" Type="http://schemas.openxmlformats.org/officeDocument/2006/relationships/image" Target="../media/image24.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6.png"/><Relationship Id="rId25" Type="http://schemas.openxmlformats.org/officeDocument/2006/relationships/image" Target="../media/image35.png"/><Relationship Id="rId24" Type="http://schemas.openxmlformats.org/officeDocument/2006/relationships/hyperlink" Target="http://www.envicloud.cn/" TargetMode="External"/><Relationship Id="rId23" Type="http://schemas.openxmlformats.org/officeDocument/2006/relationships/image" Target="../media/image34.png"/><Relationship Id="rId22" Type="http://schemas.openxmlformats.org/officeDocument/2006/relationships/image" Target="../media/image33.png"/><Relationship Id="rId21" Type="http://schemas.openxmlformats.org/officeDocument/2006/relationships/hyperlink" Target="http://www.wanwuyun.com/" TargetMode="External"/><Relationship Id="rId20" Type="http://schemas.openxmlformats.org/officeDocument/2006/relationships/image" Target="../media/image32.png"/><Relationship Id="rId2" Type="http://schemas.openxmlformats.org/officeDocument/2006/relationships/image" Target="../media/image23.png"/><Relationship Id="rId19" Type="http://schemas.openxmlformats.org/officeDocument/2006/relationships/hyperlink" Target="http://www.smartcitychina.cn/" TargetMode="External"/><Relationship Id="rId18" Type="http://schemas.openxmlformats.org/officeDocument/2006/relationships/image" Target="../media/image31.png"/><Relationship Id="rId17" Type="http://schemas.openxmlformats.org/officeDocument/2006/relationships/hyperlink" Target="http://www.netofthings.cn/" TargetMode="External"/><Relationship Id="rId16" Type="http://schemas.openxmlformats.org/officeDocument/2006/relationships/image" Target="../media/image30.png"/><Relationship Id="rId15" Type="http://schemas.openxmlformats.org/officeDocument/2006/relationships/hyperlink" Target="http://www.thebigdata.cn/" TargetMode="External"/><Relationship Id="rId14" Type="http://schemas.openxmlformats.org/officeDocument/2006/relationships/image" Target="../media/image29.png"/><Relationship Id="rId13" Type="http://schemas.openxmlformats.org/officeDocument/2006/relationships/hyperlink" Target="http://www.worldstor.cn/" TargetMode="External"/><Relationship Id="rId12" Type="http://schemas.openxmlformats.org/officeDocument/2006/relationships/image" Target="../media/image28.png"/><Relationship Id="rId11" Type="http://schemas.openxmlformats.org/officeDocument/2006/relationships/hyperlink" Target="http://www.pm25.org.cn/" TargetMode="External"/><Relationship Id="rId10" Type="http://schemas.openxmlformats.org/officeDocument/2006/relationships/image" Target="../media/image27.png"/><Relationship Id="rId1" Type="http://schemas.openxmlformats.org/officeDocument/2006/relationships/hyperlink" Target="http://www.chinaznyj.com/" TargetMode="Externa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4" name="矩形 3"/>
          <p:cNvSpPr/>
          <p:nvPr/>
        </p:nvSpPr>
        <p:spPr>
          <a:xfrm>
            <a:off x="1319511" y="720005"/>
            <a:ext cx="6504978" cy="1322070"/>
          </a:xfrm>
          <a:prstGeom prst="rect">
            <a:avLst/>
          </a:prstGeom>
          <a:effectLst/>
        </p:spPr>
        <p:txBody>
          <a:bodyPr wrap="square">
            <a:spAutoFit/>
          </a:bodyPr>
          <a:lstStyle/>
          <a:p>
            <a:pPr algn="ctr">
              <a:defRPr/>
            </a:pPr>
            <a:r>
              <a:rPr lang="en-US" altLang="zh-CN" sz="8000" b="1" spc="300" dirty="0" smtClean="0">
                <a:ln w="11430"/>
                <a:solidFill>
                  <a:srgbClr val="3D89BC"/>
                </a:solidFill>
                <a:latin typeface="微软雅黑" panose="020B0503020204020204" pitchFamily="34" charset="-122"/>
                <a:ea typeface="微软雅黑" panose="020B0503020204020204" pitchFamily="34" charset="-122"/>
              </a:rPr>
              <a:t>R </a:t>
            </a: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语言</a:t>
            </a:r>
            <a:endParaRPr lang="zh-CN" altLang="en-US" sz="80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3071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5744150"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程显毅    主编                            刘颖  朱倩    副主编</a:t>
            </a:r>
            <a:endParaRPr lang="zh-CN" altLang="en-US" sz="1600" dirty="0">
              <a:solidFill>
                <a:schemeClr val="tx1">
                  <a:lumMod val="75000"/>
                  <a:lumOff val="25000"/>
                </a:schemeClr>
              </a:solidFill>
            </a:endParaRPr>
          </a:p>
        </p:txBody>
      </p:sp>
      <p:sp>
        <p:nvSpPr>
          <p:cNvPr id="5" name="Freeform 25"/>
          <p:cNvSpPr>
            <a:spLocks noEditPoints="1"/>
          </p:cNvSpPr>
          <p:nvPr/>
        </p:nvSpPr>
        <p:spPr bwMode="auto">
          <a:xfrm>
            <a:off x="2442785"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603717"/>
            <a:ext cx="7652825" cy="2246769"/>
          </a:xfrm>
          <a:prstGeom prst="rect">
            <a:avLst/>
          </a:prstGeom>
          <a:noFill/>
        </p:spPr>
        <p:txBody>
          <a:bodyPr wrap="square" rtlCol="0">
            <a:spAutoFit/>
          </a:bodyPr>
          <a:lstStyle/>
          <a:p>
            <a:pPr algn="just"/>
            <a:r>
              <a:rPr lang="pt-BR" altLang="zh-CN" sz="2000" dirty="0">
                <a:solidFill>
                  <a:schemeClr val="tx1">
                    <a:lumMod val="75000"/>
                    <a:lumOff val="25000"/>
                  </a:schemeClr>
                </a:solidFill>
              </a:rPr>
              <a:t>(1)</a:t>
            </a:r>
            <a:r>
              <a:rPr lang="zh-CN" altLang="zh-CN" sz="2000" dirty="0">
                <a:solidFill>
                  <a:schemeClr val="tx1">
                    <a:lumMod val="75000"/>
                    <a:lumOff val="25000"/>
                  </a:schemeClr>
                </a:solidFill>
              </a:rPr>
              <a:t>训练数据集：用于建模；</a:t>
            </a:r>
            <a:endParaRPr lang="zh-CN" altLang="zh-CN" sz="2000" dirty="0">
              <a:solidFill>
                <a:schemeClr val="tx1">
                  <a:lumMod val="75000"/>
                  <a:lumOff val="25000"/>
                </a:schemeClr>
              </a:solidFill>
            </a:endParaRPr>
          </a:p>
          <a:p>
            <a:pPr algn="just"/>
            <a:r>
              <a:rPr lang="pt-BR" altLang="zh-CN" sz="2000" dirty="0">
                <a:solidFill>
                  <a:schemeClr val="tx1">
                    <a:lumMod val="75000"/>
                    <a:lumOff val="25000"/>
                  </a:schemeClr>
                </a:solidFill>
              </a:rPr>
              <a:t>(2)</a:t>
            </a:r>
            <a:r>
              <a:rPr lang="zh-CN" altLang="zh-CN" sz="2000" dirty="0">
                <a:solidFill>
                  <a:schemeClr val="tx1">
                    <a:lumMod val="75000"/>
                    <a:lumOff val="25000"/>
                  </a:schemeClr>
                </a:solidFill>
              </a:rPr>
              <a:t>验证数据集：用于模型评估，这一过程会导致模型调整，或参数设置，一旦评估的模型满足期待的性能，就可以用于测试集；</a:t>
            </a:r>
            <a:endParaRPr lang="zh-CN" altLang="zh-CN" sz="2000" dirty="0">
              <a:solidFill>
                <a:schemeClr val="tx1">
                  <a:lumMod val="75000"/>
                  <a:lumOff val="25000"/>
                </a:schemeClr>
              </a:solidFill>
            </a:endParaRPr>
          </a:p>
          <a:p>
            <a:pPr algn="just"/>
            <a:r>
              <a:rPr lang="pt-BR" altLang="zh-CN" sz="2000" dirty="0">
                <a:solidFill>
                  <a:schemeClr val="tx1">
                    <a:lumMod val="75000"/>
                    <a:lumOff val="25000"/>
                  </a:schemeClr>
                </a:solidFill>
              </a:rPr>
              <a:t>(3)</a:t>
            </a:r>
            <a:r>
              <a:rPr lang="zh-CN" altLang="zh-CN" sz="2000" dirty="0">
                <a:solidFill>
                  <a:schemeClr val="tx1">
                    <a:lumMod val="75000"/>
                    <a:lumOff val="25000"/>
                  </a:schemeClr>
                </a:solidFill>
              </a:rPr>
              <a:t>测试数据集：是所谓的外样本集（不可见的观测数据），随机从数据集中选取的观测数据，但在建模中不能使用，重要的是要确保模型是无偏估计。</a:t>
            </a:r>
            <a:endParaRPr lang="zh-CN" altLang="zh-CN" sz="2000" dirty="0"/>
          </a:p>
          <a:p>
            <a:pPr algn="just"/>
            <a:endParaRPr lang="zh-CN" altLang="zh-CN" sz="2000" dirty="0"/>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数据集选择</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434905"/>
            <a:ext cx="7652825" cy="3785652"/>
          </a:xfrm>
          <a:prstGeom prst="rect">
            <a:avLst/>
          </a:prstGeom>
          <a:noFill/>
        </p:spPr>
        <p:txBody>
          <a:bodyPr wrap="square" rtlCol="0">
            <a:spAutoFit/>
          </a:bodyPr>
          <a:lstStyle/>
          <a:p>
            <a:pPr indent="457200"/>
            <a:r>
              <a:rPr lang="pt-BR" altLang="zh-CN" sz="2000" dirty="0">
                <a:solidFill>
                  <a:schemeClr val="tx1">
                    <a:lumMod val="75000"/>
                    <a:lumOff val="25000"/>
                  </a:schemeClr>
                </a:solidFill>
              </a:rPr>
              <a:t>PCA</a:t>
            </a:r>
            <a:r>
              <a:rPr lang="zh-CN" altLang="zh-CN" sz="2000" dirty="0">
                <a:solidFill>
                  <a:schemeClr val="tx1">
                    <a:lumMod val="75000"/>
                    <a:lumOff val="25000"/>
                  </a:schemeClr>
                </a:solidFill>
              </a:rPr>
              <a:t>（</a:t>
            </a:r>
            <a:r>
              <a:rPr lang="pt-BR" altLang="zh-CN" sz="2000" dirty="0">
                <a:solidFill>
                  <a:schemeClr val="tx1">
                    <a:lumMod val="75000"/>
                    <a:lumOff val="25000"/>
                  </a:schemeClr>
                </a:solidFill>
              </a:rPr>
              <a:t>Principal Component Analysis</a:t>
            </a:r>
            <a:r>
              <a:rPr lang="zh-CN" altLang="zh-CN" sz="2000" dirty="0">
                <a:solidFill>
                  <a:schemeClr val="tx1">
                    <a:lumMod val="75000"/>
                    <a:lumOff val="25000"/>
                  </a:schemeClr>
                </a:solidFill>
              </a:rPr>
              <a:t>，主成分分析）的思想，就是是一种数据降维技巧，它能将大量相关变量转化为一组很少的不相关变量，这些无关变量称为主成分。</a:t>
            </a:r>
            <a:endParaRPr lang="zh-CN" altLang="zh-CN" sz="2000" dirty="0">
              <a:solidFill>
                <a:schemeClr val="tx1">
                  <a:lumMod val="75000"/>
                  <a:lumOff val="25000"/>
                </a:schemeClr>
              </a:solidFill>
            </a:endParaRPr>
          </a:p>
          <a:p>
            <a:pPr indent="457200"/>
            <a:r>
              <a:rPr lang="en-US" altLang="zh-CN" sz="2000" dirty="0">
                <a:solidFill>
                  <a:schemeClr val="tx1">
                    <a:lumMod val="75000"/>
                    <a:lumOff val="25000"/>
                  </a:schemeClr>
                </a:solidFill>
              </a:rPr>
              <a:t>PCA</a:t>
            </a:r>
            <a:r>
              <a:rPr lang="zh-CN" altLang="zh-CN" sz="2000" dirty="0">
                <a:solidFill>
                  <a:schemeClr val="tx1">
                    <a:lumMod val="75000"/>
                    <a:lumOff val="25000"/>
                  </a:schemeClr>
                </a:solidFill>
              </a:rPr>
              <a:t>的目标是用一组较少的不相关变量代替大量相关变量，同时尽可能保留初始变量的信息，这些推导所得的变量称为主成分，它们是观测变量的线性组合。如第一主成分为：</a:t>
            </a:r>
            <a:endParaRPr lang="zh-CN" altLang="zh-CN" sz="2000" dirty="0">
              <a:solidFill>
                <a:schemeClr val="tx1">
                  <a:lumMod val="75000"/>
                  <a:lumOff val="25000"/>
                </a:schemeClr>
              </a:solidFill>
            </a:endParaRPr>
          </a:p>
          <a:p>
            <a:pPr indent="457200"/>
            <a:r>
              <a:rPr lang="en-US" altLang="zh-CN" sz="2000" dirty="0">
                <a:solidFill>
                  <a:schemeClr val="tx1">
                    <a:lumMod val="75000"/>
                    <a:lumOff val="25000"/>
                  </a:schemeClr>
                </a:solidFill>
              </a:rPr>
              <a:t>PC1=a1X1=a2X2+……+</a:t>
            </a:r>
            <a:r>
              <a:rPr lang="en-US" altLang="zh-CN" sz="2000" dirty="0" err="1">
                <a:solidFill>
                  <a:schemeClr val="tx1">
                    <a:lumMod val="75000"/>
                    <a:lumOff val="25000"/>
                  </a:schemeClr>
                </a:solidFill>
              </a:rPr>
              <a:t>akXk</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它是</a:t>
            </a:r>
            <a:r>
              <a:rPr lang="en-US" altLang="zh-CN" sz="2000" dirty="0">
                <a:solidFill>
                  <a:schemeClr val="tx1">
                    <a:lumMod val="75000"/>
                    <a:lumOff val="25000"/>
                  </a:schemeClr>
                </a:solidFill>
              </a:rPr>
              <a:t>k</a:t>
            </a:r>
            <a:r>
              <a:rPr lang="zh-CN" altLang="zh-CN" sz="2000" dirty="0">
                <a:solidFill>
                  <a:schemeClr val="tx1">
                    <a:lumMod val="75000"/>
                    <a:lumOff val="25000"/>
                  </a:schemeClr>
                </a:solidFill>
              </a:rPr>
              <a:t>个观测变量的加权组合，对初始变量集的方差解释性最大。</a:t>
            </a:r>
            <a:endParaRPr lang="zh-CN" altLang="zh-CN" sz="2000" dirty="0">
              <a:solidFill>
                <a:schemeClr val="tx1">
                  <a:lumMod val="75000"/>
                  <a:lumOff val="25000"/>
                </a:schemeClr>
              </a:solidFill>
            </a:endParaRPr>
          </a:p>
          <a:p>
            <a:pPr indent="457200"/>
            <a:r>
              <a:rPr lang="zh-CN" altLang="zh-CN" sz="2000" dirty="0">
                <a:solidFill>
                  <a:schemeClr val="tx1">
                    <a:lumMod val="75000"/>
                    <a:lumOff val="25000"/>
                  </a:schemeClr>
                </a:solidFill>
              </a:rPr>
              <a:t>第二主成分是初始变量的线性组合，对方差的解释性排第二， 同时与第一主成分正交（不相关）。后面每一个主成分都最大化它对方差的解释程度，同时与之前所有的主成分都正交，但从实用的角度来看，都希望能用较少的主成分来近似全变量集。</a:t>
            </a:r>
            <a:endParaRPr lang="zh-CN" altLang="zh-CN" sz="2000" dirty="0">
              <a:solidFill>
                <a:schemeClr val="tx1">
                  <a:lumMod val="75000"/>
                  <a:lumOff val="25000"/>
                </a:schemeClr>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主成分分析</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434905"/>
            <a:ext cx="7652825" cy="2554545"/>
          </a:xfrm>
          <a:prstGeom prst="rect">
            <a:avLst/>
          </a:prstGeom>
          <a:noFill/>
        </p:spPr>
        <p:txBody>
          <a:bodyPr wrap="square" rtlCol="0">
            <a:spAutoFit/>
          </a:bodyPr>
          <a:lstStyle/>
          <a:p>
            <a:pPr indent="457200"/>
            <a:r>
              <a:rPr lang="en-US" altLang="zh-CN" sz="2000" dirty="0">
                <a:solidFill>
                  <a:schemeClr val="tx1">
                    <a:lumMod val="75000"/>
                    <a:lumOff val="25000"/>
                  </a:schemeClr>
                </a:solidFill>
              </a:rPr>
              <a:t>PCA</a:t>
            </a:r>
            <a:r>
              <a:rPr lang="zh-CN" altLang="zh-CN" sz="2000" dirty="0">
                <a:solidFill>
                  <a:schemeClr val="tx1">
                    <a:lumMod val="75000"/>
                    <a:lumOff val="25000"/>
                  </a:schemeClr>
                </a:solidFill>
              </a:rPr>
              <a:t>中需要多少个主成分的准则：</a:t>
            </a:r>
            <a:endParaRPr lang="zh-CN" altLang="zh-CN" sz="2000" dirty="0">
              <a:solidFill>
                <a:schemeClr val="tx1">
                  <a:lumMod val="75000"/>
                  <a:lumOff val="25000"/>
                </a:schemeClr>
              </a:solidFill>
            </a:endParaRPr>
          </a:p>
          <a:p>
            <a:pPr lvl="0" indent="457200"/>
            <a:r>
              <a:rPr lang="zh-CN" altLang="zh-CN" sz="2000" dirty="0">
                <a:solidFill>
                  <a:schemeClr val="tx1">
                    <a:lumMod val="75000"/>
                    <a:lumOff val="25000"/>
                  </a:schemeClr>
                </a:solidFill>
              </a:rPr>
              <a:t>根据先验经验和理论知识判断主成分数；</a:t>
            </a:r>
            <a:endParaRPr lang="zh-CN" altLang="zh-CN" sz="2000" dirty="0">
              <a:solidFill>
                <a:schemeClr val="tx1">
                  <a:lumMod val="75000"/>
                  <a:lumOff val="25000"/>
                </a:schemeClr>
              </a:solidFill>
            </a:endParaRPr>
          </a:p>
          <a:p>
            <a:pPr lvl="0" indent="457200"/>
            <a:r>
              <a:rPr lang="zh-CN" altLang="zh-CN" sz="2000" dirty="0">
                <a:solidFill>
                  <a:schemeClr val="tx1">
                    <a:lumMod val="75000"/>
                    <a:lumOff val="25000"/>
                  </a:schemeClr>
                </a:solidFill>
              </a:rPr>
              <a:t>根据要解释变量方差的积累值的阈值来判断需要的主成分数；</a:t>
            </a:r>
            <a:endParaRPr lang="zh-CN" altLang="zh-CN" sz="2000" dirty="0">
              <a:solidFill>
                <a:schemeClr val="tx1">
                  <a:lumMod val="75000"/>
                  <a:lumOff val="25000"/>
                </a:schemeClr>
              </a:solidFill>
            </a:endParaRPr>
          </a:p>
          <a:p>
            <a:pPr lvl="0" indent="457200"/>
            <a:r>
              <a:rPr lang="zh-CN" altLang="zh-CN" sz="2000" dirty="0">
                <a:solidFill>
                  <a:schemeClr val="tx1">
                    <a:lumMod val="75000"/>
                    <a:lumOff val="25000"/>
                  </a:schemeClr>
                </a:solidFill>
              </a:rPr>
              <a:t>通过检查变量间</a:t>
            </a:r>
            <a:r>
              <a:rPr lang="en-US" altLang="zh-CN" sz="2000" dirty="0">
                <a:solidFill>
                  <a:schemeClr val="tx1">
                    <a:lumMod val="75000"/>
                    <a:lumOff val="25000"/>
                  </a:schemeClr>
                </a:solidFill>
              </a:rPr>
              <a:t>k*k</a:t>
            </a:r>
            <a:r>
              <a:rPr lang="zh-CN" altLang="zh-CN" sz="2000" dirty="0">
                <a:solidFill>
                  <a:schemeClr val="tx1">
                    <a:lumMod val="75000"/>
                    <a:lumOff val="25000"/>
                  </a:schemeClr>
                </a:solidFill>
              </a:rPr>
              <a:t>的相关系数矩阵来判断保留的主成分数</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lvl="0" indent="457200"/>
            <a:endParaRPr lang="zh-CN" altLang="zh-CN" sz="2000" dirty="0">
              <a:solidFill>
                <a:schemeClr val="tx1">
                  <a:lumMod val="75000"/>
                  <a:lumOff val="25000"/>
                </a:schemeClr>
              </a:solidFill>
            </a:endParaRPr>
          </a:p>
          <a:p>
            <a:pPr indent="457200"/>
            <a:r>
              <a:rPr lang="zh-CN" altLang="zh-CN" sz="2000" dirty="0">
                <a:solidFill>
                  <a:schemeClr val="tx1">
                    <a:lumMod val="75000"/>
                    <a:lumOff val="25000"/>
                  </a:schemeClr>
                </a:solidFill>
              </a:rPr>
              <a:t>最常见的是基于特征值的方法，每个主成分都与相关系数矩阵的特征值 关联，第一主成分与最大的特征值相关联，第二主成分与第二大的特征值相关联，依此类推。</a:t>
            </a:r>
            <a:endParaRPr lang="zh-CN" altLang="zh-CN" sz="2000" dirty="0">
              <a:solidFill>
                <a:schemeClr val="tx1">
                  <a:lumMod val="75000"/>
                  <a:lumOff val="25000"/>
                </a:schemeClr>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主成分分析</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434905"/>
            <a:ext cx="7652825" cy="2246769"/>
          </a:xfrm>
          <a:prstGeom prst="rect">
            <a:avLst/>
          </a:prstGeom>
          <a:noFill/>
        </p:spPr>
        <p:txBody>
          <a:bodyPr wrap="square" rtlCol="0">
            <a:spAutoFit/>
          </a:bodyPr>
          <a:lstStyle/>
          <a:p>
            <a:r>
              <a:rPr lang="zh-CN" altLang="zh-CN" sz="2000" dirty="0">
                <a:solidFill>
                  <a:schemeClr val="tx1">
                    <a:lumMod val="75000"/>
                    <a:lumOff val="25000"/>
                  </a:schemeClr>
                </a:solidFill>
              </a:rPr>
              <a:t>利用</a:t>
            </a:r>
            <a:r>
              <a:rPr lang="en-US" altLang="zh-CN" sz="2000" dirty="0" err="1">
                <a:solidFill>
                  <a:schemeClr val="tx1">
                    <a:lumMod val="75000"/>
                    <a:lumOff val="25000"/>
                  </a:schemeClr>
                </a:solidFill>
              </a:rPr>
              <a:t>fa.parallel</a:t>
            </a:r>
            <a:r>
              <a:rPr lang="zh-CN" altLang="zh-CN" sz="2000" dirty="0">
                <a:solidFill>
                  <a:schemeClr val="tx1">
                    <a:lumMod val="75000"/>
                    <a:lumOff val="25000"/>
                  </a:schemeClr>
                </a:solidFill>
              </a:rPr>
              <a:t>（）函数，可同时对三种特征值判别准则进行评价。</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library(psych)  </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fa.parallel</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USJudgeRatings</a:t>
            </a:r>
            <a:r>
              <a:rPr lang="en-US" altLang="zh-CN" sz="2000" dirty="0">
                <a:solidFill>
                  <a:schemeClr val="tx1">
                    <a:lumMod val="75000"/>
                    <a:lumOff val="25000"/>
                  </a:schemeClr>
                </a:solidFill>
              </a:rPr>
              <a:t>[,-1],fa="pc",</a:t>
            </a:r>
            <a:r>
              <a:rPr lang="en-US" altLang="zh-CN" sz="2000" dirty="0" err="1">
                <a:solidFill>
                  <a:schemeClr val="tx1">
                    <a:lumMod val="75000"/>
                    <a:lumOff val="25000"/>
                  </a:schemeClr>
                </a:solidFill>
              </a:rPr>
              <a:t>n.iter</a:t>
            </a:r>
            <a:r>
              <a:rPr lang="en-US" altLang="zh-CN" sz="2000" dirty="0">
                <a:solidFill>
                  <a:schemeClr val="tx1">
                    <a:lumMod val="75000"/>
                    <a:lumOff val="25000"/>
                  </a:schemeClr>
                </a:solidFill>
              </a:rPr>
              <a:t>=100</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a:solidFill>
                  <a:schemeClr val="tx1">
                    <a:lumMod val="75000"/>
                    <a:lumOff val="25000"/>
                  </a:schemeClr>
                </a:solidFill>
              </a:rPr>
              <a:t> </a:t>
            </a:r>
            <a:r>
              <a:rPr lang="en-US" altLang="zh-CN" sz="2000" dirty="0" smtClean="0">
                <a:solidFill>
                  <a:schemeClr val="tx1">
                    <a:lumMod val="75000"/>
                    <a:lumOff val="25000"/>
                  </a:schemeClr>
                </a:solidFill>
              </a:rPr>
              <a:t>               </a:t>
            </a:r>
            <a:r>
              <a:rPr lang="en-US" altLang="zh-CN" sz="2000" dirty="0" err="1" smtClean="0">
                <a:solidFill>
                  <a:schemeClr val="tx1">
                    <a:lumMod val="75000"/>
                    <a:lumOff val="25000"/>
                  </a:schemeClr>
                </a:solidFill>
              </a:rPr>
              <a:t>show.legend</a:t>
            </a:r>
            <a:r>
              <a:rPr lang="en-US" altLang="zh-CN" sz="2000" dirty="0" smtClean="0">
                <a:solidFill>
                  <a:schemeClr val="tx1">
                    <a:lumMod val="75000"/>
                    <a:lumOff val="25000"/>
                  </a:schemeClr>
                </a:solidFill>
              </a:rPr>
              <a:t>=</a:t>
            </a:r>
            <a:r>
              <a:rPr lang="en-US" altLang="zh-CN" sz="2000" dirty="0" err="1" smtClean="0">
                <a:solidFill>
                  <a:schemeClr val="tx1">
                    <a:lumMod val="75000"/>
                    <a:lumOff val="25000"/>
                  </a:schemeClr>
                </a:solidFill>
              </a:rPr>
              <a:t>FALSE,main</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碎石图</a:t>
            </a:r>
            <a:r>
              <a:rPr lang="en-US" altLang="zh-CN" sz="2000" dirty="0">
                <a:solidFill>
                  <a:schemeClr val="tx1">
                    <a:lumMod val="75000"/>
                    <a:lumOff val="25000"/>
                  </a:schemeClr>
                </a:solidFill>
              </a:rPr>
              <a:t>") </a:t>
            </a:r>
            <a:endParaRPr lang="en-US" altLang="zh-CN" sz="2000" dirty="0" smtClean="0">
              <a:solidFill>
                <a:schemeClr val="tx1">
                  <a:lumMod val="75000"/>
                  <a:lumOff val="25000"/>
                </a:schemeClr>
              </a:solidFill>
            </a:endParaRPr>
          </a:p>
          <a:p>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碎石图、特征值大于</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准则和</a:t>
            </a:r>
            <a:r>
              <a:rPr lang="en-US" altLang="zh-CN" sz="2000" dirty="0">
                <a:solidFill>
                  <a:schemeClr val="tx1">
                    <a:lumMod val="75000"/>
                    <a:lumOff val="25000"/>
                  </a:schemeClr>
                </a:solidFill>
              </a:rPr>
              <a:t>100</a:t>
            </a:r>
            <a:r>
              <a:rPr lang="zh-CN" altLang="zh-CN" sz="2000" dirty="0">
                <a:solidFill>
                  <a:schemeClr val="tx1">
                    <a:lumMod val="75000"/>
                    <a:lumOff val="25000"/>
                  </a:schemeClr>
                </a:solidFill>
              </a:rPr>
              <a:t>次模拟的平行分析（虚线）都表明保留一个主成分即可保留数据集的大部分信息</a:t>
            </a:r>
            <a:endParaRPr lang="zh-CN" altLang="zh-CN" sz="2000" dirty="0">
              <a:solidFill>
                <a:schemeClr val="tx1">
                  <a:lumMod val="75000"/>
                  <a:lumOff val="25000"/>
                </a:schemeClr>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主成分分析</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主成分分析</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pic>
        <p:nvPicPr>
          <p:cNvPr id="1085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77524" y="1191465"/>
            <a:ext cx="5972175" cy="493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主成分分析</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
        <p:nvSpPr>
          <p:cNvPr id="4" name="TextBox 3"/>
          <p:cNvSpPr txBox="1"/>
          <p:nvPr/>
        </p:nvSpPr>
        <p:spPr>
          <a:xfrm>
            <a:off x="1139483" y="1420837"/>
            <a:ext cx="7033846" cy="4093428"/>
          </a:xfrm>
          <a:prstGeom prst="rect">
            <a:avLst/>
          </a:prstGeom>
          <a:noFill/>
        </p:spPr>
        <p:txBody>
          <a:bodyPr wrap="square" rtlCol="0">
            <a:spAutoFit/>
          </a:bodyPr>
          <a:lstStyle/>
          <a:p>
            <a:r>
              <a:rPr lang="en-US" altLang="zh-CN" sz="2000" dirty="0">
                <a:solidFill>
                  <a:schemeClr val="tx1">
                    <a:lumMod val="75000"/>
                    <a:lumOff val="25000"/>
                  </a:schemeClr>
                </a:solidFill>
              </a:rPr>
              <a:t>principal()</a:t>
            </a:r>
            <a:r>
              <a:rPr lang="zh-CN" altLang="zh-CN" sz="2000" dirty="0">
                <a:solidFill>
                  <a:schemeClr val="tx1">
                    <a:lumMod val="75000"/>
                    <a:lumOff val="25000"/>
                  </a:schemeClr>
                </a:solidFill>
              </a:rPr>
              <a:t>函数可根据原始数据矩阵或相关系数矩阵做主成分分析</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格式为：</a:t>
            </a:r>
            <a:r>
              <a:rPr lang="en-US" altLang="zh-CN" sz="2000" dirty="0">
                <a:solidFill>
                  <a:schemeClr val="tx1">
                    <a:lumMod val="75000"/>
                    <a:lumOff val="25000"/>
                  </a:schemeClr>
                </a:solidFill>
              </a:rPr>
              <a:t>principal</a:t>
            </a:r>
            <a:r>
              <a:rPr lang="zh-CN" altLang="zh-CN" sz="2000" dirty="0">
                <a:solidFill>
                  <a:schemeClr val="tx1">
                    <a:lumMod val="75000"/>
                    <a:lumOff val="25000"/>
                  </a:schemeClr>
                </a:solidFill>
              </a:rPr>
              <a:t>（的，</a:t>
            </a:r>
            <a:r>
              <a:rPr lang="en-US" altLang="zh-CN" sz="2000" dirty="0" err="1">
                <a:solidFill>
                  <a:schemeClr val="tx1">
                    <a:lumMod val="75000"/>
                    <a:lumOff val="25000"/>
                  </a:schemeClr>
                </a:solidFill>
              </a:rPr>
              <a:t>nfactors</a:t>
            </a:r>
            <a:r>
              <a:rPr lang="en-US" altLang="zh-CN" sz="2000" dirty="0">
                <a:solidFill>
                  <a:schemeClr val="tx1">
                    <a:lumMod val="75000"/>
                    <a:lumOff val="25000"/>
                  </a:schemeClr>
                </a:solidFill>
              </a:rPr>
              <a:t>=,rotate=,scores=</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其中</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smtClean="0">
                <a:solidFill>
                  <a:schemeClr val="tx1">
                    <a:lumMod val="75000"/>
                    <a:lumOff val="25000"/>
                  </a:schemeClr>
                </a:solidFill>
              </a:rPr>
              <a:t>r</a:t>
            </a:r>
            <a:r>
              <a:rPr lang="zh-CN" altLang="zh-CN" sz="2000" dirty="0">
                <a:solidFill>
                  <a:schemeClr val="tx1">
                    <a:lumMod val="75000"/>
                    <a:lumOff val="25000"/>
                  </a:schemeClr>
                </a:solidFill>
              </a:rPr>
              <a:t>是相关系数矩阵或原始数据矩阵；</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nfactors</a:t>
            </a:r>
            <a:r>
              <a:rPr lang="zh-CN" altLang="zh-CN" sz="2000" dirty="0">
                <a:solidFill>
                  <a:schemeClr val="tx1">
                    <a:lumMod val="75000"/>
                    <a:lumOff val="25000"/>
                  </a:schemeClr>
                </a:solidFill>
              </a:rPr>
              <a:t>设定主成分数（默认为</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rotate</a:t>
            </a:r>
            <a:r>
              <a:rPr lang="zh-CN" altLang="zh-CN" sz="2000" dirty="0">
                <a:solidFill>
                  <a:schemeClr val="tx1">
                    <a:lumMod val="75000"/>
                    <a:lumOff val="25000"/>
                  </a:schemeClr>
                </a:solidFill>
              </a:rPr>
              <a:t>指定旋转的方式</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默认最大方差旋转（</a:t>
            </a:r>
            <a:r>
              <a:rPr lang="en-US" altLang="zh-CN" sz="2000" dirty="0" err="1">
                <a:solidFill>
                  <a:schemeClr val="tx1">
                    <a:lumMod val="75000"/>
                    <a:lumOff val="25000"/>
                  </a:schemeClr>
                </a:solidFill>
              </a:rPr>
              <a:t>varimax</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scores</a:t>
            </a:r>
            <a:r>
              <a:rPr lang="zh-CN" altLang="zh-CN" sz="2000" dirty="0">
                <a:solidFill>
                  <a:schemeClr val="tx1">
                    <a:lumMod val="75000"/>
                    <a:lumOff val="25000"/>
                  </a:schemeClr>
                </a:solidFill>
              </a:rPr>
              <a:t>设定是否需要计算主成分得分（默认不需要）</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library(psych)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(pc&lt;-principal(</a:t>
            </a:r>
            <a:r>
              <a:rPr lang="en-US" altLang="zh-CN" sz="2000" dirty="0" err="1">
                <a:solidFill>
                  <a:schemeClr val="tx1">
                    <a:lumMod val="75000"/>
                    <a:lumOff val="25000"/>
                  </a:schemeClr>
                </a:solidFill>
              </a:rPr>
              <a:t>USJudgeRatings</a:t>
            </a:r>
            <a:r>
              <a:rPr lang="en-US" altLang="zh-CN" sz="2000" dirty="0">
                <a:solidFill>
                  <a:schemeClr val="tx1">
                    <a:lumMod val="75000"/>
                    <a:lumOff val="25000"/>
                  </a:schemeClr>
                </a:solidFill>
              </a:rPr>
              <a:t>[,-1],</a:t>
            </a:r>
            <a:r>
              <a:rPr lang="en-US" altLang="zh-CN" sz="2000" dirty="0" err="1">
                <a:solidFill>
                  <a:schemeClr val="tx1">
                    <a:lumMod val="75000"/>
                    <a:lumOff val="25000"/>
                  </a:schemeClr>
                </a:solidFill>
              </a:rPr>
              <a:t>nfactors</a:t>
            </a:r>
            <a:r>
              <a:rPr lang="en-US" altLang="zh-CN" sz="2000" dirty="0">
                <a:solidFill>
                  <a:schemeClr val="tx1">
                    <a:lumMod val="75000"/>
                    <a:lumOff val="25000"/>
                  </a:schemeClr>
                </a:solidFill>
              </a:rPr>
              <a:t>=1))</a:t>
            </a:r>
            <a:endParaRPr lang="zh-CN" altLang="zh-CN" sz="2000" dirty="0">
              <a:solidFill>
                <a:schemeClr val="tx1">
                  <a:lumMod val="75000"/>
                  <a:lumOff val="25000"/>
                </a:schemeClr>
              </a:solidFill>
            </a:endParaRPr>
          </a:p>
          <a:p>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因子分析</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
        <p:nvSpPr>
          <p:cNvPr id="4" name="TextBox 3"/>
          <p:cNvSpPr txBox="1"/>
          <p:nvPr/>
        </p:nvSpPr>
        <p:spPr>
          <a:xfrm>
            <a:off x="1139483" y="1420837"/>
            <a:ext cx="7033846" cy="3170099"/>
          </a:xfrm>
          <a:prstGeom prst="rect">
            <a:avLst/>
          </a:prstGeom>
          <a:noFill/>
        </p:spPr>
        <p:txBody>
          <a:bodyPr wrap="square" rtlCol="0">
            <a:spAutoFit/>
          </a:bodyPr>
          <a:lstStyle/>
          <a:p>
            <a:r>
              <a:rPr lang="zh-CN" altLang="zh-CN" sz="2000" dirty="0">
                <a:solidFill>
                  <a:schemeClr val="tx1">
                    <a:lumMod val="75000"/>
                    <a:lumOff val="25000"/>
                  </a:schemeClr>
                </a:solidFill>
              </a:rPr>
              <a:t>（</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）因子分析特点</a:t>
            </a:r>
            <a:endParaRPr lang="zh-CN" altLang="zh-CN" sz="2000" dirty="0">
              <a:solidFill>
                <a:schemeClr val="tx1">
                  <a:lumMod val="75000"/>
                  <a:lumOff val="25000"/>
                </a:schemeClr>
              </a:solidFill>
            </a:endParaRPr>
          </a:p>
          <a:p>
            <a:pPr indent="457200"/>
            <a:r>
              <a:rPr lang="zh-CN" altLang="zh-CN" sz="2000" dirty="0">
                <a:solidFill>
                  <a:schemeClr val="tx1">
                    <a:lumMod val="75000"/>
                    <a:lumOff val="25000"/>
                  </a:schemeClr>
                </a:solidFill>
              </a:rPr>
              <a:t>因子分析</a:t>
            </a:r>
            <a:r>
              <a:rPr lang="en-US" altLang="zh-CN" sz="2000" dirty="0">
                <a:solidFill>
                  <a:schemeClr val="tx1">
                    <a:lumMod val="75000"/>
                    <a:lumOff val="25000"/>
                  </a:schemeClr>
                </a:solidFill>
              </a:rPr>
              <a:t>(FA)</a:t>
            </a:r>
            <a:r>
              <a:rPr lang="zh-CN" altLang="zh-CN" sz="2000" dirty="0">
                <a:solidFill>
                  <a:schemeClr val="tx1">
                    <a:lumMod val="75000"/>
                    <a:lumOff val="25000"/>
                  </a:schemeClr>
                </a:solidFill>
              </a:rPr>
              <a:t>是一系列用来发现一组变量的潜在结构的方法，通过寻找一组更小　的、潜在的或隐藏的结构来解释已观测到的、变量间的关系。</a:t>
            </a:r>
            <a:endParaRPr lang="zh-CN" altLang="zh-CN" sz="2000" dirty="0">
              <a:solidFill>
                <a:schemeClr val="tx1">
                  <a:lumMod val="75000"/>
                  <a:lumOff val="25000"/>
                </a:schemeClr>
              </a:solidFill>
            </a:endParaRPr>
          </a:p>
          <a:p>
            <a:pPr indent="457200"/>
            <a:r>
              <a:rPr lang="zh-CN" altLang="zh-CN" sz="2000" dirty="0">
                <a:solidFill>
                  <a:schemeClr val="tx1">
                    <a:lumMod val="75000"/>
                    <a:lumOff val="25000"/>
                  </a:schemeClr>
                </a:solidFill>
              </a:rPr>
              <a:t>具有以下特点：</a:t>
            </a:r>
            <a:endParaRPr lang="zh-CN" altLang="zh-CN" sz="2000" dirty="0">
              <a:solidFill>
                <a:schemeClr val="tx1">
                  <a:lumMod val="75000"/>
                  <a:lumOff val="25000"/>
                </a:schemeClr>
              </a:solidFill>
            </a:endParaRPr>
          </a:p>
          <a:p>
            <a:pPr lvl="0" indent="457200"/>
            <a:r>
              <a:rPr lang="zh-CN" altLang="zh-CN" sz="2000" dirty="0">
                <a:solidFill>
                  <a:schemeClr val="tx1">
                    <a:lumMod val="75000"/>
                    <a:lumOff val="25000"/>
                  </a:schemeClr>
                </a:solidFill>
              </a:rPr>
              <a:t>因子的数量远少于原始变量个数，因此因子分析能够减少分析中的工作量。</a:t>
            </a:r>
            <a:endParaRPr lang="zh-CN" altLang="zh-CN" sz="2000" dirty="0">
              <a:solidFill>
                <a:schemeClr val="tx1">
                  <a:lumMod val="75000"/>
                  <a:lumOff val="25000"/>
                </a:schemeClr>
              </a:solidFill>
            </a:endParaRPr>
          </a:p>
          <a:p>
            <a:pPr lvl="0" indent="457200"/>
            <a:r>
              <a:rPr lang="zh-CN" altLang="zh-CN" sz="2000" dirty="0">
                <a:solidFill>
                  <a:schemeClr val="tx1">
                    <a:lumMod val="75000"/>
                    <a:lumOff val="25000"/>
                  </a:schemeClr>
                </a:solidFill>
              </a:rPr>
              <a:t>因子变量不是对原始变量的取舍，而是根据原始变量的信息进行重组，能反映原始变量的大部分信息。</a:t>
            </a:r>
            <a:endParaRPr lang="zh-CN" altLang="zh-CN" sz="2000" dirty="0">
              <a:solidFill>
                <a:schemeClr val="tx1">
                  <a:lumMod val="75000"/>
                  <a:lumOff val="25000"/>
                </a:schemeClr>
              </a:solidFill>
            </a:endParaRPr>
          </a:p>
          <a:p>
            <a:pPr lvl="0" indent="457200"/>
            <a:r>
              <a:rPr lang="zh-CN" altLang="zh-CN" sz="2000" dirty="0">
                <a:solidFill>
                  <a:schemeClr val="tx1">
                    <a:lumMod val="75000"/>
                    <a:lumOff val="25000"/>
                  </a:schemeClr>
                </a:solidFill>
              </a:rPr>
              <a:t>因子之间不存在线性相关关系。</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因子分析</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
        <p:nvSpPr>
          <p:cNvPr id="4" name="TextBox 3"/>
          <p:cNvSpPr txBox="1"/>
          <p:nvPr/>
        </p:nvSpPr>
        <p:spPr>
          <a:xfrm>
            <a:off x="1139483" y="1420837"/>
            <a:ext cx="7033846" cy="2862322"/>
          </a:xfrm>
          <a:prstGeom prst="rect">
            <a:avLst/>
          </a:prstGeom>
          <a:noFill/>
        </p:spPr>
        <p:txBody>
          <a:bodyPr wrap="square" rtlCol="0">
            <a:spAutoFit/>
          </a:bodyPr>
          <a:lstStyle/>
          <a:p>
            <a:r>
              <a:rPr lang="zh-CN" altLang="zh-CN" sz="2000" dirty="0">
                <a:solidFill>
                  <a:schemeClr val="tx1">
                    <a:lumMod val="75000"/>
                    <a:lumOff val="25000"/>
                  </a:schemeClr>
                </a:solidFill>
              </a:rPr>
              <a:t>（</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）因子分析目标</a:t>
            </a:r>
            <a:endParaRPr lang="zh-CN" altLang="zh-CN" sz="2000" dirty="0">
              <a:solidFill>
                <a:schemeClr val="tx1">
                  <a:lumMod val="75000"/>
                  <a:lumOff val="25000"/>
                </a:schemeClr>
              </a:solidFill>
            </a:endParaRPr>
          </a:p>
          <a:p>
            <a:pPr indent="457200"/>
            <a:r>
              <a:rPr lang="en-US" altLang="zh-CN" sz="2000" dirty="0">
                <a:solidFill>
                  <a:schemeClr val="tx1">
                    <a:lumMod val="75000"/>
                    <a:lumOff val="25000"/>
                  </a:schemeClr>
                </a:solidFill>
              </a:rPr>
              <a:t>FA</a:t>
            </a:r>
            <a:r>
              <a:rPr lang="zh-CN" altLang="zh-CN" sz="2000" dirty="0">
                <a:solidFill>
                  <a:schemeClr val="tx1">
                    <a:lumMod val="75000"/>
                    <a:lumOff val="25000"/>
                  </a:schemeClr>
                </a:solidFill>
              </a:rPr>
              <a:t>的目标是通过发掘隐藏在数据下的一组较少的、更为基本的无法观测的变量，来解释一组可观测变量的相关性。这些虚拟的、无法观测的变量称作因子。（每个因子被认为可解释多个观测变量间共有的方差，也叫作公共因子）</a:t>
            </a:r>
            <a:endParaRPr lang="zh-CN" altLang="zh-CN" sz="2000" dirty="0">
              <a:solidFill>
                <a:schemeClr val="tx1">
                  <a:lumMod val="75000"/>
                  <a:lumOff val="25000"/>
                </a:schemeClr>
              </a:solidFill>
            </a:endParaRPr>
          </a:p>
          <a:p>
            <a:pPr indent="457200"/>
            <a:r>
              <a:rPr lang="zh-CN" altLang="zh-CN" sz="2000" dirty="0">
                <a:solidFill>
                  <a:schemeClr val="tx1">
                    <a:lumMod val="75000"/>
                    <a:lumOff val="25000"/>
                  </a:schemeClr>
                </a:solidFill>
              </a:rPr>
              <a:t>模型的形式为：</a:t>
            </a:r>
            <a:endParaRPr lang="zh-CN" altLang="zh-CN" sz="2000" dirty="0">
              <a:solidFill>
                <a:schemeClr val="tx1">
                  <a:lumMod val="75000"/>
                  <a:lumOff val="25000"/>
                </a:schemeClr>
              </a:solidFill>
            </a:endParaRPr>
          </a:p>
          <a:p>
            <a:pPr indent="457200"/>
            <a:r>
              <a:rPr lang="en-US" altLang="zh-CN" sz="2000" dirty="0">
                <a:solidFill>
                  <a:schemeClr val="tx1">
                    <a:lumMod val="75000"/>
                    <a:lumOff val="25000"/>
                  </a:schemeClr>
                </a:solidFill>
              </a:rPr>
              <a:t>X</a:t>
            </a:r>
            <a:r>
              <a:rPr lang="en-US" altLang="zh-CN" sz="2000" baseline="-25000" dirty="0">
                <a:solidFill>
                  <a:schemeClr val="tx1">
                    <a:lumMod val="75000"/>
                    <a:lumOff val="25000"/>
                  </a:schemeClr>
                </a:solidFill>
              </a:rPr>
              <a:t>i</a:t>
            </a:r>
            <a:r>
              <a:rPr lang="en-US" altLang="zh-CN" sz="2000" dirty="0">
                <a:solidFill>
                  <a:schemeClr val="tx1">
                    <a:lumMod val="75000"/>
                    <a:lumOff val="25000"/>
                  </a:schemeClr>
                </a:solidFill>
              </a:rPr>
              <a:t>=a</a:t>
            </a:r>
            <a:r>
              <a:rPr lang="en-US" altLang="zh-CN" sz="2000" baseline="-25000" dirty="0">
                <a:solidFill>
                  <a:schemeClr val="tx1">
                    <a:lumMod val="75000"/>
                    <a:lumOff val="25000"/>
                  </a:schemeClr>
                </a:solidFill>
              </a:rPr>
              <a:t>1</a:t>
            </a:r>
            <a:r>
              <a:rPr lang="en-US" altLang="zh-CN" sz="2000" dirty="0">
                <a:solidFill>
                  <a:schemeClr val="tx1">
                    <a:lumMod val="75000"/>
                    <a:lumOff val="25000"/>
                  </a:schemeClr>
                </a:solidFill>
              </a:rPr>
              <a:t>F</a:t>
            </a:r>
            <a:r>
              <a:rPr lang="en-US" altLang="zh-CN" sz="2000" baseline="-25000" dirty="0">
                <a:solidFill>
                  <a:schemeClr val="tx1">
                    <a:lumMod val="75000"/>
                    <a:lumOff val="25000"/>
                  </a:schemeClr>
                </a:solidFill>
              </a:rPr>
              <a:t>1</a:t>
            </a:r>
            <a:r>
              <a:rPr lang="en-US" altLang="zh-CN" sz="2000" dirty="0">
                <a:solidFill>
                  <a:schemeClr val="tx1">
                    <a:lumMod val="75000"/>
                    <a:lumOff val="25000"/>
                  </a:schemeClr>
                </a:solidFill>
              </a:rPr>
              <a:t>+a</a:t>
            </a:r>
            <a:r>
              <a:rPr lang="en-US" altLang="zh-CN" sz="2000" baseline="-25000" dirty="0">
                <a:solidFill>
                  <a:schemeClr val="tx1">
                    <a:lumMod val="75000"/>
                    <a:lumOff val="25000"/>
                  </a:schemeClr>
                </a:solidFill>
              </a:rPr>
              <a:t>2</a:t>
            </a:r>
            <a:r>
              <a:rPr lang="en-US" altLang="zh-CN" sz="2000" dirty="0">
                <a:solidFill>
                  <a:schemeClr val="tx1">
                    <a:lumMod val="75000"/>
                    <a:lumOff val="25000"/>
                  </a:schemeClr>
                </a:solidFill>
              </a:rPr>
              <a:t>F</a:t>
            </a:r>
            <a:r>
              <a:rPr lang="en-US" altLang="zh-CN" sz="2000" baseline="-25000" dirty="0">
                <a:solidFill>
                  <a:schemeClr val="tx1">
                    <a:lumMod val="75000"/>
                    <a:lumOff val="25000"/>
                  </a:schemeClr>
                </a:solidFill>
              </a:rPr>
              <a:t>2</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a</a:t>
            </a:r>
            <a:r>
              <a:rPr lang="en-US" altLang="zh-CN" sz="2000" baseline="-25000" dirty="0" err="1">
                <a:solidFill>
                  <a:schemeClr val="tx1">
                    <a:lumMod val="75000"/>
                    <a:lumOff val="25000"/>
                  </a:schemeClr>
                </a:solidFill>
              </a:rPr>
              <a:t>p</a:t>
            </a:r>
            <a:r>
              <a:rPr lang="en-US" altLang="zh-CN" sz="2000" dirty="0" err="1">
                <a:solidFill>
                  <a:schemeClr val="tx1">
                    <a:lumMod val="75000"/>
                    <a:lumOff val="25000"/>
                  </a:schemeClr>
                </a:solidFill>
              </a:rPr>
              <a:t>F</a:t>
            </a:r>
            <a:r>
              <a:rPr lang="en-US" altLang="zh-CN" sz="2000" baseline="-25000" dirty="0" err="1">
                <a:solidFill>
                  <a:schemeClr val="tx1">
                    <a:lumMod val="75000"/>
                    <a:lumOff val="25000"/>
                  </a:schemeClr>
                </a:solidFill>
              </a:rPr>
              <a:t>p</a:t>
            </a:r>
            <a:r>
              <a:rPr lang="en-US" altLang="zh-CN" sz="2000" dirty="0" err="1">
                <a:solidFill>
                  <a:schemeClr val="tx1">
                    <a:lumMod val="75000"/>
                    <a:lumOff val="25000"/>
                  </a:schemeClr>
                </a:solidFill>
              </a:rPr>
              <a:t>+U</a:t>
            </a:r>
            <a:r>
              <a:rPr lang="en-US" altLang="zh-CN" sz="2000" baseline="-25000" dirty="0" err="1">
                <a:solidFill>
                  <a:schemeClr val="tx1">
                    <a:lumMod val="75000"/>
                    <a:lumOff val="25000"/>
                  </a:schemeClr>
                </a:solidFill>
              </a:rPr>
              <a:t>i</a:t>
            </a:r>
            <a:endParaRPr lang="zh-CN" altLang="zh-CN" sz="2000" dirty="0">
              <a:solidFill>
                <a:schemeClr val="tx1">
                  <a:lumMod val="75000"/>
                  <a:lumOff val="25000"/>
                </a:schemeClr>
              </a:solidFill>
            </a:endParaRPr>
          </a:p>
          <a:p>
            <a:pPr indent="457200"/>
            <a:r>
              <a:rPr lang="en-US" altLang="zh-CN" sz="2000" dirty="0">
                <a:solidFill>
                  <a:schemeClr val="tx1">
                    <a:lumMod val="75000"/>
                    <a:lumOff val="25000"/>
                  </a:schemeClr>
                </a:solidFill>
              </a:rPr>
              <a:t>X</a:t>
            </a:r>
            <a:r>
              <a:rPr lang="en-US" altLang="zh-CN" sz="2000" baseline="-25000" dirty="0">
                <a:solidFill>
                  <a:schemeClr val="tx1">
                    <a:lumMod val="75000"/>
                    <a:lumOff val="25000"/>
                  </a:schemeClr>
                </a:solidFill>
              </a:rPr>
              <a:t>i</a:t>
            </a:r>
            <a:r>
              <a:rPr lang="zh-CN" altLang="zh-CN" sz="2000" dirty="0">
                <a:solidFill>
                  <a:schemeClr val="tx1">
                    <a:lumMod val="75000"/>
                    <a:lumOff val="25000"/>
                  </a:schemeClr>
                </a:solidFill>
              </a:rPr>
              <a:t>是第</a:t>
            </a:r>
            <a:r>
              <a:rPr lang="en-US" altLang="zh-CN" sz="2000" dirty="0" err="1">
                <a:solidFill>
                  <a:schemeClr val="tx1">
                    <a:lumMod val="75000"/>
                    <a:lumOff val="25000"/>
                  </a:schemeClr>
                </a:solidFill>
              </a:rPr>
              <a:t>i</a:t>
            </a:r>
            <a:r>
              <a:rPr lang="zh-CN" altLang="zh-CN" sz="2000" dirty="0">
                <a:solidFill>
                  <a:schemeClr val="tx1">
                    <a:lumMod val="75000"/>
                    <a:lumOff val="25000"/>
                  </a:schemeClr>
                </a:solidFill>
              </a:rPr>
              <a:t>个可观测变量（</a:t>
            </a:r>
            <a:r>
              <a:rPr lang="en-US" altLang="zh-CN" sz="2000" dirty="0" err="1">
                <a:solidFill>
                  <a:schemeClr val="tx1">
                    <a:lumMod val="75000"/>
                    <a:lumOff val="25000"/>
                  </a:schemeClr>
                </a:solidFill>
              </a:rPr>
              <a:t>i</a:t>
            </a:r>
            <a:r>
              <a:rPr lang="en-US" altLang="zh-CN" sz="2000" dirty="0">
                <a:solidFill>
                  <a:schemeClr val="tx1">
                    <a:lumMod val="75000"/>
                    <a:lumOff val="25000"/>
                  </a:schemeClr>
                </a:solidFill>
              </a:rPr>
              <a:t>=1,2,……k</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indent="457200"/>
            <a:r>
              <a:rPr lang="en-US" altLang="zh-CN" sz="2000" dirty="0">
                <a:solidFill>
                  <a:schemeClr val="tx1">
                    <a:lumMod val="75000"/>
                    <a:lumOff val="25000"/>
                  </a:schemeClr>
                </a:solidFill>
              </a:rPr>
              <a:t>F</a:t>
            </a:r>
            <a:r>
              <a:rPr lang="en-US" altLang="zh-CN" sz="2000" baseline="-25000" dirty="0">
                <a:solidFill>
                  <a:schemeClr val="tx1">
                    <a:lumMod val="75000"/>
                    <a:lumOff val="25000"/>
                  </a:schemeClr>
                </a:solidFill>
              </a:rPr>
              <a:t>j</a:t>
            </a:r>
            <a:r>
              <a:rPr lang="zh-CN" altLang="zh-CN" sz="2000" dirty="0">
                <a:solidFill>
                  <a:schemeClr val="tx1">
                    <a:lumMod val="75000"/>
                    <a:lumOff val="25000"/>
                  </a:schemeClr>
                </a:solidFill>
              </a:rPr>
              <a:t>是公共因子（</a:t>
            </a:r>
            <a:r>
              <a:rPr lang="en-US" altLang="zh-CN" sz="2000" dirty="0">
                <a:solidFill>
                  <a:schemeClr val="tx1">
                    <a:lumMod val="75000"/>
                    <a:lumOff val="25000"/>
                  </a:schemeClr>
                </a:solidFill>
              </a:rPr>
              <a:t>j=1,2,……p</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因子分析</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
        <p:nvSpPr>
          <p:cNvPr id="4" name="TextBox 3"/>
          <p:cNvSpPr txBox="1"/>
          <p:nvPr/>
        </p:nvSpPr>
        <p:spPr>
          <a:xfrm>
            <a:off x="1139483" y="1420837"/>
            <a:ext cx="7033846" cy="3170099"/>
          </a:xfrm>
          <a:prstGeom prst="rect">
            <a:avLst/>
          </a:prstGeom>
          <a:noFill/>
        </p:spPr>
        <p:txBody>
          <a:bodyPr wrap="square" rtlCol="0">
            <a:spAutoFit/>
          </a:bodyPr>
          <a:lstStyle/>
          <a:p>
            <a:r>
              <a:rPr lang="zh-CN" altLang="zh-CN" sz="2000" dirty="0">
                <a:solidFill>
                  <a:schemeClr val="tx1">
                    <a:lumMod val="75000"/>
                    <a:lumOff val="25000"/>
                  </a:schemeClr>
                </a:solidFill>
              </a:rPr>
              <a:t>（</a:t>
            </a:r>
            <a:r>
              <a:rPr lang="en-US" altLang="zh-CN" sz="2000" dirty="0">
                <a:solidFill>
                  <a:schemeClr val="tx1">
                    <a:lumMod val="75000"/>
                    <a:lumOff val="25000"/>
                  </a:schemeClr>
                </a:solidFill>
              </a:rPr>
              <a:t>3</a:t>
            </a:r>
            <a:r>
              <a:rPr lang="zh-CN" altLang="zh-CN" sz="2000" dirty="0">
                <a:solidFill>
                  <a:schemeClr val="tx1">
                    <a:lumMod val="75000"/>
                    <a:lumOff val="25000"/>
                  </a:schemeClr>
                </a:solidFill>
              </a:rPr>
              <a:t>）判断需提取的公共因子数</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options(digits=2)    #</a:t>
            </a:r>
            <a:r>
              <a:rPr lang="zh-CN" altLang="zh-CN" sz="2000" dirty="0">
                <a:solidFill>
                  <a:schemeClr val="tx1">
                    <a:lumMod val="75000"/>
                    <a:lumOff val="25000"/>
                  </a:schemeClr>
                </a:solidFill>
              </a:rPr>
              <a:t>环境变量设置，保留小数</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位</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covariances</a:t>
            </a: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ability.cov$cov</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计算心理测量数据变量</a:t>
            </a:r>
            <a:r>
              <a:rPr lang="en-US" altLang="zh-CN" sz="2000" dirty="0">
                <a:solidFill>
                  <a:schemeClr val="tx1">
                    <a:lumMod val="75000"/>
                    <a:lumOff val="25000"/>
                  </a:schemeClr>
                </a:solidFill>
              </a:rPr>
              <a:t>ability</a:t>
            </a:r>
            <a:r>
              <a:rPr lang="zh-CN" altLang="zh-CN" sz="2000" dirty="0">
                <a:solidFill>
                  <a:schemeClr val="tx1">
                    <a:lumMod val="75000"/>
                    <a:lumOff val="25000"/>
                  </a:schemeClr>
                </a:solidFill>
              </a:rPr>
              <a:t>的协方差矩阵</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correlations&lt;-cov2cor(</a:t>
            </a:r>
            <a:r>
              <a:rPr lang="en-US" altLang="zh-CN" sz="2000" dirty="0" err="1">
                <a:solidFill>
                  <a:schemeClr val="tx1">
                    <a:lumMod val="75000"/>
                    <a:lumOff val="25000"/>
                  </a:schemeClr>
                </a:solidFill>
              </a:rPr>
              <a:t>covariances</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协方差矩阵转换为相关系数矩阵</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correlations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library(psych)  </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fa.parallel</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correlations,n.obs</a:t>
            </a:r>
            <a:r>
              <a:rPr lang="en-US" altLang="zh-CN" sz="2000" dirty="0">
                <a:solidFill>
                  <a:schemeClr val="tx1">
                    <a:lumMod val="75000"/>
                    <a:lumOff val="25000"/>
                  </a:schemeClr>
                </a:solidFill>
              </a:rPr>
              <a:t>=112,fa="both",</a:t>
            </a:r>
            <a:r>
              <a:rPr lang="en-US" altLang="zh-CN" sz="2000" dirty="0" err="1">
                <a:solidFill>
                  <a:schemeClr val="tx1">
                    <a:lumMod val="75000"/>
                    <a:lumOff val="25000"/>
                  </a:schemeClr>
                </a:solidFill>
              </a:rPr>
              <a:t>n.iter</a:t>
            </a:r>
            <a:r>
              <a:rPr lang="en-US" altLang="zh-CN" sz="2000" dirty="0">
                <a:solidFill>
                  <a:schemeClr val="tx1">
                    <a:lumMod val="75000"/>
                    <a:lumOff val="25000"/>
                  </a:schemeClr>
                </a:solidFill>
              </a:rPr>
              <a:t>=100,main="</a:t>
            </a:r>
            <a:r>
              <a:rPr lang="zh-CN" altLang="zh-CN" sz="2000" dirty="0">
                <a:solidFill>
                  <a:schemeClr val="tx1">
                    <a:lumMod val="75000"/>
                    <a:lumOff val="25000"/>
                  </a:schemeClr>
                </a:solidFill>
              </a:rPr>
              <a:t>碎石图分析</a:t>
            </a:r>
            <a:r>
              <a:rPr lang="en-US" altLang="zh-CN" sz="2000" dirty="0">
                <a:solidFill>
                  <a:schemeClr val="tx1">
                    <a:lumMod val="75000"/>
                    <a:lumOff val="25000"/>
                  </a:schemeClr>
                </a:solidFill>
              </a:rPr>
              <a:t>") </a:t>
            </a:r>
            <a:endParaRPr lang="en-US"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因子分析</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
        <p:nvSpPr>
          <p:cNvPr id="4" name="TextBox 3"/>
          <p:cNvSpPr txBox="1"/>
          <p:nvPr/>
        </p:nvSpPr>
        <p:spPr>
          <a:xfrm>
            <a:off x="1139483" y="1420837"/>
            <a:ext cx="7033846" cy="400110"/>
          </a:xfrm>
          <a:prstGeom prst="rect">
            <a:avLst/>
          </a:prstGeom>
          <a:noFill/>
        </p:spPr>
        <p:txBody>
          <a:bodyPr wrap="square" rtlCol="0">
            <a:spAutoFit/>
          </a:bodyPr>
          <a:lstStyle/>
          <a:p>
            <a:r>
              <a:rPr lang="zh-CN" altLang="en-US" sz="2000" dirty="0" smtClean="0">
                <a:solidFill>
                  <a:schemeClr val="tx1">
                    <a:lumMod val="75000"/>
                    <a:lumOff val="25000"/>
                  </a:schemeClr>
                </a:solidFill>
              </a:rPr>
              <a:t>有用的因子分析函数</a:t>
            </a:r>
            <a:endParaRPr lang="zh-CN" altLang="en-US" sz="2000" dirty="0" smtClean="0">
              <a:solidFill>
                <a:schemeClr val="tx1">
                  <a:lumMod val="75000"/>
                  <a:lumOff val="25000"/>
                </a:schemeClr>
              </a:solidFill>
            </a:endParaRPr>
          </a:p>
        </p:txBody>
      </p:sp>
      <p:graphicFrame>
        <p:nvGraphicFramePr>
          <p:cNvPr id="5" name="表格 4"/>
          <p:cNvGraphicFramePr>
            <a:graphicFrameLocks noGrp="1"/>
          </p:cNvGraphicFramePr>
          <p:nvPr/>
        </p:nvGraphicFramePr>
        <p:xfrm>
          <a:off x="901814" y="2088084"/>
          <a:ext cx="7888174" cy="3595263"/>
        </p:xfrm>
        <a:graphic>
          <a:graphicData uri="http://schemas.openxmlformats.org/drawingml/2006/table">
            <a:tbl>
              <a:tblPr firstRow="1" firstCol="1" bandRow="1">
                <a:tableStyleId>{5C22544A-7EE6-4342-B048-85BDC9FD1C3A}</a:tableStyleId>
              </a:tblPr>
              <a:tblGrid>
                <a:gridCol w="2149861"/>
                <a:gridCol w="5738313"/>
              </a:tblGrid>
              <a:tr h="449408">
                <a:tc>
                  <a:txBody>
                    <a:bodyPr/>
                    <a:lstStyle/>
                    <a:p>
                      <a:pPr indent="304800" algn="just">
                        <a:spcAft>
                          <a:spcPts val="0"/>
                        </a:spcAft>
                      </a:pPr>
                      <a:r>
                        <a:rPr lang="en-US" sz="1800" kern="0">
                          <a:effectLst/>
                        </a:rPr>
                        <a:t> </a:t>
                      </a:r>
                      <a:r>
                        <a:rPr lang="zh-CN" sz="1800" kern="0">
                          <a:effectLst/>
                        </a:rPr>
                        <a:t>函数</a:t>
                      </a:r>
                      <a:endParaRPr lang="zh-CN" sz="1800" kern="100">
                        <a:effectLst/>
                        <a:latin typeface="等线" panose="02010600030101010101" charset="-122"/>
                        <a:cs typeface="Times New Roman" panose="02020603050405020304"/>
                      </a:endParaRPr>
                    </a:p>
                  </a:txBody>
                  <a:tcPr marL="0" marR="0" marT="0" marB="0" anchor="ctr"/>
                </a:tc>
                <a:tc>
                  <a:txBody>
                    <a:bodyPr/>
                    <a:lstStyle/>
                    <a:p>
                      <a:pPr indent="304800" algn="just">
                        <a:spcAft>
                          <a:spcPts val="0"/>
                        </a:spcAft>
                      </a:pPr>
                      <a:r>
                        <a:rPr lang="zh-CN" sz="1800" kern="0">
                          <a:effectLst/>
                        </a:rPr>
                        <a:t>描述　</a:t>
                      </a:r>
                      <a:endParaRPr lang="zh-CN" sz="1800" kern="100">
                        <a:effectLst/>
                        <a:latin typeface="等线" panose="02010600030101010101" charset="-122"/>
                        <a:cs typeface="Times New Roman" panose="02020603050405020304"/>
                      </a:endParaRPr>
                    </a:p>
                  </a:txBody>
                  <a:tcPr marL="0" marR="0" marT="0" marB="0" anchor="ctr"/>
                </a:tc>
              </a:tr>
              <a:tr h="449408">
                <a:tc>
                  <a:txBody>
                    <a:bodyPr/>
                    <a:lstStyle/>
                    <a:p>
                      <a:pPr indent="304800" algn="just">
                        <a:spcAft>
                          <a:spcPts val="0"/>
                        </a:spcAft>
                      </a:pPr>
                      <a:r>
                        <a:rPr lang="en-US" sz="1800" kern="0">
                          <a:effectLst/>
                        </a:rPr>
                        <a:t>principal</a:t>
                      </a:r>
                      <a:r>
                        <a:rPr lang="zh-CN" sz="1800" kern="0">
                          <a:effectLst/>
                        </a:rPr>
                        <a:t>（）</a:t>
                      </a:r>
                      <a:endParaRPr lang="zh-CN" sz="1800" kern="100">
                        <a:effectLst/>
                        <a:latin typeface="等线" panose="02010600030101010101" charset="-122"/>
                        <a:cs typeface="Times New Roman" panose="02020603050405020304"/>
                      </a:endParaRPr>
                    </a:p>
                  </a:txBody>
                  <a:tcPr marL="0" marR="0" marT="0" marB="0" anchor="ctr"/>
                </a:tc>
                <a:tc>
                  <a:txBody>
                    <a:bodyPr/>
                    <a:lstStyle/>
                    <a:p>
                      <a:pPr indent="304800" algn="just">
                        <a:spcAft>
                          <a:spcPts val="0"/>
                        </a:spcAft>
                      </a:pPr>
                      <a:r>
                        <a:rPr lang="zh-CN" sz="1800" kern="0">
                          <a:solidFill>
                            <a:schemeClr val="tx1">
                              <a:lumMod val="75000"/>
                              <a:lumOff val="25000"/>
                            </a:schemeClr>
                          </a:solidFill>
                          <a:effectLst/>
                        </a:rPr>
                        <a:t>含多种可选的方差放置方法的主成分分析</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0" marR="0" marT="0" marB="0" anchor="ctr"/>
                </a:tc>
              </a:tr>
              <a:tr h="898815">
                <a:tc>
                  <a:txBody>
                    <a:bodyPr/>
                    <a:lstStyle/>
                    <a:p>
                      <a:pPr indent="304800" algn="just">
                        <a:spcAft>
                          <a:spcPts val="0"/>
                        </a:spcAft>
                      </a:pPr>
                      <a:r>
                        <a:rPr lang="en-US" sz="1800" kern="0">
                          <a:effectLst/>
                        </a:rPr>
                        <a:t>fa</a:t>
                      </a:r>
                      <a:r>
                        <a:rPr lang="zh-CN" sz="1800" kern="0">
                          <a:effectLst/>
                        </a:rPr>
                        <a:t>（）</a:t>
                      </a:r>
                      <a:endParaRPr lang="zh-CN" sz="1800" kern="100">
                        <a:effectLst/>
                        <a:latin typeface="等线" panose="02010600030101010101" charset="-122"/>
                        <a:cs typeface="Times New Roman" panose="02020603050405020304"/>
                      </a:endParaRPr>
                    </a:p>
                  </a:txBody>
                  <a:tcPr marL="0" marR="0" marT="0" marB="0" anchor="ctr"/>
                </a:tc>
                <a:tc>
                  <a:txBody>
                    <a:bodyPr/>
                    <a:lstStyle/>
                    <a:p>
                      <a:pPr indent="304800" algn="just">
                        <a:spcAft>
                          <a:spcPts val="0"/>
                        </a:spcAft>
                      </a:pPr>
                      <a:r>
                        <a:rPr lang="zh-CN" sz="1800" kern="0">
                          <a:solidFill>
                            <a:schemeClr val="tx1">
                              <a:lumMod val="75000"/>
                              <a:lumOff val="25000"/>
                            </a:schemeClr>
                          </a:solidFill>
                          <a:effectLst/>
                        </a:rPr>
                        <a:t>可用主轴、最小残差、加权最小平方或最大似然法估计的因子分析</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0" marR="0" marT="0" marB="0" anchor="ctr"/>
                </a:tc>
              </a:tr>
              <a:tr h="449408">
                <a:tc>
                  <a:txBody>
                    <a:bodyPr/>
                    <a:lstStyle/>
                    <a:p>
                      <a:pPr indent="304800" algn="just">
                        <a:spcAft>
                          <a:spcPts val="0"/>
                        </a:spcAft>
                      </a:pPr>
                      <a:r>
                        <a:rPr lang="en-US" sz="1800" kern="0">
                          <a:effectLst/>
                        </a:rPr>
                        <a:t>fa.parallel</a:t>
                      </a:r>
                      <a:r>
                        <a:rPr lang="zh-CN" sz="1800" kern="0">
                          <a:effectLst/>
                        </a:rPr>
                        <a:t>（）</a:t>
                      </a:r>
                      <a:endParaRPr lang="zh-CN" sz="1800" kern="100">
                        <a:effectLst/>
                        <a:latin typeface="等线" panose="02010600030101010101" charset="-122"/>
                        <a:cs typeface="Times New Roman" panose="02020603050405020304"/>
                      </a:endParaRPr>
                    </a:p>
                  </a:txBody>
                  <a:tcPr marL="0" marR="0" marT="0" marB="0" anchor="ctr"/>
                </a:tc>
                <a:tc>
                  <a:txBody>
                    <a:bodyPr/>
                    <a:lstStyle/>
                    <a:p>
                      <a:pPr indent="304800" algn="just">
                        <a:spcAft>
                          <a:spcPts val="0"/>
                        </a:spcAft>
                      </a:pPr>
                      <a:r>
                        <a:rPr lang="zh-CN" sz="1800" kern="0">
                          <a:solidFill>
                            <a:schemeClr val="tx1">
                              <a:lumMod val="75000"/>
                              <a:lumOff val="25000"/>
                            </a:schemeClr>
                          </a:solidFill>
                          <a:effectLst/>
                        </a:rPr>
                        <a:t>含平等分析的碎石图</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0" marR="0" marT="0" marB="0" anchor="ctr"/>
                </a:tc>
              </a:tr>
              <a:tr h="449408">
                <a:tc>
                  <a:txBody>
                    <a:bodyPr/>
                    <a:lstStyle/>
                    <a:p>
                      <a:pPr indent="304800" algn="just">
                        <a:spcAft>
                          <a:spcPts val="0"/>
                        </a:spcAft>
                      </a:pPr>
                      <a:r>
                        <a:rPr lang="en-US" sz="1800" kern="0">
                          <a:effectLst/>
                        </a:rPr>
                        <a:t>factor.plot</a:t>
                      </a:r>
                      <a:r>
                        <a:rPr lang="zh-CN" sz="1800" kern="0">
                          <a:effectLst/>
                        </a:rPr>
                        <a:t>（）</a:t>
                      </a:r>
                      <a:endParaRPr lang="zh-CN" sz="1800" kern="100">
                        <a:effectLst/>
                        <a:latin typeface="等线" panose="02010600030101010101" charset="-122"/>
                        <a:cs typeface="Times New Roman" panose="02020603050405020304"/>
                      </a:endParaRPr>
                    </a:p>
                  </a:txBody>
                  <a:tcPr marL="0" marR="0" marT="0" marB="0" anchor="ctr"/>
                </a:tc>
                <a:tc>
                  <a:txBody>
                    <a:bodyPr/>
                    <a:lstStyle/>
                    <a:p>
                      <a:pPr indent="304800" algn="just">
                        <a:spcAft>
                          <a:spcPts val="0"/>
                        </a:spcAft>
                      </a:pPr>
                      <a:r>
                        <a:rPr lang="zh-CN" sz="1800" kern="0">
                          <a:solidFill>
                            <a:schemeClr val="tx1">
                              <a:lumMod val="75000"/>
                              <a:lumOff val="25000"/>
                            </a:schemeClr>
                          </a:solidFill>
                          <a:effectLst/>
                        </a:rPr>
                        <a:t>绘制因子分析或主成分分析的结果</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0" marR="0" marT="0" marB="0" anchor="ctr"/>
                </a:tc>
              </a:tr>
              <a:tr h="449408">
                <a:tc>
                  <a:txBody>
                    <a:bodyPr/>
                    <a:lstStyle/>
                    <a:p>
                      <a:pPr indent="304800" algn="just">
                        <a:spcAft>
                          <a:spcPts val="0"/>
                        </a:spcAft>
                      </a:pPr>
                      <a:r>
                        <a:rPr lang="en-US" sz="1800" kern="0">
                          <a:effectLst/>
                        </a:rPr>
                        <a:t>fa.diagram</a:t>
                      </a:r>
                      <a:r>
                        <a:rPr lang="zh-CN" sz="1800" kern="0">
                          <a:effectLst/>
                        </a:rPr>
                        <a:t>（）</a:t>
                      </a:r>
                      <a:endParaRPr lang="zh-CN" sz="1800" kern="100">
                        <a:effectLst/>
                        <a:latin typeface="等线" panose="02010600030101010101" charset="-122"/>
                        <a:cs typeface="Times New Roman" panose="02020603050405020304"/>
                      </a:endParaRPr>
                    </a:p>
                  </a:txBody>
                  <a:tcPr marL="0" marR="0" marT="0" marB="0" anchor="ctr"/>
                </a:tc>
                <a:tc>
                  <a:txBody>
                    <a:bodyPr/>
                    <a:lstStyle/>
                    <a:p>
                      <a:pPr indent="304800" algn="just">
                        <a:spcAft>
                          <a:spcPts val="0"/>
                        </a:spcAft>
                      </a:pPr>
                      <a:r>
                        <a:rPr lang="zh-CN" sz="1800" kern="0">
                          <a:solidFill>
                            <a:schemeClr val="tx1">
                              <a:lumMod val="75000"/>
                              <a:lumOff val="25000"/>
                            </a:schemeClr>
                          </a:solidFill>
                          <a:effectLst/>
                        </a:rPr>
                        <a:t>绘制因子分析或主成分分析的载荷矩阵</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0" marR="0" marT="0" marB="0" anchor="ctr"/>
                </a:tc>
              </a:tr>
              <a:tr h="449408">
                <a:tc>
                  <a:txBody>
                    <a:bodyPr/>
                    <a:lstStyle/>
                    <a:p>
                      <a:pPr indent="304800" algn="just">
                        <a:spcAft>
                          <a:spcPts val="0"/>
                        </a:spcAft>
                      </a:pPr>
                      <a:r>
                        <a:rPr lang="en-US" sz="1800" kern="0">
                          <a:effectLst/>
                        </a:rPr>
                        <a:t>scree</a:t>
                      </a:r>
                      <a:r>
                        <a:rPr lang="zh-CN" sz="1800" kern="0">
                          <a:effectLst/>
                        </a:rPr>
                        <a:t>（）</a:t>
                      </a:r>
                      <a:endParaRPr lang="zh-CN" sz="1800" kern="100">
                        <a:effectLst/>
                        <a:latin typeface="等线" panose="02010600030101010101" charset="-122"/>
                        <a:cs typeface="Times New Roman" panose="02020603050405020304"/>
                      </a:endParaRPr>
                    </a:p>
                  </a:txBody>
                  <a:tcPr marL="0" marR="0" marT="0" marB="0" anchor="ctr"/>
                </a:tc>
                <a:tc>
                  <a:txBody>
                    <a:bodyPr/>
                    <a:lstStyle/>
                    <a:p>
                      <a:pPr indent="304800" algn="just">
                        <a:spcAft>
                          <a:spcPts val="0"/>
                        </a:spcAft>
                      </a:pPr>
                      <a:r>
                        <a:rPr lang="zh-CN" sz="1800" kern="0" dirty="0">
                          <a:solidFill>
                            <a:schemeClr val="tx1">
                              <a:lumMod val="75000"/>
                              <a:lumOff val="25000"/>
                            </a:schemeClr>
                          </a:solidFill>
                          <a:effectLst/>
                        </a:rPr>
                        <a:t>因子分析和主成分分析的碎石图</a:t>
                      </a:r>
                      <a:endParaRPr lang="zh-CN" sz="1800" kern="0" dirty="0">
                        <a:solidFill>
                          <a:schemeClr val="tx1">
                            <a:lumMod val="75000"/>
                            <a:lumOff val="25000"/>
                          </a:schemeClr>
                        </a:solidFill>
                        <a:effectLst/>
                        <a:latin typeface="等线" panose="02010600030101010101" charset="-122"/>
                        <a:cs typeface="Times New Roman" panose="02020603050405020304"/>
                      </a:endParaRPr>
                    </a:p>
                  </a:txBody>
                  <a:tcPr marL="0" marR="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28" y="1169836"/>
              <a:ext cx="1335538" cy="523220"/>
            </a:xfrm>
            <a:prstGeom prst="rect">
              <a:avLst/>
            </a:prstGeom>
            <a:noFill/>
          </p:spPr>
          <p:txBody>
            <a:bodyPr wrap="none" rtlCol="0">
              <a:spAutoFit/>
            </a:bodyPr>
            <a:lstStyle/>
            <a:p>
              <a:pPr algn="ctr"/>
              <a:r>
                <a:rPr lang="zh-CN" altLang="en-US" sz="2800" dirty="0" smtClean="0">
                  <a:solidFill>
                    <a:schemeClr val="accent4"/>
                  </a:solidFill>
                </a:rPr>
                <a:t>第七章 数据变换</a:t>
              </a:r>
              <a:endParaRPr lang="zh-CN" altLang="en-US" sz="2800" dirty="0">
                <a:solidFill>
                  <a:schemeClr val="accent4"/>
                </a:solidFill>
              </a:endParaRPr>
            </a:p>
          </p:txBody>
        </p:sp>
      </p:grpSp>
      <p:grpSp>
        <p:nvGrpSpPr>
          <p:cNvPr id="67" name="组合 66"/>
          <p:cNvGrpSpPr/>
          <p:nvPr/>
        </p:nvGrpSpPr>
        <p:grpSpPr>
          <a:xfrm>
            <a:off x="1751096"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7</a:t>
              </a:r>
              <a:r>
                <a:rPr lang="en-US" altLang="zh-CN" sz="2100" spc="225" dirty="0" smtClean="0">
                  <a:solidFill>
                    <a:schemeClr val="bg1"/>
                  </a:solidFill>
                  <a:latin typeface="微软雅黑" panose="020B0503020204020204" pitchFamily="34" charset="-122"/>
                  <a:ea typeface="微软雅黑" panose="020B0503020204020204" pitchFamily="34" charset="-122"/>
                </a:rPr>
                <a:t>.1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数据清洗</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1096" y="275275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数据选择</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77355" y="411313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63286" y="3467858"/>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数据集成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因子分析</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
        <p:nvSpPr>
          <p:cNvPr id="4" name="TextBox 3"/>
          <p:cNvSpPr txBox="1"/>
          <p:nvPr/>
        </p:nvSpPr>
        <p:spPr>
          <a:xfrm>
            <a:off x="815852" y="1243657"/>
            <a:ext cx="7974135" cy="5016758"/>
          </a:xfrm>
          <a:prstGeom prst="rect">
            <a:avLst/>
          </a:prstGeom>
          <a:noFill/>
        </p:spPr>
        <p:txBody>
          <a:bodyPr wrap="square" rtlCol="0">
            <a:spAutoFit/>
          </a:bodyPr>
          <a:lstStyle/>
          <a:p>
            <a:pPr algn="just"/>
            <a:r>
              <a:rPr lang="zh-CN" altLang="zh-CN" sz="2000" dirty="0">
                <a:solidFill>
                  <a:schemeClr val="tx1">
                    <a:lumMod val="75000"/>
                    <a:lumOff val="25000"/>
                  </a:schemeClr>
                </a:solidFill>
              </a:rPr>
              <a:t>（</a:t>
            </a:r>
            <a:r>
              <a:rPr lang="en-US" altLang="zh-CN" sz="2000" dirty="0">
                <a:solidFill>
                  <a:schemeClr val="tx1">
                    <a:lumMod val="75000"/>
                    <a:lumOff val="25000"/>
                  </a:schemeClr>
                </a:solidFill>
              </a:rPr>
              <a:t>4</a:t>
            </a:r>
            <a:r>
              <a:rPr lang="zh-CN" altLang="zh-CN" sz="2000" dirty="0">
                <a:solidFill>
                  <a:schemeClr val="tx1">
                    <a:lumMod val="75000"/>
                    <a:lumOff val="25000"/>
                  </a:schemeClr>
                </a:solidFill>
              </a:rPr>
              <a:t>）因子应用</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在市场调研中，研究人员关心的是一些研究指标的集成或者组合，这些概念通常是通过等级评分问题来测量的，如利用李克特量表取得的变量。每一个指标的集合（或一组相关联的指标）就是一个因子，指标概念等级得分就是因子得分。</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因子分析在市场调研中有着广泛的应用，主要包括：</a:t>
            </a:r>
            <a:endParaRPr lang="zh-CN" altLang="zh-CN" sz="2000" dirty="0">
              <a:solidFill>
                <a:schemeClr val="tx1">
                  <a:lumMod val="75000"/>
                  <a:lumOff val="25000"/>
                </a:schemeClr>
              </a:solidFill>
            </a:endParaRPr>
          </a:p>
          <a:p>
            <a:pPr marL="342900" lvl="0" indent="-342900" algn="just">
              <a:buFont typeface="Wingdings" panose="05000000000000000000" pitchFamily="2" charset="2"/>
              <a:buChar char="u"/>
            </a:pPr>
            <a:r>
              <a:rPr lang="zh-CN" altLang="zh-CN" sz="2000" dirty="0">
                <a:solidFill>
                  <a:schemeClr val="tx1">
                    <a:lumMod val="75000"/>
                    <a:lumOff val="25000"/>
                  </a:schemeClr>
                </a:solidFill>
              </a:rPr>
              <a:t>消费者习惯和态度研究（</a:t>
            </a:r>
            <a:r>
              <a:rPr lang="en-US" altLang="zh-CN" sz="2000" dirty="0">
                <a:solidFill>
                  <a:schemeClr val="tx1">
                    <a:lumMod val="75000"/>
                    <a:lumOff val="25000"/>
                  </a:schemeClr>
                </a:solidFill>
              </a:rPr>
              <a:t>U&amp;A</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marL="342900" lvl="0" indent="-342900" algn="just">
              <a:buFont typeface="Wingdings" panose="05000000000000000000" pitchFamily="2" charset="2"/>
              <a:buChar char="u"/>
            </a:pPr>
            <a:r>
              <a:rPr lang="zh-CN" altLang="zh-CN" sz="2000" dirty="0">
                <a:solidFill>
                  <a:schemeClr val="tx1">
                    <a:lumMod val="75000"/>
                    <a:lumOff val="25000"/>
                  </a:schemeClr>
                </a:solidFill>
              </a:rPr>
              <a:t>品牌形象和特性研究</a:t>
            </a:r>
            <a:endParaRPr lang="zh-CN" altLang="zh-CN" sz="2000" dirty="0">
              <a:solidFill>
                <a:schemeClr val="tx1">
                  <a:lumMod val="75000"/>
                  <a:lumOff val="25000"/>
                </a:schemeClr>
              </a:solidFill>
            </a:endParaRPr>
          </a:p>
          <a:p>
            <a:pPr marL="342900" lvl="0" indent="-342900" algn="just">
              <a:buFont typeface="Wingdings" panose="05000000000000000000" pitchFamily="2" charset="2"/>
              <a:buChar char="u"/>
            </a:pPr>
            <a:r>
              <a:rPr lang="zh-CN" altLang="zh-CN" sz="2000" dirty="0">
                <a:solidFill>
                  <a:schemeClr val="tx1">
                    <a:lumMod val="75000"/>
                    <a:lumOff val="25000"/>
                  </a:schemeClr>
                </a:solidFill>
              </a:rPr>
              <a:t>服务质量调查</a:t>
            </a:r>
            <a:endParaRPr lang="zh-CN" altLang="zh-CN" sz="2000" dirty="0">
              <a:solidFill>
                <a:schemeClr val="tx1">
                  <a:lumMod val="75000"/>
                  <a:lumOff val="25000"/>
                </a:schemeClr>
              </a:solidFill>
            </a:endParaRPr>
          </a:p>
          <a:p>
            <a:pPr marL="342900" lvl="0" indent="-342900" algn="just">
              <a:buFont typeface="Wingdings" panose="05000000000000000000" pitchFamily="2" charset="2"/>
              <a:buChar char="u"/>
            </a:pPr>
            <a:r>
              <a:rPr lang="zh-CN" altLang="zh-CN" sz="2000" dirty="0">
                <a:solidFill>
                  <a:schemeClr val="tx1">
                    <a:lumMod val="75000"/>
                    <a:lumOff val="25000"/>
                  </a:schemeClr>
                </a:solidFill>
              </a:rPr>
              <a:t>个性测试</a:t>
            </a:r>
            <a:endParaRPr lang="zh-CN" altLang="zh-CN" sz="2000" dirty="0">
              <a:solidFill>
                <a:schemeClr val="tx1">
                  <a:lumMod val="75000"/>
                  <a:lumOff val="25000"/>
                </a:schemeClr>
              </a:solidFill>
            </a:endParaRPr>
          </a:p>
          <a:p>
            <a:pPr marL="342900" lvl="0" indent="-342900" algn="just">
              <a:buFont typeface="Wingdings" panose="05000000000000000000" pitchFamily="2" charset="2"/>
              <a:buChar char="u"/>
            </a:pPr>
            <a:r>
              <a:rPr lang="zh-CN" altLang="zh-CN" sz="2000" dirty="0">
                <a:solidFill>
                  <a:schemeClr val="tx1">
                    <a:lumMod val="75000"/>
                    <a:lumOff val="25000"/>
                  </a:schemeClr>
                </a:solidFill>
              </a:rPr>
              <a:t>形象调查</a:t>
            </a:r>
            <a:endParaRPr lang="zh-CN" altLang="zh-CN" sz="2000" dirty="0">
              <a:solidFill>
                <a:schemeClr val="tx1">
                  <a:lumMod val="75000"/>
                  <a:lumOff val="25000"/>
                </a:schemeClr>
              </a:solidFill>
            </a:endParaRPr>
          </a:p>
          <a:p>
            <a:pPr marL="342900" lvl="0" indent="-342900" algn="just">
              <a:buFont typeface="Wingdings" panose="05000000000000000000" pitchFamily="2" charset="2"/>
              <a:buChar char="u"/>
            </a:pPr>
            <a:r>
              <a:rPr lang="zh-CN" altLang="zh-CN" sz="2000" dirty="0">
                <a:solidFill>
                  <a:schemeClr val="tx1">
                    <a:lumMod val="75000"/>
                    <a:lumOff val="25000"/>
                  </a:schemeClr>
                </a:solidFill>
              </a:rPr>
              <a:t>市场划分识别</a:t>
            </a:r>
            <a:endParaRPr lang="zh-CN" altLang="zh-CN" sz="2000" dirty="0">
              <a:solidFill>
                <a:schemeClr val="tx1">
                  <a:lumMod val="75000"/>
                  <a:lumOff val="25000"/>
                </a:schemeClr>
              </a:solidFill>
            </a:endParaRPr>
          </a:p>
          <a:p>
            <a:pPr marL="342900" lvl="0" indent="-342900" algn="just">
              <a:buFont typeface="Wingdings" panose="05000000000000000000" pitchFamily="2" charset="2"/>
              <a:buChar char="u"/>
            </a:pPr>
            <a:r>
              <a:rPr lang="zh-CN" altLang="zh-CN" sz="2000" dirty="0">
                <a:solidFill>
                  <a:schemeClr val="tx1">
                    <a:lumMod val="75000"/>
                    <a:lumOff val="25000"/>
                  </a:schemeClr>
                </a:solidFill>
              </a:rPr>
              <a:t>顾客、产品和行为分类</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在实际应用中，通过因子得分可以得出不同因子的重要性指标，而管理者则可根据这些指标的重要性来决定首先要解决的市场问题或产品问题。</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28" y="1169836"/>
              <a:ext cx="1335538" cy="523220"/>
            </a:xfrm>
            <a:prstGeom prst="rect">
              <a:avLst/>
            </a:prstGeom>
            <a:noFill/>
          </p:spPr>
          <p:txBody>
            <a:bodyPr wrap="none" rtlCol="0">
              <a:spAutoFit/>
            </a:bodyPr>
            <a:lstStyle/>
            <a:p>
              <a:pPr algn="ctr"/>
              <a:r>
                <a:rPr lang="zh-CN" altLang="en-US" sz="2800" dirty="0" smtClean="0">
                  <a:solidFill>
                    <a:schemeClr val="accent4"/>
                  </a:solidFill>
                </a:rPr>
                <a:t>第七章 数据变换</a:t>
              </a:r>
              <a:endParaRPr lang="zh-CN" altLang="en-US" sz="2800" dirty="0">
                <a:solidFill>
                  <a:schemeClr val="accent4"/>
                </a:solidFill>
              </a:endParaRPr>
            </a:p>
          </p:txBody>
        </p:sp>
      </p:grpSp>
      <p:grpSp>
        <p:nvGrpSpPr>
          <p:cNvPr id="67" name="组合 66"/>
          <p:cNvGrpSpPr/>
          <p:nvPr/>
        </p:nvGrpSpPr>
        <p:grpSpPr>
          <a:xfrm>
            <a:off x="1763724" y="2751930"/>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数据选择</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9514" y="2083974"/>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数据清洗</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77355" y="411313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63286" y="3467858"/>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数据集成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1041009" y="1243657"/>
            <a:ext cx="7118253" cy="1938992"/>
          </a:xfrm>
          <a:prstGeom prst="rect">
            <a:avLst/>
          </a:prstGeom>
          <a:noFill/>
        </p:spPr>
        <p:txBody>
          <a:bodyPr wrap="square" rtlCol="0">
            <a:spAutoFit/>
          </a:bodyPr>
          <a:lstStyle/>
          <a:p>
            <a:r>
              <a:rPr lang="en-US" altLang="zh-CN" sz="2000" dirty="0" smtClean="0"/>
              <a:t>       </a:t>
            </a:r>
            <a:r>
              <a:rPr lang="zh-CN" altLang="zh-CN" sz="2000" dirty="0" smtClean="0">
                <a:solidFill>
                  <a:schemeClr val="tx1">
                    <a:lumMod val="75000"/>
                    <a:lumOff val="25000"/>
                  </a:schemeClr>
                </a:solidFill>
              </a:rPr>
              <a:t>异常值</a:t>
            </a:r>
            <a:r>
              <a:rPr lang="zh-CN" altLang="zh-CN" sz="2000" dirty="0">
                <a:solidFill>
                  <a:schemeClr val="tx1">
                    <a:lumMod val="75000"/>
                    <a:lumOff val="25000"/>
                  </a:schemeClr>
                </a:solidFill>
              </a:rPr>
              <a:t>（离群点）是指测量数据中的随机错误或偏差，包括错误值或偏离均值的孤立点值。在数据处理中，异常值会极大的影响回归或分类的效果。</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为了</a:t>
            </a:r>
            <a:r>
              <a:rPr lang="zh-CN" altLang="zh-CN" sz="2000" dirty="0">
                <a:solidFill>
                  <a:schemeClr val="tx1">
                    <a:lumMod val="75000"/>
                    <a:lumOff val="25000"/>
                  </a:schemeClr>
                </a:solidFill>
              </a:rPr>
              <a:t>避免异常值造成的损失，需要在数据预处理阶段进行异常值检测。另外，某些情况下，异常值检测也可能是研究的目的，如数据造假的发现、电脑入侵检测等。</a:t>
            </a:r>
            <a:endParaRPr lang="zh-CN" altLang="zh-CN" sz="2000" dirty="0" smtClean="0">
              <a:solidFill>
                <a:schemeClr val="tx1">
                  <a:lumMod val="75000"/>
                  <a:lumOff val="25000"/>
                </a:schemeClr>
              </a:solidFill>
            </a:endParaRPr>
          </a:p>
        </p:txBody>
      </p:sp>
      <p:grpSp>
        <p:nvGrpSpPr>
          <p:cNvPr id="23" name="组合 22"/>
          <p:cNvGrpSpPr/>
          <p:nvPr/>
        </p:nvGrpSpPr>
        <p:grpSpPr>
          <a:xfrm>
            <a:off x="-1" y="-2439"/>
            <a:ext cx="9145786" cy="718410"/>
            <a:chOff x="-1" y="190175"/>
            <a:chExt cx="9145786" cy="525795"/>
          </a:xfrm>
        </p:grpSpPr>
        <p:sp>
          <p:nvSpPr>
            <p:cNvPr id="24" name="任意多边形 2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任意多边形 25"/>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7"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7.2 </a:t>
            </a:r>
            <a:r>
              <a:rPr lang="zh-CN" altLang="en-US" sz="2100" b="1" spc="225" dirty="0" smtClean="0">
                <a:solidFill>
                  <a:prstClr val="white"/>
                </a:solidFill>
              </a:rPr>
              <a:t>数据选择</a:t>
            </a:r>
            <a:endParaRPr lang="zh-CN" altLang="en-US" sz="2100" b="1" spc="225" dirty="0">
              <a:solidFill>
                <a:prstClr val="white"/>
              </a:solidFill>
            </a:endParaRPr>
          </a:p>
        </p:txBody>
      </p:sp>
      <p:sp>
        <p:nvSpPr>
          <p:cNvPr id="28"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9"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28" y="1169836"/>
              <a:ext cx="1335538" cy="523220"/>
            </a:xfrm>
            <a:prstGeom prst="rect">
              <a:avLst/>
            </a:prstGeom>
            <a:noFill/>
          </p:spPr>
          <p:txBody>
            <a:bodyPr wrap="none" rtlCol="0">
              <a:spAutoFit/>
            </a:bodyPr>
            <a:lstStyle/>
            <a:p>
              <a:pPr algn="ctr"/>
              <a:r>
                <a:rPr lang="zh-CN" altLang="en-US" sz="2800" dirty="0" smtClean="0">
                  <a:solidFill>
                    <a:schemeClr val="accent4"/>
                  </a:solidFill>
                </a:rPr>
                <a:t>第七章 数据变换</a:t>
              </a:r>
              <a:endParaRPr lang="zh-CN" altLang="en-US" sz="2800" dirty="0">
                <a:solidFill>
                  <a:schemeClr val="accent4"/>
                </a:solidFill>
              </a:endParaRPr>
            </a:p>
          </p:txBody>
        </p:sp>
      </p:grpSp>
      <p:grpSp>
        <p:nvGrpSpPr>
          <p:cNvPr id="67" name="组合 66"/>
          <p:cNvGrpSpPr/>
          <p:nvPr/>
        </p:nvGrpSpPr>
        <p:grpSpPr>
          <a:xfrm>
            <a:off x="1745448" y="3342771"/>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数据集成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9514" y="2083974"/>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数据清洗</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77355" y="411313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45448" y="2708203"/>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数据选择</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通过向量化重构数据</a:t>
            </a:r>
            <a:endParaRPr kumimoji="1" lang="zh-CN" altLang="zh-CN" sz="2400" dirty="0" smtClean="0">
              <a:solidFill>
                <a:schemeClr val="tx1">
                  <a:lumMod val="75000"/>
                  <a:lumOff val="25000"/>
                </a:schemeClr>
              </a:solidFill>
            </a:endParaRPr>
          </a:p>
        </p:txBody>
      </p:sp>
      <p:sp>
        <p:nvSpPr>
          <p:cNvPr id="12" name="TextBox 11"/>
          <p:cNvSpPr txBox="1"/>
          <p:nvPr/>
        </p:nvSpPr>
        <p:spPr>
          <a:xfrm>
            <a:off x="1041009" y="1398402"/>
            <a:ext cx="7118253" cy="4093428"/>
          </a:xfrm>
          <a:prstGeom prst="rect">
            <a:avLst/>
          </a:prstGeom>
          <a:noFill/>
        </p:spPr>
        <p:txBody>
          <a:bodyPr wrap="square" rtlCol="0">
            <a:spAutoFit/>
          </a:bodyPr>
          <a:lstStyle/>
          <a:p>
            <a:pPr indent="457200" algn="just"/>
            <a:r>
              <a:rPr lang="zh-CN" altLang="zh-CN" sz="2000" dirty="0">
                <a:solidFill>
                  <a:schemeClr val="tx1">
                    <a:lumMod val="75000"/>
                    <a:lumOff val="25000"/>
                  </a:schemeClr>
                </a:solidFill>
              </a:rPr>
              <a:t>重构数据的基本思路就把数据全部向量化，然后按要求用向量构建其他类型的数据。</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语言的任何函数（包括赋值）操作都会有同样的问题，因为</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函数的参数传递方式是传值不传址，变量不可能原地址修改后再放回原地址。</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矩阵和多维数组的向量化有直接的类型转换函数：</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as.vector</a:t>
            </a:r>
            <a:r>
              <a:rPr lang="zh-CN" altLang="zh-CN" sz="2000" dirty="0">
                <a:solidFill>
                  <a:schemeClr val="tx1">
                    <a:lumMod val="75000"/>
                    <a:lumOff val="25000"/>
                  </a:schemeClr>
                </a:solidFill>
              </a:rPr>
              <a:t>，向量化后的结果顺序是先列后行再其他</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gn="just"/>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&gt; (x &lt;- matrix(1:4, </a:t>
            </a:r>
            <a:r>
              <a:rPr lang="en-US" altLang="zh-CN" sz="2000" dirty="0" err="1">
                <a:solidFill>
                  <a:schemeClr val="tx1">
                    <a:lumMod val="75000"/>
                    <a:lumOff val="25000"/>
                  </a:schemeClr>
                </a:solidFill>
              </a:rPr>
              <a:t>ncol</a:t>
            </a:r>
            <a:r>
              <a:rPr lang="en-US" altLang="zh-CN" sz="2000" dirty="0">
                <a:solidFill>
                  <a:schemeClr val="tx1">
                    <a:lumMod val="75000"/>
                    <a:lumOff val="25000"/>
                  </a:schemeClr>
                </a:solidFill>
              </a:rPr>
              <a:t>=2))  </a:t>
            </a:r>
            <a:endParaRPr lang="en-US" altLang="zh-CN" sz="2000" dirty="0" smtClean="0">
              <a:solidFill>
                <a:schemeClr val="tx1">
                  <a:lumMod val="75000"/>
                  <a:lumOff val="25000"/>
                </a:schemeClr>
              </a:solidFill>
            </a:endParaRPr>
          </a:p>
          <a:p>
            <a:pPr algn="just"/>
            <a:r>
              <a:rPr lang="en-US" altLang="zh-CN" sz="2000" dirty="0">
                <a:solidFill>
                  <a:schemeClr val="tx1">
                    <a:lumMod val="75000"/>
                    <a:lumOff val="25000"/>
                  </a:schemeClr>
                </a:solidFill>
              </a:rPr>
              <a:t>     [,1] [,2] </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[1,]    1    3 </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[2,]    2    4 </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as.vector</a:t>
            </a:r>
            <a:r>
              <a:rPr lang="en-US" altLang="zh-CN" sz="2000" dirty="0">
                <a:solidFill>
                  <a:schemeClr val="tx1">
                    <a:lumMod val="75000"/>
                    <a:lumOff val="25000"/>
                  </a:schemeClr>
                </a:solidFill>
              </a:rPr>
              <a:t>(x) </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[1] 1 2 3 4 </a:t>
            </a:r>
            <a:endParaRPr lang="en-US"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通过向量化重构数据</a:t>
            </a:r>
            <a:endParaRPr kumimoji="1" lang="zh-CN" altLang="zh-CN" sz="2400" dirty="0" smtClean="0">
              <a:solidFill>
                <a:schemeClr val="tx1">
                  <a:lumMod val="75000"/>
                  <a:lumOff val="25000"/>
                </a:schemeClr>
              </a:solidFill>
            </a:endParaRPr>
          </a:p>
        </p:txBody>
      </p:sp>
      <p:sp>
        <p:nvSpPr>
          <p:cNvPr id="12" name="TextBox 11"/>
          <p:cNvSpPr txBox="1"/>
          <p:nvPr/>
        </p:nvSpPr>
        <p:spPr>
          <a:xfrm>
            <a:off x="1041009" y="1398402"/>
            <a:ext cx="7118253" cy="3477875"/>
          </a:xfrm>
          <a:prstGeom prst="rect">
            <a:avLst/>
          </a:prstGeom>
          <a:noFill/>
        </p:spPr>
        <p:txBody>
          <a:bodyPr wrap="square" rtlCol="0">
            <a:spAutoFit/>
          </a:bodyPr>
          <a:lstStyle/>
          <a:p>
            <a:r>
              <a:rPr lang="en-US" altLang="zh-CN" sz="2000" dirty="0">
                <a:solidFill>
                  <a:schemeClr val="tx1">
                    <a:lumMod val="75000"/>
                    <a:lumOff val="25000"/>
                  </a:schemeClr>
                </a:solidFill>
              </a:rPr>
              <a:t>&gt; (x &lt;- array(1:8, dim=c(2,2,2))) </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 1</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[,1] [,2]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    3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[2,]    2    4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 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[,1] [,2]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5    7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[2,]    6    8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as.vector</a:t>
            </a:r>
            <a:r>
              <a:rPr lang="en-US" altLang="zh-CN" sz="2000" dirty="0">
                <a:solidFill>
                  <a:schemeClr val="tx1">
                    <a:lumMod val="75000"/>
                    <a:lumOff val="25000"/>
                  </a:schemeClr>
                </a:solidFill>
              </a:rPr>
              <a:t>(x)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 2 3 4 5 6 7 8 </a:t>
            </a:r>
            <a:endParaRPr lang="en-US"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通过向量化重构数据</a:t>
            </a:r>
            <a:endParaRPr kumimoji="1" lang="zh-CN" altLang="zh-CN" sz="2400" dirty="0" smtClean="0">
              <a:solidFill>
                <a:schemeClr val="tx1">
                  <a:lumMod val="75000"/>
                  <a:lumOff val="25000"/>
                </a:schemeClr>
              </a:solidFill>
            </a:endParaRPr>
          </a:p>
        </p:txBody>
      </p:sp>
      <p:sp>
        <p:nvSpPr>
          <p:cNvPr id="12" name="TextBox 11"/>
          <p:cNvSpPr txBox="1"/>
          <p:nvPr/>
        </p:nvSpPr>
        <p:spPr>
          <a:xfrm>
            <a:off x="1041009" y="1398402"/>
            <a:ext cx="7118253" cy="4678204"/>
          </a:xfrm>
          <a:prstGeom prst="rect">
            <a:avLst/>
          </a:prstGeom>
          <a:noFill/>
        </p:spPr>
        <p:txBody>
          <a:bodyPr wrap="square" rtlCol="0">
            <a:spAutoFit/>
          </a:bodyPr>
          <a:lstStyle/>
          <a:p>
            <a:r>
              <a:rPr lang="zh-CN" altLang="zh-CN" sz="2000" dirty="0">
                <a:solidFill>
                  <a:schemeClr val="tx1">
                    <a:lumMod val="75000"/>
                    <a:lumOff val="25000"/>
                  </a:schemeClr>
                </a:solidFill>
              </a:rPr>
              <a:t>列表向量化可以用</a:t>
            </a:r>
            <a:r>
              <a:rPr lang="en-US" altLang="zh-CN" sz="2000" dirty="0" err="1">
                <a:solidFill>
                  <a:schemeClr val="tx1">
                    <a:lumMod val="75000"/>
                    <a:lumOff val="25000"/>
                  </a:schemeClr>
                </a:solidFill>
              </a:rPr>
              <a:t>unlist</a:t>
            </a:r>
            <a:r>
              <a:rPr lang="zh-CN" altLang="zh-CN" sz="2000" dirty="0">
                <a:solidFill>
                  <a:schemeClr val="tx1">
                    <a:lumMod val="75000"/>
                    <a:lumOff val="25000"/>
                  </a:schemeClr>
                </a:solidFill>
              </a:rPr>
              <a:t>，数据框本质是元素长度相同的列表，所以也用</a:t>
            </a:r>
            <a:r>
              <a:rPr lang="en-US" altLang="zh-CN" sz="2000" dirty="0" err="1">
                <a:solidFill>
                  <a:schemeClr val="tx1">
                    <a:lumMod val="75000"/>
                    <a:lumOff val="25000"/>
                  </a:schemeClr>
                </a:solidFill>
              </a:rPr>
              <a:t>unlist</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&gt; (x &lt;- list(x=1:3, y=5:10))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$x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[1] 1 2 3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$y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[1]  5  6  7  8  9 10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&gt; unlist(x)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x1 x2 x3 y1 y2 y3 y4 y5 y6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 1  2  3  5  6  7  8  9 10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&gt; x &lt;- data.frame(x=1:3, y=5:7)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&gt; unlist(x)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x1 x2 x3 y1 y2 y3  </a:t>
            </a:r>
            <a:endParaRPr lang="zh-CN" altLang="zh-CN" sz="2000" dirty="0">
              <a:solidFill>
                <a:schemeClr val="tx1">
                  <a:lumMod val="75000"/>
                  <a:lumOff val="25000"/>
                </a:schemeClr>
              </a:solidFill>
            </a:endParaRPr>
          </a:p>
          <a:p>
            <a:r>
              <a:rPr lang="fr-FR" altLang="zh-CN" sz="2000" dirty="0">
                <a:solidFill>
                  <a:schemeClr val="tx1">
                    <a:lumMod val="75000"/>
                    <a:lumOff val="25000"/>
                  </a:schemeClr>
                </a:solidFill>
              </a:rPr>
              <a:t> </a:t>
            </a:r>
            <a:r>
              <a:rPr lang="en-US" altLang="zh-CN" sz="2000" dirty="0">
                <a:solidFill>
                  <a:schemeClr val="tx1">
                    <a:lumMod val="75000"/>
                    <a:lumOff val="25000"/>
                  </a:schemeClr>
                </a:solidFill>
              </a:rPr>
              <a:t>1  2  3  5  6  7 </a:t>
            </a:r>
            <a:endParaRPr lang="en-US"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为数据添加新变量</a:t>
            </a:r>
            <a:endParaRPr kumimoji="1" lang="zh-CN" altLang="zh-CN" sz="2400" dirty="0" smtClean="0">
              <a:solidFill>
                <a:schemeClr val="tx1">
                  <a:lumMod val="75000"/>
                  <a:lumOff val="25000"/>
                </a:schemeClr>
              </a:solidFill>
            </a:endParaRPr>
          </a:p>
        </p:txBody>
      </p:sp>
      <p:sp>
        <p:nvSpPr>
          <p:cNvPr id="12" name="TextBox 11"/>
          <p:cNvSpPr txBox="1"/>
          <p:nvPr/>
        </p:nvSpPr>
        <p:spPr>
          <a:xfrm>
            <a:off x="1041009" y="1398402"/>
            <a:ext cx="7118253" cy="1938992"/>
          </a:xfrm>
          <a:prstGeom prst="rect">
            <a:avLst/>
          </a:prstGeom>
          <a:noFill/>
        </p:spPr>
        <p:txBody>
          <a:bodyPr wrap="square" rtlCol="0">
            <a:spAutoFit/>
          </a:bodyPr>
          <a:lstStyle/>
          <a:p>
            <a:pPr algn="just"/>
            <a:r>
              <a:rPr lang="en-US" altLang="zh-CN" sz="2000" dirty="0" smtClean="0">
                <a:solidFill>
                  <a:schemeClr val="tx1">
                    <a:lumMod val="75000"/>
                    <a:lumOff val="25000"/>
                  </a:schemeClr>
                </a:solidFill>
              </a:rPr>
              <a:t>transform</a:t>
            </a:r>
            <a:r>
              <a:rPr lang="zh-CN" altLang="zh-CN" sz="2000" dirty="0">
                <a:solidFill>
                  <a:schemeClr val="tx1">
                    <a:lumMod val="75000"/>
                    <a:lumOff val="25000"/>
                  </a:schemeClr>
                </a:solidFill>
              </a:rPr>
              <a:t>函数</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transform </a:t>
            </a:r>
            <a:r>
              <a:rPr lang="zh-CN" altLang="zh-CN" sz="2000" dirty="0">
                <a:solidFill>
                  <a:schemeClr val="tx1">
                    <a:lumMod val="75000"/>
                    <a:lumOff val="25000"/>
                  </a:schemeClr>
                </a:solidFill>
              </a:rPr>
              <a:t>函数对数据框进行操作，作用是为原数据框增加新的列变量，但应该注意的是“原数据框”根本不是原来的那个数据框，而是一个它的拷贝。下面代码为</a:t>
            </a:r>
            <a:r>
              <a:rPr lang="en-US" altLang="zh-CN" sz="2000" dirty="0" err="1">
                <a:solidFill>
                  <a:schemeClr val="tx1">
                    <a:lumMod val="75000"/>
                    <a:lumOff val="25000"/>
                  </a:schemeClr>
                </a:solidFill>
              </a:rPr>
              <a:t>airquality</a:t>
            </a:r>
            <a:r>
              <a:rPr lang="zh-CN" altLang="zh-CN" sz="2000" dirty="0">
                <a:solidFill>
                  <a:schemeClr val="tx1">
                    <a:lumMod val="75000"/>
                    <a:lumOff val="25000"/>
                  </a:schemeClr>
                </a:solidFill>
              </a:rPr>
              <a:t>数据框增加了一列</a:t>
            </a:r>
            <a:r>
              <a:rPr lang="en-US" altLang="zh-CN" sz="2000" dirty="0" err="1">
                <a:solidFill>
                  <a:schemeClr val="tx1">
                    <a:lumMod val="75000"/>
                    <a:lumOff val="25000"/>
                  </a:schemeClr>
                </a:solidFill>
              </a:rPr>
              <a:t>log.ozone</a:t>
            </a:r>
            <a:r>
              <a:rPr lang="zh-CN" altLang="zh-CN" sz="2000" dirty="0">
                <a:solidFill>
                  <a:schemeClr val="tx1">
                    <a:lumMod val="75000"/>
                    <a:lumOff val="25000"/>
                  </a:schemeClr>
                </a:solidFill>
              </a:rPr>
              <a:t>，但因为没有把结果赋值给原变量名，所以原数据是不变的。</a:t>
            </a:r>
            <a:endParaRPr lang="zh-CN"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为数据添加新变量</a:t>
            </a:r>
            <a:endParaRPr kumimoji="1" lang="zh-CN" altLang="zh-CN" sz="2400" dirty="0" smtClean="0">
              <a:solidFill>
                <a:schemeClr val="tx1">
                  <a:lumMod val="75000"/>
                  <a:lumOff val="25000"/>
                </a:schemeClr>
              </a:solidFill>
            </a:endParaRPr>
          </a:p>
        </p:txBody>
      </p:sp>
      <p:sp>
        <p:nvSpPr>
          <p:cNvPr id="12" name="TextBox 11"/>
          <p:cNvSpPr txBox="1"/>
          <p:nvPr/>
        </p:nvSpPr>
        <p:spPr>
          <a:xfrm>
            <a:off x="1041009" y="1398402"/>
            <a:ext cx="7118253" cy="4062651"/>
          </a:xfrm>
          <a:prstGeom prst="rect">
            <a:avLst/>
          </a:prstGeom>
          <a:noFill/>
        </p:spPr>
        <p:txBody>
          <a:bodyPr wrap="square" rtlCol="0">
            <a:spAutoFit/>
          </a:bodyPr>
          <a:lstStyle/>
          <a:p>
            <a:r>
              <a:rPr lang="en-US" altLang="zh-CN" sz="2000" dirty="0">
                <a:solidFill>
                  <a:schemeClr val="tx1">
                    <a:lumMod val="75000"/>
                    <a:lumOff val="25000"/>
                  </a:schemeClr>
                </a:solidFill>
              </a:rPr>
              <a:t>&gt; head(airquality,2)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Ozone </a:t>
            </a:r>
            <a:r>
              <a:rPr lang="en-US" altLang="zh-CN" sz="2000" dirty="0" err="1">
                <a:solidFill>
                  <a:schemeClr val="tx1">
                    <a:lumMod val="75000"/>
                    <a:lumOff val="25000"/>
                  </a:schemeClr>
                </a:solidFill>
              </a:rPr>
              <a:t>Solar.R</a:t>
            </a:r>
            <a:r>
              <a:rPr lang="en-US" altLang="zh-CN" sz="2000" dirty="0">
                <a:solidFill>
                  <a:schemeClr val="tx1">
                    <a:lumMod val="75000"/>
                    <a:lumOff val="25000"/>
                  </a:schemeClr>
                </a:solidFill>
              </a:rPr>
              <a:t> Wind Temp Month Day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1    41     190  7.4   67     5   1 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2    36     118  8.0   72     5   2 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aq</a:t>
            </a:r>
            <a:r>
              <a:rPr lang="en-US" altLang="zh-CN" sz="2000" dirty="0">
                <a:solidFill>
                  <a:schemeClr val="tx1">
                    <a:lumMod val="75000"/>
                    <a:lumOff val="25000"/>
                  </a:schemeClr>
                </a:solidFill>
              </a:rPr>
              <a:t> &lt;- transform(</a:t>
            </a:r>
            <a:r>
              <a:rPr lang="en-US" altLang="zh-CN" sz="2000" dirty="0" err="1">
                <a:solidFill>
                  <a:schemeClr val="tx1">
                    <a:lumMod val="75000"/>
                    <a:lumOff val="25000"/>
                  </a:schemeClr>
                </a:solidFill>
              </a:rPr>
              <a:t>airquality</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loglog.ozone</a:t>
            </a:r>
            <a:r>
              <a:rPr lang="en-US" altLang="zh-CN" sz="2000" dirty="0">
                <a:solidFill>
                  <a:schemeClr val="tx1">
                    <a:lumMod val="75000"/>
                    <a:lumOff val="25000"/>
                  </a:schemeClr>
                </a:solidFill>
              </a:rPr>
              <a:t>=log(Ozone))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head(airquality,2)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Ozone </a:t>
            </a:r>
            <a:r>
              <a:rPr lang="en-US" altLang="zh-CN" sz="2000" dirty="0" err="1">
                <a:solidFill>
                  <a:schemeClr val="tx1">
                    <a:lumMod val="75000"/>
                    <a:lumOff val="25000"/>
                  </a:schemeClr>
                </a:solidFill>
              </a:rPr>
              <a:t>Solar.R</a:t>
            </a:r>
            <a:r>
              <a:rPr lang="en-US" altLang="zh-CN" sz="2000" dirty="0">
                <a:solidFill>
                  <a:schemeClr val="tx1">
                    <a:lumMod val="75000"/>
                    <a:lumOff val="25000"/>
                  </a:schemeClr>
                </a:solidFill>
              </a:rPr>
              <a:t> Wind Temp Month Day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1    41     190  7.4   67     5   1 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2    36     118  8.0   72     5   2 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head(aq,2)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Ozone </a:t>
            </a:r>
            <a:r>
              <a:rPr lang="en-US" altLang="zh-CN" sz="2000" dirty="0" err="1">
                <a:solidFill>
                  <a:schemeClr val="tx1">
                    <a:lumMod val="75000"/>
                    <a:lumOff val="25000"/>
                  </a:schemeClr>
                </a:solidFill>
              </a:rPr>
              <a:t>Solar.R</a:t>
            </a:r>
            <a:r>
              <a:rPr lang="en-US" altLang="zh-CN" sz="2000" dirty="0">
                <a:solidFill>
                  <a:schemeClr val="tx1">
                    <a:lumMod val="75000"/>
                    <a:lumOff val="25000"/>
                  </a:schemeClr>
                </a:solidFill>
              </a:rPr>
              <a:t> Wind Temp Month Day </a:t>
            </a:r>
            <a:r>
              <a:rPr lang="en-US" altLang="zh-CN" sz="2000" dirty="0" err="1">
                <a:solidFill>
                  <a:schemeClr val="tx1">
                    <a:lumMod val="75000"/>
                    <a:lumOff val="25000"/>
                  </a:schemeClr>
                </a:solidFill>
              </a:rPr>
              <a:t>log.ozone</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1    41     190  7.4   67     5   1  3.713572 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2    36     118  8.0   72     5   2  3.583519 </a:t>
            </a:r>
            <a:endParaRPr lang="en-US"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为数据添加新变量</a:t>
            </a:r>
            <a:endParaRPr kumimoji="1" lang="zh-CN" altLang="zh-CN" sz="2400" dirty="0" smtClean="0">
              <a:solidFill>
                <a:schemeClr val="tx1">
                  <a:lumMod val="75000"/>
                  <a:lumOff val="25000"/>
                </a:schemeClr>
              </a:solidFill>
            </a:endParaRPr>
          </a:p>
        </p:txBody>
      </p:sp>
      <p:sp>
        <p:nvSpPr>
          <p:cNvPr id="12" name="TextBox 11"/>
          <p:cNvSpPr txBox="1"/>
          <p:nvPr/>
        </p:nvSpPr>
        <p:spPr>
          <a:xfrm>
            <a:off x="541465" y="1398402"/>
            <a:ext cx="8248523" cy="5324535"/>
          </a:xfrm>
          <a:prstGeom prst="rect">
            <a:avLst/>
          </a:prstGeom>
          <a:solidFill>
            <a:srgbClr val="FFFF00"/>
          </a:solidFill>
        </p:spPr>
        <p:txBody>
          <a:bodyPr wrap="square" rtlCol="0">
            <a:spAutoFit/>
          </a:bodyPr>
          <a:lstStyle/>
          <a:p>
            <a:r>
              <a:rPr lang="en-US" altLang="zh-CN" sz="2000" dirty="0" smtClean="0">
                <a:solidFill>
                  <a:schemeClr val="tx1">
                    <a:lumMod val="75000"/>
                    <a:lumOff val="25000"/>
                  </a:schemeClr>
                </a:solidFill>
              </a:rPr>
              <a:t>Transform</a:t>
            </a:r>
            <a:r>
              <a:rPr lang="zh-CN" altLang="zh-CN" sz="2000" dirty="0" smtClean="0">
                <a:solidFill>
                  <a:schemeClr val="tx1">
                    <a:lumMod val="75000"/>
                    <a:lumOff val="25000"/>
                  </a:schemeClr>
                </a:solidFill>
              </a:rPr>
              <a:t>也</a:t>
            </a:r>
            <a:r>
              <a:rPr lang="zh-CN" altLang="zh-CN" sz="2000" dirty="0">
                <a:solidFill>
                  <a:schemeClr val="tx1">
                    <a:lumMod val="75000"/>
                    <a:lumOff val="25000"/>
                  </a:schemeClr>
                </a:solidFill>
              </a:rPr>
              <a:t>可以改变列变量的值，还可以通过</a:t>
            </a:r>
            <a:r>
              <a:rPr lang="en-US" altLang="zh-CN" sz="2000" dirty="0">
                <a:solidFill>
                  <a:schemeClr val="tx1">
                    <a:lumMod val="75000"/>
                    <a:lumOff val="25000"/>
                  </a:schemeClr>
                </a:solidFill>
              </a:rPr>
              <a:t>NULL</a:t>
            </a:r>
            <a:r>
              <a:rPr lang="zh-CN" altLang="zh-CN" sz="2000" dirty="0">
                <a:solidFill>
                  <a:schemeClr val="tx1">
                    <a:lumMod val="75000"/>
                    <a:lumOff val="25000"/>
                  </a:schemeClr>
                </a:solidFill>
              </a:rPr>
              <a:t>赋值的方式删除列变量。</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aq</a:t>
            </a:r>
            <a:r>
              <a:rPr lang="en-US" altLang="zh-CN" sz="2000" dirty="0">
                <a:solidFill>
                  <a:schemeClr val="tx1">
                    <a:lumMod val="75000"/>
                    <a:lumOff val="25000"/>
                  </a:schemeClr>
                </a:solidFill>
              </a:rPr>
              <a:t> &lt;- transform(</a:t>
            </a:r>
            <a:r>
              <a:rPr lang="en-US" altLang="zh-CN" sz="2000" dirty="0" err="1">
                <a:solidFill>
                  <a:schemeClr val="tx1">
                    <a:lumMod val="75000"/>
                    <a:lumOff val="25000"/>
                  </a:schemeClr>
                </a:solidFill>
              </a:rPr>
              <a:t>airquality</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loglog.ozone</a:t>
            </a:r>
            <a:r>
              <a:rPr lang="en-US" altLang="zh-CN" sz="2000" dirty="0">
                <a:solidFill>
                  <a:schemeClr val="tx1">
                    <a:lumMod val="75000"/>
                    <a:lumOff val="25000"/>
                  </a:schemeClr>
                </a:solidFill>
              </a:rPr>
              <a:t>=log(Ozone), Ozone=NULL, </a:t>
            </a:r>
            <a:r>
              <a:rPr lang="en-US" altLang="zh-CN" sz="2000" dirty="0" err="1">
                <a:solidFill>
                  <a:schemeClr val="tx1">
                    <a:lumMod val="75000"/>
                    <a:lumOff val="25000"/>
                  </a:schemeClr>
                </a:solidFill>
              </a:rPr>
              <a:t>WindWind</a:t>
            </a:r>
            <a:r>
              <a:rPr lang="en-US" altLang="zh-CN" sz="2000" dirty="0">
                <a:solidFill>
                  <a:schemeClr val="tx1">
                    <a:lumMod val="75000"/>
                    <a:lumOff val="25000"/>
                  </a:schemeClr>
                </a:solidFill>
              </a:rPr>
              <a:t>=Wind^2)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head(aq,2)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Solar.R</a:t>
            </a:r>
            <a:r>
              <a:rPr lang="en-US" altLang="zh-CN" sz="2000" dirty="0">
                <a:solidFill>
                  <a:schemeClr val="tx1">
                    <a:lumMod val="75000"/>
                    <a:lumOff val="25000"/>
                  </a:schemeClr>
                </a:solidFill>
              </a:rPr>
              <a:t>  Wind Temp Month Day </a:t>
            </a:r>
            <a:r>
              <a:rPr lang="en-US" altLang="zh-CN" sz="2000" dirty="0" err="1">
                <a:solidFill>
                  <a:schemeClr val="tx1">
                    <a:lumMod val="75000"/>
                    <a:lumOff val="25000"/>
                  </a:schemeClr>
                </a:solidFill>
              </a:rPr>
              <a:t>log.ozone</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1     190 54.76   67     5   1  3.713572 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2     118 64.00   72     5   2  3.583519 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aq</a:t>
            </a:r>
            <a:r>
              <a:rPr lang="en-US" altLang="zh-CN" sz="2000" dirty="0">
                <a:solidFill>
                  <a:schemeClr val="tx1">
                    <a:lumMod val="75000"/>
                    <a:lumOff val="25000"/>
                  </a:schemeClr>
                </a:solidFill>
              </a:rPr>
              <a:t> &lt;- transform(</a:t>
            </a:r>
            <a:r>
              <a:rPr lang="en-US" altLang="zh-CN" sz="2000" dirty="0" err="1">
                <a:solidFill>
                  <a:schemeClr val="tx1">
                    <a:lumMod val="75000"/>
                    <a:lumOff val="25000"/>
                  </a:schemeClr>
                </a:solidFill>
              </a:rPr>
              <a:t>airquality</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loglog.ozone</a:t>
            </a:r>
            <a:r>
              <a:rPr lang="en-US" altLang="zh-CN" sz="2000" dirty="0">
                <a:solidFill>
                  <a:schemeClr val="tx1">
                    <a:lumMod val="75000"/>
                    <a:lumOff val="25000"/>
                  </a:schemeClr>
                </a:solidFill>
              </a:rPr>
              <a:t>=log(Ozone), Ozone=NULL, Month=NULL, </a:t>
            </a:r>
            <a:r>
              <a:rPr lang="en-US" altLang="zh-CN" sz="2000" dirty="0" err="1">
                <a:solidFill>
                  <a:schemeClr val="tx1">
                    <a:lumMod val="75000"/>
                    <a:lumOff val="25000"/>
                  </a:schemeClr>
                </a:solidFill>
              </a:rPr>
              <a:t>WindWind</a:t>
            </a:r>
            <a:r>
              <a:rPr lang="en-US" altLang="zh-CN" sz="2000" dirty="0">
                <a:solidFill>
                  <a:schemeClr val="tx1">
                    <a:lumMod val="75000"/>
                    <a:lumOff val="25000"/>
                  </a:schemeClr>
                </a:solidFill>
              </a:rPr>
              <a:t>=Wind^2)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head(aq,2)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Solar.R</a:t>
            </a:r>
            <a:r>
              <a:rPr lang="en-US" altLang="zh-CN" sz="2000" dirty="0">
                <a:solidFill>
                  <a:schemeClr val="tx1">
                    <a:lumMod val="75000"/>
                    <a:lumOff val="25000"/>
                  </a:schemeClr>
                </a:solidFill>
              </a:rPr>
              <a:t>  Wind Temp Day </a:t>
            </a:r>
            <a:r>
              <a:rPr lang="en-US" altLang="zh-CN" sz="2000" dirty="0" err="1">
                <a:solidFill>
                  <a:schemeClr val="tx1">
                    <a:lumMod val="75000"/>
                    <a:lumOff val="25000"/>
                  </a:schemeClr>
                </a:solidFill>
              </a:rPr>
              <a:t>log.ozone</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1     190 54.76   67   1  3.713572 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2     118 64.00   72   2  3.583519 </a:t>
            </a:r>
            <a:endParaRPr lang="en-US"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
        <p:nvSpPr>
          <p:cNvPr id="19" name="TextBox 18"/>
          <p:cNvSpPr txBox="1"/>
          <p:nvPr/>
        </p:nvSpPr>
        <p:spPr>
          <a:xfrm>
            <a:off x="633046" y="1603717"/>
            <a:ext cx="7652825" cy="2246769"/>
          </a:xfrm>
          <a:prstGeom prst="rect">
            <a:avLst/>
          </a:prstGeom>
          <a:noFill/>
        </p:spPr>
        <p:txBody>
          <a:bodyPr wrap="square" rtlCol="0">
            <a:spAutoFit/>
          </a:bodyPr>
          <a:lstStyle/>
          <a:p>
            <a:r>
              <a:rPr lang="zh-CN" altLang="zh-CN" sz="2000" dirty="0">
                <a:solidFill>
                  <a:schemeClr val="tx1">
                    <a:lumMod val="75000"/>
                    <a:lumOff val="25000"/>
                  </a:schemeClr>
                </a:solidFill>
              </a:rPr>
              <a:t>对于缺失数据通常有三种方法</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方法</a:t>
            </a:r>
            <a:r>
              <a:rPr lang="fr-FR" altLang="zh-CN" sz="2000" dirty="0">
                <a:solidFill>
                  <a:schemeClr val="tx1">
                    <a:lumMod val="75000"/>
                    <a:lumOff val="25000"/>
                  </a:schemeClr>
                </a:solidFill>
              </a:rPr>
              <a:t>1</a:t>
            </a:r>
            <a:r>
              <a:rPr lang="zh-CN" altLang="zh-CN" sz="2000" dirty="0">
                <a:solidFill>
                  <a:schemeClr val="tx1">
                    <a:lumMod val="75000"/>
                    <a:lumOff val="25000"/>
                  </a:schemeClr>
                </a:solidFill>
              </a:rPr>
              <a:t>：当缺失数据较少时直接删除相应</a:t>
            </a:r>
            <a:r>
              <a:rPr lang="zh-CN" altLang="zh-CN" sz="2000" dirty="0" smtClean="0">
                <a:solidFill>
                  <a:schemeClr val="tx1">
                    <a:lumMod val="75000"/>
                    <a:lumOff val="25000"/>
                  </a:schemeClr>
                </a:solidFill>
              </a:rPr>
              <a:t>样本</a:t>
            </a:r>
            <a:endParaRPr lang="en-US" altLang="zh-CN" sz="2000" dirty="0" smtClean="0">
              <a:solidFill>
                <a:schemeClr val="tx1">
                  <a:lumMod val="75000"/>
                  <a:lumOff val="25000"/>
                </a:schemeClr>
              </a:solidFill>
            </a:endParaRPr>
          </a:p>
          <a:p>
            <a:endParaRPr lang="zh-CN" altLang="zh-CN" sz="2000" dirty="0">
              <a:solidFill>
                <a:schemeClr val="tx1">
                  <a:lumMod val="75000"/>
                  <a:lumOff val="25000"/>
                </a:schemeClr>
              </a:solidFill>
            </a:endParaRPr>
          </a:p>
          <a:p>
            <a:r>
              <a:rPr lang="zh-CN" altLang="zh-CN" sz="2000" dirty="0" smtClean="0">
                <a:solidFill>
                  <a:schemeClr val="tx1">
                    <a:lumMod val="75000"/>
                    <a:lumOff val="25000"/>
                  </a:schemeClr>
                </a:solidFill>
              </a:rPr>
              <a:t>方法</a:t>
            </a:r>
            <a:r>
              <a:rPr lang="fr-FR" altLang="zh-CN" sz="2000" dirty="0">
                <a:solidFill>
                  <a:schemeClr val="tx1">
                    <a:lumMod val="75000"/>
                    <a:lumOff val="25000"/>
                  </a:schemeClr>
                </a:solidFill>
              </a:rPr>
              <a:t>2</a:t>
            </a:r>
            <a:r>
              <a:rPr lang="zh-CN" altLang="zh-CN" sz="2000" dirty="0">
                <a:solidFill>
                  <a:schemeClr val="tx1">
                    <a:lumMod val="75000"/>
                    <a:lumOff val="25000"/>
                  </a:schemeClr>
                </a:solidFill>
              </a:rPr>
              <a:t>：对缺失数据进行插</a:t>
            </a:r>
            <a:r>
              <a:rPr lang="zh-CN" altLang="zh-CN" sz="2000" dirty="0" smtClean="0">
                <a:solidFill>
                  <a:schemeClr val="tx1">
                    <a:lumMod val="75000"/>
                    <a:lumOff val="25000"/>
                  </a:schemeClr>
                </a:solidFill>
              </a:rPr>
              <a:t>补</a:t>
            </a:r>
            <a:endParaRPr lang="en-US" altLang="zh-CN" sz="2000" dirty="0" smtClean="0">
              <a:solidFill>
                <a:schemeClr val="tx1">
                  <a:lumMod val="75000"/>
                  <a:lumOff val="25000"/>
                </a:schemeClr>
              </a:solidFill>
            </a:endParaRPr>
          </a:p>
          <a:p>
            <a:endParaRPr lang="zh-CN" altLang="zh-CN" sz="2000" dirty="0">
              <a:solidFill>
                <a:schemeClr val="tx1">
                  <a:lumMod val="75000"/>
                  <a:lumOff val="25000"/>
                </a:schemeClr>
              </a:solidFill>
            </a:endParaRPr>
          </a:p>
          <a:p>
            <a:r>
              <a:rPr lang="zh-CN" altLang="zh-CN" sz="2000" dirty="0" smtClean="0">
                <a:solidFill>
                  <a:schemeClr val="tx1">
                    <a:lumMod val="75000"/>
                    <a:lumOff val="25000"/>
                  </a:schemeClr>
                </a:solidFill>
              </a:rPr>
              <a:t>方法</a:t>
            </a:r>
            <a:r>
              <a:rPr lang="fr-FR" altLang="zh-CN" sz="2000" dirty="0">
                <a:solidFill>
                  <a:schemeClr val="tx1">
                    <a:lumMod val="75000"/>
                    <a:lumOff val="25000"/>
                  </a:schemeClr>
                </a:solidFill>
              </a:rPr>
              <a:t>3</a:t>
            </a:r>
            <a:r>
              <a:rPr lang="zh-CN" altLang="zh-CN" sz="2000" dirty="0">
                <a:solidFill>
                  <a:schemeClr val="tx1">
                    <a:lumMod val="75000"/>
                    <a:lumOff val="25000"/>
                  </a:schemeClr>
                </a:solidFill>
              </a:rPr>
              <a:t>：使用对缺失数据不敏感的分析方法，如决策树</a:t>
            </a:r>
            <a:r>
              <a:rPr lang="zh-CN" altLang="zh-CN" sz="2000" dirty="0" smtClean="0">
                <a:solidFill>
                  <a:schemeClr val="tx1">
                    <a:lumMod val="75000"/>
                    <a:lumOff val="25000"/>
                  </a:schemeClr>
                </a:solidFill>
              </a:rPr>
              <a:t>。</a:t>
            </a:r>
            <a:endParaRPr lang="zh-CN" altLang="zh-CN" sz="2000" dirty="0" smtClean="0">
              <a:solidFill>
                <a:schemeClr val="tx1">
                  <a:lumMod val="75000"/>
                  <a:lumOff val="25000"/>
                </a:schemeClr>
              </a:solidFill>
            </a:endParaRPr>
          </a:p>
        </p:txBody>
      </p:sp>
      <p:sp>
        <p:nvSpPr>
          <p:cNvPr id="22"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缺失值处理</a:t>
            </a:r>
            <a:endParaRPr kumimoji="1" lang="zh-CN" altLang="en-US" sz="24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数据透视表</a:t>
            </a:r>
            <a:endParaRPr kumimoji="1" lang="zh-CN" altLang="zh-CN" sz="2400" dirty="0" smtClean="0">
              <a:solidFill>
                <a:schemeClr val="tx1">
                  <a:lumMod val="75000"/>
                  <a:lumOff val="25000"/>
                </a:schemeClr>
              </a:solidFill>
            </a:endParaRPr>
          </a:p>
        </p:txBody>
      </p:sp>
      <p:sp>
        <p:nvSpPr>
          <p:cNvPr id="12" name="TextBox 11"/>
          <p:cNvSpPr txBox="1"/>
          <p:nvPr/>
        </p:nvSpPr>
        <p:spPr>
          <a:xfrm>
            <a:off x="611185" y="1281450"/>
            <a:ext cx="8248523" cy="1015663"/>
          </a:xfrm>
          <a:prstGeom prst="rect">
            <a:avLst/>
          </a:prstGeom>
          <a:noFill/>
        </p:spPr>
        <p:txBody>
          <a:bodyPr wrap="square" rtlCol="0">
            <a:spAutoFit/>
          </a:bodyPr>
          <a:lstStyle/>
          <a:p>
            <a:pPr algn="just"/>
            <a:r>
              <a:rPr lang="fr-FR" altLang="zh-CN" sz="2000" dirty="0" smtClean="0"/>
              <a:t>      </a:t>
            </a:r>
            <a:r>
              <a:rPr lang="fr-FR" altLang="zh-CN" sz="2000" dirty="0" smtClean="0">
                <a:solidFill>
                  <a:schemeClr val="tx1">
                    <a:lumMod val="75000"/>
                    <a:lumOff val="25000"/>
                  </a:schemeClr>
                </a:solidFill>
              </a:rPr>
              <a:t> reshape2</a:t>
            </a:r>
            <a:r>
              <a:rPr lang="zh-CN" altLang="zh-CN" sz="2000" dirty="0">
                <a:solidFill>
                  <a:schemeClr val="tx1">
                    <a:lumMod val="75000"/>
                    <a:lumOff val="25000"/>
                  </a:schemeClr>
                </a:solidFill>
              </a:rPr>
              <a:t>包含</a:t>
            </a:r>
            <a:r>
              <a:rPr lang="fr-FR" altLang="zh-CN" sz="2000" dirty="0">
                <a:solidFill>
                  <a:schemeClr val="tx1">
                    <a:lumMod val="75000"/>
                    <a:lumOff val="25000"/>
                  </a:schemeClr>
                </a:solidFill>
              </a:rPr>
              <a:t>melt </a:t>
            </a:r>
            <a:r>
              <a:rPr lang="zh-CN" altLang="zh-CN" sz="2000" dirty="0">
                <a:solidFill>
                  <a:schemeClr val="tx1">
                    <a:lumMod val="75000"/>
                    <a:lumOff val="25000"/>
                  </a:schemeClr>
                </a:solidFill>
              </a:rPr>
              <a:t>和</a:t>
            </a:r>
            <a:r>
              <a:rPr lang="fr-FR" altLang="zh-CN" sz="2000" dirty="0">
                <a:solidFill>
                  <a:schemeClr val="tx1">
                    <a:lumMod val="75000"/>
                    <a:lumOff val="25000"/>
                  </a:schemeClr>
                </a:solidFill>
              </a:rPr>
              <a:t> dcast </a:t>
            </a:r>
            <a:r>
              <a:rPr lang="zh-CN" altLang="zh-CN" sz="2000" dirty="0">
                <a:solidFill>
                  <a:schemeClr val="tx1">
                    <a:lumMod val="75000"/>
                    <a:lumOff val="25000"/>
                  </a:schemeClr>
                </a:solidFill>
              </a:rPr>
              <a:t>函数。</a:t>
            </a:r>
            <a:r>
              <a:rPr lang="fr-FR" altLang="zh-CN" sz="2000" dirty="0">
                <a:solidFill>
                  <a:schemeClr val="tx1">
                    <a:lumMod val="75000"/>
                    <a:lumOff val="25000"/>
                  </a:schemeClr>
                </a:solidFill>
              </a:rPr>
              <a:t>melt</a:t>
            </a:r>
            <a:r>
              <a:rPr lang="zh-CN" altLang="zh-CN" sz="2000" dirty="0">
                <a:solidFill>
                  <a:schemeClr val="tx1">
                    <a:lumMod val="75000"/>
                    <a:lumOff val="25000"/>
                  </a:schemeClr>
                </a:solidFill>
              </a:rPr>
              <a:t>是溶解</a:t>
            </a:r>
            <a:r>
              <a:rPr lang="fr-FR" altLang="zh-CN" sz="2000" dirty="0">
                <a:solidFill>
                  <a:schemeClr val="tx1">
                    <a:lumMod val="75000"/>
                    <a:lumOff val="25000"/>
                  </a:schemeClr>
                </a:solidFill>
              </a:rPr>
              <a:t>/</a:t>
            </a:r>
            <a:r>
              <a:rPr lang="zh-CN" altLang="zh-CN" sz="2000" dirty="0">
                <a:solidFill>
                  <a:schemeClr val="tx1">
                    <a:lumMod val="75000"/>
                    <a:lumOff val="25000"/>
                  </a:schemeClr>
                </a:solidFill>
              </a:rPr>
              <a:t>分解的意思。</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en-US" altLang="zh-CN" sz="2000" dirty="0" err="1" smtClean="0">
                <a:solidFill>
                  <a:schemeClr val="tx1">
                    <a:lumMod val="75000"/>
                    <a:lumOff val="25000"/>
                  </a:schemeClr>
                </a:solidFill>
              </a:rPr>
              <a:t>dcast</a:t>
            </a:r>
            <a:r>
              <a:rPr lang="zh-CN" altLang="zh-CN" sz="2000" dirty="0">
                <a:solidFill>
                  <a:schemeClr val="tx1">
                    <a:lumMod val="75000"/>
                    <a:lumOff val="25000"/>
                  </a:schemeClr>
                </a:solidFill>
              </a:rPr>
              <a:t>函数使用公式参数，公式的左边每个变量都会作为结果中的一列，而右边的变量被当成因子类型，每个水平都会在结果中产生一列。</a:t>
            </a:r>
            <a:endParaRPr lang="zh-CN"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bwMode="auto">
          <a:xfrm>
            <a:off x="1895475" y="2297112"/>
            <a:ext cx="4506392" cy="4099173"/>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数据透视表</a:t>
            </a:r>
            <a:endParaRPr kumimoji="1" lang="zh-CN" altLang="zh-CN" sz="2400" dirty="0" smtClean="0">
              <a:solidFill>
                <a:schemeClr val="tx1">
                  <a:lumMod val="75000"/>
                  <a:lumOff val="25000"/>
                </a:schemeClr>
              </a:solidFill>
            </a:endParaRPr>
          </a:p>
        </p:txBody>
      </p:sp>
      <p:sp>
        <p:nvSpPr>
          <p:cNvPr id="12" name="TextBox 11"/>
          <p:cNvSpPr txBox="1"/>
          <p:nvPr/>
        </p:nvSpPr>
        <p:spPr>
          <a:xfrm>
            <a:off x="611185" y="1281450"/>
            <a:ext cx="8248523" cy="3477875"/>
          </a:xfrm>
          <a:prstGeom prst="rect">
            <a:avLst/>
          </a:prstGeom>
          <a:noFill/>
        </p:spPr>
        <p:txBody>
          <a:bodyPr wrap="square" rtlCol="0">
            <a:spAutoFit/>
          </a:bodyPr>
          <a:lstStyle/>
          <a:p>
            <a:r>
              <a:rPr lang="da-DK" altLang="zh-CN" sz="2000" dirty="0" smtClean="0">
                <a:solidFill>
                  <a:schemeClr val="tx1">
                    <a:lumMod val="75000"/>
                    <a:lumOff val="25000"/>
                  </a:schemeClr>
                </a:solidFill>
              </a:rPr>
              <a:t>&gt;</a:t>
            </a:r>
            <a:r>
              <a:rPr lang="da-DK" altLang="zh-CN" sz="2000" dirty="0">
                <a:solidFill>
                  <a:schemeClr val="tx1">
                    <a:lumMod val="75000"/>
                    <a:lumOff val="25000"/>
                  </a:schemeClr>
                </a:solidFill>
              </a:rPr>
              <a:t> datax &lt;- array(1:8, dim=c(2,2,2)) </a:t>
            </a:r>
            <a:endParaRPr lang="zh-CN" altLang="zh-CN" sz="2000" dirty="0">
              <a:solidFill>
                <a:schemeClr val="tx1">
                  <a:lumMod val="75000"/>
                  <a:lumOff val="25000"/>
                </a:schemeClr>
              </a:solidFill>
            </a:endParaRPr>
          </a:p>
          <a:p>
            <a:r>
              <a:rPr lang="da-DK" altLang="zh-CN" sz="2000" dirty="0">
                <a:solidFill>
                  <a:schemeClr val="tx1">
                    <a:lumMod val="75000"/>
                    <a:lumOff val="25000"/>
                  </a:schemeClr>
                </a:solidFill>
              </a:rPr>
              <a:t>&gt; melt(datax) </a:t>
            </a:r>
            <a:endParaRPr lang="zh-CN" altLang="zh-CN" sz="2000" dirty="0">
              <a:solidFill>
                <a:schemeClr val="tx1">
                  <a:lumMod val="75000"/>
                  <a:lumOff val="25000"/>
                </a:schemeClr>
              </a:solidFill>
            </a:endParaRPr>
          </a:p>
          <a:p>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Var1</a:t>
            </a:r>
            <a:r>
              <a:rPr lang="da-DK" altLang="zh-CN" sz="2000" dirty="0">
                <a:solidFill>
                  <a:schemeClr val="tx1">
                    <a:lumMod val="75000"/>
                    <a:lumOff val="25000"/>
                  </a:schemeClr>
                </a:solidFill>
              </a:rPr>
              <a:t> Var2 Var3 value </a:t>
            </a:r>
            <a:endParaRPr lang="zh-CN" altLang="zh-CN" sz="2000" dirty="0">
              <a:solidFill>
                <a:schemeClr val="tx1">
                  <a:lumMod val="75000"/>
                  <a:lumOff val="25000"/>
                </a:schemeClr>
              </a:solidFill>
            </a:endParaRPr>
          </a:p>
          <a:p>
            <a:pPr lvl="3"/>
            <a:r>
              <a:rPr lang="da-DK" altLang="zh-CN" sz="2000" dirty="0">
                <a:solidFill>
                  <a:schemeClr val="tx1">
                    <a:lumMod val="75000"/>
                    <a:lumOff val="25000"/>
                  </a:schemeClr>
                </a:solidFill>
              </a:rPr>
              <a:t>1    1    </a:t>
            </a:r>
            <a:r>
              <a:rPr lang="da-DK" altLang="zh-CN" sz="2000" dirty="0" smtClean="0">
                <a:solidFill>
                  <a:schemeClr val="tx1">
                    <a:lumMod val="75000"/>
                    <a:lumOff val="25000"/>
                  </a:schemeClr>
                </a:solidFill>
              </a:rPr>
              <a:t>  1</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1</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1</a:t>
            </a:r>
            <a:r>
              <a:rPr lang="da-DK" altLang="zh-CN" sz="2000" dirty="0">
                <a:solidFill>
                  <a:schemeClr val="tx1">
                    <a:lumMod val="75000"/>
                    <a:lumOff val="25000"/>
                  </a:schemeClr>
                </a:solidFill>
              </a:rPr>
              <a:t> </a:t>
            </a:r>
            <a:endParaRPr lang="zh-CN" altLang="zh-CN" sz="2000" dirty="0">
              <a:solidFill>
                <a:schemeClr val="tx1">
                  <a:lumMod val="75000"/>
                  <a:lumOff val="25000"/>
                </a:schemeClr>
              </a:solidFill>
            </a:endParaRPr>
          </a:p>
          <a:p>
            <a:pPr lvl="3"/>
            <a:r>
              <a:rPr lang="da-DK" altLang="zh-CN" sz="2000" dirty="0">
                <a:solidFill>
                  <a:schemeClr val="tx1">
                    <a:lumMod val="75000"/>
                    <a:lumOff val="25000"/>
                  </a:schemeClr>
                </a:solidFill>
              </a:rPr>
              <a:t>2    2   </a:t>
            </a:r>
            <a:r>
              <a:rPr lang="da-DK" altLang="zh-CN" sz="2000" dirty="0" smtClean="0">
                <a:solidFill>
                  <a:schemeClr val="tx1">
                    <a:lumMod val="75000"/>
                    <a:lumOff val="25000"/>
                  </a:schemeClr>
                </a:solidFill>
              </a:rPr>
              <a:t>  </a:t>
            </a:r>
            <a:r>
              <a:rPr lang="da-DK" altLang="zh-CN" sz="2000" dirty="0">
                <a:solidFill>
                  <a:schemeClr val="tx1">
                    <a:lumMod val="75000"/>
                    <a:lumOff val="25000"/>
                  </a:schemeClr>
                </a:solidFill>
              </a:rPr>
              <a:t> 1    </a:t>
            </a:r>
            <a:r>
              <a:rPr lang="da-DK" altLang="zh-CN" sz="2000" dirty="0" smtClean="0">
                <a:solidFill>
                  <a:schemeClr val="tx1">
                    <a:lumMod val="75000"/>
                    <a:lumOff val="25000"/>
                  </a:schemeClr>
                </a:solidFill>
              </a:rPr>
              <a:t>  1</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2</a:t>
            </a:r>
            <a:r>
              <a:rPr lang="da-DK" altLang="zh-CN" sz="2000" dirty="0">
                <a:solidFill>
                  <a:schemeClr val="tx1">
                    <a:lumMod val="75000"/>
                    <a:lumOff val="25000"/>
                  </a:schemeClr>
                </a:solidFill>
              </a:rPr>
              <a:t> </a:t>
            </a:r>
            <a:endParaRPr lang="zh-CN" altLang="zh-CN" sz="2000" dirty="0">
              <a:solidFill>
                <a:schemeClr val="tx1">
                  <a:lumMod val="75000"/>
                  <a:lumOff val="25000"/>
                </a:schemeClr>
              </a:solidFill>
            </a:endParaRPr>
          </a:p>
          <a:p>
            <a:pPr lvl="3"/>
            <a:r>
              <a:rPr lang="da-DK" altLang="zh-CN" sz="2000" dirty="0">
                <a:solidFill>
                  <a:schemeClr val="tx1">
                    <a:lumMod val="75000"/>
                    <a:lumOff val="25000"/>
                  </a:schemeClr>
                </a:solidFill>
              </a:rPr>
              <a:t>3    1   </a:t>
            </a:r>
            <a:r>
              <a:rPr lang="da-DK" altLang="zh-CN" sz="2000" dirty="0" smtClean="0">
                <a:solidFill>
                  <a:schemeClr val="tx1">
                    <a:lumMod val="75000"/>
                    <a:lumOff val="25000"/>
                  </a:schemeClr>
                </a:solidFill>
              </a:rPr>
              <a:t>  </a:t>
            </a:r>
            <a:r>
              <a:rPr lang="da-DK" altLang="zh-CN" sz="2000" dirty="0">
                <a:solidFill>
                  <a:schemeClr val="tx1">
                    <a:lumMod val="75000"/>
                    <a:lumOff val="25000"/>
                  </a:schemeClr>
                </a:solidFill>
              </a:rPr>
              <a:t> 2   </a:t>
            </a:r>
            <a:r>
              <a:rPr lang="da-DK" altLang="zh-CN" sz="2000" dirty="0" smtClean="0">
                <a:solidFill>
                  <a:schemeClr val="tx1">
                    <a:lumMod val="75000"/>
                    <a:lumOff val="25000"/>
                  </a:schemeClr>
                </a:solidFill>
              </a:rPr>
              <a:t>  </a:t>
            </a:r>
            <a:r>
              <a:rPr lang="da-DK" altLang="zh-CN" sz="2000" dirty="0">
                <a:solidFill>
                  <a:schemeClr val="tx1">
                    <a:lumMod val="75000"/>
                    <a:lumOff val="25000"/>
                  </a:schemeClr>
                </a:solidFill>
              </a:rPr>
              <a:t> 1     </a:t>
            </a:r>
            <a:r>
              <a:rPr lang="da-DK" altLang="zh-CN" sz="2000" dirty="0" smtClean="0">
                <a:solidFill>
                  <a:schemeClr val="tx1">
                    <a:lumMod val="75000"/>
                    <a:lumOff val="25000"/>
                  </a:schemeClr>
                </a:solidFill>
              </a:rPr>
              <a:t>  3</a:t>
            </a:r>
            <a:r>
              <a:rPr lang="da-DK" altLang="zh-CN" sz="2000" dirty="0">
                <a:solidFill>
                  <a:schemeClr val="tx1">
                    <a:lumMod val="75000"/>
                    <a:lumOff val="25000"/>
                  </a:schemeClr>
                </a:solidFill>
              </a:rPr>
              <a:t> </a:t>
            </a:r>
            <a:endParaRPr lang="zh-CN" altLang="zh-CN" sz="2000" dirty="0">
              <a:solidFill>
                <a:schemeClr val="tx1">
                  <a:lumMod val="75000"/>
                  <a:lumOff val="25000"/>
                </a:schemeClr>
              </a:solidFill>
            </a:endParaRPr>
          </a:p>
          <a:p>
            <a:pPr lvl="3"/>
            <a:r>
              <a:rPr lang="da-DK" altLang="zh-CN" sz="2000" dirty="0">
                <a:solidFill>
                  <a:schemeClr val="tx1">
                    <a:lumMod val="75000"/>
                    <a:lumOff val="25000"/>
                  </a:schemeClr>
                </a:solidFill>
              </a:rPr>
              <a:t>4    2    </a:t>
            </a:r>
            <a:r>
              <a:rPr lang="da-DK" altLang="zh-CN" sz="2000" dirty="0" smtClean="0">
                <a:solidFill>
                  <a:schemeClr val="tx1">
                    <a:lumMod val="75000"/>
                    <a:lumOff val="25000"/>
                  </a:schemeClr>
                </a:solidFill>
              </a:rPr>
              <a:t>  2</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1</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4</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a:t>
            </a:r>
            <a:endParaRPr lang="zh-CN" altLang="zh-CN" sz="2000" dirty="0">
              <a:solidFill>
                <a:schemeClr val="tx1">
                  <a:lumMod val="75000"/>
                  <a:lumOff val="25000"/>
                </a:schemeClr>
              </a:solidFill>
            </a:endParaRPr>
          </a:p>
          <a:p>
            <a:pPr lvl="3"/>
            <a:r>
              <a:rPr lang="da-DK" altLang="zh-CN" sz="2000" dirty="0">
                <a:solidFill>
                  <a:schemeClr val="tx1">
                    <a:lumMod val="75000"/>
                    <a:lumOff val="25000"/>
                  </a:schemeClr>
                </a:solidFill>
              </a:rPr>
              <a:t>5    1   </a:t>
            </a:r>
            <a:r>
              <a:rPr lang="da-DK" altLang="zh-CN" sz="2000" dirty="0" smtClean="0">
                <a:solidFill>
                  <a:schemeClr val="tx1">
                    <a:lumMod val="75000"/>
                    <a:lumOff val="25000"/>
                  </a:schemeClr>
                </a:solidFill>
              </a:rPr>
              <a:t>  </a:t>
            </a:r>
            <a:r>
              <a:rPr lang="da-DK" altLang="zh-CN" sz="2000" dirty="0">
                <a:solidFill>
                  <a:schemeClr val="tx1">
                    <a:lumMod val="75000"/>
                    <a:lumOff val="25000"/>
                  </a:schemeClr>
                </a:solidFill>
              </a:rPr>
              <a:t> 1    </a:t>
            </a:r>
            <a:r>
              <a:rPr lang="da-DK" altLang="zh-CN" sz="2000" dirty="0" smtClean="0">
                <a:solidFill>
                  <a:schemeClr val="tx1">
                    <a:lumMod val="75000"/>
                    <a:lumOff val="25000"/>
                  </a:schemeClr>
                </a:solidFill>
              </a:rPr>
              <a:t>  2</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5</a:t>
            </a:r>
            <a:r>
              <a:rPr lang="da-DK" altLang="zh-CN" sz="2000" dirty="0">
                <a:solidFill>
                  <a:schemeClr val="tx1">
                    <a:lumMod val="75000"/>
                    <a:lumOff val="25000"/>
                  </a:schemeClr>
                </a:solidFill>
              </a:rPr>
              <a:t> </a:t>
            </a:r>
            <a:endParaRPr lang="zh-CN" altLang="zh-CN" sz="2000" dirty="0">
              <a:solidFill>
                <a:schemeClr val="tx1">
                  <a:lumMod val="75000"/>
                  <a:lumOff val="25000"/>
                </a:schemeClr>
              </a:solidFill>
            </a:endParaRPr>
          </a:p>
          <a:p>
            <a:pPr lvl="3"/>
            <a:r>
              <a:rPr lang="da-DK" altLang="zh-CN" sz="2000" dirty="0">
                <a:solidFill>
                  <a:schemeClr val="tx1">
                    <a:lumMod val="75000"/>
                    <a:lumOff val="25000"/>
                  </a:schemeClr>
                </a:solidFill>
              </a:rPr>
              <a:t>6    2    </a:t>
            </a:r>
            <a:r>
              <a:rPr lang="da-DK" altLang="zh-CN" sz="2000" dirty="0" smtClean="0">
                <a:solidFill>
                  <a:schemeClr val="tx1">
                    <a:lumMod val="75000"/>
                    <a:lumOff val="25000"/>
                  </a:schemeClr>
                </a:solidFill>
              </a:rPr>
              <a:t>  1</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2</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6</a:t>
            </a:r>
            <a:r>
              <a:rPr lang="da-DK" altLang="zh-CN" sz="2000" dirty="0">
                <a:solidFill>
                  <a:schemeClr val="tx1">
                    <a:lumMod val="75000"/>
                    <a:lumOff val="25000"/>
                  </a:schemeClr>
                </a:solidFill>
              </a:rPr>
              <a:t> </a:t>
            </a:r>
            <a:endParaRPr lang="zh-CN" altLang="zh-CN" sz="2000" dirty="0">
              <a:solidFill>
                <a:schemeClr val="tx1">
                  <a:lumMod val="75000"/>
                  <a:lumOff val="25000"/>
                </a:schemeClr>
              </a:solidFill>
            </a:endParaRPr>
          </a:p>
          <a:p>
            <a:pPr lvl="3"/>
            <a:r>
              <a:rPr lang="da-DK" altLang="zh-CN" sz="2000" dirty="0">
                <a:solidFill>
                  <a:schemeClr val="tx1">
                    <a:lumMod val="75000"/>
                    <a:lumOff val="25000"/>
                  </a:schemeClr>
                </a:solidFill>
              </a:rPr>
              <a:t>7    1    </a:t>
            </a:r>
            <a:r>
              <a:rPr lang="da-DK" altLang="zh-CN" sz="2000" dirty="0" smtClean="0">
                <a:solidFill>
                  <a:schemeClr val="tx1">
                    <a:lumMod val="75000"/>
                    <a:lumOff val="25000"/>
                  </a:schemeClr>
                </a:solidFill>
              </a:rPr>
              <a:t>  2</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2</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7</a:t>
            </a:r>
            <a:r>
              <a:rPr lang="da-DK" altLang="zh-CN" sz="2000" dirty="0">
                <a:solidFill>
                  <a:schemeClr val="tx1">
                    <a:lumMod val="75000"/>
                    <a:lumOff val="25000"/>
                  </a:schemeClr>
                </a:solidFill>
              </a:rPr>
              <a:t> </a:t>
            </a:r>
            <a:endParaRPr lang="zh-CN" altLang="zh-CN" sz="2000" dirty="0">
              <a:solidFill>
                <a:schemeClr val="tx1">
                  <a:lumMod val="75000"/>
                  <a:lumOff val="25000"/>
                </a:schemeClr>
              </a:solidFill>
            </a:endParaRPr>
          </a:p>
          <a:p>
            <a:pPr lvl="3"/>
            <a:r>
              <a:rPr lang="da-DK" altLang="zh-CN" sz="2000" dirty="0">
                <a:solidFill>
                  <a:schemeClr val="tx1">
                    <a:lumMod val="75000"/>
                    <a:lumOff val="25000"/>
                  </a:schemeClr>
                </a:solidFill>
              </a:rPr>
              <a:t>8    2    </a:t>
            </a:r>
            <a:r>
              <a:rPr lang="da-DK" altLang="zh-CN" sz="2000" dirty="0" smtClean="0">
                <a:solidFill>
                  <a:schemeClr val="tx1">
                    <a:lumMod val="75000"/>
                    <a:lumOff val="25000"/>
                  </a:schemeClr>
                </a:solidFill>
              </a:rPr>
              <a:t>  2</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2</a:t>
            </a:r>
            <a:r>
              <a:rPr lang="da-DK" altLang="zh-CN" sz="2000" dirty="0">
                <a:solidFill>
                  <a:schemeClr val="tx1">
                    <a:lumMod val="75000"/>
                    <a:lumOff val="25000"/>
                  </a:schemeClr>
                </a:solidFill>
              </a:rPr>
              <a:t>     </a:t>
            </a:r>
            <a:r>
              <a:rPr lang="da-DK" altLang="zh-CN" sz="2000" dirty="0" smtClean="0">
                <a:solidFill>
                  <a:schemeClr val="tx1">
                    <a:lumMod val="75000"/>
                    <a:lumOff val="25000"/>
                  </a:schemeClr>
                </a:solidFill>
              </a:rPr>
              <a:t>  8</a:t>
            </a:r>
            <a:r>
              <a:rPr lang="da-DK" altLang="zh-CN" sz="2000" dirty="0">
                <a:solidFill>
                  <a:schemeClr val="tx1">
                    <a:lumMod val="75000"/>
                    <a:lumOff val="25000"/>
                  </a:schemeClr>
                </a:solidFill>
              </a:rPr>
              <a:t> </a:t>
            </a:r>
            <a:endParaRPr lang="da-DK"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
        <p:nvSpPr>
          <p:cNvPr id="4" name="TextBox 3"/>
          <p:cNvSpPr txBox="1"/>
          <p:nvPr/>
        </p:nvSpPr>
        <p:spPr>
          <a:xfrm>
            <a:off x="928468" y="4759325"/>
            <a:ext cx="7104184" cy="707886"/>
          </a:xfrm>
          <a:prstGeom prst="rect">
            <a:avLst/>
          </a:prstGeom>
          <a:noFill/>
        </p:spPr>
        <p:txBody>
          <a:bodyPr wrap="square" rtlCol="0">
            <a:spAutoFit/>
          </a:bodyPr>
          <a:lstStyle/>
          <a:p>
            <a:r>
              <a:rPr lang="da-DK" altLang="zh-CN" sz="2000" dirty="0">
                <a:solidFill>
                  <a:schemeClr val="tx1">
                    <a:lumMod val="75000"/>
                    <a:lumOff val="25000"/>
                  </a:schemeClr>
                </a:solidFill>
              </a:rPr>
              <a:t>melt</a:t>
            </a:r>
            <a:r>
              <a:rPr lang="zh-CN" altLang="zh-CN" sz="2000" dirty="0">
                <a:solidFill>
                  <a:schemeClr val="tx1">
                    <a:lumMod val="75000"/>
                    <a:lumOff val="25000"/>
                  </a:schemeClr>
                </a:solidFill>
              </a:rPr>
              <a:t>获得的数据可以用</a:t>
            </a:r>
            <a:r>
              <a:rPr lang="da-DK" altLang="zh-CN" sz="2000" dirty="0">
                <a:solidFill>
                  <a:schemeClr val="tx1">
                    <a:lumMod val="75000"/>
                    <a:lumOff val="25000"/>
                  </a:schemeClr>
                </a:solidFill>
              </a:rPr>
              <a:t> acast </a:t>
            </a:r>
            <a:r>
              <a:rPr lang="zh-CN" altLang="zh-CN" sz="2000" dirty="0">
                <a:solidFill>
                  <a:schemeClr val="tx1">
                    <a:lumMod val="75000"/>
                    <a:lumOff val="25000"/>
                  </a:schemeClr>
                </a:solidFill>
              </a:rPr>
              <a:t>或</a:t>
            </a:r>
            <a:r>
              <a:rPr lang="da-DK" altLang="zh-CN" sz="2000" dirty="0">
                <a:solidFill>
                  <a:schemeClr val="tx1">
                    <a:lumMod val="75000"/>
                    <a:lumOff val="25000"/>
                  </a:schemeClr>
                </a:solidFill>
              </a:rPr>
              <a:t> dcast </a:t>
            </a:r>
            <a:r>
              <a:rPr lang="zh-CN" altLang="zh-CN" sz="2000" dirty="0">
                <a:solidFill>
                  <a:schemeClr val="tx1">
                    <a:lumMod val="75000"/>
                    <a:lumOff val="25000"/>
                  </a:schemeClr>
                </a:solidFill>
              </a:rPr>
              <a:t>还原。</a:t>
            </a:r>
            <a:r>
              <a:rPr lang="da-DK" altLang="zh-CN" sz="2000" dirty="0">
                <a:solidFill>
                  <a:schemeClr val="tx1">
                    <a:lumMod val="75000"/>
                    <a:lumOff val="25000"/>
                  </a:schemeClr>
                </a:solidFill>
              </a:rPr>
              <a:t>acast</a:t>
            </a:r>
            <a:r>
              <a:rPr lang="zh-CN" altLang="zh-CN" sz="2000" dirty="0">
                <a:solidFill>
                  <a:schemeClr val="tx1">
                    <a:lumMod val="75000"/>
                    <a:lumOff val="25000"/>
                  </a:schemeClr>
                </a:solidFill>
              </a:rPr>
              <a:t>获得数组，</a:t>
            </a:r>
            <a:r>
              <a:rPr lang="da-DK" altLang="zh-CN" sz="2000" dirty="0">
                <a:solidFill>
                  <a:schemeClr val="tx1">
                    <a:lumMod val="75000"/>
                    <a:lumOff val="25000"/>
                  </a:schemeClr>
                </a:solidFill>
              </a:rPr>
              <a:t>dcast</a:t>
            </a:r>
            <a:r>
              <a:rPr lang="zh-CN" altLang="zh-CN" sz="2000" dirty="0">
                <a:solidFill>
                  <a:schemeClr val="tx1">
                    <a:lumMod val="75000"/>
                    <a:lumOff val="25000"/>
                  </a:schemeClr>
                </a:solidFill>
              </a:rPr>
              <a:t>获得数据框。</a:t>
            </a:r>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列联表</a:t>
            </a:r>
            <a:endParaRPr kumimoji="1" lang="zh-CN" altLang="zh-CN" sz="2400" dirty="0" smtClean="0">
              <a:solidFill>
                <a:schemeClr val="tx1">
                  <a:lumMod val="75000"/>
                  <a:lumOff val="25000"/>
                </a:schemeClr>
              </a:solidFill>
            </a:endParaRPr>
          </a:p>
        </p:txBody>
      </p:sp>
      <p:sp>
        <p:nvSpPr>
          <p:cNvPr id="12" name="TextBox 11"/>
          <p:cNvSpPr txBox="1"/>
          <p:nvPr/>
        </p:nvSpPr>
        <p:spPr>
          <a:xfrm>
            <a:off x="611185" y="1281450"/>
            <a:ext cx="8248523" cy="3170099"/>
          </a:xfrm>
          <a:prstGeom prst="rect">
            <a:avLst/>
          </a:prstGeom>
          <a:noFill/>
        </p:spPr>
        <p:txBody>
          <a:bodyPr wrap="square" rtlCol="0">
            <a:spAutoFit/>
          </a:bodyPr>
          <a:lstStyle/>
          <a:p>
            <a:r>
              <a:rPr lang="en-US" altLang="zh-CN" sz="2000" dirty="0" smtClean="0"/>
              <a:t>     </a:t>
            </a:r>
            <a:r>
              <a:rPr lang="en-US" altLang="zh-CN" sz="2000" dirty="0" smtClean="0">
                <a:solidFill>
                  <a:schemeClr val="tx1">
                    <a:lumMod val="75000"/>
                    <a:lumOff val="25000"/>
                  </a:schemeClr>
                </a:solidFill>
              </a:rPr>
              <a:t> Table</a:t>
            </a:r>
            <a:r>
              <a:rPr lang="zh-CN" altLang="zh-CN" sz="2000" dirty="0">
                <a:solidFill>
                  <a:schemeClr val="tx1">
                    <a:lumMod val="75000"/>
                    <a:lumOff val="25000"/>
                  </a:schemeClr>
                </a:solidFill>
              </a:rPr>
              <a:t>不仅可以统计数字出现的频率，还可以统计其他可以被看作因子的数据类型</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endParaRPr lang="en-US" altLang="zh-CN" sz="2000" dirty="0">
              <a:solidFill>
                <a:schemeClr val="tx1">
                  <a:lumMod val="75000"/>
                  <a:lumOff val="25000"/>
                </a:schemeClr>
              </a:solidFill>
            </a:endParaRPr>
          </a:p>
          <a:p>
            <a:r>
              <a:rPr lang="en-US" altLang="zh-CN" sz="2000" dirty="0">
                <a:solidFill>
                  <a:schemeClr val="tx1">
                    <a:lumMod val="75000"/>
                    <a:lumOff val="25000"/>
                  </a:schemeClr>
                </a:solidFill>
              </a:rPr>
              <a:t>c &lt;- sample(letters[1:5], 10, replace=TRUE)  </a:t>
            </a:r>
            <a:endParaRPr lang="zh-CN" altLang="zh-CN" sz="2000" dirty="0">
              <a:solidFill>
                <a:schemeClr val="tx1">
                  <a:lumMod val="75000"/>
                  <a:lumOff val="25000"/>
                </a:schemeClr>
              </a:solidFill>
            </a:endParaRPr>
          </a:p>
          <a:p>
            <a:r>
              <a:rPr lang="pt-BR" altLang="zh-CN" sz="2000" dirty="0">
                <a:solidFill>
                  <a:schemeClr val="tx1">
                    <a:lumMod val="75000"/>
                    <a:lumOff val="25000"/>
                  </a:schemeClr>
                </a:solidFill>
              </a:rPr>
              <a:t>c </a:t>
            </a:r>
            <a:endParaRPr lang="zh-CN" altLang="zh-CN" sz="2000" dirty="0">
              <a:solidFill>
                <a:schemeClr val="tx1">
                  <a:lumMod val="75000"/>
                  <a:lumOff val="25000"/>
                </a:schemeClr>
              </a:solidFill>
            </a:endParaRPr>
          </a:p>
          <a:p>
            <a:r>
              <a:rPr lang="pt-BR" altLang="zh-CN" sz="2000" dirty="0">
                <a:solidFill>
                  <a:schemeClr val="tx1">
                    <a:lumMod val="75000"/>
                    <a:lumOff val="25000"/>
                  </a:schemeClr>
                </a:solidFill>
              </a:rPr>
              <a:t>[1] "a" "c" "b" "d" "a" "e" "d" "e" "c" "a"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table(c) </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a:t>
            </a:r>
            <a:r>
              <a:rPr lang="en-US" altLang="zh-CN" sz="2000" dirty="0">
                <a:solidFill>
                  <a:schemeClr val="tx1">
                    <a:lumMod val="75000"/>
                    <a:lumOff val="25000"/>
                  </a:schemeClr>
                </a:solidFill>
              </a:rPr>
              <a:t> b c d e  </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3</a:t>
            </a:r>
            <a:r>
              <a:rPr lang="en-US" altLang="zh-CN" sz="2000" dirty="0">
                <a:solidFill>
                  <a:schemeClr val="tx1">
                    <a:lumMod val="75000"/>
                    <a:lumOff val="25000"/>
                  </a:schemeClr>
                </a:solidFill>
              </a:rPr>
              <a:t> 1 2 2 2  </a:t>
            </a:r>
            <a:endParaRPr lang="zh-CN" altLang="zh-CN" sz="2000" dirty="0">
              <a:solidFill>
                <a:schemeClr val="tx1">
                  <a:lumMod val="75000"/>
                  <a:lumOff val="25000"/>
                </a:schemeClr>
              </a:solidFill>
            </a:endParaRPr>
          </a:p>
          <a:p>
            <a:endParaRPr lang="zh-CN"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列联表</a:t>
            </a:r>
            <a:endParaRPr kumimoji="1" lang="zh-CN" altLang="zh-CN" sz="2400" dirty="0" smtClean="0">
              <a:solidFill>
                <a:schemeClr val="tx1">
                  <a:lumMod val="75000"/>
                  <a:lumOff val="25000"/>
                </a:schemeClr>
              </a:solidFill>
            </a:endParaRPr>
          </a:p>
        </p:txBody>
      </p:sp>
      <p:sp>
        <p:nvSpPr>
          <p:cNvPr id="12" name="TextBox 11"/>
          <p:cNvSpPr txBox="1"/>
          <p:nvPr/>
        </p:nvSpPr>
        <p:spPr>
          <a:xfrm>
            <a:off x="611185" y="1281450"/>
            <a:ext cx="8248523" cy="2554545"/>
          </a:xfrm>
          <a:prstGeom prst="rect">
            <a:avLst/>
          </a:prstGeom>
          <a:noFill/>
        </p:spPr>
        <p:txBody>
          <a:bodyPr wrap="square" rtlCol="0">
            <a:spAutoFit/>
          </a:bodyPr>
          <a:lstStyle/>
          <a:p>
            <a:r>
              <a:rPr lang="en-US" altLang="zh-CN" sz="2000" dirty="0" smtClean="0">
                <a:solidFill>
                  <a:schemeClr val="tx1">
                    <a:lumMod val="75000"/>
                    <a:lumOff val="25000"/>
                  </a:schemeClr>
                </a:solidFill>
              </a:rPr>
              <a:t>&gt;</a:t>
            </a:r>
            <a:r>
              <a:rPr lang="en-US" altLang="zh-CN" sz="2000" dirty="0">
                <a:solidFill>
                  <a:schemeClr val="tx1">
                    <a:lumMod val="75000"/>
                    <a:lumOff val="25000"/>
                  </a:schemeClr>
                </a:solidFill>
              </a:rPr>
              <a:t> a &lt;- rep(letters[1:3], each=4)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b &lt;- sample(LETTERS[1:3],12,replace=T)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table(</a:t>
            </a:r>
            <a:r>
              <a:rPr lang="en-US" altLang="zh-CN" sz="2000" dirty="0" err="1">
                <a:solidFill>
                  <a:schemeClr val="tx1">
                    <a:lumMod val="75000"/>
                    <a:lumOff val="25000"/>
                  </a:schemeClr>
                </a:solidFill>
              </a:rPr>
              <a:t>a,b</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b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a   </a:t>
            </a:r>
            <a:r>
              <a:rPr lang="en-US" altLang="zh-CN" sz="2000" dirty="0" err="1">
                <a:solidFill>
                  <a:schemeClr val="tx1">
                    <a:lumMod val="75000"/>
                    <a:lumOff val="25000"/>
                  </a:schemeClr>
                </a:solidFill>
              </a:rPr>
              <a:t>A</a:t>
            </a:r>
            <a:r>
              <a:rPr lang="en-US" altLang="zh-CN" sz="2000" dirty="0">
                <a:solidFill>
                  <a:schemeClr val="tx1">
                    <a:lumMod val="75000"/>
                    <a:lumOff val="25000"/>
                  </a:schemeClr>
                </a:solidFill>
              </a:rPr>
              <a:t> B C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r>
              <a:rPr lang="pt-BR" altLang="zh-CN" sz="2000" dirty="0">
                <a:solidFill>
                  <a:schemeClr val="tx1">
                    <a:lumMod val="75000"/>
                    <a:lumOff val="25000"/>
                  </a:schemeClr>
                </a:solidFill>
              </a:rPr>
              <a:t>a 0 3 1 </a:t>
            </a:r>
            <a:endParaRPr lang="zh-CN" altLang="zh-CN" sz="2000" dirty="0">
              <a:solidFill>
                <a:schemeClr val="tx1">
                  <a:lumMod val="75000"/>
                  <a:lumOff val="25000"/>
                </a:schemeClr>
              </a:solidFill>
            </a:endParaRPr>
          </a:p>
          <a:p>
            <a:r>
              <a:rPr lang="pt-BR" altLang="zh-CN" sz="2000" dirty="0">
                <a:solidFill>
                  <a:schemeClr val="tx1">
                    <a:lumMod val="75000"/>
                    <a:lumOff val="25000"/>
                  </a:schemeClr>
                </a:solidFill>
              </a:rPr>
              <a:t>  b 3 0 1 </a:t>
            </a:r>
            <a:endParaRPr lang="zh-CN" altLang="zh-CN" sz="2000" dirty="0">
              <a:solidFill>
                <a:schemeClr val="tx1">
                  <a:lumMod val="75000"/>
                  <a:lumOff val="25000"/>
                </a:schemeClr>
              </a:solidFill>
            </a:endParaRPr>
          </a:p>
          <a:p>
            <a:r>
              <a:rPr lang="pt-BR" altLang="zh-CN" sz="2000" dirty="0">
                <a:solidFill>
                  <a:schemeClr val="tx1">
                    <a:lumMod val="75000"/>
                    <a:lumOff val="25000"/>
                  </a:schemeClr>
                </a:solidFill>
              </a:rPr>
              <a:t>  c 1 1 2 </a:t>
            </a:r>
            <a:endParaRPr lang="pt-BR"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分组汇总</a:t>
            </a:r>
            <a:endParaRPr kumimoji="1" lang="zh-CN" altLang="zh-CN" sz="2400" dirty="0" smtClean="0">
              <a:solidFill>
                <a:schemeClr val="tx1">
                  <a:lumMod val="75000"/>
                  <a:lumOff val="25000"/>
                </a:schemeClr>
              </a:solidFill>
            </a:endParaRPr>
          </a:p>
        </p:txBody>
      </p:sp>
      <p:sp>
        <p:nvSpPr>
          <p:cNvPr id="12" name="TextBox 11"/>
          <p:cNvSpPr txBox="1"/>
          <p:nvPr/>
        </p:nvSpPr>
        <p:spPr>
          <a:xfrm>
            <a:off x="611185" y="1281450"/>
            <a:ext cx="8248523" cy="4093428"/>
          </a:xfrm>
          <a:prstGeom prst="rect">
            <a:avLst/>
          </a:prstGeom>
          <a:noFill/>
        </p:spPr>
        <p:txBody>
          <a:bodyPr wrap="square" rtlCol="0">
            <a:spAutoFit/>
          </a:bodyPr>
          <a:lstStyle/>
          <a:p>
            <a:r>
              <a:rPr lang="en-US" altLang="zh-CN" sz="2000" dirty="0">
                <a:solidFill>
                  <a:schemeClr val="tx1">
                    <a:lumMod val="75000"/>
                    <a:lumOff val="25000"/>
                  </a:schemeClr>
                </a:solidFill>
              </a:rPr>
              <a:t>(1)</a:t>
            </a:r>
            <a:r>
              <a:rPr lang="en-US" altLang="zh-CN" sz="2000" dirty="0" err="1">
                <a:solidFill>
                  <a:schemeClr val="tx1">
                    <a:lumMod val="75000"/>
                    <a:lumOff val="25000"/>
                  </a:schemeClr>
                </a:solidFill>
              </a:rPr>
              <a:t>mapply</a:t>
            </a:r>
            <a:r>
              <a:rPr lang="zh-CN" altLang="zh-CN" sz="2000" dirty="0">
                <a:solidFill>
                  <a:schemeClr val="tx1">
                    <a:lumMod val="75000"/>
                    <a:lumOff val="25000"/>
                  </a:schemeClr>
                </a:solidFill>
              </a:rPr>
              <a:t>函数</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mapply</a:t>
            </a:r>
            <a:r>
              <a:rPr lang="en-US" altLang="zh-CN" sz="2000" dirty="0">
                <a:solidFill>
                  <a:schemeClr val="tx1">
                    <a:lumMod val="75000"/>
                    <a:lumOff val="25000"/>
                  </a:schemeClr>
                </a:solidFill>
              </a:rPr>
              <a:t>(FUN, ..., </a:t>
            </a:r>
            <a:r>
              <a:rPr lang="en-US" altLang="zh-CN" sz="2000" dirty="0" err="1">
                <a:solidFill>
                  <a:schemeClr val="tx1">
                    <a:lumMod val="75000"/>
                    <a:lumOff val="25000"/>
                  </a:schemeClr>
                </a:solidFill>
              </a:rPr>
              <a:t>MoreArgs</a:t>
            </a:r>
            <a:r>
              <a:rPr lang="en-US" altLang="zh-CN" sz="2000" dirty="0">
                <a:solidFill>
                  <a:schemeClr val="tx1">
                    <a:lumMod val="75000"/>
                    <a:lumOff val="25000"/>
                  </a:schemeClr>
                </a:solidFill>
              </a:rPr>
              <a:t> = NULL, SIMPLIFY = TRUE, USE.NAMES = TRUE)</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mapply</a:t>
            </a:r>
            <a:r>
              <a:rPr lang="zh-CN" altLang="zh-CN" sz="2000" dirty="0">
                <a:solidFill>
                  <a:schemeClr val="tx1">
                    <a:lumMod val="75000"/>
                    <a:lumOff val="25000"/>
                  </a:schemeClr>
                </a:solidFill>
              </a:rPr>
              <a:t>应用的数据类型为向量或列表，</a:t>
            </a:r>
            <a:r>
              <a:rPr lang="en-US" altLang="zh-CN" sz="2000" dirty="0">
                <a:solidFill>
                  <a:schemeClr val="tx1">
                    <a:lumMod val="75000"/>
                    <a:lumOff val="25000"/>
                  </a:schemeClr>
                </a:solidFill>
              </a:rPr>
              <a:t>FUN</a:t>
            </a:r>
            <a:r>
              <a:rPr lang="zh-CN" altLang="zh-CN" sz="2000" dirty="0">
                <a:solidFill>
                  <a:schemeClr val="tx1">
                    <a:lumMod val="75000"/>
                    <a:lumOff val="25000"/>
                  </a:schemeClr>
                </a:solidFill>
              </a:rPr>
              <a:t>函数对每个数据元素应用</a:t>
            </a:r>
            <a:r>
              <a:rPr lang="en-US" altLang="zh-CN" sz="2000" dirty="0">
                <a:solidFill>
                  <a:schemeClr val="tx1">
                    <a:lumMod val="75000"/>
                    <a:lumOff val="25000"/>
                  </a:schemeClr>
                </a:solidFill>
              </a:rPr>
              <a:t>FUN</a:t>
            </a:r>
            <a:r>
              <a:rPr lang="zh-CN" altLang="zh-CN" sz="2000" dirty="0">
                <a:solidFill>
                  <a:schemeClr val="tx1">
                    <a:lumMod val="75000"/>
                    <a:lumOff val="25000"/>
                  </a:schemeClr>
                </a:solidFill>
              </a:rPr>
              <a:t>函数；如果参数长度为</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，得到的结果和</a:t>
            </a:r>
            <a:r>
              <a:rPr lang="en-US" altLang="zh-CN" sz="2000" dirty="0" err="1">
                <a:solidFill>
                  <a:schemeClr val="tx1">
                    <a:lumMod val="75000"/>
                    <a:lumOff val="25000"/>
                  </a:schemeClr>
                </a:solidFill>
              </a:rPr>
              <a:t>sapply</a:t>
            </a:r>
            <a:r>
              <a:rPr lang="zh-CN" altLang="zh-CN" sz="2000" dirty="0">
                <a:solidFill>
                  <a:schemeClr val="tx1">
                    <a:lumMod val="75000"/>
                    <a:lumOff val="25000"/>
                  </a:schemeClr>
                </a:solidFill>
              </a:rPr>
              <a:t>是一样的；但如果参数长度不是</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FUN</a:t>
            </a:r>
            <a:r>
              <a:rPr lang="zh-CN" altLang="zh-CN" sz="2000" dirty="0">
                <a:solidFill>
                  <a:schemeClr val="tx1">
                    <a:lumMod val="75000"/>
                    <a:lumOff val="25000"/>
                  </a:schemeClr>
                </a:solidFill>
              </a:rPr>
              <a:t>函数将按向量顺序和循环规则（短向量重复）逐个取参数应用到对应数据元素。</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sapply</a:t>
            </a:r>
            <a:r>
              <a:rPr lang="en-US" altLang="zh-CN" sz="2000" dirty="0">
                <a:solidFill>
                  <a:schemeClr val="tx1">
                    <a:lumMod val="75000"/>
                    <a:lumOff val="25000"/>
                  </a:schemeClr>
                </a:solidFill>
              </a:rPr>
              <a:t>(X=1:4, FUN=rep, times=4)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[,1] [,2] [,3] [,4]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    2    3    4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[2,]    1    2    3    4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[3,]    1    2    3    4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[4,]    1    2    3    4</a:t>
            </a:r>
            <a:r>
              <a:rPr lang="en-US" altLang="zh-CN" sz="2000" dirty="0"/>
              <a:t> </a:t>
            </a:r>
            <a:endParaRPr lang="zh-CN" altLang="zh-CN" sz="2000" dirty="0"/>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分组汇总</a:t>
            </a:r>
            <a:endParaRPr kumimoji="1" lang="zh-CN" altLang="zh-CN" sz="2400" dirty="0" smtClean="0">
              <a:solidFill>
                <a:schemeClr val="tx1">
                  <a:lumMod val="75000"/>
                  <a:lumOff val="25000"/>
                </a:schemeClr>
              </a:solidFill>
            </a:endParaRPr>
          </a:p>
        </p:txBody>
      </p:sp>
      <p:sp>
        <p:nvSpPr>
          <p:cNvPr id="12" name="TextBox 11"/>
          <p:cNvSpPr txBox="1"/>
          <p:nvPr/>
        </p:nvSpPr>
        <p:spPr>
          <a:xfrm>
            <a:off x="611185" y="1281450"/>
            <a:ext cx="8248523" cy="2862322"/>
          </a:xfrm>
          <a:prstGeom prst="rect">
            <a:avLst/>
          </a:prstGeom>
          <a:noFill/>
        </p:spPr>
        <p:txBody>
          <a:bodyPr wrap="square" rtlCol="0">
            <a:spAutoFit/>
          </a:bodyPr>
          <a:lstStyle/>
          <a:p>
            <a:r>
              <a:rPr lang="en-US" altLang="zh-CN" sz="2000" dirty="0">
                <a:solidFill>
                  <a:schemeClr val="tx1">
                    <a:lumMod val="75000"/>
                    <a:lumOff val="25000"/>
                  </a:schemeClr>
                </a:solidFill>
              </a:rPr>
              <a:t>(2)aggregate</a:t>
            </a:r>
            <a:r>
              <a:rPr lang="zh-CN" altLang="zh-CN" sz="2000" dirty="0">
                <a:solidFill>
                  <a:schemeClr val="tx1">
                    <a:lumMod val="75000"/>
                    <a:lumOff val="25000"/>
                  </a:schemeClr>
                </a:solidFill>
              </a:rPr>
              <a:t>函数</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这个</a:t>
            </a:r>
            <a:r>
              <a:rPr lang="zh-CN" altLang="zh-CN" sz="2000" dirty="0">
                <a:solidFill>
                  <a:schemeClr val="tx1">
                    <a:lumMod val="75000"/>
                    <a:lumOff val="25000"/>
                  </a:schemeClr>
                </a:solidFill>
              </a:rPr>
              <a:t>函数的功能比较强大，它首先将数据进行分组（按行），然后对每组数据进行函数统计，最后把结果组合成一个比较</a:t>
            </a:r>
            <a:r>
              <a:rPr lang="en-US" altLang="zh-CN" sz="2000" dirty="0">
                <a:solidFill>
                  <a:schemeClr val="tx1">
                    <a:lumMod val="75000"/>
                    <a:lumOff val="25000"/>
                  </a:schemeClr>
                </a:solidFill>
              </a:rPr>
              <a:t>nice</a:t>
            </a:r>
            <a:r>
              <a:rPr lang="zh-CN" altLang="zh-CN" sz="2000" dirty="0">
                <a:solidFill>
                  <a:schemeClr val="tx1">
                    <a:lumMod val="75000"/>
                    <a:lumOff val="25000"/>
                  </a:schemeClr>
                </a:solidFill>
              </a:rPr>
              <a:t>的表格返回。根据数据对象不同，</a:t>
            </a:r>
            <a:r>
              <a:rPr lang="en-US" altLang="zh-CN" sz="2000" dirty="0">
                <a:solidFill>
                  <a:schemeClr val="tx1">
                    <a:lumMod val="75000"/>
                    <a:lumOff val="25000"/>
                  </a:schemeClr>
                </a:solidFill>
              </a:rPr>
              <a:t>aggregate</a:t>
            </a:r>
            <a:r>
              <a:rPr lang="zh-CN" altLang="zh-CN" sz="2000" dirty="0">
                <a:solidFill>
                  <a:schemeClr val="tx1">
                    <a:lumMod val="75000"/>
                    <a:lumOff val="25000"/>
                  </a:schemeClr>
                </a:solidFill>
              </a:rPr>
              <a:t>函数有三种用法，分别应用于数据框（</a:t>
            </a:r>
            <a:r>
              <a:rPr lang="en-US" altLang="zh-CN" sz="2000" dirty="0" err="1">
                <a:solidFill>
                  <a:schemeClr val="tx1">
                    <a:lumMod val="75000"/>
                    <a:lumOff val="25000"/>
                  </a:schemeClr>
                </a:solidFill>
              </a:rPr>
              <a:t>data.frame</a:t>
            </a:r>
            <a:r>
              <a:rPr lang="zh-CN" altLang="zh-CN" sz="2000" dirty="0">
                <a:solidFill>
                  <a:schemeClr val="tx1">
                    <a:lumMod val="75000"/>
                    <a:lumOff val="25000"/>
                  </a:schemeClr>
                </a:solidFill>
              </a:rPr>
              <a:t>）、公式（</a:t>
            </a:r>
            <a:r>
              <a:rPr lang="en-US" altLang="zh-CN" sz="2000" dirty="0">
                <a:solidFill>
                  <a:schemeClr val="tx1">
                    <a:lumMod val="75000"/>
                    <a:lumOff val="25000"/>
                  </a:schemeClr>
                </a:solidFill>
              </a:rPr>
              <a:t>formula</a:t>
            </a:r>
            <a:r>
              <a:rPr lang="zh-CN" altLang="zh-CN" sz="2000" dirty="0">
                <a:solidFill>
                  <a:schemeClr val="tx1">
                    <a:lumMod val="75000"/>
                    <a:lumOff val="25000"/>
                  </a:schemeClr>
                </a:solidFill>
              </a:rPr>
              <a:t>）和时间序列（</a:t>
            </a:r>
            <a:r>
              <a:rPr lang="en-US" altLang="zh-CN" sz="2000" dirty="0" err="1">
                <a:solidFill>
                  <a:schemeClr val="tx1">
                    <a:lumMod val="75000"/>
                    <a:lumOff val="25000"/>
                  </a:schemeClr>
                </a:solidFill>
              </a:rPr>
              <a:t>ts</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&gt;aggregate(x, by, FUN, ..., simplify = TRUE)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&gt;aggregate(formula, data, FUN, ..., subset, </a:t>
            </a:r>
            <a:r>
              <a:rPr lang="en-US" altLang="zh-CN" sz="2000" dirty="0" err="1">
                <a:solidFill>
                  <a:schemeClr val="tx1">
                    <a:lumMod val="75000"/>
                    <a:lumOff val="25000"/>
                  </a:schemeClr>
                </a:solidFill>
              </a:rPr>
              <a:t>nana.action</a:t>
            </a:r>
            <a:r>
              <a:rPr lang="en-US" altLang="zh-CN" sz="2000" dirty="0">
                <a:solidFill>
                  <a:schemeClr val="tx1">
                    <a:lumMod val="75000"/>
                    <a:lumOff val="25000"/>
                  </a:schemeClr>
                </a:solidFill>
              </a:rPr>
              <a:t> = </a:t>
            </a:r>
            <a:r>
              <a:rPr lang="en-US" altLang="zh-CN" sz="2000" dirty="0" err="1">
                <a:solidFill>
                  <a:schemeClr val="tx1">
                    <a:lumMod val="75000"/>
                    <a:lumOff val="25000"/>
                  </a:schemeClr>
                </a:solidFill>
              </a:rPr>
              <a:t>na.omit</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&gt;aggregate(x, </a:t>
            </a:r>
            <a:r>
              <a:rPr lang="en-US" altLang="zh-CN" sz="2000" dirty="0" err="1">
                <a:solidFill>
                  <a:schemeClr val="tx1">
                    <a:lumMod val="75000"/>
                    <a:lumOff val="25000"/>
                  </a:schemeClr>
                </a:solidFill>
              </a:rPr>
              <a:t>nfrequency</a:t>
            </a:r>
            <a:r>
              <a:rPr lang="en-US" altLang="zh-CN" sz="2000" dirty="0">
                <a:solidFill>
                  <a:schemeClr val="tx1">
                    <a:lumMod val="75000"/>
                    <a:lumOff val="25000"/>
                  </a:schemeClr>
                </a:solidFill>
              </a:rPr>
              <a:t> = 1, FUN = sum, </a:t>
            </a:r>
            <a:r>
              <a:rPr lang="en-US" altLang="zh-CN" sz="2000" dirty="0" err="1">
                <a:solidFill>
                  <a:schemeClr val="tx1">
                    <a:lumMod val="75000"/>
                    <a:lumOff val="25000"/>
                  </a:schemeClr>
                </a:solidFill>
              </a:rPr>
              <a:t>ndeltat</a:t>
            </a:r>
            <a:r>
              <a:rPr lang="en-US" altLang="zh-CN" sz="2000" dirty="0">
                <a:solidFill>
                  <a:schemeClr val="tx1">
                    <a:lumMod val="75000"/>
                    <a:lumOff val="25000"/>
                  </a:schemeClr>
                </a:solidFill>
              </a:rPr>
              <a:t> = 1, </a:t>
            </a:r>
            <a:r>
              <a:rPr lang="en-US" altLang="zh-CN" sz="2000" dirty="0" err="1">
                <a:solidFill>
                  <a:schemeClr val="tx1">
                    <a:lumMod val="75000"/>
                    <a:lumOff val="25000"/>
                  </a:schemeClr>
                </a:solidFill>
              </a:rPr>
              <a:t>ts.eps</a:t>
            </a:r>
            <a:r>
              <a:rPr lang="en-US" altLang="zh-CN" sz="2000" dirty="0">
                <a:solidFill>
                  <a:schemeClr val="tx1">
                    <a:lumMod val="75000"/>
                    <a:lumOff val="25000"/>
                  </a:schemeClr>
                </a:solidFill>
              </a:rPr>
              <a:t> = </a:t>
            </a:r>
            <a:r>
              <a:rPr lang="en-US" altLang="zh-CN" sz="2000" dirty="0" err="1">
                <a:solidFill>
                  <a:schemeClr val="tx1">
                    <a:lumMod val="75000"/>
                    <a:lumOff val="25000"/>
                  </a:schemeClr>
                </a:solidFill>
              </a:rPr>
              <a:t>getOption</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ts.eps</a:t>
            </a:r>
            <a:r>
              <a:rPr lang="en-US" altLang="zh-CN" sz="2000" dirty="0">
                <a:solidFill>
                  <a:schemeClr val="tx1">
                    <a:lumMod val="75000"/>
                    <a:lumOff val="25000"/>
                  </a:schemeClr>
                </a:solidFill>
              </a:rPr>
              <a:t>"), ...) </a:t>
            </a:r>
            <a:endParaRPr lang="en-US"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7.3 </a:t>
            </a:r>
            <a:r>
              <a:rPr lang="zh-CN" altLang="en-US" sz="2100" b="1" spc="225" dirty="0" smtClean="0">
                <a:solidFill>
                  <a:prstClr val="white"/>
                </a:solidFill>
              </a:rPr>
              <a:t>数据集成</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28" y="1169836"/>
              <a:ext cx="1335538" cy="523220"/>
            </a:xfrm>
            <a:prstGeom prst="rect">
              <a:avLst/>
            </a:prstGeom>
            <a:noFill/>
          </p:spPr>
          <p:txBody>
            <a:bodyPr wrap="none" rtlCol="0">
              <a:spAutoFit/>
            </a:bodyPr>
            <a:lstStyle/>
            <a:p>
              <a:pPr algn="ctr"/>
              <a:r>
                <a:rPr lang="zh-CN" altLang="en-US" sz="2800" dirty="0" smtClean="0">
                  <a:solidFill>
                    <a:schemeClr val="accent4"/>
                  </a:solidFill>
                </a:rPr>
                <a:t>第七章 数据变换</a:t>
              </a:r>
              <a:endParaRPr lang="zh-CN" altLang="en-US" sz="2800" dirty="0">
                <a:solidFill>
                  <a:schemeClr val="accent4"/>
                </a:solidFill>
              </a:endParaRPr>
            </a:p>
          </p:txBody>
        </p:sp>
      </p:grpSp>
      <p:grpSp>
        <p:nvGrpSpPr>
          <p:cNvPr id="68" name="组合 67"/>
          <p:cNvGrpSpPr/>
          <p:nvPr/>
        </p:nvGrpSpPr>
        <p:grpSpPr>
          <a:xfrm>
            <a:off x="1759514" y="2083974"/>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数据清洗</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45448" y="2708203"/>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数据选择</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739368" y="3975854"/>
            <a:ext cx="5693399" cy="415498"/>
            <a:chOff x="1807265" y="2462595"/>
            <a:chExt cx="5693399" cy="415498"/>
          </a:xfrm>
        </p:grpSpPr>
        <p:sp>
          <p:nvSpPr>
            <p:cNvPr id="27" name="圆角矩形 2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1883286" y="2462595"/>
              <a:ext cx="780983" cy="415498"/>
            </a:xfrm>
            <a:prstGeom prst="rect">
              <a:avLst/>
            </a:prstGeom>
          </p:spPr>
          <p:txBody>
            <a:bodyPr wrap="none">
              <a:spAutoFit/>
            </a:bodyPr>
            <a:lstStyle/>
            <a:p>
              <a:r>
                <a:rPr lang="zh-CN" altLang="en-US" sz="2100" spc="225" dirty="0" smtClean="0">
                  <a:solidFill>
                    <a:schemeClr val="bg1"/>
                  </a:solidFill>
                  <a:latin typeface="微软雅黑" panose="020B0503020204020204" pitchFamily="34" charset="-122"/>
                  <a:ea typeface="微软雅黑" panose="020B0503020204020204" pitchFamily="34" charset="-122"/>
                </a:rPr>
                <a:t>习题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763286" y="3355314"/>
            <a:ext cx="5693399" cy="468482"/>
            <a:chOff x="1807265" y="2892885"/>
            <a:chExt cx="5693399" cy="468482"/>
          </a:xfrm>
        </p:grpSpPr>
        <p:sp>
          <p:nvSpPr>
            <p:cNvPr id="30" name="圆角矩形 29"/>
            <p:cNvSpPr/>
            <p:nvPr/>
          </p:nvSpPr>
          <p:spPr>
            <a:xfrm>
              <a:off x="1807265" y="2892885"/>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数据集成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8130" cy="6880225"/>
          </a:xfrm>
          <a:prstGeom prst="rect">
            <a:avLst/>
          </a:prstGeom>
        </p:spPr>
      </p:pic>
      <p:sp>
        <p:nvSpPr>
          <p:cNvPr id="5" name="矩形 4"/>
          <p:cNvSpPr/>
          <p:nvPr/>
        </p:nvSpPr>
        <p:spPr>
          <a:xfrm>
            <a:off x="564072" y="2028169"/>
            <a:ext cx="7961879" cy="4246245"/>
          </a:xfrm>
          <a:prstGeom prst="rect">
            <a:avLst/>
          </a:prstGeom>
        </p:spPr>
        <p:txBody>
          <a:bodyPr wrap="square">
            <a:spAutoFit/>
          </a:bodyPr>
          <a:lstStyle/>
          <a:p>
            <a:r>
              <a:rPr lang="en-US" altLang="zh-CN" dirty="0">
                <a:solidFill>
                  <a:schemeClr val="bg1"/>
                </a:solidFill>
              </a:rPr>
              <a:t>1</a:t>
            </a:r>
            <a:r>
              <a:rPr lang="zh-CN" altLang="zh-CN" dirty="0">
                <a:solidFill>
                  <a:schemeClr val="bg1"/>
                </a:solidFill>
                <a:sym typeface="+mn-ea"/>
              </a:rPr>
              <a:t>．</a:t>
            </a:r>
            <a:r>
              <a:rPr lang="zh-CN" altLang="zh-CN" dirty="0">
                <a:solidFill>
                  <a:schemeClr val="bg1"/>
                </a:solidFill>
              </a:rPr>
              <a:t>矩阵和多维数组的向量化有直接的类型转换函数：</a:t>
            </a:r>
            <a:r>
              <a:rPr lang="en-US" altLang="zh-CN" dirty="0">
                <a:solidFill>
                  <a:schemeClr val="bg1"/>
                </a:solidFill>
              </a:rPr>
              <a:t> </a:t>
            </a:r>
            <a:r>
              <a:rPr lang="en-US" altLang="zh-CN" dirty="0" err="1">
                <a:solidFill>
                  <a:schemeClr val="bg1"/>
                </a:solidFill>
              </a:rPr>
              <a:t>as.vector</a:t>
            </a:r>
            <a:r>
              <a:rPr lang="zh-CN" altLang="zh-CN" dirty="0">
                <a:solidFill>
                  <a:schemeClr val="bg1"/>
                </a:solidFill>
              </a:rPr>
              <a:t>，向量化后的结果顺序是</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smtClean="0">
                <a:solidFill>
                  <a:schemeClr val="bg1"/>
                </a:solidFill>
              </a:rPr>
              <a:t>    A</a:t>
            </a:r>
            <a:r>
              <a:rPr lang="en-US" altLang="zh-CN" dirty="0">
                <a:solidFill>
                  <a:schemeClr val="bg1"/>
                </a:solidFill>
              </a:rPr>
              <a:t>.</a:t>
            </a:r>
            <a:r>
              <a:rPr lang="zh-CN" altLang="zh-CN" dirty="0">
                <a:solidFill>
                  <a:schemeClr val="bg1"/>
                </a:solidFill>
              </a:rPr>
              <a:t>行优先</a:t>
            </a:r>
            <a:r>
              <a:rPr lang="en-US" altLang="zh-CN" dirty="0">
                <a:solidFill>
                  <a:schemeClr val="bg1"/>
                </a:solidFill>
              </a:rPr>
              <a:t>     B.</a:t>
            </a:r>
            <a:r>
              <a:rPr lang="zh-CN" altLang="zh-CN" dirty="0">
                <a:solidFill>
                  <a:schemeClr val="bg1"/>
                </a:solidFill>
              </a:rPr>
              <a:t>列优先</a:t>
            </a:r>
            <a:r>
              <a:rPr lang="en-US" altLang="zh-CN" dirty="0">
                <a:solidFill>
                  <a:schemeClr val="bg1"/>
                </a:solidFill>
              </a:rPr>
              <a:t>   C.</a:t>
            </a:r>
            <a:r>
              <a:rPr lang="zh-CN" altLang="zh-CN" dirty="0">
                <a:solidFill>
                  <a:schemeClr val="bg1"/>
                </a:solidFill>
              </a:rPr>
              <a:t>行首尾相连</a:t>
            </a:r>
            <a:r>
              <a:rPr lang="en-US" altLang="zh-CN" dirty="0">
                <a:solidFill>
                  <a:schemeClr val="bg1"/>
                </a:solidFill>
              </a:rPr>
              <a:t>    D.</a:t>
            </a:r>
            <a:r>
              <a:rPr lang="zh-CN" altLang="zh-CN" dirty="0">
                <a:solidFill>
                  <a:schemeClr val="bg1"/>
                </a:solidFill>
              </a:rPr>
              <a:t>列首尾</a:t>
            </a:r>
            <a:r>
              <a:rPr lang="zh-CN" altLang="zh-CN" dirty="0" smtClean="0">
                <a:solidFill>
                  <a:schemeClr val="bg1"/>
                </a:solidFill>
              </a:rPr>
              <a:t>相连</a:t>
            </a:r>
            <a:endParaRPr lang="en-US" altLang="zh-CN" dirty="0" smtClean="0">
              <a:solidFill>
                <a:schemeClr val="bg1"/>
              </a:solidFill>
            </a:endParaRPr>
          </a:p>
          <a:p>
            <a:r>
              <a:rPr lang="en-US" altLang="zh-CN" dirty="0">
                <a:solidFill>
                  <a:schemeClr val="bg1"/>
                </a:solidFill>
              </a:rPr>
              <a:t>2</a:t>
            </a:r>
            <a:r>
              <a:rPr lang="zh-CN" altLang="zh-CN" dirty="0">
                <a:solidFill>
                  <a:schemeClr val="bg1"/>
                </a:solidFill>
                <a:sym typeface="+mn-ea"/>
              </a:rPr>
              <a:t>．</a:t>
            </a:r>
            <a:r>
              <a:rPr lang="zh-CN" altLang="zh-CN" dirty="0">
                <a:solidFill>
                  <a:schemeClr val="bg1"/>
                </a:solidFill>
              </a:rPr>
              <a:t>在数据分析体系中，</a:t>
            </a:r>
            <a:r>
              <a:rPr lang="en-US" altLang="zh-CN" dirty="0">
                <a:solidFill>
                  <a:schemeClr val="bg1"/>
                </a:solidFill>
              </a:rPr>
              <a:t>ETL</a:t>
            </a:r>
            <a:r>
              <a:rPr lang="zh-CN" altLang="zh-CN" dirty="0">
                <a:solidFill>
                  <a:schemeClr val="bg1"/>
                </a:solidFill>
              </a:rPr>
              <a:t>功能不包括</a:t>
            </a:r>
            <a:r>
              <a:rPr lang="en-US" altLang="zh-CN" u="sng" dirty="0">
                <a:solidFill>
                  <a:schemeClr val="bg1"/>
                </a:solidFill>
              </a:rPr>
              <a:t>         </a:t>
            </a:r>
            <a:r>
              <a:rPr lang="zh-CN" altLang="zh-CN" dirty="0">
                <a:solidFill>
                  <a:schemeClr val="bg1"/>
                </a:solidFill>
              </a:rPr>
              <a:t>。</a:t>
            </a:r>
            <a:r>
              <a:rPr lang="en-US" altLang="zh-CN" dirty="0">
                <a:solidFill>
                  <a:schemeClr val="bg1"/>
                </a:solidFill>
              </a:rPr>
              <a:t> </a:t>
            </a:r>
            <a:endParaRPr lang="zh-CN" altLang="zh-CN" dirty="0">
              <a:solidFill>
                <a:schemeClr val="bg1"/>
              </a:solidFill>
            </a:endParaRPr>
          </a:p>
          <a:p>
            <a:r>
              <a:rPr lang="en-US" altLang="zh-CN" dirty="0" smtClean="0">
                <a:solidFill>
                  <a:schemeClr val="bg1"/>
                </a:solidFill>
              </a:rPr>
              <a:t>    A </a:t>
            </a:r>
            <a:r>
              <a:rPr lang="zh-CN" altLang="zh-CN" dirty="0">
                <a:solidFill>
                  <a:schemeClr val="bg1"/>
                </a:solidFill>
              </a:rPr>
              <a:t>对错误的源数据进行清洗</a:t>
            </a:r>
            <a:r>
              <a:rPr lang="en-US" altLang="zh-CN" dirty="0">
                <a:solidFill>
                  <a:schemeClr val="bg1"/>
                </a:solidFill>
              </a:rPr>
              <a:t>             B </a:t>
            </a:r>
            <a:r>
              <a:rPr lang="zh-CN" altLang="zh-CN" dirty="0">
                <a:solidFill>
                  <a:schemeClr val="bg1"/>
                </a:solidFill>
              </a:rPr>
              <a:t>进行数据挖掘</a:t>
            </a:r>
            <a:r>
              <a:rPr lang="en-US" altLang="zh-CN" dirty="0">
                <a:solidFill>
                  <a:schemeClr val="bg1"/>
                </a:solidFill>
              </a:rPr>
              <a:t> </a:t>
            </a:r>
            <a:endParaRPr lang="zh-CN" altLang="zh-CN" dirty="0">
              <a:solidFill>
                <a:schemeClr val="bg1"/>
              </a:solidFill>
            </a:endParaRPr>
          </a:p>
          <a:p>
            <a:r>
              <a:rPr lang="en-US" altLang="zh-CN" dirty="0" smtClean="0">
                <a:solidFill>
                  <a:schemeClr val="bg1"/>
                </a:solidFill>
              </a:rPr>
              <a:t>    C </a:t>
            </a:r>
            <a:r>
              <a:rPr lang="zh-CN" altLang="zh-CN" dirty="0">
                <a:solidFill>
                  <a:schemeClr val="bg1"/>
                </a:solidFill>
              </a:rPr>
              <a:t>对数据格式进行必须的转换</a:t>
            </a:r>
            <a:r>
              <a:rPr lang="en-US" altLang="zh-CN" dirty="0">
                <a:solidFill>
                  <a:schemeClr val="bg1"/>
                </a:solidFill>
              </a:rPr>
              <a:t>           D </a:t>
            </a:r>
            <a:r>
              <a:rPr lang="zh-CN" altLang="zh-CN" dirty="0">
                <a:solidFill>
                  <a:schemeClr val="bg1"/>
                </a:solidFill>
              </a:rPr>
              <a:t>读取源数据</a:t>
            </a:r>
            <a:endParaRPr lang="zh-CN" altLang="zh-CN" dirty="0">
              <a:solidFill>
                <a:schemeClr val="bg1"/>
              </a:solidFill>
            </a:endParaRPr>
          </a:p>
          <a:p>
            <a:r>
              <a:rPr lang="en-US" altLang="zh-CN" dirty="0">
                <a:solidFill>
                  <a:schemeClr val="bg1"/>
                </a:solidFill>
              </a:rPr>
              <a:t> </a:t>
            </a:r>
            <a:endParaRPr lang="zh-CN" altLang="zh-CN" dirty="0">
              <a:solidFill>
                <a:schemeClr val="bg1"/>
              </a:solidFill>
            </a:endParaRPr>
          </a:p>
          <a:p>
            <a:r>
              <a:rPr lang="en-US" altLang="zh-CN" dirty="0">
                <a:solidFill>
                  <a:schemeClr val="bg1"/>
                </a:solidFill>
              </a:rPr>
              <a:t>3</a:t>
            </a:r>
            <a:r>
              <a:rPr lang="zh-CN" altLang="zh-CN" dirty="0">
                <a:solidFill>
                  <a:schemeClr val="bg1"/>
                </a:solidFill>
                <a:sym typeface="+mn-ea"/>
              </a:rPr>
              <a:t>．</a:t>
            </a:r>
            <a:r>
              <a:rPr lang="zh-CN" altLang="zh-CN" dirty="0">
                <a:solidFill>
                  <a:schemeClr val="bg1"/>
                </a:solidFill>
              </a:rPr>
              <a:t>数据集</a:t>
            </a:r>
            <a:r>
              <a:rPr lang="en-US" altLang="zh-CN" dirty="0">
                <a:solidFill>
                  <a:schemeClr val="bg1"/>
                </a:solidFill>
              </a:rPr>
              <a:t>1, 2, 3, 6, 3</a:t>
            </a:r>
            <a:r>
              <a:rPr lang="zh-CN" altLang="zh-CN" dirty="0">
                <a:solidFill>
                  <a:schemeClr val="bg1"/>
                </a:solidFill>
              </a:rPr>
              <a:t>经过中间化的结果是</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a:solidFill>
                  <a:schemeClr val="bg1"/>
                </a:solidFill>
              </a:rPr>
              <a:t> </a:t>
            </a:r>
            <a:r>
              <a:rPr lang="en-US" altLang="zh-CN" dirty="0" smtClean="0">
                <a:solidFill>
                  <a:schemeClr val="bg1"/>
                </a:solidFill>
              </a:rPr>
              <a:t>    A</a:t>
            </a:r>
            <a:r>
              <a:rPr lang="en-US" altLang="zh-CN" dirty="0">
                <a:solidFill>
                  <a:schemeClr val="bg1"/>
                </a:solidFill>
              </a:rPr>
              <a:t>.-2,-1,0,3,0   B.-1,0,1,4,1  C.-3,-2,-1,2,-1   D.1, 2, 3, 6, 3</a:t>
            </a:r>
            <a:endParaRPr lang="zh-CN" altLang="zh-CN" dirty="0">
              <a:solidFill>
                <a:schemeClr val="bg1"/>
              </a:solidFill>
            </a:endParaRPr>
          </a:p>
          <a:p>
            <a:r>
              <a:rPr lang="en-US" altLang="zh-CN" dirty="0">
                <a:solidFill>
                  <a:schemeClr val="bg1"/>
                </a:solidFill>
              </a:rPr>
              <a:t>4</a:t>
            </a:r>
            <a:r>
              <a:rPr lang="zh-CN" altLang="zh-CN" dirty="0">
                <a:solidFill>
                  <a:schemeClr val="bg1"/>
                </a:solidFill>
                <a:sym typeface="+mn-ea"/>
              </a:rPr>
              <a:t>．</a:t>
            </a:r>
            <a:r>
              <a:rPr lang="zh-CN" altLang="zh-CN" dirty="0">
                <a:solidFill>
                  <a:schemeClr val="bg1"/>
                </a:solidFill>
              </a:rPr>
              <a:t>数据集</a:t>
            </a:r>
            <a:r>
              <a:rPr lang="en-US" altLang="zh-CN" dirty="0">
                <a:solidFill>
                  <a:schemeClr val="bg1"/>
                </a:solidFill>
              </a:rPr>
              <a:t>1, 2, 3, 6, 3</a:t>
            </a:r>
            <a:r>
              <a:rPr lang="zh-CN" altLang="zh-CN" dirty="0">
                <a:solidFill>
                  <a:schemeClr val="bg1"/>
                </a:solidFill>
              </a:rPr>
              <a:t>经过数据的标准化后的结果是</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a:solidFill>
                  <a:schemeClr val="bg1"/>
                </a:solidFill>
              </a:rPr>
              <a:t>5</a:t>
            </a:r>
            <a:r>
              <a:rPr lang="zh-CN" altLang="zh-CN" dirty="0">
                <a:solidFill>
                  <a:schemeClr val="bg1"/>
                </a:solidFill>
                <a:sym typeface="+mn-ea"/>
              </a:rPr>
              <a:t>．</a:t>
            </a:r>
            <a:r>
              <a:rPr lang="en-US" altLang="zh-CN" dirty="0">
                <a:solidFill>
                  <a:schemeClr val="bg1"/>
                </a:solidFill>
              </a:rPr>
              <a:t>R</a:t>
            </a:r>
            <a:r>
              <a:rPr lang="zh-CN" altLang="zh-CN" dirty="0">
                <a:solidFill>
                  <a:schemeClr val="bg1"/>
                </a:solidFill>
              </a:rPr>
              <a:t>函数的参数传递方式是</a:t>
            </a:r>
            <a:r>
              <a:rPr lang="en-US" altLang="zh-CN" u="sng" dirty="0">
                <a:solidFill>
                  <a:schemeClr val="bg1"/>
                </a:solidFill>
              </a:rPr>
              <a:t>         </a:t>
            </a:r>
            <a:r>
              <a:rPr lang="zh-CN" altLang="zh-CN" dirty="0">
                <a:solidFill>
                  <a:schemeClr val="bg1"/>
                </a:solidFill>
              </a:rPr>
              <a:t>，变量不可能原地址修改后再放回原地址。</a:t>
            </a:r>
            <a:endParaRPr lang="zh-CN" altLang="zh-CN" dirty="0">
              <a:solidFill>
                <a:schemeClr val="bg1"/>
              </a:solidFill>
            </a:endParaRPr>
          </a:p>
          <a:p>
            <a:r>
              <a:rPr lang="en-US" altLang="zh-CN" dirty="0">
                <a:solidFill>
                  <a:schemeClr val="bg1"/>
                </a:solidFill>
              </a:rPr>
              <a:t>6</a:t>
            </a:r>
            <a:r>
              <a:rPr lang="zh-CN" altLang="zh-CN" dirty="0">
                <a:solidFill>
                  <a:schemeClr val="bg1"/>
                </a:solidFill>
                <a:sym typeface="+mn-ea"/>
              </a:rPr>
              <a:t>．</a:t>
            </a:r>
            <a:r>
              <a:rPr lang="zh-CN" altLang="zh-CN" dirty="0">
                <a:solidFill>
                  <a:schemeClr val="bg1"/>
                </a:solidFill>
              </a:rPr>
              <a:t>数据聚集函数包括：</a:t>
            </a:r>
            <a:r>
              <a:rPr lang="en-US" altLang="zh-CN" u="sng" dirty="0">
                <a:solidFill>
                  <a:schemeClr val="bg1"/>
                </a:solidFill>
              </a:rPr>
              <a:t>         </a:t>
            </a:r>
            <a:r>
              <a:rPr lang="zh-CN" altLang="zh-CN" dirty="0">
                <a:solidFill>
                  <a:schemeClr val="bg1"/>
                </a:solidFill>
              </a:rPr>
              <a:t>、</a:t>
            </a:r>
            <a:r>
              <a:rPr lang="en-US" altLang="zh-CN" u="sng" dirty="0">
                <a:solidFill>
                  <a:schemeClr val="bg1"/>
                </a:solidFill>
              </a:rPr>
              <a:t>         </a:t>
            </a:r>
            <a:r>
              <a:rPr lang="zh-CN" altLang="zh-CN" dirty="0">
                <a:solidFill>
                  <a:schemeClr val="bg1"/>
                </a:solidFill>
              </a:rPr>
              <a:t>、</a:t>
            </a:r>
            <a:r>
              <a:rPr lang="en-US" altLang="zh-CN" u="sng" dirty="0">
                <a:solidFill>
                  <a:schemeClr val="bg1"/>
                </a:solidFill>
              </a:rPr>
              <a:t>         </a:t>
            </a:r>
            <a:r>
              <a:rPr lang="zh-CN" altLang="zh-CN" dirty="0">
                <a:solidFill>
                  <a:schemeClr val="bg1"/>
                </a:solidFill>
              </a:rPr>
              <a:t>、</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smtClean="0">
                <a:solidFill>
                  <a:schemeClr val="bg1"/>
                </a:solidFill>
              </a:rPr>
              <a:t>7</a:t>
            </a:r>
            <a:r>
              <a:rPr lang="zh-CN" altLang="zh-CN" dirty="0">
                <a:solidFill>
                  <a:schemeClr val="bg1"/>
                </a:solidFill>
                <a:sym typeface="+mn-ea"/>
              </a:rPr>
              <a:t>．</a:t>
            </a:r>
            <a:r>
              <a:rPr lang="en-US" altLang="zh-CN" dirty="0" smtClean="0">
                <a:solidFill>
                  <a:schemeClr val="bg1"/>
                </a:solidFill>
              </a:rPr>
              <a:t>aggregate</a:t>
            </a:r>
            <a:r>
              <a:rPr lang="zh-CN" altLang="zh-CN" dirty="0">
                <a:solidFill>
                  <a:schemeClr val="bg1"/>
                </a:solidFill>
              </a:rPr>
              <a:t>函数的作用，根据数据对象不同它的用法有？</a:t>
            </a:r>
            <a:endParaRPr lang="zh-CN" altLang="zh-CN" dirty="0">
              <a:solidFill>
                <a:schemeClr val="bg1"/>
              </a:solidFill>
            </a:endParaRPr>
          </a:p>
          <a:p>
            <a:r>
              <a:rPr lang="en-US" altLang="zh-CN" dirty="0">
                <a:solidFill>
                  <a:schemeClr val="bg1"/>
                </a:solidFill>
              </a:rPr>
              <a:t>8</a:t>
            </a:r>
            <a:r>
              <a:rPr lang="zh-CN" altLang="zh-CN" dirty="0">
                <a:solidFill>
                  <a:schemeClr val="bg1"/>
                </a:solidFill>
                <a:sym typeface="+mn-ea"/>
              </a:rPr>
              <a:t>．</a:t>
            </a:r>
            <a:r>
              <a:rPr lang="zh-CN" altLang="zh-CN" smtClean="0">
                <a:solidFill>
                  <a:schemeClr val="bg1"/>
                </a:solidFill>
              </a:rPr>
              <a:t>数据</a:t>
            </a:r>
            <a:r>
              <a:rPr lang="zh-CN" altLang="zh-CN" dirty="0">
                <a:solidFill>
                  <a:schemeClr val="bg1"/>
                </a:solidFill>
              </a:rPr>
              <a:t>通常的应付手段有哪三种？</a:t>
            </a:r>
            <a:endParaRPr lang="zh-CN" altLang="zh-CN" dirty="0">
              <a:solidFill>
                <a:schemeClr val="bg1"/>
              </a:solidFill>
            </a:endParaRPr>
          </a:p>
          <a:p>
            <a:endParaRPr lang="zh-CN" altLang="zh-CN" dirty="0">
              <a:solidFill>
                <a:schemeClr val="bg1"/>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
        <p:nvSpPr>
          <p:cNvPr id="19" name="TextBox 18"/>
          <p:cNvSpPr txBox="1"/>
          <p:nvPr/>
        </p:nvSpPr>
        <p:spPr>
          <a:xfrm>
            <a:off x="633046" y="1603717"/>
            <a:ext cx="7652825" cy="1938992"/>
          </a:xfrm>
          <a:prstGeom prst="rect">
            <a:avLst/>
          </a:prstGeom>
          <a:noFill/>
        </p:spPr>
        <p:txBody>
          <a:bodyPr wrap="square" rtlCol="0">
            <a:spAutoFit/>
          </a:bodyPr>
          <a:lstStyle/>
          <a:p>
            <a:r>
              <a:rPr lang="zh-CN" altLang="zh-CN" sz="2000" dirty="0">
                <a:solidFill>
                  <a:schemeClr val="tx1">
                    <a:lumMod val="75000"/>
                    <a:lumOff val="25000"/>
                  </a:schemeClr>
                </a:solidFill>
              </a:rPr>
              <a:t>【例</a:t>
            </a:r>
            <a:r>
              <a:rPr lang="fr-FR" altLang="zh-CN" sz="2000" dirty="0">
                <a:solidFill>
                  <a:schemeClr val="tx1">
                    <a:lumMod val="75000"/>
                    <a:lumOff val="25000"/>
                  </a:schemeClr>
                </a:solidFill>
              </a:rPr>
              <a:t>7.1</a:t>
            </a:r>
            <a:r>
              <a:rPr lang="zh-CN" altLang="zh-CN" sz="2000" dirty="0">
                <a:solidFill>
                  <a:schemeClr val="tx1">
                    <a:lumMod val="75000"/>
                    <a:lumOff val="25000"/>
                  </a:schemeClr>
                </a:solidFill>
              </a:rPr>
              <a:t>】</a:t>
            </a:r>
            <a:r>
              <a:rPr lang="fr-FR" altLang="zh-CN" sz="2000" dirty="0">
                <a:solidFill>
                  <a:schemeClr val="tx1">
                    <a:lumMod val="75000"/>
                    <a:lumOff val="25000"/>
                  </a:schemeClr>
                </a:solidFill>
              </a:rPr>
              <a:t>mice</a:t>
            </a:r>
            <a:r>
              <a:rPr lang="zh-CN" altLang="zh-CN" sz="2000" dirty="0">
                <a:solidFill>
                  <a:schemeClr val="tx1">
                    <a:lumMod val="75000"/>
                    <a:lumOff val="25000"/>
                  </a:schemeClr>
                </a:solidFill>
              </a:rPr>
              <a:t>包使用</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&gt; library(mice)</a:t>
            </a:r>
            <a:endParaRPr lang="en-US" altLang="zh-CN" sz="2000" dirty="0" smtClean="0">
              <a:solidFill>
                <a:schemeClr val="tx1">
                  <a:lumMod val="75000"/>
                  <a:lumOff val="25000"/>
                </a:schemeClr>
              </a:solidFill>
            </a:endParaRPr>
          </a:p>
          <a:p>
            <a:r>
              <a:rPr lang="en-US" altLang="zh-CN" sz="2000" dirty="0" smtClean="0">
                <a:solidFill>
                  <a:schemeClr val="tx1">
                    <a:lumMod val="75000"/>
                    <a:lumOff val="25000"/>
                  </a:schemeClr>
                </a:solidFill>
              </a:rPr>
              <a:t>&gt; </a:t>
            </a:r>
            <a:r>
              <a:rPr lang="en-US" altLang="zh-CN" sz="2000" dirty="0">
                <a:solidFill>
                  <a:schemeClr val="tx1">
                    <a:lumMod val="75000"/>
                    <a:lumOff val="25000"/>
                  </a:schemeClr>
                </a:solidFill>
              </a:rPr>
              <a:t>imp=mice(</a:t>
            </a:r>
            <a:r>
              <a:rPr lang="en-US" altLang="zh-CN" sz="2000" dirty="0" err="1">
                <a:solidFill>
                  <a:schemeClr val="tx1">
                    <a:lumMod val="75000"/>
                    <a:lumOff val="25000"/>
                  </a:schemeClr>
                </a:solidFill>
              </a:rPr>
              <a:t>sleep,seed</a:t>
            </a:r>
            <a:r>
              <a:rPr lang="en-US" altLang="zh-CN" sz="2000" dirty="0">
                <a:solidFill>
                  <a:schemeClr val="tx1">
                    <a:lumMod val="75000"/>
                    <a:lumOff val="25000"/>
                  </a:schemeClr>
                </a:solidFill>
              </a:rPr>
              <a:t>=1234</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smtClean="0">
                <a:solidFill>
                  <a:schemeClr val="tx1">
                    <a:lumMod val="75000"/>
                    <a:lumOff val="25000"/>
                  </a:schemeClr>
                </a:solidFill>
              </a:rPr>
              <a:t>&gt; fit=with(</a:t>
            </a:r>
            <a:r>
              <a:rPr lang="en-US" altLang="zh-CN" sz="2000" dirty="0" err="1" smtClean="0">
                <a:solidFill>
                  <a:schemeClr val="tx1">
                    <a:lumMod val="75000"/>
                    <a:lumOff val="25000"/>
                  </a:schemeClr>
                </a:solidFill>
              </a:rPr>
              <a:t>imp,lm</a:t>
            </a:r>
            <a:r>
              <a:rPr lang="en-US" altLang="zh-CN" sz="2000" dirty="0" smtClean="0">
                <a:solidFill>
                  <a:schemeClr val="tx1">
                    <a:lumMod val="75000"/>
                    <a:lumOff val="25000"/>
                  </a:schemeClr>
                </a:solidFill>
              </a:rPr>
              <a:t>(</a:t>
            </a:r>
            <a:r>
              <a:rPr lang="en-US" altLang="zh-CN" sz="2000" dirty="0" err="1" smtClean="0">
                <a:solidFill>
                  <a:schemeClr val="tx1">
                    <a:lumMod val="75000"/>
                    <a:lumOff val="25000"/>
                  </a:schemeClr>
                </a:solidFill>
              </a:rPr>
              <a:t>Dream~Span+Gest</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smtClean="0">
                <a:solidFill>
                  <a:schemeClr val="tx1">
                    <a:lumMod val="75000"/>
                    <a:lumOff val="25000"/>
                  </a:schemeClr>
                </a:solidFill>
              </a:rPr>
              <a:t>&gt; pooled=pool(fit)</a:t>
            </a:r>
            <a:endParaRPr lang="en-US" altLang="zh-CN" sz="2000" dirty="0" smtClean="0">
              <a:solidFill>
                <a:schemeClr val="tx1">
                  <a:lumMod val="75000"/>
                  <a:lumOff val="25000"/>
                </a:schemeClr>
              </a:solidFill>
            </a:endParaRPr>
          </a:p>
          <a:p>
            <a:r>
              <a:rPr lang="en-US" altLang="zh-CN" sz="2000" dirty="0" smtClean="0">
                <a:solidFill>
                  <a:schemeClr val="tx1">
                    <a:lumMod val="75000"/>
                    <a:lumOff val="25000"/>
                  </a:schemeClr>
                </a:solidFill>
              </a:rPr>
              <a:t>&gt; </a:t>
            </a:r>
            <a:r>
              <a:rPr lang="en-US" altLang="zh-CN" sz="2000" dirty="0">
                <a:solidFill>
                  <a:schemeClr val="tx1">
                    <a:lumMod val="75000"/>
                    <a:lumOff val="25000"/>
                  </a:schemeClr>
                </a:solidFill>
              </a:rPr>
              <a:t>summary(pooled) </a:t>
            </a:r>
            <a:endParaRPr lang="en-US" altLang="zh-CN" sz="2000" dirty="0">
              <a:solidFill>
                <a:schemeClr val="tx1">
                  <a:lumMod val="75000"/>
                  <a:lumOff val="25000"/>
                </a:schemeClr>
              </a:solidFill>
            </a:endParaRPr>
          </a:p>
        </p:txBody>
      </p:sp>
      <p:sp>
        <p:nvSpPr>
          <p:cNvPr id="22"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缺失值处理</a:t>
            </a:r>
            <a:endParaRPr kumimoji="1" lang="zh-CN" altLang="en-US" sz="2400" dirty="0" smtClean="0">
              <a:solidFill>
                <a:schemeClr val="tx1">
                  <a:lumMod val="75000"/>
                  <a:lumOff val="25000"/>
                </a:schemeClr>
              </a:solidFill>
            </a:endParaRPr>
          </a:p>
        </p:txBody>
      </p:sp>
      <p:pic>
        <p:nvPicPr>
          <p:cNvPr id="1075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81643" y="3542709"/>
            <a:ext cx="7422774" cy="219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747149" y="4723955"/>
            <a:ext cx="2757268" cy="1015663"/>
          </a:xfrm>
          <a:prstGeom prst="rect">
            <a:avLst/>
          </a:prstGeom>
          <a:solidFill>
            <a:srgbClr val="FFFF00"/>
          </a:solidFill>
        </p:spPr>
        <p:txBody>
          <a:bodyPr wrap="square" rtlCol="0">
            <a:spAutoFit/>
          </a:bodyPr>
          <a:lstStyle/>
          <a:p>
            <a:r>
              <a:rPr lang="en-US" altLang="zh-CN" sz="2000" dirty="0" err="1">
                <a:solidFill>
                  <a:schemeClr val="tx1">
                    <a:lumMod val="75000"/>
                    <a:lumOff val="25000"/>
                  </a:schemeClr>
                </a:solidFill>
              </a:rPr>
              <a:t>nmis</a:t>
            </a:r>
            <a:r>
              <a:rPr lang="zh-CN" altLang="zh-CN" sz="2000" dirty="0">
                <a:solidFill>
                  <a:schemeClr val="tx1">
                    <a:lumMod val="75000"/>
                    <a:lumOff val="25000"/>
                  </a:schemeClr>
                </a:solidFill>
              </a:rPr>
              <a:t>表示变量中缺失数据的个数，</a:t>
            </a:r>
            <a:r>
              <a:rPr lang="en-US" altLang="zh-CN" sz="2000" dirty="0" err="1">
                <a:solidFill>
                  <a:schemeClr val="tx1">
                    <a:lumMod val="75000"/>
                    <a:lumOff val="25000"/>
                  </a:schemeClr>
                </a:solidFill>
              </a:rPr>
              <a:t>fmi</a:t>
            </a:r>
            <a:r>
              <a:rPr lang="zh-CN" altLang="zh-CN" sz="2000" dirty="0">
                <a:solidFill>
                  <a:schemeClr val="tx1">
                    <a:lumMod val="75000"/>
                    <a:lumOff val="25000"/>
                  </a:schemeClr>
                </a:solidFill>
              </a:rPr>
              <a:t>表示由缺失数据贡献的变异。</a:t>
            </a:r>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603717"/>
            <a:ext cx="7652825" cy="4401205"/>
          </a:xfrm>
          <a:prstGeom prst="rect">
            <a:avLst/>
          </a:prstGeom>
          <a:noFill/>
        </p:spPr>
        <p:txBody>
          <a:bodyPr wrap="square" rtlCol="0">
            <a:spAutoFit/>
          </a:bodyPr>
          <a:lstStyle/>
          <a:p>
            <a:r>
              <a:rPr lang="zh-CN" altLang="zh-CN" sz="2000" dirty="0">
                <a:solidFill>
                  <a:schemeClr val="tx1">
                    <a:lumMod val="75000"/>
                    <a:lumOff val="25000"/>
                  </a:schemeClr>
                </a:solidFill>
              </a:rPr>
              <a:t>数据重复检测函数包括</a:t>
            </a:r>
            <a:r>
              <a:rPr lang="en-US" altLang="zh-CN" sz="2000" dirty="0">
                <a:solidFill>
                  <a:schemeClr val="tx1">
                    <a:lumMod val="75000"/>
                    <a:lumOff val="25000"/>
                  </a:schemeClr>
                </a:solidFill>
              </a:rPr>
              <a:t>unique</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duplicated</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unique</a:t>
            </a:r>
            <a:r>
              <a:rPr lang="zh-CN" altLang="zh-CN" sz="2000" dirty="0">
                <a:solidFill>
                  <a:schemeClr val="tx1">
                    <a:lumMod val="75000"/>
                    <a:lumOff val="25000"/>
                  </a:schemeClr>
                </a:solidFill>
              </a:rPr>
              <a:t>对于一个向量管用，对于</a:t>
            </a:r>
            <a:r>
              <a:rPr lang="en-US" altLang="zh-CN" sz="2000" dirty="0">
                <a:solidFill>
                  <a:schemeClr val="tx1">
                    <a:lumMod val="75000"/>
                    <a:lumOff val="25000"/>
                  </a:schemeClr>
                </a:solidFill>
              </a:rPr>
              <a:t>matrix</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data frame</a:t>
            </a:r>
            <a:r>
              <a:rPr lang="zh-CN" altLang="zh-CN" sz="2000" dirty="0">
                <a:solidFill>
                  <a:schemeClr val="tx1">
                    <a:lumMod val="75000"/>
                    <a:lumOff val="25000"/>
                  </a:schemeClr>
                </a:solidFill>
              </a:rPr>
              <a:t>那些就不管用了。</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duplicated</a:t>
            </a:r>
            <a:r>
              <a:rPr lang="zh-CN" altLang="zh-CN" sz="2000" dirty="0">
                <a:solidFill>
                  <a:schemeClr val="tx1">
                    <a:lumMod val="75000"/>
                    <a:lumOff val="25000"/>
                  </a:schemeClr>
                </a:solidFill>
              </a:rPr>
              <a:t>函数是一个可以用来解决向量或者数据框重复值的函数，它会返回一个</a:t>
            </a:r>
            <a:r>
              <a:rPr lang="en-US" altLang="zh-CN" sz="2000" dirty="0">
                <a:solidFill>
                  <a:schemeClr val="tx1">
                    <a:lumMod val="75000"/>
                    <a:lumOff val="25000"/>
                  </a:schemeClr>
                </a:solidFill>
              </a:rPr>
              <a:t>TRUE</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FALSE</a:t>
            </a:r>
            <a:r>
              <a:rPr lang="zh-CN" altLang="zh-CN" sz="2000" dirty="0">
                <a:solidFill>
                  <a:schemeClr val="tx1">
                    <a:lumMod val="75000"/>
                    <a:lumOff val="25000"/>
                  </a:schemeClr>
                </a:solidFill>
              </a:rPr>
              <a:t>的向量，以标注该索引所对应的值是否是前面数据所重复的值。</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以数据</a:t>
            </a:r>
            <a:r>
              <a:rPr lang="en-US" altLang="zh-CN" sz="2000" dirty="0" err="1">
                <a:solidFill>
                  <a:schemeClr val="tx1">
                    <a:lumMod val="75000"/>
                    <a:lumOff val="25000"/>
                  </a:schemeClr>
                </a:solidFill>
              </a:rPr>
              <a:t>data.set</a:t>
            </a:r>
            <a:r>
              <a:rPr lang="zh-CN" altLang="zh-CN" sz="2000" dirty="0">
                <a:solidFill>
                  <a:schemeClr val="tx1">
                    <a:lumMod val="75000"/>
                    <a:lumOff val="25000"/>
                  </a:schemeClr>
                </a:solidFill>
              </a:rPr>
              <a:t>为例，说明解决办法。</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(1)</a:t>
            </a:r>
            <a:r>
              <a:rPr lang="zh-CN" altLang="zh-CN" sz="2000" dirty="0">
                <a:solidFill>
                  <a:schemeClr val="tx1">
                    <a:lumMod val="75000"/>
                    <a:lumOff val="25000"/>
                  </a:schemeClr>
                </a:solidFill>
              </a:rPr>
              <a:t>建立是否重复索引</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index&lt;-duplicated(</a:t>
            </a:r>
            <a:r>
              <a:rPr lang="en-US" altLang="zh-CN" sz="2000" dirty="0" err="1">
                <a:solidFill>
                  <a:schemeClr val="tx1">
                    <a:lumMod val="75000"/>
                    <a:lumOff val="25000"/>
                  </a:schemeClr>
                </a:solidFill>
              </a:rPr>
              <a:t>data.set$Ensembl</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index</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[1] FALSE  TRUE FALSE  TRUE  </a:t>
            </a:r>
            <a:r>
              <a:rPr lang="en-US" altLang="zh-CN" sz="2000" dirty="0" err="1">
                <a:solidFill>
                  <a:schemeClr val="tx1">
                    <a:lumMod val="75000"/>
                    <a:lumOff val="25000"/>
                  </a:schemeClr>
                </a:solidFill>
              </a:rPr>
              <a:t>TRUE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TRUE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TRUE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TRUE</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TRUE</a:t>
            </a:r>
            <a:r>
              <a:rPr lang="en-US" altLang="zh-CN" sz="2000" dirty="0">
                <a:solidFill>
                  <a:schemeClr val="tx1">
                    <a:lumMod val="75000"/>
                    <a:lumOff val="25000"/>
                  </a:schemeClr>
                </a:solidFill>
              </a:rPr>
              <a:t> FALSE</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data.set2&lt;-</a:t>
            </a:r>
            <a:r>
              <a:rPr lang="en-US" altLang="zh-CN" sz="2000" dirty="0" err="1">
                <a:solidFill>
                  <a:schemeClr val="tx1">
                    <a:lumMod val="75000"/>
                    <a:lumOff val="25000"/>
                  </a:schemeClr>
                </a:solidFill>
              </a:rPr>
              <a:t>data.set</a:t>
            </a:r>
            <a:r>
              <a:rPr lang="en-US" altLang="zh-CN" sz="2000" dirty="0">
                <a:solidFill>
                  <a:schemeClr val="tx1">
                    <a:lumMod val="75000"/>
                    <a:lumOff val="25000"/>
                  </a:schemeClr>
                </a:solidFill>
              </a:rPr>
              <a:t>[!index</a:t>
            </a:r>
            <a:r>
              <a:rPr lang="en-US" altLang="zh-CN" sz="2000" dirty="0" smtClean="0">
                <a:solidFill>
                  <a:schemeClr val="tx1">
                    <a:lumMod val="75000"/>
                    <a:lumOff val="25000"/>
                  </a:schemeClr>
                </a:solidFill>
              </a:rPr>
              <a:t>,]  #</a:t>
            </a:r>
            <a:r>
              <a:rPr lang="zh-CN" altLang="en-US" sz="2000" dirty="0" smtClean="0">
                <a:solidFill>
                  <a:schemeClr val="tx1">
                    <a:lumMod val="75000"/>
                    <a:lumOff val="25000"/>
                  </a:schemeClr>
                </a:solidFill>
              </a:rPr>
              <a:t>去掉重复行</a:t>
            </a:r>
            <a:endParaRPr lang="zh-CN" altLang="zh-CN" sz="2000" dirty="0">
              <a:solidFill>
                <a:schemeClr val="tx1">
                  <a:lumMod val="75000"/>
                  <a:lumOff val="25000"/>
                </a:schemeClr>
              </a:solidFill>
            </a:endParaRPr>
          </a:p>
          <a:p>
            <a:endParaRPr lang="zh-CN" altLang="zh-CN" sz="2000" dirty="0">
              <a:solidFill>
                <a:schemeClr val="tx1">
                  <a:lumMod val="75000"/>
                  <a:lumOff val="25000"/>
                </a:schemeClr>
              </a:solidFill>
            </a:endParaRPr>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数据去重</a:t>
            </a:r>
            <a:endParaRPr kumimoji="1" lang="zh-CN" altLang="zh-CN" sz="2400" dirty="0" smtClean="0">
              <a:solidFill>
                <a:schemeClr val="tx1">
                  <a:lumMod val="75000"/>
                  <a:lumOff val="25000"/>
                </a:schemeClr>
              </a:solidFill>
            </a:endParaRPr>
          </a:p>
        </p:txBody>
      </p:sp>
      <p:grpSp>
        <p:nvGrpSpPr>
          <p:cNvPr id="25" name="组合 24"/>
          <p:cNvGrpSpPr/>
          <p:nvPr/>
        </p:nvGrpSpPr>
        <p:grpSpPr>
          <a:xfrm>
            <a:off x="-1" y="-2439"/>
            <a:ext cx="9145786" cy="718410"/>
            <a:chOff x="-1" y="190175"/>
            <a:chExt cx="9145786" cy="525795"/>
          </a:xfrm>
        </p:grpSpPr>
        <p:sp>
          <p:nvSpPr>
            <p:cNvPr id="26" name="任意多边形 2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 name="任意多边形 2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 name="任意多边形 2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9"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30"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1"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603717"/>
            <a:ext cx="7652825" cy="3170099"/>
          </a:xfrm>
          <a:prstGeom prst="rect">
            <a:avLst/>
          </a:prstGeom>
          <a:noFill/>
        </p:spPr>
        <p:txBody>
          <a:bodyPr wrap="square" rtlCol="0">
            <a:spAutoFit/>
          </a:bodyPr>
          <a:lstStyle/>
          <a:p>
            <a:r>
              <a:rPr lang="pt-BR" altLang="zh-CN" sz="2000" dirty="0">
                <a:solidFill>
                  <a:schemeClr val="tx1">
                    <a:lumMod val="75000"/>
                    <a:lumOff val="25000"/>
                  </a:schemeClr>
                </a:solidFill>
              </a:rPr>
              <a:t>(1)</a:t>
            </a:r>
            <a:r>
              <a:rPr lang="zh-CN" altLang="zh-CN" sz="2000" dirty="0">
                <a:solidFill>
                  <a:schemeClr val="tx1">
                    <a:lumMod val="75000"/>
                    <a:lumOff val="25000"/>
                  </a:schemeClr>
                </a:solidFill>
              </a:rPr>
              <a:t>数据的中心化</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scale(data, center=</a:t>
            </a:r>
            <a:r>
              <a:rPr lang="en-US" altLang="zh-CN" sz="2000" dirty="0" err="1">
                <a:solidFill>
                  <a:schemeClr val="tx1">
                    <a:lumMod val="75000"/>
                    <a:lumOff val="25000"/>
                  </a:schemeClr>
                </a:solidFill>
              </a:rPr>
              <a:t>T,scale</a:t>
            </a:r>
            <a:r>
              <a:rPr lang="en-US" altLang="zh-CN" sz="2000" dirty="0">
                <a:solidFill>
                  <a:schemeClr val="tx1">
                    <a:lumMod val="75000"/>
                    <a:lumOff val="25000"/>
                  </a:schemeClr>
                </a:solidFill>
              </a:rPr>
              <a:t>=F)</a:t>
            </a:r>
            <a:endParaRPr lang="zh-CN" altLang="zh-CN" sz="2000" dirty="0">
              <a:solidFill>
                <a:schemeClr val="tx1">
                  <a:lumMod val="75000"/>
                  <a:lumOff val="25000"/>
                </a:schemeClr>
              </a:solidFill>
            </a:endParaRPr>
          </a:p>
          <a:p>
            <a:endParaRPr lang="en-US" altLang="zh-CN" sz="2000" dirty="0" smtClean="0">
              <a:solidFill>
                <a:schemeClr val="tx1">
                  <a:lumMod val="75000"/>
                  <a:lumOff val="25000"/>
                </a:schemeClr>
              </a:solidFill>
            </a:endParaRPr>
          </a:p>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数据的标准化</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scale(data, center=</a:t>
            </a:r>
            <a:r>
              <a:rPr lang="en-US" altLang="zh-CN" sz="2000" dirty="0" err="1">
                <a:solidFill>
                  <a:schemeClr val="tx1">
                    <a:lumMod val="75000"/>
                    <a:lumOff val="25000"/>
                  </a:schemeClr>
                </a:solidFill>
              </a:rPr>
              <a:t>T,scale</a:t>
            </a:r>
            <a:r>
              <a:rPr lang="en-US" altLang="zh-CN" sz="2000" dirty="0">
                <a:solidFill>
                  <a:schemeClr val="tx1">
                    <a:lumMod val="75000"/>
                    <a:lumOff val="25000"/>
                  </a:schemeClr>
                </a:solidFill>
              </a:rPr>
              <a:t>=T)</a:t>
            </a:r>
            <a:endParaRPr lang="zh-CN" altLang="zh-CN" sz="2000" dirty="0">
              <a:solidFill>
                <a:schemeClr val="tx1">
                  <a:lumMod val="75000"/>
                  <a:lumOff val="25000"/>
                </a:schemeClr>
              </a:solidFill>
            </a:endParaRPr>
          </a:p>
          <a:p>
            <a:endParaRPr lang="en-US" altLang="zh-CN" sz="2000" dirty="0" smtClean="0">
              <a:solidFill>
                <a:schemeClr val="tx1">
                  <a:lumMod val="75000"/>
                  <a:lumOff val="25000"/>
                </a:schemeClr>
              </a:solidFill>
            </a:endParaRPr>
          </a:p>
          <a:p>
            <a:r>
              <a:rPr lang="en-US" altLang="zh-CN" sz="2000" dirty="0">
                <a:solidFill>
                  <a:schemeClr val="tx1">
                    <a:lumMod val="75000"/>
                    <a:lumOff val="25000"/>
                  </a:schemeClr>
                </a:solidFill>
              </a:rPr>
              <a:t> (3)</a:t>
            </a:r>
            <a:r>
              <a:rPr lang="zh-CN" altLang="zh-CN" sz="2000" dirty="0">
                <a:solidFill>
                  <a:schemeClr val="tx1">
                    <a:lumMod val="75000"/>
                    <a:lumOff val="25000"/>
                  </a:schemeClr>
                </a:solidFill>
              </a:rPr>
              <a:t>小数定标规范化</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移动变量的小数点位置来将变量映射到</a:t>
            </a:r>
            <a:r>
              <a:rPr lang="en-US" altLang="zh-CN" sz="2000" dirty="0">
                <a:solidFill>
                  <a:schemeClr val="tx1">
                    <a:lumMod val="75000"/>
                    <a:lumOff val="25000"/>
                  </a:schemeClr>
                </a:solidFill>
              </a:rPr>
              <a:t>[-1,1]</a:t>
            </a:r>
            <a:endParaRPr lang="zh-CN" altLang="zh-CN" sz="2000" dirty="0">
              <a:solidFill>
                <a:schemeClr val="tx1">
                  <a:lumMod val="75000"/>
                  <a:lumOff val="25000"/>
                </a:schemeClr>
              </a:solidFill>
            </a:endParaRPr>
          </a:p>
          <a:p>
            <a:r>
              <a:rPr lang="it-IT" altLang="zh-CN" sz="2000" dirty="0">
                <a:solidFill>
                  <a:schemeClr val="tx1">
                    <a:lumMod val="75000"/>
                    <a:lumOff val="25000"/>
                  </a:schemeClr>
                </a:solidFill>
              </a:rPr>
              <a:t>&gt;options(digits = 4)           #</a:t>
            </a:r>
            <a:r>
              <a:rPr lang="zh-CN" altLang="zh-CN" sz="2000" dirty="0">
                <a:solidFill>
                  <a:schemeClr val="tx1">
                    <a:lumMod val="75000"/>
                    <a:lumOff val="25000"/>
                  </a:schemeClr>
                </a:solidFill>
              </a:rPr>
              <a:t>控制输出结果的有效位数</a:t>
            </a:r>
            <a:r>
              <a:rPr lang="it-IT" altLang="zh-CN" sz="2000" dirty="0"/>
              <a:t>  </a:t>
            </a:r>
            <a:endParaRPr lang="zh-CN" altLang="zh-CN" sz="2000" dirty="0"/>
          </a:p>
          <a:p>
            <a:endParaRPr lang="zh-CN" altLang="zh-CN" sz="2000" dirty="0"/>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规范化</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603717"/>
            <a:ext cx="7652825" cy="4370427"/>
          </a:xfrm>
          <a:prstGeom prst="rect">
            <a:avLst/>
          </a:prstGeom>
          <a:noFill/>
        </p:spPr>
        <p:txBody>
          <a:bodyPr wrap="square" rtlCol="0">
            <a:spAutoFi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方法</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Boruta</a:t>
            </a:r>
            <a:r>
              <a:rPr lang="zh-CN" altLang="zh-CN" sz="2000" dirty="0">
                <a:solidFill>
                  <a:schemeClr val="tx1">
                    <a:lumMod val="75000"/>
                    <a:lumOff val="25000"/>
                  </a:schemeClr>
                </a:solidFill>
              </a:rPr>
              <a:t>包</a:t>
            </a:r>
            <a:endParaRPr lang="zh-CN" altLang="zh-CN" sz="2000" dirty="0">
              <a:solidFill>
                <a:schemeClr val="tx1">
                  <a:lumMod val="75000"/>
                  <a:lumOff val="25000"/>
                </a:schemeClr>
              </a:solidFill>
            </a:endParaRPr>
          </a:p>
          <a:p>
            <a:endParaRPr lang="en-US" altLang="zh-CN" sz="2000" dirty="0" smtClean="0">
              <a:solidFill>
                <a:schemeClr val="tx1">
                  <a:lumMod val="75000"/>
                  <a:lumOff val="25000"/>
                </a:schemeClr>
              </a:solidFill>
            </a:endParaRPr>
          </a:p>
          <a:p>
            <a:r>
              <a:rPr lang="en-US" altLang="zh-CN" sz="2000" dirty="0" smtClean="0">
                <a:solidFill>
                  <a:schemeClr val="tx1">
                    <a:lumMod val="75000"/>
                    <a:lumOff val="25000"/>
                  </a:schemeClr>
                </a:solidFill>
              </a:rPr>
              <a:t>&gt;</a:t>
            </a:r>
            <a:r>
              <a:rPr lang="en-US" altLang="zh-CN" sz="2000" dirty="0" err="1">
                <a:solidFill>
                  <a:schemeClr val="tx1">
                    <a:lumMod val="75000"/>
                    <a:lumOff val="25000"/>
                  </a:schemeClr>
                </a:solidFill>
              </a:rPr>
              <a:t>qsar.data</a:t>
            </a:r>
            <a:r>
              <a:rPr lang="en-US" altLang="zh-CN" sz="2000" dirty="0">
                <a:solidFill>
                  <a:schemeClr val="tx1">
                    <a:lumMod val="75000"/>
                    <a:lumOff val="25000"/>
                  </a:schemeClr>
                </a:solidFill>
              </a:rPr>
              <a:t>&lt;-read.csv(file=</a:t>
            </a:r>
            <a:r>
              <a:rPr lang="en-US" altLang="zh-CN" sz="2000" dirty="0" err="1">
                <a:solidFill>
                  <a:schemeClr val="tx1">
                    <a:lumMod val="75000"/>
                    <a:lumOff val="25000"/>
                  </a:schemeClr>
                </a:solidFill>
              </a:rPr>
              <a:t>file.choose</a:t>
            </a:r>
            <a:r>
              <a:rPr lang="en-US" altLang="zh-CN" sz="2000" dirty="0">
                <a:solidFill>
                  <a:schemeClr val="tx1">
                    <a:lumMod val="75000"/>
                    <a:lumOff val="25000"/>
                  </a:schemeClr>
                </a:solidFill>
              </a:rPr>
              <a:t>(),header=T)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colnames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qsar.data</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fs.data</a:t>
            </a: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qsar.data</a:t>
            </a:r>
            <a:r>
              <a:rPr lang="en-US" altLang="zh-CN" sz="2000" dirty="0">
                <a:solidFill>
                  <a:schemeClr val="tx1">
                    <a:lumMod val="75000"/>
                    <a:lumOff val="25000"/>
                  </a:schemeClr>
                </a:solidFill>
              </a:rPr>
              <a:t>[,-1];</a:t>
            </a:r>
            <a:r>
              <a:rPr lang="en-US" altLang="zh-CN" sz="2000" dirty="0" err="1">
                <a:solidFill>
                  <a:schemeClr val="tx1">
                    <a:lumMod val="75000"/>
                    <a:lumOff val="25000"/>
                  </a:schemeClr>
                </a:solidFill>
              </a:rPr>
              <a:t>colnames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fs.data</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&gt;library(</a:t>
            </a:r>
            <a:r>
              <a:rPr lang="en-US" altLang="zh-CN" sz="2000" dirty="0" err="1">
                <a:solidFill>
                  <a:schemeClr val="tx1">
                    <a:lumMod val="75000"/>
                    <a:lumOff val="25000"/>
                  </a:schemeClr>
                </a:solidFill>
              </a:rPr>
              <a:t>Boruta</a:t>
            </a:r>
            <a:r>
              <a:rPr lang="en-US" altLang="zh-CN" sz="2000" dirty="0">
                <a:solidFill>
                  <a:schemeClr val="tx1">
                    <a:lumMod val="75000"/>
                    <a:lumOff val="25000"/>
                  </a:schemeClr>
                </a:solidFill>
              </a:rPr>
              <a:t>) # </a:t>
            </a:r>
            <a:r>
              <a:rPr lang="zh-CN" altLang="zh-CN" sz="2000" dirty="0">
                <a:solidFill>
                  <a:schemeClr val="tx1">
                    <a:lumMod val="75000"/>
                    <a:lumOff val="25000"/>
                  </a:schemeClr>
                </a:solidFill>
              </a:rPr>
              <a:t>载入</a:t>
            </a:r>
            <a:r>
              <a:rPr lang="en-US" altLang="zh-CN" sz="2000" dirty="0" err="1">
                <a:solidFill>
                  <a:schemeClr val="tx1">
                    <a:lumMod val="75000"/>
                    <a:lumOff val="25000"/>
                  </a:schemeClr>
                </a:solidFill>
              </a:rPr>
              <a:t>Boruta</a:t>
            </a:r>
            <a:r>
              <a:rPr lang="zh-CN" altLang="zh-CN" sz="2000" dirty="0">
                <a:solidFill>
                  <a:schemeClr val="tx1">
                    <a:lumMod val="75000"/>
                    <a:lumOff val="25000"/>
                  </a:schemeClr>
                </a:solidFill>
              </a:rPr>
              <a:t>包</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对重要变量进行选择</a:t>
            </a:r>
            <a:endParaRPr lang="zh-CN" altLang="zh-CN" sz="2000" dirty="0">
              <a:solidFill>
                <a:schemeClr val="tx1">
                  <a:lumMod val="75000"/>
                  <a:lumOff val="25000"/>
                </a:schemeClr>
              </a:solidFill>
            </a:endParaRPr>
          </a:p>
          <a:p>
            <a:pPr indent="-457200"/>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fs.data.extended</a:t>
            </a: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Boruta</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activity~.,data</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fs.data</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indent="-457200"/>
            <a:r>
              <a:rPr lang="en-US" altLang="zh-CN" sz="2000" dirty="0" smtClean="0">
                <a:solidFill>
                  <a:schemeClr val="tx1">
                    <a:lumMod val="75000"/>
                    <a:lumOff val="25000"/>
                  </a:schemeClr>
                </a:solidFill>
              </a:rPr>
              <a:t>     </a:t>
            </a:r>
            <a:r>
              <a:rPr lang="en-US" altLang="zh-CN" sz="2000" dirty="0" err="1" smtClean="0">
                <a:solidFill>
                  <a:schemeClr val="tx1">
                    <a:lumMod val="75000"/>
                    <a:lumOff val="25000"/>
                  </a:schemeClr>
                </a:solidFill>
              </a:rPr>
              <a:t>doTrace</a:t>
            </a:r>
            <a:r>
              <a:rPr lang="en-US" altLang="zh-CN" sz="2000" dirty="0" smtClean="0">
                <a:solidFill>
                  <a:schemeClr val="tx1">
                    <a:lumMod val="75000"/>
                    <a:lumOff val="25000"/>
                  </a:schemeClr>
                </a:solidFill>
              </a:rPr>
              <a:t>=2,maxRuns=100,light=</a:t>
            </a:r>
            <a:r>
              <a:rPr lang="en-US" altLang="zh-CN" sz="2000" dirty="0" err="1" smtClean="0">
                <a:solidFill>
                  <a:schemeClr val="tx1">
                    <a:lumMod val="75000"/>
                    <a:lumOff val="25000"/>
                  </a:schemeClr>
                </a:solidFill>
              </a:rPr>
              <a:t>TRUE,confidence</a:t>
            </a:r>
            <a:r>
              <a:rPr lang="en-US" altLang="zh-CN" sz="2000" dirty="0" smtClean="0">
                <a:solidFill>
                  <a:schemeClr val="tx1">
                    <a:lumMod val="75000"/>
                    <a:lumOff val="25000"/>
                  </a:schemeClr>
                </a:solidFill>
              </a:rPr>
              <a:t>=1.999</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&gt;print(</a:t>
            </a:r>
            <a:r>
              <a:rPr lang="en-US" altLang="zh-CN" sz="2000" dirty="0" err="1">
                <a:solidFill>
                  <a:schemeClr val="tx1">
                    <a:lumMod val="75000"/>
                    <a:lumOff val="25000"/>
                  </a:schemeClr>
                </a:solidFill>
              </a:rPr>
              <a:t>fs.data.extended</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查看变量选择结果</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&gt;table(</a:t>
            </a:r>
            <a:r>
              <a:rPr lang="en-US" altLang="zh-CN" sz="2000" dirty="0" err="1">
                <a:solidFill>
                  <a:schemeClr val="tx1">
                    <a:lumMod val="75000"/>
                    <a:lumOff val="25000"/>
                  </a:schemeClr>
                </a:solidFill>
              </a:rPr>
              <a:t>fs.data.extended$finalDecision</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getConfirmedFormula</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fs.data.extended</a:t>
            </a:r>
            <a:r>
              <a:rPr lang="en-US" altLang="zh-CN" sz="2000" dirty="0">
                <a:solidFill>
                  <a:schemeClr val="tx1">
                    <a:lumMod val="75000"/>
                    <a:lumOff val="25000"/>
                  </a:schemeClr>
                </a:solidFill>
              </a:rPr>
              <a:t>)  # </a:t>
            </a:r>
            <a:r>
              <a:rPr lang="zh-CN" altLang="zh-CN" sz="2000" dirty="0">
                <a:solidFill>
                  <a:schemeClr val="tx1">
                    <a:lumMod val="75000"/>
                    <a:lumOff val="25000"/>
                  </a:schemeClr>
                </a:solidFill>
              </a:rPr>
              <a:t>查看接收的变量</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getNonRejectedFormula</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fs.data.extended</a:t>
            </a:r>
            <a:r>
              <a:rPr lang="en-US" altLang="zh-CN" sz="2000" dirty="0">
                <a:solidFill>
                  <a:schemeClr val="tx1">
                    <a:lumMod val="75000"/>
                    <a:lumOff val="25000"/>
                  </a:schemeClr>
                </a:solidFill>
              </a:rPr>
              <a:t>) # </a:t>
            </a:r>
            <a:r>
              <a:rPr lang="zh-CN" altLang="zh-CN" sz="2000" dirty="0">
                <a:solidFill>
                  <a:schemeClr val="tx1">
                    <a:lumMod val="75000"/>
                    <a:lumOff val="25000"/>
                  </a:schemeClr>
                </a:solidFill>
              </a:rPr>
              <a:t>查看通过变量选择被接收变量及可供选择的变量</a:t>
            </a:r>
            <a:endParaRPr lang="zh-CN" altLang="zh-CN" sz="2000" dirty="0"/>
          </a:p>
          <a:p>
            <a:endParaRPr lang="zh-CN" altLang="zh-CN" sz="2000" dirty="0"/>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smtClean="0">
                <a:solidFill>
                  <a:schemeClr val="tx1">
                    <a:lumMod val="75000"/>
                    <a:lumOff val="25000"/>
                  </a:schemeClr>
                </a:solidFill>
              </a:rPr>
              <a:t>重要变量</a:t>
            </a:r>
            <a:r>
              <a:rPr lang="zh-CN" altLang="zh-CN" sz="2400" dirty="0" smtClean="0">
                <a:solidFill>
                  <a:schemeClr val="tx1">
                    <a:lumMod val="75000"/>
                    <a:lumOff val="25000"/>
                  </a:schemeClr>
                </a:solidFill>
              </a:rPr>
              <a:t>选择</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603717"/>
            <a:ext cx="7652825" cy="3170099"/>
          </a:xfrm>
          <a:prstGeom prst="rect">
            <a:avLst/>
          </a:prstGeom>
          <a:noFill/>
        </p:spPr>
        <p:txBody>
          <a:bodyPr wrap="square" rtlCol="0">
            <a:spAutoFit/>
          </a:bodyPr>
          <a:lstStyle/>
          <a:p>
            <a:r>
              <a:rPr lang="en-US" altLang="zh-CN" sz="2000" dirty="0" smtClean="0">
                <a:solidFill>
                  <a:schemeClr val="tx1">
                    <a:lumMod val="75000"/>
                    <a:lumOff val="25000"/>
                  </a:schemeClr>
                </a:solidFill>
              </a:rPr>
              <a:t>(</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方法</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subselect</a:t>
            </a:r>
            <a:r>
              <a:rPr lang="zh-CN" altLang="zh-CN" sz="2000" dirty="0">
                <a:solidFill>
                  <a:schemeClr val="tx1">
                    <a:lumMod val="75000"/>
                    <a:lumOff val="25000"/>
                  </a:schemeClr>
                </a:solidFill>
              </a:rPr>
              <a:t>包的</a:t>
            </a:r>
            <a:r>
              <a:rPr lang="en-US" altLang="zh-CN" sz="2000" dirty="0">
                <a:solidFill>
                  <a:schemeClr val="tx1">
                    <a:lumMod val="75000"/>
                    <a:lumOff val="25000"/>
                  </a:schemeClr>
                </a:solidFill>
              </a:rPr>
              <a:t>genetic </a:t>
            </a:r>
            <a:r>
              <a:rPr lang="zh-CN" altLang="zh-CN" sz="2000" dirty="0">
                <a:solidFill>
                  <a:schemeClr val="tx1">
                    <a:lumMod val="75000"/>
                    <a:lumOff val="25000"/>
                  </a:schemeClr>
                </a:solidFill>
              </a:rPr>
              <a:t>函数</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&gt;</a:t>
            </a:r>
            <a:r>
              <a:rPr lang="en-US" altLang="zh-CN" sz="2000" dirty="0" err="1">
                <a:solidFill>
                  <a:schemeClr val="tx1">
                    <a:lumMod val="75000"/>
                    <a:lumOff val="25000"/>
                  </a:schemeClr>
                </a:solidFill>
              </a:rPr>
              <a:t>qsar.data</a:t>
            </a:r>
            <a:r>
              <a:rPr lang="en-US" altLang="zh-CN" sz="2000" dirty="0">
                <a:solidFill>
                  <a:schemeClr val="tx1">
                    <a:lumMod val="75000"/>
                    <a:lumOff val="25000"/>
                  </a:schemeClr>
                </a:solidFill>
              </a:rPr>
              <a:t>&lt;-read.csv(file=</a:t>
            </a:r>
            <a:r>
              <a:rPr lang="en-US" altLang="zh-CN" sz="2000" dirty="0" err="1">
                <a:solidFill>
                  <a:schemeClr val="tx1">
                    <a:lumMod val="75000"/>
                    <a:lumOff val="25000"/>
                  </a:schemeClr>
                </a:solidFill>
              </a:rPr>
              <a:t>file.choose</a:t>
            </a:r>
            <a:r>
              <a:rPr lang="en-US" altLang="zh-CN" sz="2000" dirty="0">
                <a:solidFill>
                  <a:schemeClr val="tx1">
                    <a:lumMod val="75000"/>
                    <a:lumOff val="25000"/>
                  </a:schemeClr>
                </a:solidFill>
              </a:rPr>
              <a:t>(),header=T)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&gt;dim(</a:t>
            </a:r>
            <a:r>
              <a:rPr lang="en-US" altLang="zh-CN" sz="2000" dirty="0" err="1">
                <a:solidFill>
                  <a:schemeClr val="tx1">
                    <a:lumMod val="75000"/>
                    <a:lumOff val="25000"/>
                  </a:schemeClr>
                </a:solidFill>
              </a:rPr>
              <a:t>qsar.data</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colnames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qsar.data</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&gt;library(</a:t>
            </a:r>
            <a:r>
              <a:rPr lang="en-US" altLang="zh-CN" sz="2000" dirty="0" err="1">
                <a:solidFill>
                  <a:schemeClr val="tx1">
                    <a:lumMod val="75000"/>
                    <a:lumOff val="25000"/>
                  </a:schemeClr>
                </a:solidFill>
              </a:rPr>
              <a:t>subselect</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qsar.dataHmat</a:t>
            </a: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lmHmat</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qsar.data</a:t>
            </a:r>
            <a:r>
              <a:rPr lang="en-US" altLang="zh-CN" sz="2000" dirty="0">
                <a:solidFill>
                  <a:schemeClr val="tx1">
                    <a:lumMod val="75000"/>
                    <a:lumOff val="25000"/>
                  </a:schemeClr>
                </a:solidFill>
              </a:rPr>
              <a:t>[,c(3:23)],</a:t>
            </a:r>
            <a:r>
              <a:rPr lang="en-US" altLang="zh-CN" sz="2000" dirty="0" err="1">
                <a:solidFill>
                  <a:schemeClr val="tx1">
                    <a:lumMod val="75000"/>
                    <a:lumOff val="25000"/>
                  </a:schemeClr>
                </a:solidFill>
              </a:rPr>
              <a:t>qsar.data</a:t>
            </a:r>
            <a:r>
              <a:rPr lang="en-US" altLang="zh-CN" sz="2000" dirty="0">
                <a:solidFill>
                  <a:schemeClr val="tx1">
                    <a:lumMod val="75000"/>
                    <a:lumOff val="25000"/>
                  </a:schemeClr>
                </a:solidFill>
              </a:rPr>
              <a:t>[,2])</a:t>
            </a:r>
            <a:endParaRPr lang="zh-CN" altLang="zh-CN" sz="2000" dirty="0">
              <a:solidFill>
                <a:schemeClr val="tx1">
                  <a:lumMod val="75000"/>
                  <a:lumOff val="25000"/>
                </a:schemeClr>
              </a:solidFill>
            </a:endParaRPr>
          </a:p>
          <a:p>
            <a:r>
              <a:rPr lang="pt-BR" altLang="zh-CN" sz="2000" dirty="0">
                <a:solidFill>
                  <a:schemeClr val="tx1">
                    <a:lumMod val="75000"/>
                    <a:lumOff val="25000"/>
                  </a:schemeClr>
                </a:solidFill>
              </a:rPr>
              <a:t>&gt;names(qsar.data[,2,drop=FALSE])</a:t>
            </a:r>
            <a:endParaRPr lang="zh-CN" altLang="zh-CN" sz="2000" dirty="0">
              <a:solidFill>
                <a:schemeClr val="tx1">
                  <a:lumMod val="75000"/>
                  <a:lumOff val="25000"/>
                </a:schemeClr>
              </a:solidFill>
            </a:endParaRPr>
          </a:p>
          <a:p>
            <a:r>
              <a:rPr lang="pt-BR" altLang="zh-CN" sz="2000" dirty="0">
                <a:solidFill>
                  <a:schemeClr val="tx1">
                    <a:lumMod val="75000"/>
                    <a:lumOff val="25000"/>
                  </a:schemeClr>
                </a:solidFill>
              </a:rPr>
              <a:t>&gt;colnames(qsar.dataHmat)</a:t>
            </a:r>
            <a:endParaRPr lang="zh-CN" altLang="zh-CN" sz="2000" dirty="0">
              <a:solidFill>
                <a:schemeClr val="tx1">
                  <a:lumMod val="75000"/>
                  <a:lumOff val="25000"/>
                </a:schemeClr>
              </a:solidFill>
            </a:endParaRPr>
          </a:p>
          <a:p>
            <a:r>
              <a:rPr lang="pt-BR" altLang="zh-CN" sz="2000" dirty="0">
                <a:solidFill>
                  <a:schemeClr val="tx1">
                    <a:lumMod val="75000"/>
                    <a:lumOff val="25000"/>
                  </a:schemeClr>
                </a:solidFill>
              </a:rPr>
              <a:t>&gt;genetic(qsar.dataHmat$mat, kmin=2,  H=qsar.dataHmat$H, r=1, crit="CCR12")</a:t>
            </a:r>
            <a:endParaRPr lang="zh-CN" altLang="zh-CN" sz="2000" dirty="0"/>
          </a:p>
          <a:p>
            <a:endParaRPr lang="zh-CN" altLang="zh-CN" sz="2000" dirty="0"/>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smtClean="0">
                <a:solidFill>
                  <a:schemeClr val="tx1">
                    <a:lumMod val="75000"/>
                    <a:lumOff val="25000"/>
                  </a:schemeClr>
                </a:solidFill>
              </a:rPr>
              <a:t>重要变量</a:t>
            </a:r>
            <a:r>
              <a:rPr lang="zh-CN" altLang="zh-CN" sz="2400" dirty="0" smtClean="0">
                <a:solidFill>
                  <a:schemeClr val="tx1">
                    <a:lumMod val="75000"/>
                    <a:lumOff val="25000"/>
                  </a:schemeClr>
                </a:solidFill>
              </a:rPr>
              <a:t>选择</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33046" y="1603717"/>
            <a:ext cx="7652825" cy="1323439"/>
          </a:xfrm>
          <a:prstGeom prst="rect">
            <a:avLst/>
          </a:prstGeom>
          <a:noFill/>
        </p:spPr>
        <p:txBody>
          <a:bodyPr wrap="square" rtlCol="0">
            <a:spAutoFit/>
          </a:bodyPr>
          <a:lstStyle/>
          <a:p>
            <a:r>
              <a:rPr lang="pt-BR" altLang="zh-CN" sz="2000" dirty="0">
                <a:solidFill>
                  <a:schemeClr val="tx1">
                    <a:lumMod val="75000"/>
                    <a:lumOff val="25000"/>
                  </a:schemeClr>
                </a:solidFill>
              </a:rPr>
              <a:t>(3)</a:t>
            </a:r>
            <a:r>
              <a:rPr lang="zh-CN" altLang="zh-CN" sz="2000" dirty="0">
                <a:solidFill>
                  <a:schemeClr val="tx1">
                    <a:lumMod val="75000"/>
                    <a:lumOff val="25000"/>
                  </a:schemeClr>
                </a:solidFill>
              </a:rPr>
              <a:t>方法</a:t>
            </a:r>
            <a:r>
              <a:rPr lang="pt-BR" altLang="zh-CN" sz="2000" dirty="0">
                <a:solidFill>
                  <a:schemeClr val="tx1">
                    <a:lumMod val="75000"/>
                    <a:lumOff val="25000"/>
                  </a:schemeClr>
                </a:solidFill>
              </a:rPr>
              <a:t>3</a:t>
            </a:r>
            <a:r>
              <a:rPr lang="zh-CN" altLang="zh-CN" sz="2000" dirty="0">
                <a:solidFill>
                  <a:schemeClr val="tx1">
                    <a:lumMod val="75000"/>
                    <a:lumOff val="25000"/>
                  </a:schemeClr>
                </a:solidFill>
              </a:rPr>
              <a:t>：</a:t>
            </a:r>
            <a:r>
              <a:rPr lang="pt-BR" altLang="zh-CN" sz="2000" dirty="0">
                <a:solidFill>
                  <a:schemeClr val="tx1">
                    <a:lumMod val="75000"/>
                    <a:lumOff val="25000"/>
                  </a:schemeClr>
                </a:solidFill>
              </a:rPr>
              <a:t>subselect</a:t>
            </a:r>
            <a:r>
              <a:rPr lang="zh-CN" altLang="zh-CN" sz="2000" dirty="0">
                <a:solidFill>
                  <a:schemeClr val="tx1">
                    <a:lumMod val="75000"/>
                    <a:lumOff val="25000"/>
                  </a:schemeClr>
                </a:solidFill>
              </a:rPr>
              <a:t>包的</a:t>
            </a:r>
            <a:r>
              <a:rPr lang="pt-BR" altLang="zh-CN" sz="2000" dirty="0">
                <a:solidFill>
                  <a:schemeClr val="tx1">
                    <a:lumMod val="75000"/>
                    <a:lumOff val="25000"/>
                  </a:schemeClr>
                </a:solidFill>
              </a:rPr>
              <a:t>anneal </a:t>
            </a:r>
            <a:r>
              <a:rPr lang="zh-CN" altLang="zh-CN" sz="2000" dirty="0">
                <a:solidFill>
                  <a:schemeClr val="tx1">
                    <a:lumMod val="75000"/>
                    <a:lumOff val="25000"/>
                  </a:schemeClr>
                </a:solidFill>
              </a:rPr>
              <a:t>函数</a:t>
            </a:r>
            <a:endParaRPr lang="zh-CN" altLang="zh-CN" sz="2000" dirty="0">
              <a:solidFill>
                <a:schemeClr val="tx1">
                  <a:lumMod val="75000"/>
                  <a:lumOff val="25000"/>
                </a:schemeClr>
              </a:solidFill>
            </a:endParaRPr>
          </a:p>
          <a:p>
            <a:r>
              <a:rPr lang="pt-BR" altLang="zh-CN" sz="2000" dirty="0" smtClean="0">
                <a:solidFill>
                  <a:schemeClr val="tx1">
                    <a:lumMod val="75000"/>
                    <a:lumOff val="25000"/>
                  </a:schemeClr>
                </a:solidFill>
              </a:rPr>
              <a:t>&gt;</a:t>
            </a:r>
            <a:r>
              <a:rPr lang="pt-BR" altLang="zh-CN" sz="2000" dirty="0">
                <a:solidFill>
                  <a:schemeClr val="tx1">
                    <a:lumMod val="75000"/>
                    <a:lumOff val="25000"/>
                  </a:schemeClr>
                </a:solidFill>
              </a:rPr>
              <a:t>qsar.data&lt;-read.csv(file=file.choose(),header=T)   </a:t>
            </a:r>
            <a:endParaRPr lang="zh-CN" altLang="zh-CN" sz="2000" dirty="0">
              <a:solidFill>
                <a:schemeClr val="tx1">
                  <a:lumMod val="75000"/>
                  <a:lumOff val="25000"/>
                </a:schemeClr>
              </a:solidFill>
            </a:endParaRPr>
          </a:p>
          <a:p>
            <a:r>
              <a:rPr lang="pt-BR" altLang="zh-CN" sz="2000" dirty="0">
                <a:solidFill>
                  <a:schemeClr val="tx1">
                    <a:lumMod val="75000"/>
                    <a:lumOff val="25000"/>
                  </a:schemeClr>
                </a:solidFill>
              </a:rPr>
              <a:t>&gt;library(subselect)</a:t>
            </a:r>
            <a:endParaRPr lang="zh-CN" altLang="zh-CN" sz="2000" dirty="0"/>
          </a:p>
          <a:p>
            <a:endParaRPr lang="zh-CN" altLang="zh-CN" sz="2000" dirty="0"/>
          </a:p>
        </p:txBody>
      </p:sp>
      <p:sp>
        <p:nvSpPr>
          <p:cNvPr id="20"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smtClean="0">
                <a:solidFill>
                  <a:schemeClr val="tx1">
                    <a:lumMod val="75000"/>
                    <a:lumOff val="25000"/>
                  </a:schemeClr>
                </a:solidFill>
              </a:rPr>
              <a:t>重要变量</a:t>
            </a:r>
            <a:r>
              <a:rPr lang="zh-CN" altLang="zh-CN" sz="2400" dirty="0" smtClean="0">
                <a:solidFill>
                  <a:schemeClr val="tx1">
                    <a:lumMod val="75000"/>
                    <a:lumOff val="25000"/>
                  </a:schemeClr>
                </a:solidFill>
              </a:rPr>
              <a:t>选择</a:t>
            </a:r>
            <a:endParaRPr kumimoji="1" lang="zh-CN" altLang="zh-CN"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4" name="任意多边形 1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7</a:t>
            </a:r>
            <a:r>
              <a:rPr lang="en-US" altLang="zh-CN" sz="2100" b="1" spc="225" dirty="0" smtClean="0">
                <a:solidFill>
                  <a:prstClr val="white"/>
                </a:solidFill>
              </a:rPr>
              <a:t>.1 </a:t>
            </a:r>
            <a:r>
              <a:rPr lang="zh-CN" altLang="en-US" sz="2100" b="1" spc="225" dirty="0" smtClean="0">
                <a:solidFill>
                  <a:prstClr val="white"/>
                </a:solidFill>
              </a:rPr>
              <a:t>数据清洗</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第七章 数据变换</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语言">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《大数据实践》配套PPT之一：第5章 内存大数据计算框架 Spark_1.potx</Template>
  <TotalTime>0</TotalTime>
  <Words>8880</Words>
  <Application>WPS 演示</Application>
  <PresentationFormat>全屏显示(4:3)</PresentationFormat>
  <Paragraphs>625</Paragraphs>
  <Slides>42</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Arial</vt:lpstr>
      <vt:lpstr>宋体</vt:lpstr>
      <vt:lpstr>Wingdings</vt:lpstr>
      <vt:lpstr>微软雅黑</vt:lpstr>
      <vt:lpstr>Arial Unicode MS</vt:lpstr>
      <vt:lpstr>Calibri</vt:lpstr>
      <vt:lpstr>等线</vt:lpstr>
      <vt:lpstr>Times New Roman</vt:lpstr>
      <vt:lpstr>R语言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504</cp:revision>
  <dcterms:created xsi:type="dcterms:W3CDTF">2015-11-23T03:31:00Z</dcterms:created>
  <dcterms:modified xsi:type="dcterms:W3CDTF">2018-12-28T02:27:51Z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