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74"/>
  </p:handoutMasterIdLst>
  <p:sldIdLst>
    <p:sldId id="717" r:id="rId3"/>
    <p:sldId id="446" r:id="rId4"/>
    <p:sldId id="463" r:id="rId6"/>
    <p:sldId id="643" r:id="rId7"/>
    <p:sldId id="644" r:id="rId8"/>
    <p:sldId id="645" r:id="rId9"/>
    <p:sldId id="646" r:id="rId10"/>
    <p:sldId id="647" r:id="rId11"/>
    <p:sldId id="648" r:id="rId12"/>
    <p:sldId id="649" r:id="rId13"/>
    <p:sldId id="650" r:id="rId14"/>
    <p:sldId id="651" r:id="rId15"/>
    <p:sldId id="652" r:id="rId16"/>
    <p:sldId id="653" r:id="rId17"/>
    <p:sldId id="654" r:id="rId18"/>
    <p:sldId id="655" r:id="rId19"/>
    <p:sldId id="656" r:id="rId20"/>
    <p:sldId id="657" r:id="rId21"/>
    <p:sldId id="577" r:id="rId22"/>
    <p:sldId id="661" r:id="rId23"/>
    <p:sldId id="642" r:id="rId24"/>
    <p:sldId id="662" r:id="rId25"/>
    <p:sldId id="663" r:id="rId26"/>
    <p:sldId id="664" r:id="rId27"/>
    <p:sldId id="665" r:id="rId28"/>
    <p:sldId id="666" r:id="rId29"/>
    <p:sldId id="667" r:id="rId30"/>
    <p:sldId id="668" r:id="rId31"/>
    <p:sldId id="669" r:id="rId32"/>
    <p:sldId id="670" r:id="rId33"/>
    <p:sldId id="671" r:id="rId34"/>
    <p:sldId id="672" r:id="rId35"/>
    <p:sldId id="673" r:id="rId36"/>
    <p:sldId id="674" r:id="rId37"/>
    <p:sldId id="675" r:id="rId38"/>
    <p:sldId id="676" r:id="rId39"/>
    <p:sldId id="677" r:id="rId40"/>
    <p:sldId id="678" r:id="rId41"/>
    <p:sldId id="679" r:id="rId42"/>
    <p:sldId id="680" r:id="rId43"/>
    <p:sldId id="681" r:id="rId44"/>
    <p:sldId id="682" r:id="rId45"/>
    <p:sldId id="658" r:id="rId46"/>
    <p:sldId id="659" r:id="rId47"/>
    <p:sldId id="683" r:id="rId48"/>
    <p:sldId id="684" r:id="rId49"/>
    <p:sldId id="685" r:id="rId50"/>
    <p:sldId id="686" r:id="rId51"/>
    <p:sldId id="687" r:id="rId52"/>
    <p:sldId id="688" r:id="rId53"/>
    <p:sldId id="689" r:id="rId54"/>
    <p:sldId id="690" r:id="rId55"/>
    <p:sldId id="691" r:id="rId56"/>
    <p:sldId id="692" r:id="rId57"/>
    <p:sldId id="693" r:id="rId58"/>
    <p:sldId id="694" r:id="rId59"/>
    <p:sldId id="695" r:id="rId60"/>
    <p:sldId id="696" r:id="rId61"/>
    <p:sldId id="697" r:id="rId62"/>
    <p:sldId id="698" r:id="rId63"/>
    <p:sldId id="699" r:id="rId64"/>
    <p:sldId id="700" r:id="rId65"/>
    <p:sldId id="701" r:id="rId66"/>
    <p:sldId id="660" r:id="rId67"/>
    <p:sldId id="569" r:id="rId68"/>
    <p:sldId id="712" r:id="rId69"/>
    <p:sldId id="713" r:id="rId70"/>
    <p:sldId id="714" r:id="rId71"/>
    <p:sldId id="715" r:id="rId72"/>
    <p:sldId id="716" r:id="rId7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D89BC"/>
    <a:srgbClr val="ED7D31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6429" autoAdjust="0"/>
  </p:normalViewPr>
  <p:slideViewPr>
    <p:cSldViewPr snapToGrid="0" showGuides="1">
      <p:cViewPr varScale="1">
        <p:scale>
          <a:sx n="68" d="100"/>
          <a:sy n="68" d="100"/>
        </p:scale>
        <p:origin x="-1554" y="-102"/>
      </p:cViewPr>
      <p:guideLst>
        <p:guide orient="horz" pos="4029"/>
        <p:guide orient="horz" pos="1456"/>
        <p:guide orient="horz" pos="638"/>
        <p:guide pos="1876"/>
        <p:guide pos="175"/>
        <p:guide pos="5537"/>
        <p:guide pos="12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72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8" Type="http://schemas.openxmlformats.org/officeDocument/2006/relationships/commentAuthors" Target="commentAuthors.xml"/><Relationship Id="rId77" Type="http://schemas.openxmlformats.org/officeDocument/2006/relationships/tableStyles" Target="tableStyles.xml"/><Relationship Id="rId76" Type="http://schemas.openxmlformats.org/officeDocument/2006/relationships/viewProps" Target="viewProps.xml"/><Relationship Id="rId75" Type="http://schemas.openxmlformats.org/officeDocument/2006/relationships/presProps" Target="presProps.xml"/><Relationship Id="rId74" Type="http://schemas.openxmlformats.org/officeDocument/2006/relationships/handoutMaster" Target="handoutMasters/handoutMaster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hyperlink" Target="http://cos.name/wp-content/uploads/2016/06/rcharts-010.png" TargetMode="Externa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://en.wikipedia.org/wiki/Reactive_programming" TargetMode="External"/><Relationship Id="rId2" Type="http://schemas.openxmlformats.org/officeDocument/2006/relationships/hyperlink" Target="http://illposed.net/websockets.html" TargetMode="External"/><Relationship Id="rId1" Type="http://schemas.openxmlformats.org/officeDocument/2006/relationships/hyperlink" Target="http://twitter.github.com/bootstrap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53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52.jpeg"/><Relationship Id="rId1" Type="http://schemas.openxmlformats.org/officeDocument/2006/relationships/hyperlink" Target="http://www.cstor.cn/proTextdetail_10766.html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1.jpeg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6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70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69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68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80.png"/><Relationship Id="rId25" Type="http://schemas.openxmlformats.org/officeDocument/2006/relationships/image" Target="../media/image79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78.png"/><Relationship Id="rId22" Type="http://schemas.openxmlformats.org/officeDocument/2006/relationships/image" Target="../media/image77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76.png"/><Relationship Id="rId2" Type="http://schemas.openxmlformats.org/officeDocument/2006/relationships/image" Target="../media/image67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75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74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73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72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71.png"/><Relationship Id="rId1" Type="http://schemas.openxmlformats.org/officeDocument/2006/relationships/hyperlink" Target="http://www.chinaznyj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</a:t>
            </a: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zh-CN" altLang="en-US" sz="8000" b="1" spc="300" dirty="0" smtClean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30713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5744150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程显毅    主编                            刘颖  朱倩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25"/>
          <p:cNvSpPr>
            <a:spLocks noEditPoints="1"/>
          </p:cNvSpPr>
          <p:nvPr/>
        </p:nvSpPr>
        <p:spPr bwMode="auto">
          <a:xfrm>
            <a:off x="2442785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线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382" y="1235289"/>
            <a:ext cx="83377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更改颜色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与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点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更改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点的颜色方法相同。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(4)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线条变宽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&gt;plot(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t,v,type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="l",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lwd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=2)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(5)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点与线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有时候，我们还需要将点突显出来，此时需要利用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选型。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&gt;plot(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t,v,type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="b")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(6)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拟合平滑直线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在做线性回归时，常常会在散点图中添加一条拟合直线以查看效果。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&gt;model &lt;- lm(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y~x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    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线性回归模型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&gt;plot(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x,y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           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画点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abline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model,col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=“blue”)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画回归直线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执行结果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线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图片 1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1596" y="1430728"/>
            <a:ext cx="5195302" cy="3267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线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243657"/>
            <a:ext cx="73855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(7)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拟合平滑曲线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在散点图上使用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loess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函数画一条拟合的平滑曲线。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&gt;plot(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x,y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model_loess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&lt;-loess(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y~x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&gt;fit&lt;-fitted(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model_loess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&lt;-order(x)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&gt;lines(x[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],fit[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],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lwd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=2,lty=2,col="blue")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执行结果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图片 1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2511" y="3628072"/>
            <a:ext cx="4179131" cy="2495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面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243657"/>
            <a:ext cx="73855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饼图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饼图就是将一个圆（或者圆饼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按分类变量分成几块，每一块所占的面积比例就是相对应的变量在总体中所占的比例。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5.3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】随机产生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年的数据，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&gt;year&lt;-2001:2010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set.seed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(1234)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&gt;counts &lt;- sample(100:500,10)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lb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&lt;-paste(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year,counts,sep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=":")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构造标签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&gt;pie(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counts,labels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lb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画饼图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执行结果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图片 14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1147" y="3952948"/>
            <a:ext cx="3844041" cy="24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面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243657"/>
            <a:ext cx="7385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条形图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条形图就是通过垂直或者水平的条形去展示分类变量的频数。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利用例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5.3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数据绘制条形图。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barplot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counts,names.arg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year,col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rainbow(10))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执行结果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图片 1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219" y="2736166"/>
            <a:ext cx="4697950" cy="310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面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243657"/>
            <a:ext cx="7385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直方图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前面介绍的两种图形一般都是用来处理二维数据的，那么对于一维数据，常用的图形就有这里所说的直方图。直方图在横轴上将数据值域划分成若干个组别，然后在纵轴上显示其频数。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语言中，可以使用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hist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函数来绘制直方图。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set.seed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(1234)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&gt;x&lt;-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rnorm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(100,0,1)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hist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(x)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执行结果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图片 14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0467" y="3428999"/>
            <a:ext cx="4391878" cy="2409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面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243657"/>
            <a:ext cx="73855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①修改颜色，组数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hist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x,breaks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=10,col="gray")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②添加核密度曲线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hist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x,breaks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10,freq=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FALSE,col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"gray")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&gt;lines(density(x),col="red",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lwd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=2)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③添加正态密度曲线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&gt;h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hist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x,breaks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=10,col="gray")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xfit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seq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(min(x),max(x),length=100)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yfit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dnorm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xfit,mean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mean(x),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(x))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yfit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yfit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*diff(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h$mids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[1:2])*length(x)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&gt;lines(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xfit,yfit,col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="blue",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lwd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=2)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面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243657"/>
            <a:ext cx="7385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(4)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箱线图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箱线图通过绘制连续型变量的五个分位数（最大值、最小值、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25%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分位数、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75%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分位数以及中位数）描述变量的分布。绘制例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5.3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中数据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箱线图：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&gt;boxplot(counts)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执行结果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图片 1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5380" y="2887101"/>
            <a:ext cx="4723888" cy="2993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18713" y="1169836"/>
              <a:ext cx="1506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 数据可视化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9124" y="2759132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5.2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高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水平绘图命令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9219" y="2028206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水平绘图命令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77355" y="4155320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63286" y="3467858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273985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交互绘图命令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6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认识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ggplot2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0332" y="1702191"/>
            <a:ext cx="7582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特点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ggplot2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的核心理念是将绘图与数据分离，数据相关的绘图与数据无关的绘图分离。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ggplot2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是按图层作图。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ggplot2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保有命令式作图的调整函数，使其更具灵活性。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ggplot2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将常见的统计变换融入到了绘图中。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18713" y="1169836"/>
              <a:ext cx="1506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 数据可视化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048547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低水平绘图命令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2752751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高水平绘图命令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77355" y="4155320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63286" y="3467858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273985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交互绘图命令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6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认识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ggplot2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0331" y="1474490"/>
            <a:ext cx="82454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画布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ggplot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(data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=,mapping=)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图层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图层可以允许用户一步步的构建图形，方便单独对图层进行修改。图层用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/>
              </a:rPr>
              <a:t>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/>
              </a:rPr>
              <a:t>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表示，如：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ggplot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(data=,mapping=)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&gt;p&lt;- p+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绘图命令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(4)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绘图命令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几何绘图命令：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geom_XXX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=,alpha=,position= ),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见几何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对象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其中，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alpha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表示透明度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,position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表示位置。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统计绘图命令：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stat_XXX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见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映射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标度绘图命令：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scale_XXX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见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统计对象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其它修饰命令：标题、图例、统计对象、几何对象、标度和分面等。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(5)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说明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绘图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命令不能独立使用，必须与画布配合使用。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/>
              <a:t>几何对象</a:t>
            </a:r>
            <a:endParaRPr lang="zh-CN" altLang="en-US" sz="2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88926" y="1640852"/>
          <a:ext cx="7154741" cy="4675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795"/>
                <a:gridCol w="5446946"/>
              </a:tblGrid>
              <a:tr h="352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几何对象函数</a:t>
                      </a:r>
                      <a:endParaRPr lang="zh-CN" sz="16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描述</a:t>
                      </a:r>
                      <a:endParaRPr lang="zh-CN" sz="16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352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geom_area</a:t>
                      </a:r>
                      <a:endParaRPr lang="zh-CN" sz="16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面积图（即连续的条形图）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352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geom_bar</a:t>
                      </a:r>
                      <a:endParaRPr lang="zh-CN" sz="16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条形图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352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geom_boxplot</a:t>
                      </a:r>
                      <a:endParaRPr lang="zh-CN" sz="16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箱线图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352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geom_contour</a:t>
                      </a:r>
                      <a:endParaRPr lang="zh-CN" sz="16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等高线图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352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geom_density</a:t>
                      </a:r>
                      <a:endParaRPr lang="zh-CN" sz="16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密度图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352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geom_errorbar</a:t>
                      </a:r>
                      <a:endParaRPr lang="zh-CN" sz="16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误差线（通常添加到其他图形上，比如条形图、点图、线图等）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6083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geom_histogram</a:t>
                      </a:r>
                      <a:endParaRPr lang="zh-CN" sz="16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直方图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352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geom_jitter</a:t>
                      </a:r>
                      <a:endParaRPr lang="zh-CN" sz="16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点、自动添加了扰动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352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geom_line</a:t>
                      </a:r>
                      <a:endParaRPr lang="zh-CN" sz="16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线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352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geom_point</a:t>
                      </a:r>
                      <a:endParaRPr lang="zh-CN" sz="16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散点图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352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geom_text</a:t>
                      </a:r>
                      <a:endParaRPr lang="zh-CN" sz="16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文本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映射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145" y="1603717"/>
            <a:ext cx="745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将数据中的变量映射到图形属性（坐标、颜色等），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映射控制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了二者之间的关系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9144" y="2311603"/>
            <a:ext cx="7455877" cy="302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映射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145" y="1603717"/>
            <a:ext cx="74558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5.4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】将数据集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mpg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中的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cty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映射到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轴，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hwy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映射到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轴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并画散点图。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library(ggplot2)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p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ggplot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(data=mpg, mapping=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(x=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cty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hwy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))#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第一层，画布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p +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geom_point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第二层，画散点图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效果如图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图片 20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70" y="3408588"/>
            <a:ext cx="2981325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映射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145" y="1603717"/>
            <a:ext cx="7455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将年份映射到颜色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属性：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ggplot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(mpg,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(x=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cty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hwy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color=factor(year)))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+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geom_point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2558" y="2297113"/>
            <a:ext cx="4280265" cy="409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映射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145" y="1603717"/>
            <a:ext cx="7455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将排量映射到散点大小（见图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5.17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ggplot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(mpg,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(x=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cty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hwy,color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=factor(year),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size=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+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geom_point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图片 20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2594" y="2450643"/>
            <a:ext cx="5257800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统计对象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145" y="1603717"/>
            <a:ext cx="745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统计对象对原始数据进行某种计算。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5.5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】对【例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5.4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】散点图加上一条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回归线。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4836" y="2408289"/>
            <a:ext cx="4585116" cy="37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统计对象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84274" y="1597916"/>
          <a:ext cx="6838549" cy="4648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3888"/>
                <a:gridCol w="4934661"/>
              </a:tblGrid>
              <a:tr h="42255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统计对象函数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描述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2255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stat_abline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添加线条，用斜率和截距表示</a:t>
                      </a:r>
                      <a:endParaRPr lang="zh-CN" sz="18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2255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stat_boxplot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绘制带触须的箱线图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2255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stat_contour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绘制三维数据的等高线图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2255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stat_density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绘制密度图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2255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stat_density2d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绘制二维密度图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2255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stat_function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添加函数曲线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2255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stat_hline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添加水平线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2255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stat_smooth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添加平滑曲线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2255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stat_sum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绘制不重复的取值之和（通常用在三点图上）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2255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stat_summary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绘制汇总数据</a:t>
                      </a:r>
                      <a:endParaRPr lang="zh-CN" sz="18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标度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874" y="1631852"/>
            <a:ext cx="7638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标度（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Scale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）负责控制映射后图形属性的显示方式。具体形式上来看是图例和坐标刻度。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Scale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Mapping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是紧密相关的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概念。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024" y="2771041"/>
            <a:ext cx="7509949" cy="2387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标度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873" y="148855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【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5.6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】用标度来修改颜色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取值。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ggplot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(data=mpg, mapping=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(x=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cty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hwy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 p +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geom_point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colour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=factor(year),size=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p+stat_smooth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p+scale_color_manual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(values =c('blue2','red4'))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增加标度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图片 20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5475" y="3099242"/>
            <a:ext cx="5257800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046" y="1603717"/>
            <a:ext cx="7652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】随机产生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个点，并绘制图形。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set.seed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(1234)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&gt;x&lt;-sample(1:100,80,replace = FALSE)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&gt;y&lt;-2*x+20+rnorm(80,0,10)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&gt;plot(x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x,y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y)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&gt;plot(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x,y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执行结果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点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图片 20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620" y="3057598"/>
            <a:ext cx="4841469" cy="28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标度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239205" y="1684523"/>
          <a:ext cx="6783619" cy="4584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208"/>
                <a:gridCol w="4919411"/>
              </a:tblGrid>
              <a:tr h="44386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标度函数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描述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4386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scale_alpha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alpha</a:t>
                      </a: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通道值（灰度）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4386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scale_brewer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调色板，来自</a:t>
                      </a: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colorbrewer.org</a:t>
                      </a: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网站展示的颜色标度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4386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scale_continuous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连续标度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4386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scale_data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日期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4386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scale_datetime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日期和时间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4386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scale_discrete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离散值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4386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scale_gradient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两种颜色构建的渐变色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4386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scale_gradient2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中颜色构建的渐变色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44386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scale_gradientn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zh-CN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种颜色构建的渐变色</a:t>
                      </a:r>
                      <a:endParaRPr lang="zh-CN" sz="18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标度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39205" y="1608468"/>
          <a:ext cx="7117004" cy="4074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5825"/>
                <a:gridCol w="5161179"/>
              </a:tblGrid>
              <a:tr h="58212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scale_grey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灰度颜色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58212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scale_hue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均匀色调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58212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scale_identity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直接使用指定的取值，不进行标度转换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58212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scale_linetype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用线条模式来展示不同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58212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scale_manual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手动指定离散标度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58212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scale_shape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用不同的形状来展示不同的数值</a:t>
                      </a:r>
                      <a:endParaRPr lang="zh-CN" sz="18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58212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scale_size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用不同大小的对象来展示不同的数值</a:t>
                      </a:r>
                      <a:endParaRPr lang="zh-CN" sz="18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分面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942" y="1589649"/>
            <a:ext cx="7230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分面就是控制分组绘图的方法和排列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形式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36590" y="2091458"/>
          <a:ext cx="5344038" cy="1073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492"/>
                <a:gridCol w="3506546"/>
              </a:tblGrid>
              <a:tr h="357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分面函数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描述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357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facet_grid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将分面放置在二维网格中</a:t>
                      </a:r>
                      <a:endParaRPr lang="zh-CN" sz="18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  <a:tr h="357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facet_wrap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将一维的分面按二维排列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分面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485" y="1603716"/>
            <a:ext cx="7805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5.7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】按年分组，一列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显示。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ggplot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(data=mpg, mapping=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(x=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cty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hwy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&lt;-p +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geom_point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colour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class,size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&gt;p&lt;-p+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stat_smooth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 p +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geom_point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colour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=factor(year),size=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 p +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scale_size_continuous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(range = c(4, 10))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增加标度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+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facet_wrap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(~ year,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ncol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=1)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分面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1509" y="1579904"/>
            <a:ext cx="6300128" cy="39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其它修饰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738" y="1688123"/>
            <a:ext cx="78052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5.8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】增加图名并精细修改图例（见图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5.22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ggplot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(mpg,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(x=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cty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hwy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&lt;-p +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geom_point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colour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class,size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&lt;-p +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stat_smooth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&lt;-p +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scale_size_continuous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(range = c(2, 5))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&lt;-p +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facet_wrap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(~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year,ncol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=1)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&lt;-p +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ggtitle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汽车油耗与型号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')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&lt;-p +labs(y='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每加仑高速公路行驶距离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',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坐标轴修饰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x='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每加仑城市公路行驶距离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&lt;-p +guides(size=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guide_legend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(title='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排量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'),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修改图例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colour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guide_legend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(title='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车型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',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override.aes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=list (size =5)))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</a:t>
            </a:r>
            <a:endParaRPr lang="zh-CN" altLang="zh-CN" sz="2000" dirty="0"/>
          </a:p>
          <a:p>
            <a:endParaRPr lang="zh-CN" alt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其它修饰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764" y="1614487"/>
            <a:ext cx="6619060" cy="4195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其它修饰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8806" y="1786597"/>
            <a:ext cx="7024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5.9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】条形图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排序。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&gt;class2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mpg$class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取出一列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&gt;class2 &lt;- reorder(class2,class2,length)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排序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&gt;mpg$class2  &lt;-  class2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mpg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增加一列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 &lt;- 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ggplot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(mpg,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(x=class2))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画布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  + 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geom_bar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(fill=class2))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绘制条形图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其它修饰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628774"/>
            <a:ext cx="5316870" cy="43077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其它修饰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6092" y="1603717"/>
            <a:ext cx="7343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5.10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】根据年份分别绘制条形图，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position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控制位置调整方式，图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5.24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position='identity'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结果。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p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ggplot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(mpg,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(class2,fill=factor(year)))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分组填充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  +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geom_bar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(position='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identity',alpha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=0.5)  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图片 20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68" y="3094264"/>
            <a:ext cx="3552825" cy="3028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046" y="1603717"/>
            <a:ext cx="7652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添加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标题和标签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&gt;plot(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x,y,xlab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="name of x",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ylab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="name of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y",main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="Scatter Plot")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执行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结果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点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图片 1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6151" y="2927156"/>
            <a:ext cx="5143794" cy="2812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其它修饰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6092" y="1603717"/>
            <a:ext cx="734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ggplot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(mpg,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(class2,fill=factor(year)))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分组填充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  +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geom_bar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(position='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dodge',alpha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=0.5)   #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7861" y="2438213"/>
            <a:ext cx="5248275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其它修饰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925" y="1603717"/>
            <a:ext cx="8328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ggplot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(mpg,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(class2,fill=factor(year)))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分组填充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  +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geom_bar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(position='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stack',alpha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=0.5)  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叠加条形图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图片 20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8951" y="2410077"/>
            <a:ext cx="6002685" cy="358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其它修饰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高水平绘图命令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670" y="1575159"/>
            <a:ext cx="8328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ggplot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(mpg,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(class2,fill=factor(year)))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分组填充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p  +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geom_bar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(position='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fill',alpha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=0.5)</a:t>
            </a:r>
            <a:r>
              <a:rPr lang="en-US" altLang="zh-CN" sz="2000" dirty="0"/>
              <a:t>   </a:t>
            </a:r>
            <a:endParaRPr lang="zh-CN" altLang="zh-CN" sz="2000" dirty="0"/>
          </a:p>
        </p:txBody>
      </p:sp>
      <p:pic>
        <p:nvPicPr>
          <p:cNvPr id="20" name="图片 1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677" y="2297112"/>
            <a:ext cx="6463959" cy="382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18713" y="1169836"/>
              <a:ext cx="1506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 数据可视化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77355" y="3397309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73985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5.3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交互绘图命令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9219" y="2028206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水平绘图命令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77355" y="4155320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35151" y="2708200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高水平绘图命令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rCharts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2707" y="1702191"/>
            <a:ext cx="80401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library(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rCharts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airquality$Month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as.factor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airquality$Month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转换为因子类型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rPlot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(Ozone ~ Wind | Month, data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airquality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color ="Month", type ="point")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rPlot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函数通过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指定图表类型。</a:t>
            </a:r>
            <a:endParaRPr lang="zh-CN" altLang="zh-CN" sz="2000" dirty="0"/>
          </a:p>
          <a:p>
            <a:endParaRPr lang="zh-CN" altLang="zh-CN" sz="2000" dirty="0"/>
          </a:p>
          <a:p>
            <a:endParaRPr lang="zh-CN" altLang="zh-CN" sz="20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1"/>
          <a:stretch>
            <a:fillRect/>
          </a:stretch>
        </p:blipFill>
        <p:spPr>
          <a:xfrm>
            <a:off x="1555652" y="3428274"/>
            <a:ext cx="5273040" cy="2694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plotly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2707" y="1702191"/>
            <a:ext cx="8040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library(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plotly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plot_ly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midwest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x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percollege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color = state, type = "box")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执行结果</a:t>
            </a:r>
            <a:endParaRPr lang="zh-CN" altLang="zh-CN" sz="2000" dirty="0"/>
          </a:p>
          <a:p>
            <a:endParaRPr lang="zh-CN" altLang="zh-CN" sz="20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1" name="图片 20" descr="rcharts-010">
            <a:hlinkClick r:id="rId1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6470" y="2389414"/>
            <a:ext cx="509587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2707" y="1533465"/>
            <a:ext cx="8560616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(1)Shiny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具有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如下特性：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只用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几行代码就可以构建有用的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应用程序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不需要用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JavaScript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应用程序会自动刷新计算结果，这与电子表格实时计算的效果类似。 当用户修改输入时，输出值自动更新，而不需要在浏览器中手动刷新。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用户界面可以用纯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语言构建，如果想更灵活，可以直接用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HTML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JavaScript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来写。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可以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在任何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环境中运行（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命令行、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Windows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或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中的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Rgui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StatET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RStudio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等）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基于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1"/>
              </a:rPr>
              <a:t>Twitter Bootstrap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的默认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UI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主题很吸引人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高度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定制化的滑动条小工具（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slider widget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），内置了对动画的支持。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预先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构建有输出小工具，用来展示图形、表格以及打印输出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对象。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采用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websockets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包，做到浏览器和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之间快速双向通信。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采用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反应式（reactive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）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编程模型，摒弃了繁杂的 事件处理代码，这样你可以集中精力于真正关心的代码上。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开发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和发布你自己的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小工具，其他开发者也可以非常容易地将它加到自己的应用中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474490"/>
            <a:ext cx="82010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814761"/>
            <a:ext cx="83534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3551" y="1474490"/>
            <a:ext cx="2574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(2)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最简单的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551" y="1474490"/>
            <a:ext cx="2574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(3)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三种运行方式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821134"/>
            <a:ext cx="80676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046" y="1603717"/>
            <a:ext cx="7652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更改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点的形状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默认情形下，绘图字符为空心点，可以使用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pch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选项参数进行更改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&gt;plot(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x,y,xlab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="name of x",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ylab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="name of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y",main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="Scatter +Plot",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xlim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=c(1,80),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ylim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=c(0,200),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=19)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执行结果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点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图片 14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4744" y="3070126"/>
            <a:ext cx="5279268" cy="2669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551" y="1474490"/>
            <a:ext cx="2574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(4)UI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布局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9" y="2130010"/>
            <a:ext cx="76676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551" y="1474490"/>
            <a:ext cx="2574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(4)UI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布局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0" y="1874600"/>
            <a:ext cx="82962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551" y="1474490"/>
            <a:ext cx="2574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(4)UI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布局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960789"/>
            <a:ext cx="85248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551" y="1474490"/>
            <a:ext cx="2574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(4)UI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布局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109788"/>
            <a:ext cx="87725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446689"/>
            <a:ext cx="26384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551" y="1474490"/>
            <a:ext cx="2574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(5)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输入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7" y="2182376"/>
            <a:ext cx="4254500" cy="354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2182375"/>
            <a:ext cx="3933825" cy="354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551" y="1474490"/>
            <a:ext cx="2574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(5)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输入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4600"/>
            <a:ext cx="8866578" cy="488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550" y="1474490"/>
            <a:ext cx="2574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(5)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输入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874600"/>
            <a:ext cx="89439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551" y="1474490"/>
            <a:ext cx="2574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(6)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输出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474490"/>
            <a:ext cx="6742114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/>
              <a:t>shiny</a:t>
            </a:r>
            <a:r>
              <a:rPr lang="zh-CN" altLang="zh-CN" sz="2400" dirty="0" smtClean="0"/>
              <a:t>包</a:t>
            </a:r>
            <a:endParaRPr lang="zh-CN" altLang="en-US" sz="2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551" y="1474490"/>
            <a:ext cx="2574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(6)</a:t>
            </a:r>
            <a:r>
              <a:rPr lang="zh-CN" altLang="en-US" sz="2000" dirty="0" smtClean="0"/>
              <a:t>输出</a:t>
            </a:r>
            <a:endParaRPr lang="en-US" altLang="zh-CN" sz="2000" dirty="0" smtClean="0"/>
          </a:p>
          <a:p>
            <a:endParaRPr lang="en-US" altLang="zh-CN" sz="2000" dirty="0" smtClean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50" y="1828433"/>
            <a:ext cx="7966637" cy="469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/>
              <a:t>shiny</a:t>
            </a:r>
            <a:r>
              <a:rPr lang="zh-CN" altLang="zh-CN" sz="2400" dirty="0" smtClean="0"/>
              <a:t>包</a:t>
            </a:r>
            <a:endParaRPr lang="zh-CN" altLang="en-US" sz="2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551" y="1474490"/>
            <a:ext cx="2574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(6)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输出</a:t>
            </a:r>
            <a:endParaRPr lang="en-US" altLang="zh-CN" sz="2000" dirty="0" smtClean="0"/>
          </a:p>
          <a:p>
            <a:endParaRPr lang="en-US" altLang="zh-CN" sz="2000" dirty="0" smtClean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" y="1828433"/>
            <a:ext cx="90201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点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189037" y="1752808"/>
          <a:ext cx="6023308" cy="418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5949"/>
                <a:gridCol w="3787359"/>
              </a:tblGrid>
              <a:tr h="52297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参数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作用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</a:tr>
              <a:tr h="52297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col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绘图字符的颜色</a:t>
                      </a:r>
                      <a:endParaRPr lang="zh-CN" sz="18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</a:tr>
              <a:tr h="52297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col.axis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坐标轴文字颜色</a:t>
                      </a:r>
                      <a:endParaRPr lang="zh-CN" sz="18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</a:tr>
              <a:tr h="52297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col.lab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坐标轴标签颜色</a:t>
                      </a:r>
                      <a:endParaRPr lang="zh-CN" sz="18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</a:tr>
              <a:tr h="52297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col.main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标题颜色</a:t>
                      </a:r>
                      <a:endParaRPr lang="zh-CN" sz="18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</a:tr>
              <a:tr h="52297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col.sub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副标题颜色</a:t>
                      </a:r>
                      <a:endParaRPr lang="zh-CN" sz="18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</a:tr>
              <a:tr h="52297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fg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前景色</a:t>
                      </a:r>
                      <a:endParaRPr lang="zh-CN" sz="18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</a:tr>
              <a:tr h="52297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bg</a:t>
                      </a:r>
                      <a:endParaRPr lang="zh-CN" sz="18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背景色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41009" y="1243657"/>
            <a:ext cx="254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与颜色相关的参数</a:t>
            </a:r>
            <a:endParaRPr lang="zh-CN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551" y="1474490"/>
            <a:ext cx="2574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(7)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添加标签</a:t>
            </a:r>
            <a:endParaRPr lang="en-US" altLang="zh-CN" sz="2000" dirty="0" smtClean="0"/>
          </a:p>
          <a:p>
            <a:endParaRPr lang="en-US" altLang="zh-CN" sz="2000" dirty="0" smtClean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730721"/>
            <a:ext cx="5972175" cy="567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8" y="1474489"/>
            <a:ext cx="7928220" cy="50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2" y="1501575"/>
            <a:ext cx="7401731" cy="47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shiny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交互绘图命令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1536700"/>
            <a:ext cx="90773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18713" y="1169836"/>
              <a:ext cx="1506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 数据可视化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9219" y="2028206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水平绘图命令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35151" y="2708200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高水平绘图命令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777355" y="4130581"/>
            <a:ext cx="5693399" cy="415498"/>
            <a:chOff x="1807265" y="2462595"/>
            <a:chExt cx="5693399" cy="415498"/>
          </a:xfrm>
        </p:grpSpPr>
        <p:sp>
          <p:nvSpPr>
            <p:cNvPr id="27" name="圆角矩形 2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3286" y="2462595"/>
              <a:ext cx="78098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49218" y="3467858"/>
            <a:ext cx="5693399" cy="426278"/>
            <a:chOff x="1807265" y="2935089"/>
            <a:chExt cx="5693399" cy="426278"/>
          </a:xfrm>
        </p:grpSpPr>
        <p:sp>
          <p:nvSpPr>
            <p:cNvPr id="30" name="圆角矩形 29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881814" y="2945869"/>
              <a:ext cx="273985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交互绘图命令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2" y="2028169"/>
            <a:ext cx="7961879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可以用来克服散点图中数据点重叠问题。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 A </a:t>
            </a:r>
            <a:r>
              <a:rPr lang="zh-CN" altLang="zh-CN" dirty="0">
                <a:solidFill>
                  <a:schemeClr val="bg1"/>
                </a:solidFill>
              </a:rPr>
              <a:t>脸谱图</a:t>
            </a:r>
            <a:r>
              <a:rPr lang="en-US" altLang="zh-CN" dirty="0">
                <a:solidFill>
                  <a:schemeClr val="bg1"/>
                </a:solidFill>
              </a:rPr>
              <a:t>        B </a:t>
            </a:r>
            <a:r>
              <a:rPr lang="zh-CN" altLang="zh-CN" dirty="0">
                <a:solidFill>
                  <a:schemeClr val="bg1"/>
                </a:solidFill>
              </a:rPr>
              <a:t>直方图</a:t>
            </a:r>
            <a:r>
              <a:rPr lang="en-US" altLang="zh-CN" dirty="0">
                <a:solidFill>
                  <a:schemeClr val="bg1"/>
                </a:solidFill>
              </a:rPr>
              <a:t>      C </a:t>
            </a:r>
            <a:r>
              <a:rPr lang="zh-CN" altLang="zh-CN" dirty="0">
                <a:solidFill>
                  <a:schemeClr val="bg1"/>
                </a:solidFill>
              </a:rPr>
              <a:t>星状图</a:t>
            </a:r>
            <a:r>
              <a:rPr lang="en-US" altLang="zh-CN" dirty="0">
                <a:solidFill>
                  <a:schemeClr val="bg1"/>
                </a:solidFill>
              </a:rPr>
              <a:t>       D </a:t>
            </a:r>
            <a:r>
              <a:rPr lang="zh-CN" altLang="zh-CN" dirty="0">
                <a:solidFill>
                  <a:schemeClr val="bg1"/>
                </a:solidFill>
              </a:rPr>
              <a:t>向日葵散点图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在“箱线图”中，箱体的底部表示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 A </a:t>
            </a:r>
            <a:r>
              <a:rPr lang="zh-CN" altLang="zh-CN" dirty="0">
                <a:solidFill>
                  <a:schemeClr val="bg1"/>
                </a:solidFill>
              </a:rPr>
              <a:t>上四分位数</a:t>
            </a:r>
            <a:r>
              <a:rPr lang="en-US" altLang="zh-CN" dirty="0">
                <a:solidFill>
                  <a:schemeClr val="bg1"/>
                </a:solidFill>
              </a:rPr>
              <a:t>    B </a:t>
            </a:r>
            <a:r>
              <a:rPr lang="zh-CN" altLang="zh-CN" dirty="0">
                <a:solidFill>
                  <a:schemeClr val="bg1"/>
                </a:solidFill>
              </a:rPr>
              <a:t>中位数</a:t>
            </a:r>
            <a:r>
              <a:rPr lang="en-US" altLang="zh-CN" dirty="0">
                <a:solidFill>
                  <a:schemeClr val="bg1"/>
                </a:solidFill>
              </a:rPr>
              <a:t>      C </a:t>
            </a:r>
            <a:r>
              <a:rPr lang="zh-CN" altLang="zh-CN" dirty="0">
                <a:solidFill>
                  <a:schemeClr val="bg1"/>
                </a:solidFill>
              </a:rPr>
              <a:t>下四分位数</a:t>
            </a:r>
            <a:r>
              <a:rPr lang="en-US" altLang="zh-CN" dirty="0">
                <a:solidFill>
                  <a:schemeClr val="bg1"/>
                </a:solidFill>
              </a:rPr>
              <a:t>   D </a:t>
            </a:r>
            <a:r>
              <a:rPr lang="zh-CN" altLang="zh-CN" dirty="0">
                <a:solidFill>
                  <a:schemeClr val="bg1"/>
                </a:solidFill>
              </a:rPr>
              <a:t>众数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可以用来克服散点图中数据点重叠问题。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 A </a:t>
            </a:r>
            <a:r>
              <a:rPr lang="zh-CN" altLang="zh-CN" dirty="0">
                <a:solidFill>
                  <a:schemeClr val="bg1"/>
                </a:solidFill>
              </a:rPr>
              <a:t>脸谱图</a:t>
            </a:r>
            <a:r>
              <a:rPr lang="en-US" altLang="zh-CN" dirty="0">
                <a:solidFill>
                  <a:schemeClr val="bg1"/>
                </a:solidFill>
              </a:rPr>
              <a:t>        B </a:t>
            </a:r>
            <a:r>
              <a:rPr lang="zh-CN" altLang="zh-CN" dirty="0">
                <a:solidFill>
                  <a:schemeClr val="bg1"/>
                </a:solidFill>
              </a:rPr>
              <a:t>直方图</a:t>
            </a:r>
            <a:r>
              <a:rPr lang="en-US" altLang="zh-CN" dirty="0">
                <a:solidFill>
                  <a:schemeClr val="bg1"/>
                </a:solidFill>
              </a:rPr>
              <a:t>      C </a:t>
            </a:r>
            <a:r>
              <a:rPr lang="zh-CN" altLang="zh-CN" dirty="0">
                <a:solidFill>
                  <a:schemeClr val="bg1"/>
                </a:solidFill>
              </a:rPr>
              <a:t>星状图</a:t>
            </a:r>
            <a:r>
              <a:rPr lang="en-US" altLang="zh-CN" dirty="0">
                <a:solidFill>
                  <a:schemeClr val="bg1"/>
                </a:solidFill>
              </a:rPr>
              <a:t>       D </a:t>
            </a:r>
            <a:r>
              <a:rPr lang="zh-CN" altLang="zh-CN" dirty="0">
                <a:solidFill>
                  <a:schemeClr val="bg1"/>
                </a:solidFill>
              </a:rPr>
              <a:t>向日葵散点图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在“箱线图”中，箱体的底部表示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A </a:t>
            </a:r>
            <a:r>
              <a:rPr lang="zh-CN" altLang="zh-CN" dirty="0">
                <a:solidFill>
                  <a:schemeClr val="bg1"/>
                </a:solidFill>
              </a:rPr>
              <a:t>上四分位数</a:t>
            </a:r>
            <a:r>
              <a:rPr lang="en-US" altLang="zh-CN" dirty="0">
                <a:solidFill>
                  <a:schemeClr val="bg1"/>
                </a:solidFill>
              </a:rPr>
              <a:t>    B </a:t>
            </a:r>
            <a:r>
              <a:rPr lang="zh-CN" altLang="zh-CN" dirty="0">
                <a:solidFill>
                  <a:schemeClr val="bg1"/>
                </a:solidFill>
              </a:rPr>
              <a:t>中位数</a:t>
            </a:r>
            <a:r>
              <a:rPr lang="en-US" altLang="zh-CN" dirty="0">
                <a:solidFill>
                  <a:schemeClr val="bg1"/>
                </a:solidFill>
              </a:rPr>
              <a:t>      C </a:t>
            </a:r>
            <a:r>
              <a:rPr lang="zh-CN" altLang="zh-CN" dirty="0">
                <a:solidFill>
                  <a:schemeClr val="bg1"/>
                </a:solidFill>
              </a:rPr>
              <a:t>下四分位数</a:t>
            </a:r>
            <a:r>
              <a:rPr lang="en-US" altLang="zh-CN" dirty="0">
                <a:solidFill>
                  <a:schemeClr val="bg1"/>
                </a:solidFill>
              </a:rPr>
              <a:t>   D </a:t>
            </a:r>
            <a:r>
              <a:rPr lang="zh-CN" altLang="zh-CN" dirty="0">
                <a:solidFill>
                  <a:schemeClr val="bg1"/>
                </a:solidFill>
              </a:rPr>
              <a:t>众数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5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u="sng" dirty="0" smtClean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图和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图有助于描绘两个变量间的关系。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6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u="sng" dirty="0" smtClean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函数能按向量绘制图形。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线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009" y="1243657"/>
            <a:ext cx="71182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】随机产生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个时间点，并绘制图形。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&gt;t &lt;- 1:50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set.seed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(1234)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&gt;v&lt;-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rnorm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(50,0,10)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&gt;plot(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t,v,type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="l")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执行结果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图片 1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4850" y="2602669"/>
            <a:ext cx="4224411" cy="302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线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009" y="1243657"/>
            <a:ext cx="7118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(1)type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的取值：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type="p"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,type="l"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,type="b"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表示点划线。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更改线条类型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中提供了很多类型的线条，可以通过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lty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选项来设定。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执行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plot(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t,v,type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="l",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lty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=2)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，结果如图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5.6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图片 14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12" y="3156291"/>
            <a:ext cx="5474506" cy="272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低水平绘图命令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第五章 数据可视化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线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009" y="1243657"/>
            <a:ext cx="711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lty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取值对应的线型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图片 1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3836" y="1985009"/>
            <a:ext cx="5157641" cy="319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语言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《大数据实践》配套PPT之一：第5章 内存大数据计算框架 Spark_1.potx</Template>
  <TotalTime>0</TotalTime>
  <Words>8613</Words>
  <Application>WPS 演示</Application>
  <PresentationFormat>全屏显示(4:3)</PresentationFormat>
  <Paragraphs>954</Paragraphs>
  <Slides>70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70</vt:i4>
      </vt:variant>
    </vt:vector>
  </HeadingPairs>
  <TitlesOfParts>
    <vt:vector size="80" baseType="lpstr">
      <vt:lpstr>Arial</vt:lpstr>
      <vt:lpstr>宋体</vt:lpstr>
      <vt:lpstr>Wingdings</vt:lpstr>
      <vt:lpstr>微软雅黑</vt:lpstr>
      <vt:lpstr>等线</vt:lpstr>
      <vt:lpstr>Times New Roman</vt:lpstr>
      <vt:lpstr>Arial Unicode MS</vt:lpstr>
      <vt:lpstr>Calibri</vt:lpstr>
      <vt:lpstr>Symbol</vt:lpstr>
      <vt:lpstr>R语言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496</cp:revision>
  <dcterms:created xsi:type="dcterms:W3CDTF">2015-11-23T03:31:00Z</dcterms:created>
  <dcterms:modified xsi:type="dcterms:W3CDTF">2018-12-28T02:17:09Z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