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61"/>
  </p:handoutMasterIdLst>
  <p:sldIdLst>
    <p:sldId id="657" r:id="rId3"/>
    <p:sldId id="446" r:id="rId4"/>
    <p:sldId id="463" r:id="rId6"/>
    <p:sldId id="572" r:id="rId7"/>
    <p:sldId id="573" r:id="rId8"/>
    <p:sldId id="603" r:id="rId9"/>
    <p:sldId id="714" r:id="rId10"/>
    <p:sldId id="577" r:id="rId11"/>
    <p:sldId id="604" r:id="rId12"/>
    <p:sldId id="609" r:id="rId13"/>
    <p:sldId id="610" r:id="rId14"/>
    <p:sldId id="611" r:id="rId15"/>
    <p:sldId id="612" r:id="rId16"/>
    <p:sldId id="613" r:id="rId17"/>
    <p:sldId id="578" r:id="rId18"/>
    <p:sldId id="614" r:id="rId19"/>
    <p:sldId id="615" r:id="rId20"/>
    <p:sldId id="605" r:id="rId21"/>
    <p:sldId id="616" r:id="rId22"/>
    <p:sldId id="606" r:id="rId23"/>
    <p:sldId id="617" r:id="rId24"/>
    <p:sldId id="618" r:id="rId25"/>
    <p:sldId id="607" r:id="rId26"/>
    <p:sldId id="619" r:id="rId27"/>
    <p:sldId id="620" r:id="rId28"/>
    <p:sldId id="608" r:id="rId29"/>
    <p:sldId id="621" r:id="rId30"/>
    <p:sldId id="622" r:id="rId31"/>
    <p:sldId id="623" r:id="rId32"/>
    <p:sldId id="624" r:id="rId33"/>
    <p:sldId id="600" r:id="rId34"/>
    <p:sldId id="464" r:id="rId35"/>
    <p:sldId id="579" r:id="rId36"/>
    <p:sldId id="625" r:id="rId37"/>
    <p:sldId id="581" r:id="rId38"/>
    <p:sldId id="626" r:id="rId39"/>
    <p:sldId id="627" r:id="rId40"/>
    <p:sldId id="628" r:id="rId41"/>
    <p:sldId id="629" r:id="rId42"/>
    <p:sldId id="630" r:id="rId43"/>
    <p:sldId id="631" r:id="rId44"/>
    <p:sldId id="632" r:id="rId45"/>
    <p:sldId id="633" r:id="rId46"/>
    <p:sldId id="634" r:id="rId47"/>
    <p:sldId id="635" r:id="rId48"/>
    <p:sldId id="601" r:id="rId49"/>
    <p:sldId id="582" r:id="rId50"/>
    <p:sldId id="636" r:id="rId51"/>
    <p:sldId id="637" r:id="rId52"/>
    <p:sldId id="602" r:id="rId53"/>
    <p:sldId id="569" r:id="rId54"/>
    <p:sldId id="597" r:id="rId55"/>
    <p:sldId id="658" r:id="rId56"/>
    <p:sldId id="659" r:id="rId57"/>
    <p:sldId id="660" r:id="rId58"/>
    <p:sldId id="661" r:id="rId59"/>
    <p:sldId id="662" r:id="rId6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3D89BC"/>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6429" autoAdjust="0"/>
  </p:normalViewPr>
  <p:slideViewPr>
    <p:cSldViewPr snapToGrid="0" showGuides="1">
      <p:cViewPr varScale="1">
        <p:scale>
          <a:sx n="68" d="100"/>
          <a:sy n="68" d="100"/>
        </p:scale>
        <p:origin x="-1554" y="-102"/>
      </p:cViewPr>
      <p:guideLst>
        <p:guide orient="horz" pos="4029"/>
        <p:guide orient="horz" pos="1451"/>
        <p:guide orient="horz" pos="637"/>
        <p:guide pos="1880"/>
        <p:guide pos="175"/>
        <p:guide pos="5537"/>
        <p:guide pos="1211"/>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772"/>
        <p:guide pos="217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5" Type="http://schemas.openxmlformats.org/officeDocument/2006/relationships/commentAuthors" Target="commentAuthors.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handoutMaster" Target="handoutMasters/handoutMaster1.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hasCustomPrompt="1"/>
          </p:nvPr>
        </p:nvSpPr>
        <p:spPr>
          <a:xfrm>
            <a:off x="701675" y="1628775"/>
            <a:ext cx="7829550" cy="4364038"/>
          </a:xfrm>
        </p:spPr>
        <p:txBody>
          <a:bodyPr/>
          <a:lstStyle/>
          <a:p>
            <a:pPr lvl="0"/>
            <a:r>
              <a:rPr lang="zh-CN" altLang="en-US" noProof="0" smtClean="0"/>
              <a:t>单击图标添加表格</a:t>
            </a:r>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hyperlink" Target="http://lib.csdn.net/base/python"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5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cstor.cn/proTextdetail_11007.html" TargetMode="External"/><Relationship Id="rId4" Type="http://schemas.openxmlformats.org/officeDocument/2006/relationships/image" Target="../media/image8.jpeg"/><Relationship Id="rId3" Type="http://schemas.openxmlformats.org/officeDocument/2006/relationships/hyperlink" Target="http://www.cstor.cn/proTextdetail_12031.html" TargetMode="External"/><Relationship Id="rId2" Type="http://schemas.openxmlformats.org/officeDocument/2006/relationships/image" Target="../media/image7.jpeg"/><Relationship Id="rId1" Type="http://schemas.openxmlformats.org/officeDocument/2006/relationships/hyperlink" Target="http://www.cstor.cn/proTextdetail_10766.html" TargetMode="External"/></Relationships>
</file>

<file path=ppt/slides/_rels/slide5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5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56.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25.png"/><Relationship Id="rId7" Type="http://schemas.openxmlformats.org/officeDocument/2006/relationships/hyperlink" Target="http://www.chinarobots.cn/" TargetMode="External"/><Relationship Id="rId6" Type="http://schemas.openxmlformats.org/officeDocument/2006/relationships/image" Target="../media/image24.png"/><Relationship Id="rId5" Type="http://schemas.openxmlformats.org/officeDocument/2006/relationships/hyperlink" Target="http://www.chinaaiworld.cn/" TargetMode="External"/><Relationship Id="rId4" Type="http://schemas.openxmlformats.org/officeDocument/2006/relationships/image" Target="../media/image23.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35.png"/><Relationship Id="rId25" Type="http://schemas.openxmlformats.org/officeDocument/2006/relationships/image" Target="../media/image34.png"/><Relationship Id="rId24" Type="http://schemas.openxmlformats.org/officeDocument/2006/relationships/hyperlink" Target="http://www.envicloud.cn/" TargetMode="External"/><Relationship Id="rId23" Type="http://schemas.openxmlformats.org/officeDocument/2006/relationships/image" Target="../media/image33.png"/><Relationship Id="rId22" Type="http://schemas.openxmlformats.org/officeDocument/2006/relationships/image" Target="../media/image32.png"/><Relationship Id="rId21" Type="http://schemas.openxmlformats.org/officeDocument/2006/relationships/hyperlink" Target="http://www.wanwuyun.com/" TargetMode="External"/><Relationship Id="rId20" Type="http://schemas.openxmlformats.org/officeDocument/2006/relationships/image" Target="../media/image31.png"/><Relationship Id="rId2" Type="http://schemas.openxmlformats.org/officeDocument/2006/relationships/image" Target="../media/image22.png"/><Relationship Id="rId19" Type="http://schemas.openxmlformats.org/officeDocument/2006/relationships/hyperlink" Target="http://www.smartcitychina.cn/" TargetMode="External"/><Relationship Id="rId18" Type="http://schemas.openxmlformats.org/officeDocument/2006/relationships/image" Target="../media/image30.png"/><Relationship Id="rId17" Type="http://schemas.openxmlformats.org/officeDocument/2006/relationships/hyperlink" Target="http://www.netofthings.cn/" TargetMode="External"/><Relationship Id="rId16" Type="http://schemas.openxmlformats.org/officeDocument/2006/relationships/image" Target="../media/image29.png"/><Relationship Id="rId15" Type="http://schemas.openxmlformats.org/officeDocument/2006/relationships/hyperlink" Target="http://www.thebigdata.cn/" TargetMode="External"/><Relationship Id="rId14" Type="http://schemas.openxmlformats.org/officeDocument/2006/relationships/image" Target="../media/image28.png"/><Relationship Id="rId13" Type="http://schemas.openxmlformats.org/officeDocument/2006/relationships/hyperlink" Target="http://www.worldstor.cn/" TargetMode="External"/><Relationship Id="rId12" Type="http://schemas.openxmlformats.org/officeDocument/2006/relationships/image" Target="../media/image27.png"/><Relationship Id="rId11" Type="http://schemas.openxmlformats.org/officeDocument/2006/relationships/hyperlink" Target="http://www.pm25.org.cn/" TargetMode="External"/><Relationship Id="rId10" Type="http://schemas.openxmlformats.org/officeDocument/2006/relationships/image" Target="../media/image26.png"/><Relationship Id="rId1" Type="http://schemas.openxmlformats.org/officeDocument/2006/relationships/hyperlink" Target="http://www.chinaznyj.com/" TargetMode="Externa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
        <p:nvSpPr>
          <p:cNvPr id="4" name="矩形 3"/>
          <p:cNvSpPr/>
          <p:nvPr/>
        </p:nvSpPr>
        <p:spPr>
          <a:xfrm>
            <a:off x="1319511" y="720005"/>
            <a:ext cx="6504978" cy="1322070"/>
          </a:xfrm>
          <a:prstGeom prst="rect">
            <a:avLst/>
          </a:prstGeom>
          <a:effectLst/>
        </p:spPr>
        <p:txBody>
          <a:bodyPr wrap="square">
            <a:spAutoFit/>
          </a:bodyPr>
          <a:lstStyle/>
          <a:p>
            <a:pPr algn="ctr">
              <a:defRPr/>
            </a:pPr>
            <a:r>
              <a:rPr lang="en-US" altLang="zh-CN" sz="8000" b="1" spc="300" dirty="0" smtClean="0">
                <a:ln w="11430"/>
                <a:solidFill>
                  <a:srgbClr val="3D89BC"/>
                </a:solidFill>
                <a:latin typeface="微软雅黑" panose="020B0503020204020204" pitchFamily="34" charset="-122"/>
                <a:ea typeface="微软雅黑" panose="020B0503020204020204" pitchFamily="34" charset="-122"/>
              </a:rPr>
              <a:t>R </a:t>
            </a:r>
            <a:r>
              <a:rPr lang="zh-CN" altLang="en-US" sz="8000" b="1" spc="300" dirty="0" smtClean="0">
                <a:ln w="11430"/>
                <a:solidFill>
                  <a:srgbClr val="3D89BC"/>
                </a:solidFill>
                <a:latin typeface="微软雅黑" panose="020B0503020204020204" pitchFamily="34" charset="-122"/>
                <a:ea typeface="微软雅黑" panose="020B0503020204020204" pitchFamily="34" charset="-122"/>
              </a:rPr>
              <a:t>语言</a:t>
            </a:r>
            <a:endParaRPr lang="zh-CN" altLang="en-US" sz="8000" b="1" spc="300" dirty="0" smtClean="0">
              <a:ln w="11430"/>
              <a:solidFill>
                <a:srgbClr val="3D89BC"/>
              </a:solidFill>
              <a:latin typeface="微软雅黑" panose="020B0503020204020204" pitchFamily="34" charset="-122"/>
              <a:ea typeface="微软雅黑" panose="020B0503020204020204" pitchFamily="34" charset="-122"/>
            </a:endParaRPr>
          </a:p>
        </p:txBody>
      </p:sp>
      <p:pic>
        <p:nvPicPr>
          <p:cNvPr id="40963"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8" name="TextBox 6"/>
          <p:cNvSpPr txBox="1"/>
          <p:nvPr/>
        </p:nvSpPr>
        <p:spPr>
          <a:xfrm>
            <a:off x="1670340" y="2297556"/>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130713"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5744150"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 name="TextBox 6"/>
          <p:cNvSpPr txBox="1"/>
          <p:nvPr/>
        </p:nvSpPr>
        <p:spPr>
          <a:xfrm>
            <a:off x="1670340" y="2634610"/>
            <a:ext cx="6270084" cy="337185"/>
          </a:xfrm>
          <a:prstGeom prst="rect">
            <a:avLst/>
          </a:prstGeom>
          <a:noFill/>
        </p:spPr>
        <p:txBody>
          <a:bodyPr wrap="square" rtlCol="0">
            <a:spAutoFit/>
          </a:bodyPr>
          <a:p>
            <a:r>
              <a:rPr lang="zh-CN" altLang="en-US" sz="1600" dirty="0">
                <a:solidFill>
                  <a:schemeClr val="tx1">
                    <a:lumMod val="75000"/>
                    <a:lumOff val="25000"/>
                  </a:schemeClr>
                </a:solidFill>
              </a:rPr>
              <a:t>程显毅    主编                            刘颖  朱倩    副主编</a:t>
            </a:r>
            <a:endParaRPr lang="zh-CN" altLang="en-US" sz="1600" dirty="0">
              <a:solidFill>
                <a:schemeClr val="tx1">
                  <a:lumMod val="75000"/>
                  <a:lumOff val="25000"/>
                </a:schemeClr>
              </a:solidFill>
            </a:endParaRPr>
          </a:p>
        </p:txBody>
      </p:sp>
      <p:sp>
        <p:nvSpPr>
          <p:cNvPr id="5" name="Freeform 25"/>
          <p:cNvSpPr>
            <a:spLocks noEditPoints="1"/>
          </p:cNvSpPr>
          <p:nvPr/>
        </p:nvSpPr>
        <p:spPr bwMode="auto">
          <a:xfrm>
            <a:off x="2442785"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3636640"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向量</a:t>
            </a:r>
            <a:endParaRPr kumimoji="1" lang="zh-CN" altLang="en-US" sz="2400" dirty="0" smtClean="0">
              <a:solidFill>
                <a:schemeClr val="tx1">
                  <a:lumMod val="75000"/>
                  <a:lumOff val="25000"/>
                </a:schemeClr>
              </a:solidFill>
            </a:endParaRPr>
          </a:p>
        </p:txBody>
      </p:sp>
      <p:grpSp>
        <p:nvGrpSpPr>
          <p:cNvPr id="15" name="组合 14"/>
          <p:cNvGrpSpPr/>
          <p:nvPr/>
        </p:nvGrpSpPr>
        <p:grpSpPr>
          <a:xfrm>
            <a:off x="-1" y="-2439"/>
            <a:ext cx="9145786" cy="718410"/>
            <a:chOff x="-1" y="190175"/>
            <a:chExt cx="9145786" cy="525795"/>
          </a:xfrm>
        </p:grpSpPr>
        <p:sp>
          <p:nvSpPr>
            <p:cNvPr id="16" name="任意多边形 1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0"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1"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TextBox 3"/>
          <p:cNvSpPr txBox="1"/>
          <p:nvPr/>
        </p:nvSpPr>
        <p:spPr>
          <a:xfrm>
            <a:off x="942534" y="1589648"/>
            <a:ext cx="7258929" cy="3447098"/>
          </a:xfrm>
          <a:prstGeom prst="rect">
            <a:avLst/>
          </a:prstGeom>
          <a:noFill/>
        </p:spPr>
        <p:txBody>
          <a:bodyPr wrap="square" rtlCol="0">
            <a:spAutoFit/>
          </a:bodyPr>
          <a:lstStyle/>
          <a:p>
            <a:r>
              <a:rPr lang="zh-CN" altLang="zh-CN" sz="2000" dirty="0">
                <a:solidFill>
                  <a:schemeClr val="tx1">
                    <a:lumMod val="75000"/>
                    <a:lumOff val="25000"/>
                  </a:schemeClr>
                </a:solidFill>
              </a:rPr>
              <a:t>③</a:t>
            </a:r>
            <a:r>
              <a:rPr lang="en-US" altLang="zh-CN" sz="2000" dirty="0" err="1">
                <a:solidFill>
                  <a:schemeClr val="tx1">
                    <a:lumMod val="75000"/>
                    <a:lumOff val="25000"/>
                  </a:schemeClr>
                </a:solidFill>
              </a:rPr>
              <a:t>seq</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产生一个等差向量序列</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格式：</a:t>
            </a:r>
            <a:r>
              <a:rPr lang="en-US" altLang="zh-CN" sz="2000" dirty="0" err="1">
                <a:solidFill>
                  <a:schemeClr val="tx1">
                    <a:lumMod val="75000"/>
                    <a:lumOff val="25000"/>
                  </a:schemeClr>
                </a:solidFill>
              </a:rPr>
              <a:t>seq</a:t>
            </a:r>
            <a:r>
              <a:rPr lang="en-US" altLang="zh-CN" sz="2000" dirty="0">
                <a:solidFill>
                  <a:schemeClr val="tx1">
                    <a:lumMod val="75000"/>
                    <a:lumOff val="25000"/>
                  </a:schemeClr>
                </a:solidFill>
              </a:rPr>
              <a:t>(from = n, to =m, by = </a:t>
            </a:r>
            <a:r>
              <a:rPr lang="en-US" altLang="zh-CN" sz="2000" dirty="0" err="1">
                <a:solidFill>
                  <a:schemeClr val="tx1">
                    <a:lumMod val="75000"/>
                    <a:lumOff val="25000"/>
                  </a:schemeClr>
                </a:solidFill>
              </a:rPr>
              <a:t>k,len</a:t>
            </a:r>
            <a:r>
              <a:rPr lang="en-US" altLang="zh-CN" sz="2000" dirty="0">
                <a:solidFill>
                  <a:schemeClr val="tx1">
                    <a:lumMod val="75000"/>
                    <a:lumOff val="25000"/>
                  </a:schemeClr>
                </a:solidFill>
              </a:rPr>
              <a:t> w)</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例子：</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&gt; </a:t>
            </a:r>
            <a:r>
              <a:rPr lang="en-US" altLang="zh-CN" sz="2000" dirty="0" err="1">
                <a:solidFill>
                  <a:schemeClr val="tx1">
                    <a:lumMod val="75000"/>
                    <a:lumOff val="25000"/>
                  </a:schemeClr>
                </a:solidFill>
              </a:rPr>
              <a:t>seq</a:t>
            </a:r>
            <a:r>
              <a:rPr lang="en-US" altLang="zh-CN" sz="2000" dirty="0">
                <a:solidFill>
                  <a:schemeClr val="tx1">
                    <a:lumMod val="75000"/>
                    <a:lumOff val="25000"/>
                  </a:schemeClr>
                </a:solidFill>
              </a:rPr>
              <a:t>(2, 10 )     #</a:t>
            </a:r>
            <a:r>
              <a:rPr lang="zh-CN" altLang="zh-CN" sz="2000" dirty="0">
                <a:solidFill>
                  <a:schemeClr val="tx1">
                    <a:lumMod val="75000"/>
                    <a:lumOff val="25000"/>
                  </a:schemeClr>
                </a:solidFill>
              </a:rPr>
              <a:t>默认公差为</a:t>
            </a:r>
            <a:r>
              <a:rPr lang="en-US" altLang="zh-CN" sz="2000" dirty="0">
                <a:solidFill>
                  <a:schemeClr val="tx1">
                    <a:lumMod val="75000"/>
                    <a:lumOff val="25000"/>
                  </a:schemeClr>
                </a:solidFill>
              </a:rPr>
              <a:t>1</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2  3  4  5  6  7  8  9 10</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a:t>
            </a:r>
            <a:r>
              <a:rPr lang="en-US" altLang="zh-CN" sz="2000" dirty="0" err="1">
                <a:solidFill>
                  <a:schemeClr val="tx1">
                    <a:lumMod val="75000"/>
                    <a:lumOff val="25000"/>
                  </a:schemeClr>
                </a:solidFill>
              </a:rPr>
              <a:t>seq</a:t>
            </a:r>
            <a:r>
              <a:rPr lang="en-US" altLang="zh-CN" sz="2000" dirty="0">
                <a:solidFill>
                  <a:schemeClr val="tx1">
                    <a:lumMod val="75000"/>
                    <a:lumOff val="25000"/>
                  </a:schemeClr>
                </a:solidFill>
              </a:rPr>
              <a:t>(2, 10 ,2)   #</a:t>
            </a:r>
            <a:r>
              <a:rPr lang="zh-CN" altLang="zh-CN" sz="2000" dirty="0">
                <a:solidFill>
                  <a:schemeClr val="tx1">
                    <a:lumMod val="75000"/>
                    <a:lumOff val="25000"/>
                  </a:schemeClr>
                </a:solidFill>
              </a:rPr>
              <a:t>如果不指定长度，</a:t>
            </a:r>
            <a:r>
              <a:rPr lang="en-US" altLang="zh-CN" sz="2000" dirty="0" err="1">
                <a:solidFill>
                  <a:schemeClr val="tx1">
                    <a:lumMod val="75000"/>
                    <a:lumOff val="25000"/>
                  </a:schemeClr>
                </a:solidFill>
              </a:rPr>
              <a:t>form,to,by</a:t>
            </a:r>
            <a:r>
              <a:rPr lang="zh-CN" altLang="zh-CN" sz="2000" dirty="0">
                <a:solidFill>
                  <a:schemeClr val="tx1">
                    <a:lumMod val="75000"/>
                    <a:lumOff val="25000"/>
                  </a:schemeClr>
                </a:solidFill>
              </a:rPr>
              <a:t>关键词可以省略</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2  4  6  8 10</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a:t>
            </a:r>
            <a:r>
              <a:rPr lang="en-US" altLang="zh-CN" sz="2000" dirty="0" err="1">
                <a:solidFill>
                  <a:schemeClr val="tx1">
                    <a:lumMod val="75000"/>
                    <a:lumOff val="25000"/>
                  </a:schemeClr>
                </a:solidFill>
              </a:rPr>
              <a:t>seq</a:t>
            </a:r>
            <a:r>
              <a:rPr lang="en-US" altLang="zh-CN" sz="2000" dirty="0">
                <a:solidFill>
                  <a:schemeClr val="tx1">
                    <a:lumMod val="75000"/>
                    <a:lumOff val="25000"/>
                  </a:schemeClr>
                </a:solidFill>
              </a:rPr>
              <a:t>(from =2, by = 2,len=10)  #</a:t>
            </a:r>
            <a:r>
              <a:rPr lang="zh-CN" altLang="zh-CN" sz="2000" dirty="0">
                <a:solidFill>
                  <a:schemeClr val="tx1">
                    <a:lumMod val="75000"/>
                    <a:lumOff val="25000"/>
                  </a:schemeClr>
                </a:solidFill>
              </a:rPr>
              <a:t>关键词</a:t>
            </a:r>
            <a:r>
              <a:rPr lang="en-US" altLang="zh-CN" sz="2000" dirty="0">
                <a:solidFill>
                  <a:schemeClr val="tx1">
                    <a:lumMod val="75000"/>
                    <a:lumOff val="25000"/>
                  </a:schemeClr>
                </a:solidFill>
              </a:rPr>
              <a:t>to</a:t>
            </a:r>
            <a:r>
              <a:rPr lang="zh-CN" altLang="zh-CN" sz="2000" dirty="0">
                <a:solidFill>
                  <a:schemeClr val="tx1">
                    <a:lumMod val="75000"/>
                    <a:lumOff val="25000"/>
                  </a:schemeClr>
                </a:solidFill>
              </a:rPr>
              <a:t>和</a:t>
            </a:r>
            <a:r>
              <a:rPr lang="en-US" altLang="zh-CN" sz="2000" dirty="0" err="1">
                <a:solidFill>
                  <a:schemeClr val="tx1">
                    <a:lumMod val="75000"/>
                    <a:lumOff val="25000"/>
                  </a:schemeClr>
                </a:solidFill>
              </a:rPr>
              <a:t>len</a:t>
            </a:r>
            <a:r>
              <a:rPr lang="zh-CN" altLang="zh-CN" sz="2000" dirty="0">
                <a:solidFill>
                  <a:schemeClr val="tx1">
                    <a:lumMod val="75000"/>
                    <a:lumOff val="25000"/>
                  </a:schemeClr>
                </a:solidFill>
              </a:rPr>
              <a:t>不能同时使用</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2  4  6  8 10 12 14 16 18 20</a:t>
            </a:r>
            <a:endParaRPr lang="en-US" altLang="zh-CN" sz="2000" dirty="0">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3636640"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向量</a:t>
            </a:r>
            <a:endParaRPr kumimoji="1" lang="zh-CN" altLang="en-US" sz="2400" dirty="0" smtClean="0">
              <a:solidFill>
                <a:schemeClr val="tx1">
                  <a:lumMod val="75000"/>
                  <a:lumOff val="25000"/>
                </a:schemeClr>
              </a:solidFill>
            </a:endParaRPr>
          </a:p>
        </p:txBody>
      </p:sp>
      <p:grpSp>
        <p:nvGrpSpPr>
          <p:cNvPr id="15" name="组合 14"/>
          <p:cNvGrpSpPr/>
          <p:nvPr/>
        </p:nvGrpSpPr>
        <p:grpSpPr>
          <a:xfrm>
            <a:off x="-1" y="-2439"/>
            <a:ext cx="9145786" cy="718410"/>
            <a:chOff x="-1" y="190175"/>
            <a:chExt cx="9145786" cy="525795"/>
          </a:xfrm>
        </p:grpSpPr>
        <p:sp>
          <p:nvSpPr>
            <p:cNvPr id="16" name="任意多边形 1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0"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1"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TextBox 3"/>
          <p:cNvSpPr txBox="1"/>
          <p:nvPr/>
        </p:nvSpPr>
        <p:spPr>
          <a:xfrm>
            <a:off x="942534" y="1589648"/>
            <a:ext cx="7258929" cy="2554545"/>
          </a:xfrm>
          <a:prstGeom prst="rect">
            <a:avLst/>
          </a:prstGeom>
          <a:noFill/>
        </p:spPr>
        <p:txBody>
          <a:bodyPr wrap="square" rtlCol="0">
            <a:spAutoFit/>
          </a:bodyPr>
          <a:lstStyle/>
          <a:p>
            <a:r>
              <a:rPr lang="zh-CN" altLang="zh-CN" sz="2000" dirty="0">
                <a:solidFill>
                  <a:schemeClr val="tx1">
                    <a:lumMod val="75000"/>
                    <a:lumOff val="25000"/>
                  </a:schemeClr>
                </a:solidFill>
              </a:rPr>
              <a:t>④</a:t>
            </a:r>
            <a:r>
              <a:rPr lang="en-US" altLang="zh-CN" sz="2000" dirty="0">
                <a:solidFill>
                  <a:schemeClr val="tx1">
                    <a:lumMod val="75000"/>
                    <a:lumOff val="25000"/>
                  </a:schemeClr>
                </a:solidFill>
              </a:rPr>
              <a:t>rep() </a:t>
            </a:r>
            <a:r>
              <a:rPr lang="zh-CN" altLang="zh-CN" sz="2000" dirty="0">
                <a:solidFill>
                  <a:schemeClr val="tx1">
                    <a:lumMod val="75000"/>
                    <a:lumOff val="25000"/>
                  </a:schemeClr>
                </a:solidFill>
              </a:rPr>
              <a:t>重复一个对象</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a:t>
            </a:r>
            <a:r>
              <a:rPr lang="zh-CN" altLang="zh-CN" sz="2000" dirty="0">
                <a:solidFill>
                  <a:schemeClr val="tx1">
                    <a:lumMod val="75000"/>
                    <a:lumOff val="25000"/>
                  </a:schemeClr>
                </a:solidFill>
              </a:rPr>
              <a:t>格式</a:t>
            </a:r>
            <a:r>
              <a:rPr lang="en-US" altLang="zh-CN" sz="2000" dirty="0">
                <a:solidFill>
                  <a:schemeClr val="tx1">
                    <a:lumMod val="75000"/>
                    <a:lumOff val="25000"/>
                  </a:schemeClr>
                </a:solidFill>
              </a:rPr>
              <a:t>1</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rep(</a:t>
            </a:r>
            <a:r>
              <a:rPr lang="en-US" altLang="zh-CN" sz="2000" dirty="0" err="1">
                <a:solidFill>
                  <a:schemeClr val="tx1">
                    <a:lumMod val="75000"/>
                    <a:lumOff val="25000"/>
                  </a:schemeClr>
                </a:solidFill>
              </a:rPr>
              <a:t>x,times</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x</a:t>
            </a:r>
            <a:r>
              <a:rPr lang="zh-CN" altLang="zh-CN" sz="2000" dirty="0">
                <a:solidFill>
                  <a:schemeClr val="tx1">
                    <a:lumMod val="75000"/>
                    <a:lumOff val="25000"/>
                  </a:schemeClr>
                </a:solidFill>
              </a:rPr>
              <a:t>是要重复的对象（例如向量</a:t>
            </a:r>
            <a:r>
              <a:rPr lang="en-US" altLang="zh-CN" sz="2000" dirty="0">
                <a:solidFill>
                  <a:schemeClr val="tx1">
                    <a:lumMod val="75000"/>
                    <a:lumOff val="25000"/>
                  </a:schemeClr>
                </a:solidFill>
              </a:rPr>
              <a:t>c(1,2,3)</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,times</a:t>
            </a:r>
            <a:r>
              <a:rPr lang="zh-CN" altLang="zh-CN" sz="2000" dirty="0">
                <a:solidFill>
                  <a:schemeClr val="tx1">
                    <a:lumMod val="75000"/>
                    <a:lumOff val="25000"/>
                  </a:schemeClr>
                </a:solidFill>
              </a:rPr>
              <a:t>为对象中每个元素重复的次数（如</a:t>
            </a:r>
            <a:r>
              <a:rPr lang="en-US" altLang="zh-CN" sz="2000" dirty="0">
                <a:solidFill>
                  <a:schemeClr val="tx1">
                    <a:lumMod val="75000"/>
                    <a:lumOff val="25000"/>
                  </a:schemeClr>
                </a:solidFill>
              </a:rPr>
              <a:t>times=c(9,7,3)</a:t>
            </a:r>
            <a:r>
              <a:rPr lang="zh-CN" altLang="zh-CN" sz="2000" dirty="0">
                <a:solidFill>
                  <a:schemeClr val="tx1">
                    <a:lumMod val="75000"/>
                    <a:lumOff val="25000"/>
                  </a:schemeClr>
                </a:solidFill>
              </a:rPr>
              <a:t>就是将</a:t>
            </a:r>
            <a:r>
              <a:rPr lang="en-US" altLang="zh-CN" sz="2000" dirty="0">
                <a:solidFill>
                  <a:schemeClr val="tx1">
                    <a:lumMod val="75000"/>
                    <a:lumOff val="25000"/>
                  </a:schemeClr>
                </a:solidFill>
              </a:rPr>
              <a:t>x</a:t>
            </a:r>
            <a:r>
              <a:rPr lang="zh-CN" altLang="zh-CN" sz="2000" dirty="0">
                <a:solidFill>
                  <a:schemeClr val="tx1">
                    <a:lumMod val="75000"/>
                    <a:lumOff val="25000"/>
                  </a:schemeClr>
                </a:solidFill>
              </a:rPr>
              <a:t>向量的</a:t>
            </a:r>
            <a:r>
              <a:rPr lang="en-US" altLang="zh-CN" sz="2000" dirty="0">
                <a:solidFill>
                  <a:schemeClr val="tx1">
                    <a:lumMod val="75000"/>
                    <a:lumOff val="25000"/>
                  </a:schemeClr>
                </a:solidFill>
              </a:rPr>
              <a:t>1</a:t>
            </a:r>
            <a:r>
              <a:rPr lang="zh-CN" altLang="zh-CN" sz="2000" dirty="0">
                <a:solidFill>
                  <a:schemeClr val="tx1">
                    <a:lumMod val="75000"/>
                    <a:lumOff val="25000"/>
                  </a:schemeClr>
                </a:solidFill>
              </a:rPr>
              <a:t>重复</a:t>
            </a:r>
            <a:r>
              <a:rPr lang="en-US" altLang="zh-CN" sz="2000" dirty="0">
                <a:solidFill>
                  <a:schemeClr val="tx1">
                    <a:lumMod val="75000"/>
                    <a:lumOff val="25000"/>
                  </a:schemeClr>
                </a:solidFill>
              </a:rPr>
              <a:t>9</a:t>
            </a:r>
            <a:r>
              <a:rPr lang="zh-CN" altLang="zh-CN" sz="2000" dirty="0">
                <a:solidFill>
                  <a:schemeClr val="tx1">
                    <a:lumMod val="75000"/>
                    <a:lumOff val="25000"/>
                  </a:schemeClr>
                </a:solidFill>
              </a:rPr>
              <a:t>次，</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重复</a:t>
            </a:r>
            <a:r>
              <a:rPr lang="en-US" altLang="zh-CN" sz="2000" dirty="0">
                <a:solidFill>
                  <a:schemeClr val="tx1">
                    <a:lumMod val="75000"/>
                    <a:lumOff val="25000"/>
                  </a:schemeClr>
                </a:solidFill>
              </a:rPr>
              <a:t>7</a:t>
            </a:r>
            <a:r>
              <a:rPr lang="zh-CN" altLang="zh-CN" sz="2000" dirty="0">
                <a:solidFill>
                  <a:schemeClr val="tx1">
                    <a:lumMod val="75000"/>
                    <a:lumOff val="25000"/>
                  </a:schemeClr>
                </a:solidFill>
              </a:rPr>
              <a:t>次，</a:t>
            </a:r>
            <a:r>
              <a:rPr lang="en-US" altLang="zh-CN" sz="2000" dirty="0">
                <a:solidFill>
                  <a:schemeClr val="tx1">
                    <a:lumMod val="75000"/>
                    <a:lumOff val="25000"/>
                  </a:schemeClr>
                </a:solidFill>
              </a:rPr>
              <a:t>3</a:t>
            </a:r>
            <a:r>
              <a:rPr lang="zh-CN" altLang="zh-CN" sz="2000" dirty="0">
                <a:solidFill>
                  <a:schemeClr val="tx1">
                    <a:lumMod val="75000"/>
                    <a:lumOff val="25000"/>
                  </a:schemeClr>
                </a:solidFill>
              </a:rPr>
              <a:t>重复</a:t>
            </a:r>
            <a:r>
              <a:rPr lang="en-US" altLang="zh-CN" sz="2000" dirty="0">
                <a:solidFill>
                  <a:schemeClr val="tx1">
                    <a:lumMod val="75000"/>
                    <a:lumOff val="25000"/>
                  </a:schemeClr>
                </a:solidFill>
              </a:rPr>
              <a:t>3</a:t>
            </a:r>
            <a:r>
              <a:rPr lang="zh-CN" altLang="zh-CN" sz="2000" dirty="0">
                <a:solidFill>
                  <a:schemeClr val="tx1">
                    <a:lumMod val="75000"/>
                    <a:lumOff val="25000"/>
                  </a:schemeClr>
                </a:solidFill>
              </a:rPr>
              <a:t>次）。</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a:t>
            </a:r>
            <a:r>
              <a:rPr lang="zh-CN" altLang="zh-CN" sz="2000" dirty="0">
                <a:solidFill>
                  <a:schemeClr val="tx1">
                    <a:lumMod val="75000"/>
                    <a:lumOff val="25000"/>
                  </a:schemeClr>
                </a:solidFill>
              </a:rPr>
              <a:t>格式</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rep(x, each=n)</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重复</a:t>
            </a:r>
            <a:r>
              <a:rPr lang="en-US" altLang="zh-CN" sz="2000" dirty="0">
                <a:solidFill>
                  <a:schemeClr val="tx1">
                    <a:lumMod val="75000"/>
                    <a:lumOff val="25000"/>
                  </a:schemeClr>
                </a:solidFill>
              </a:rPr>
              <a:t>x</a:t>
            </a:r>
            <a:r>
              <a:rPr lang="zh-CN" altLang="zh-CN" sz="2000" dirty="0">
                <a:solidFill>
                  <a:schemeClr val="tx1">
                    <a:lumMod val="75000"/>
                    <a:lumOff val="25000"/>
                  </a:schemeClr>
                </a:solidFill>
              </a:rPr>
              <a:t>元素</a:t>
            </a:r>
            <a:r>
              <a:rPr lang="en-US" altLang="zh-CN" sz="2000" dirty="0">
                <a:solidFill>
                  <a:schemeClr val="tx1">
                    <a:lumMod val="75000"/>
                    <a:lumOff val="25000"/>
                  </a:schemeClr>
                </a:solidFill>
              </a:rPr>
              <a:t>n</a:t>
            </a:r>
            <a:r>
              <a:rPr lang="zh-CN" altLang="zh-CN" sz="2000" dirty="0">
                <a:solidFill>
                  <a:schemeClr val="tx1">
                    <a:lumMod val="75000"/>
                    <a:lumOff val="25000"/>
                  </a:schemeClr>
                </a:solidFill>
              </a:rPr>
              <a:t>次；</a:t>
            </a:r>
            <a:r>
              <a:rPr lang="en-US" altLang="zh-CN" sz="2000" dirty="0">
                <a:solidFill>
                  <a:schemeClr val="tx1">
                    <a:lumMod val="75000"/>
                    <a:lumOff val="25000"/>
                  </a:schemeClr>
                </a:solidFill>
              </a:rPr>
              <a:t>rep(c(1,2,3),2)</a:t>
            </a:r>
            <a:r>
              <a:rPr lang="zh-CN" altLang="zh-CN" sz="2000" dirty="0">
                <a:solidFill>
                  <a:schemeClr val="tx1">
                    <a:lumMod val="75000"/>
                    <a:lumOff val="25000"/>
                  </a:schemeClr>
                </a:solidFill>
              </a:rPr>
              <a:t>得到</a:t>
            </a:r>
            <a:r>
              <a:rPr lang="en-US" altLang="zh-CN" sz="2000" dirty="0">
                <a:solidFill>
                  <a:schemeClr val="tx1">
                    <a:lumMod val="75000"/>
                    <a:lumOff val="25000"/>
                  </a:schemeClr>
                </a:solidFill>
              </a:rPr>
              <a:t>1 2 3 1 2 3</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rep(c(1,2,3),each=2)</a:t>
            </a:r>
            <a:r>
              <a:rPr lang="zh-CN" altLang="zh-CN" sz="2000" dirty="0">
                <a:solidFill>
                  <a:schemeClr val="tx1">
                    <a:lumMod val="75000"/>
                    <a:lumOff val="25000"/>
                  </a:schemeClr>
                </a:solidFill>
              </a:rPr>
              <a:t>得到</a:t>
            </a:r>
            <a:r>
              <a:rPr lang="en-US" altLang="zh-CN" sz="2000" dirty="0">
                <a:solidFill>
                  <a:schemeClr val="tx1">
                    <a:lumMod val="75000"/>
                    <a:lumOff val="25000"/>
                  </a:schemeClr>
                </a:solidFill>
              </a:rPr>
              <a:t>1 1 2 2 3 3</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3636640"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向量</a:t>
            </a:r>
            <a:endParaRPr kumimoji="1" lang="zh-CN" altLang="en-US" sz="2400" dirty="0" smtClean="0">
              <a:solidFill>
                <a:schemeClr val="tx1">
                  <a:lumMod val="75000"/>
                  <a:lumOff val="25000"/>
                </a:schemeClr>
              </a:solidFill>
            </a:endParaRPr>
          </a:p>
        </p:txBody>
      </p:sp>
      <p:grpSp>
        <p:nvGrpSpPr>
          <p:cNvPr id="15" name="组合 14"/>
          <p:cNvGrpSpPr/>
          <p:nvPr/>
        </p:nvGrpSpPr>
        <p:grpSpPr>
          <a:xfrm>
            <a:off x="-1" y="-2439"/>
            <a:ext cx="9145786" cy="718410"/>
            <a:chOff x="-1" y="190175"/>
            <a:chExt cx="9145786" cy="525795"/>
          </a:xfrm>
        </p:grpSpPr>
        <p:sp>
          <p:nvSpPr>
            <p:cNvPr id="16" name="任意多边形 1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0"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1"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TextBox 3"/>
          <p:cNvSpPr txBox="1"/>
          <p:nvPr/>
        </p:nvSpPr>
        <p:spPr>
          <a:xfrm>
            <a:off x="942534" y="1589648"/>
            <a:ext cx="7258929" cy="2246769"/>
          </a:xfrm>
          <a:prstGeom prst="rect">
            <a:avLst/>
          </a:prstGeom>
          <a:noFill/>
        </p:spPr>
        <p:txBody>
          <a:bodyPr wrap="square" rtlCol="0">
            <a:spAutoFit/>
          </a:bodyPr>
          <a:lstStyle/>
          <a:p>
            <a:r>
              <a:rPr lang="zh-CN" altLang="zh-CN" sz="2000" dirty="0">
                <a:solidFill>
                  <a:schemeClr val="tx1">
                    <a:lumMod val="75000"/>
                    <a:lumOff val="25000"/>
                  </a:schemeClr>
                </a:solidFill>
              </a:rPr>
              <a:t>⑤</a:t>
            </a:r>
            <a:r>
              <a:rPr lang="en-US" altLang="zh-CN" sz="2000" dirty="0" err="1">
                <a:solidFill>
                  <a:schemeClr val="tx1">
                    <a:lumMod val="75000"/>
                    <a:lumOff val="25000"/>
                  </a:schemeClr>
                </a:solidFill>
              </a:rPr>
              <a:t>rnorm</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随机产生正态分布向量</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a:t>
            </a:r>
            <a:r>
              <a:rPr lang="zh-CN" altLang="zh-CN" sz="2000" dirty="0">
                <a:solidFill>
                  <a:schemeClr val="tx1">
                    <a:lumMod val="75000"/>
                    <a:lumOff val="25000"/>
                  </a:schemeClr>
                </a:solidFill>
              </a:rPr>
              <a:t>格式：</a:t>
            </a:r>
            <a:r>
              <a:rPr lang="en-US" altLang="zh-CN" sz="2000" dirty="0" err="1">
                <a:solidFill>
                  <a:schemeClr val="tx1">
                    <a:lumMod val="75000"/>
                    <a:lumOff val="25000"/>
                  </a:schemeClr>
                </a:solidFill>
              </a:rPr>
              <a:t>rnorm</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个数</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均值</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方差</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a:t>
            </a:r>
            <a:r>
              <a:rPr lang="zh-CN" altLang="zh-CN" sz="2000" dirty="0">
                <a:solidFill>
                  <a:schemeClr val="tx1">
                    <a:lumMod val="75000"/>
                    <a:lumOff val="25000"/>
                  </a:schemeClr>
                </a:solidFill>
              </a:rPr>
              <a:t>例子：</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&gt; x&lt;-</a:t>
            </a:r>
            <a:r>
              <a:rPr lang="en-US" altLang="zh-CN" sz="2000" dirty="0" err="1">
                <a:solidFill>
                  <a:schemeClr val="tx1">
                    <a:lumMod val="75000"/>
                    <a:lumOff val="25000"/>
                  </a:schemeClr>
                </a:solidFill>
              </a:rPr>
              <a:t>rnorm</a:t>
            </a:r>
            <a:r>
              <a:rPr lang="en-US" altLang="zh-CN" sz="2000" dirty="0">
                <a:solidFill>
                  <a:schemeClr val="tx1">
                    <a:lumMod val="75000"/>
                    <a:lumOff val="25000"/>
                  </a:schemeClr>
                </a:solidFill>
              </a:rPr>
              <a:t>(100)  #</a:t>
            </a:r>
            <a:r>
              <a:rPr lang="zh-CN" altLang="zh-CN" sz="2000" dirty="0">
                <a:solidFill>
                  <a:schemeClr val="tx1">
                    <a:lumMod val="75000"/>
                    <a:lumOff val="25000"/>
                  </a:schemeClr>
                </a:solidFill>
              </a:rPr>
              <a:t>默认均值为</a:t>
            </a:r>
            <a:r>
              <a:rPr lang="en-US" altLang="zh-CN" sz="2000" dirty="0">
                <a:solidFill>
                  <a:schemeClr val="tx1">
                    <a:lumMod val="75000"/>
                    <a:lumOff val="25000"/>
                  </a:schemeClr>
                </a:solidFill>
              </a:rPr>
              <a:t>0</a:t>
            </a:r>
            <a:r>
              <a:rPr lang="zh-CN" altLang="zh-CN" sz="2000" dirty="0">
                <a:solidFill>
                  <a:schemeClr val="tx1">
                    <a:lumMod val="75000"/>
                    <a:lumOff val="25000"/>
                  </a:schemeClr>
                </a:solidFill>
              </a:rPr>
              <a:t>，方差为</a:t>
            </a:r>
            <a:r>
              <a:rPr lang="en-US" altLang="zh-CN" sz="2000" dirty="0">
                <a:solidFill>
                  <a:schemeClr val="tx1">
                    <a:lumMod val="75000"/>
                    <a:lumOff val="25000"/>
                  </a:schemeClr>
                </a:solidFill>
              </a:rPr>
              <a:t>1</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&gt; x&lt;-</a:t>
            </a:r>
            <a:r>
              <a:rPr lang="en-US" altLang="zh-CN" sz="2000" dirty="0" err="1">
                <a:solidFill>
                  <a:schemeClr val="tx1">
                    <a:lumMod val="75000"/>
                    <a:lumOff val="25000"/>
                  </a:schemeClr>
                </a:solidFill>
              </a:rPr>
              <a:t>rnorm</a:t>
            </a:r>
            <a:r>
              <a:rPr lang="en-US" altLang="zh-CN" sz="2000" dirty="0">
                <a:solidFill>
                  <a:schemeClr val="tx1">
                    <a:lumMod val="75000"/>
                    <a:lumOff val="25000"/>
                  </a:schemeClr>
                </a:solidFill>
              </a:rPr>
              <a:t>(5,2,3)  </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说明</a:t>
            </a:r>
            <a:r>
              <a:rPr lang="en-US" altLang="zh-CN" sz="2000" dirty="0">
                <a:solidFill>
                  <a:schemeClr val="tx1">
                    <a:lumMod val="75000"/>
                    <a:lumOff val="25000"/>
                  </a:schemeClr>
                </a:solidFill>
              </a:rPr>
              <a:t>1</a:t>
            </a:r>
            <a:r>
              <a:rPr lang="zh-CN" altLang="zh-CN" sz="2000" dirty="0">
                <a:solidFill>
                  <a:schemeClr val="tx1">
                    <a:lumMod val="75000"/>
                    <a:lumOff val="25000"/>
                  </a:schemeClr>
                </a:solidFill>
              </a:rPr>
              <a:t>：同一向量中无法混杂不同类型的数据。</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说明</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f &lt;- 3</a:t>
            </a:r>
            <a:r>
              <a:rPr lang="zh-CN" altLang="zh-CN" sz="2000" dirty="0">
                <a:solidFill>
                  <a:schemeClr val="tx1">
                    <a:lumMod val="75000"/>
                    <a:lumOff val="25000"/>
                  </a:schemeClr>
                </a:solidFill>
              </a:rPr>
              <a:t>表示只有一个元素的向量。</a:t>
            </a:r>
            <a:endParaRPr lang="zh-CN" altLang="zh-CN" sz="2000" dirty="0">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3636640"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向量</a:t>
            </a:r>
            <a:endParaRPr kumimoji="1" lang="zh-CN" altLang="en-US" sz="2400" dirty="0" smtClean="0">
              <a:solidFill>
                <a:schemeClr val="tx1">
                  <a:lumMod val="75000"/>
                  <a:lumOff val="25000"/>
                </a:schemeClr>
              </a:solidFill>
            </a:endParaRPr>
          </a:p>
        </p:txBody>
      </p:sp>
      <p:grpSp>
        <p:nvGrpSpPr>
          <p:cNvPr id="15" name="组合 14"/>
          <p:cNvGrpSpPr/>
          <p:nvPr/>
        </p:nvGrpSpPr>
        <p:grpSpPr>
          <a:xfrm>
            <a:off x="-1" y="-2439"/>
            <a:ext cx="9145786" cy="718410"/>
            <a:chOff x="-1" y="190175"/>
            <a:chExt cx="9145786" cy="525795"/>
          </a:xfrm>
        </p:grpSpPr>
        <p:sp>
          <p:nvSpPr>
            <p:cNvPr id="16" name="任意多边形 1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0"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1"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TextBox 3"/>
          <p:cNvSpPr txBox="1"/>
          <p:nvPr/>
        </p:nvSpPr>
        <p:spPr>
          <a:xfrm>
            <a:off x="114106" y="1285859"/>
            <a:ext cx="9029893" cy="5355312"/>
          </a:xfrm>
          <a:prstGeom prst="rect">
            <a:avLst/>
          </a:prstGeom>
          <a:solidFill>
            <a:srgbClr val="FFFF00"/>
          </a:solidFill>
        </p:spPr>
        <p:txBody>
          <a:bodyPr wrap="square" rtlCol="0">
            <a:spAutoFit/>
          </a:bodyPr>
          <a:lstStyle/>
          <a:p>
            <a:r>
              <a:rPr lang="en-US" altLang="zh-CN" dirty="0">
                <a:solidFill>
                  <a:schemeClr val="tx1">
                    <a:lumMod val="75000"/>
                    <a:lumOff val="25000"/>
                  </a:schemeClr>
                </a:solidFill>
              </a:rPr>
              <a:t>(2)</a:t>
            </a:r>
            <a:r>
              <a:rPr lang="zh-CN" altLang="zh-CN" dirty="0">
                <a:solidFill>
                  <a:schemeClr val="tx1">
                    <a:lumMod val="75000"/>
                    <a:lumOff val="25000"/>
                  </a:schemeClr>
                </a:solidFill>
              </a:rPr>
              <a:t>向量引用</a:t>
            </a:r>
            <a:endParaRPr lang="zh-CN" altLang="zh-CN" dirty="0">
              <a:solidFill>
                <a:schemeClr val="tx1">
                  <a:lumMod val="75000"/>
                  <a:lumOff val="25000"/>
                </a:schemeClr>
              </a:solidFill>
            </a:endParaRPr>
          </a:p>
          <a:p>
            <a:r>
              <a:rPr lang="en-US" altLang="zh-CN" dirty="0" smtClean="0">
                <a:solidFill>
                  <a:schemeClr val="tx1">
                    <a:lumMod val="75000"/>
                    <a:lumOff val="25000"/>
                  </a:schemeClr>
                </a:solidFill>
              </a:rPr>
              <a:t>      </a:t>
            </a:r>
            <a:r>
              <a:rPr lang="zh-CN" altLang="zh-CN" dirty="0" smtClean="0">
                <a:solidFill>
                  <a:schemeClr val="tx1">
                    <a:lumMod val="75000"/>
                    <a:lumOff val="25000"/>
                  </a:schemeClr>
                </a:solidFill>
              </a:rPr>
              <a:t>引用</a:t>
            </a:r>
            <a:r>
              <a:rPr lang="zh-CN" altLang="zh-CN" dirty="0">
                <a:solidFill>
                  <a:schemeClr val="tx1">
                    <a:lumMod val="75000"/>
                    <a:lumOff val="25000"/>
                  </a:schemeClr>
                </a:solidFill>
              </a:rPr>
              <a:t>就是取出满足条件的元素，向量引用是通过下标值，注意</a:t>
            </a:r>
            <a:r>
              <a:rPr lang="en-US" altLang="zh-CN" dirty="0">
                <a:solidFill>
                  <a:schemeClr val="tx1">
                    <a:lumMod val="75000"/>
                    <a:lumOff val="25000"/>
                  </a:schemeClr>
                </a:solidFill>
              </a:rPr>
              <a:t>R</a:t>
            </a:r>
            <a:r>
              <a:rPr lang="zh-CN" altLang="zh-CN" dirty="0">
                <a:solidFill>
                  <a:schemeClr val="tx1">
                    <a:lumMod val="75000"/>
                    <a:lumOff val="25000"/>
                  </a:schemeClr>
                </a:solidFill>
              </a:rPr>
              <a:t>语言下标从</a:t>
            </a:r>
            <a:r>
              <a:rPr lang="en-US" altLang="zh-CN" dirty="0">
                <a:solidFill>
                  <a:schemeClr val="tx1">
                    <a:lumMod val="75000"/>
                    <a:lumOff val="25000"/>
                  </a:schemeClr>
                </a:solidFill>
              </a:rPr>
              <a:t>1</a:t>
            </a:r>
            <a:r>
              <a:rPr lang="zh-CN" altLang="zh-CN" dirty="0">
                <a:solidFill>
                  <a:schemeClr val="tx1">
                    <a:lumMod val="75000"/>
                    <a:lumOff val="25000"/>
                  </a:schemeClr>
                </a:solidFill>
              </a:rPr>
              <a:t>开始，不是</a:t>
            </a:r>
            <a:r>
              <a:rPr lang="en-US" altLang="zh-CN" dirty="0">
                <a:solidFill>
                  <a:schemeClr val="tx1">
                    <a:lumMod val="75000"/>
                    <a:lumOff val="25000"/>
                  </a:schemeClr>
                </a:solidFill>
              </a:rPr>
              <a:t>0</a:t>
            </a:r>
            <a:r>
              <a:rPr lang="zh-CN" altLang="zh-CN" dirty="0">
                <a:solidFill>
                  <a:schemeClr val="tx1">
                    <a:lumMod val="75000"/>
                    <a:lumOff val="25000"/>
                  </a:schemeClr>
                </a:solidFill>
              </a:rPr>
              <a:t>。</a:t>
            </a:r>
            <a:endParaRPr lang="zh-CN" altLang="zh-CN" dirty="0">
              <a:solidFill>
                <a:schemeClr val="tx1">
                  <a:lumMod val="75000"/>
                  <a:lumOff val="25000"/>
                </a:schemeClr>
              </a:solidFill>
            </a:endParaRPr>
          </a:p>
          <a:p>
            <a:r>
              <a:rPr lang="en-US" altLang="zh-CN" dirty="0">
                <a:solidFill>
                  <a:schemeClr val="tx1">
                    <a:lumMod val="75000"/>
                    <a:lumOff val="25000"/>
                  </a:schemeClr>
                </a:solidFill>
              </a:rPr>
              <a:t>&gt; x&lt;-</a:t>
            </a:r>
            <a:r>
              <a:rPr lang="en-US" altLang="zh-CN" dirty="0" err="1">
                <a:solidFill>
                  <a:schemeClr val="tx1">
                    <a:lumMod val="75000"/>
                    <a:lumOff val="25000"/>
                  </a:schemeClr>
                </a:solidFill>
              </a:rPr>
              <a:t>seq</a:t>
            </a:r>
            <a:r>
              <a:rPr lang="en-US" altLang="zh-CN" dirty="0">
                <a:solidFill>
                  <a:schemeClr val="tx1">
                    <a:lumMod val="75000"/>
                    <a:lumOff val="25000"/>
                  </a:schemeClr>
                </a:solidFill>
              </a:rPr>
              <a:t>(2, 10 )     </a:t>
            </a:r>
            <a:endParaRPr lang="zh-CN" altLang="zh-CN" dirty="0">
              <a:solidFill>
                <a:schemeClr val="tx1">
                  <a:lumMod val="75000"/>
                  <a:lumOff val="25000"/>
                </a:schemeClr>
              </a:solidFill>
            </a:endParaRPr>
          </a:p>
          <a:p>
            <a:r>
              <a:rPr lang="en-US" altLang="zh-CN" dirty="0">
                <a:solidFill>
                  <a:schemeClr val="tx1">
                    <a:lumMod val="75000"/>
                    <a:lumOff val="25000"/>
                  </a:schemeClr>
                </a:solidFill>
              </a:rPr>
              <a:t>&gt; x[3]    #</a:t>
            </a:r>
            <a:r>
              <a:rPr lang="zh-CN" altLang="zh-CN" dirty="0">
                <a:solidFill>
                  <a:schemeClr val="tx1">
                    <a:lumMod val="75000"/>
                    <a:lumOff val="25000"/>
                  </a:schemeClr>
                </a:solidFill>
              </a:rPr>
              <a:t>下标为正数，取出下标对应的元素</a:t>
            </a:r>
            <a:endParaRPr lang="zh-CN" altLang="zh-CN" dirty="0">
              <a:solidFill>
                <a:schemeClr val="tx1">
                  <a:lumMod val="75000"/>
                  <a:lumOff val="25000"/>
                </a:schemeClr>
              </a:solidFill>
            </a:endParaRPr>
          </a:p>
          <a:p>
            <a:r>
              <a:rPr lang="en-US" altLang="zh-CN" dirty="0">
                <a:solidFill>
                  <a:schemeClr val="tx1">
                    <a:lumMod val="75000"/>
                    <a:lumOff val="25000"/>
                  </a:schemeClr>
                </a:solidFill>
              </a:rPr>
              <a:t>[1] 4</a:t>
            </a:r>
            <a:endParaRPr lang="zh-CN" altLang="zh-CN" dirty="0">
              <a:solidFill>
                <a:schemeClr val="tx1">
                  <a:lumMod val="75000"/>
                  <a:lumOff val="25000"/>
                </a:schemeClr>
              </a:solidFill>
            </a:endParaRPr>
          </a:p>
          <a:p>
            <a:r>
              <a:rPr lang="en-US" altLang="zh-CN" dirty="0">
                <a:solidFill>
                  <a:schemeClr val="tx1">
                    <a:lumMod val="75000"/>
                    <a:lumOff val="25000"/>
                  </a:schemeClr>
                </a:solidFill>
              </a:rPr>
              <a:t>&gt; x[-3]   #</a:t>
            </a:r>
            <a:r>
              <a:rPr lang="zh-CN" altLang="zh-CN" dirty="0">
                <a:solidFill>
                  <a:schemeClr val="tx1">
                    <a:lumMod val="75000"/>
                    <a:lumOff val="25000"/>
                  </a:schemeClr>
                </a:solidFill>
              </a:rPr>
              <a:t>下标为负数，排除下标对应的元素</a:t>
            </a:r>
            <a:endParaRPr lang="zh-CN" altLang="zh-CN" dirty="0">
              <a:solidFill>
                <a:schemeClr val="tx1">
                  <a:lumMod val="75000"/>
                  <a:lumOff val="25000"/>
                </a:schemeClr>
              </a:solidFill>
            </a:endParaRPr>
          </a:p>
          <a:p>
            <a:r>
              <a:rPr lang="en-US" altLang="zh-CN" dirty="0">
                <a:solidFill>
                  <a:schemeClr val="tx1">
                    <a:lumMod val="75000"/>
                    <a:lumOff val="25000"/>
                  </a:schemeClr>
                </a:solidFill>
              </a:rPr>
              <a:t>[1]  2  3  5  6  7  8  9 10</a:t>
            </a:r>
            <a:endParaRPr lang="zh-CN" altLang="zh-CN" dirty="0">
              <a:solidFill>
                <a:schemeClr val="tx1">
                  <a:lumMod val="75000"/>
                  <a:lumOff val="25000"/>
                </a:schemeClr>
              </a:solidFill>
            </a:endParaRPr>
          </a:p>
          <a:p>
            <a:r>
              <a:rPr lang="en-US" altLang="zh-CN" dirty="0">
                <a:solidFill>
                  <a:schemeClr val="tx1">
                    <a:lumMod val="75000"/>
                    <a:lumOff val="25000"/>
                  </a:schemeClr>
                </a:solidFill>
              </a:rPr>
              <a:t>&gt; x[c(3,5,8)]   #</a:t>
            </a:r>
            <a:r>
              <a:rPr lang="zh-CN" altLang="zh-CN" dirty="0">
                <a:solidFill>
                  <a:schemeClr val="tx1">
                    <a:lumMod val="75000"/>
                    <a:lumOff val="25000"/>
                  </a:schemeClr>
                </a:solidFill>
              </a:rPr>
              <a:t>如果一次取出多个元素，需要用向量做下标</a:t>
            </a:r>
            <a:endParaRPr lang="zh-CN" altLang="zh-CN" dirty="0">
              <a:solidFill>
                <a:schemeClr val="tx1">
                  <a:lumMod val="75000"/>
                  <a:lumOff val="25000"/>
                </a:schemeClr>
              </a:solidFill>
            </a:endParaRPr>
          </a:p>
          <a:p>
            <a:r>
              <a:rPr lang="en-US" altLang="zh-CN" dirty="0">
                <a:solidFill>
                  <a:schemeClr val="tx1">
                    <a:lumMod val="75000"/>
                    <a:lumOff val="25000"/>
                  </a:schemeClr>
                </a:solidFill>
              </a:rPr>
              <a:t>[1] 4 6 9</a:t>
            </a:r>
            <a:endParaRPr lang="zh-CN" altLang="zh-CN" dirty="0">
              <a:solidFill>
                <a:schemeClr val="tx1">
                  <a:lumMod val="75000"/>
                  <a:lumOff val="25000"/>
                </a:schemeClr>
              </a:solidFill>
            </a:endParaRPr>
          </a:p>
          <a:p>
            <a:r>
              <a:rPr lang="en-US" altLang="zh-CN" dirty="0">
                <a:solidFill>
                  <a:schemeClr val="tx1">
                    <a:lumMod val="75000"/>
                    <a:lumOff val="25000"/>
                  </a:schemeClr>
                </a:solidFill>
              </a:rPr>
              <a:t>&gt; x[-c(3,5,8)]  </a:t>
            </a:r>
            <a:endParaRPr lang="zh-CN" altLang="zh-CN" dirty="0">
              <a:solidFill>
                <a:schemeClr val="tx1">
                  <a:lumMod val="75000"/>
                  <a:lumOff val="25000"/>
                </a:schemeClr>
              </a:solidFill>
            </a:endParaRPr>
          </a:p>
          <a:p>
            <a:r>
              <a:rPr lang="en-US" altLang="zh-CN" dirty="0">
                <a:solidFill>
                  <a:schemeClr val="tx1">
                    <a:lumMod val="75000"/>
                    <a:lumOff val="25000"/>
                  </a:schemeClr>
                </a:solidFill>
              </a:rPr>
              <a:t>#</a:t>
            </a:r>
            <a:r>
              <a:rPr lang="zh-CN" altLang="zh-CN" dirty="0">
                <a:solidFill>
                  <a:schemeClr val="tx1">
                    <a:lumMod val="75000"/>
                    <a:lumOff val="25000"/>
                  </a:schemeClr>
                </a:solidFill>
              </a:rPr>
              <a:t>如果一次排除多个元素，需要用向量做下标，注意负号</a:t>
            </a:r>
            <a:endParaRPr lang="zh-CN" altLang="zh-CN" dirty="0">
              <a:solidFill>
                <a:schemeClr val="tx1">
                  <a:lumMod val="75000"/>
                  <a:lumOff val="25000"/>
                </a:schemeClr>
              </a:solidFill>
            </a:endParaRPr>
          </a:p>
          <a:p>
            <a:r>
              <a:rPr lang="en-US" altLang="zh-CN" dirty="0">
                <a:solidFill>
                  <a:schemeClr val="tx1">
                    <a:lumMod val="75000"/>
                    <a:lumOff val="25000"/>
                  </a:schemeClr>
                </a:solidFill>
              </a:rPr>
              <a:t>[1]  2  3  5  7  8 10</a:t>
            </a:r>
            <a:endParaRPr lang="zh-CN" altLang="zh-CN" dirty="0">
              <a:solidFill>
                <a:schemeClr val="tx1">
                  <a:lumMod val="75000"/>
                  <a:lumOff val="25000"/>
                </a:schemeClr>
              </a:solidFill>
            </a:endParaRPr>
          </a:p>
          <a:p>
            <a:r>
              <a:rPr lang="en-US" altLang="zh-CN" dirty="0">
                <a:solidFill>
                  <a:schemeClr val="tx1">
                    <a:lumMod val="75000"/>
                    <a:lumOff val="25000"/>
                  </a:schemeClr>
                </a:solidFill>
              </a:rPr>
              <a:t>&gt; x[which(x&gt;6)]  #</a:t>
            </a:r>
            <a:r>
              <a:rPr lang="zh-CN" altLang="zh-CN" dirty="0">
                <a:solidFill>
                  <a:schemeClr val="tx1">
                    <a:lumMod val="75000"/>
                    <a:lumOff val="25000"/>
                  </a:schemeClr>
                </a:solidFill>
              </a:rPr>
              <a:t>取出满足条件的元素，要使用</a:t>
            </a:r>
            <a:r>
              <a:rPr lang="en-US" altLang="zh-CN" dirty="0">
                <a:solidFill>
                  <a:schemeClr val="tx1">
                    <a:lumMod val="75000"/>
                    <a:lumOff val="25000"/>
                  </a:schemeClr>
                </a:solidFill>
              </a:rPr>
              <a:t>which()</a:t>
            </a:r>
            <a:r>
              <a:rPr lang="zh-CN" altLang="zh-CN" dirty="0">
                <a:solidFill>
                  <a:schemeClr val="tx1">
                    <a:lumMod val="75000"/>
                    <a:lumOff val="25000"/>
                  </a:schemeClr>
                </a:solidFill>
              </a:rPr>
              <a:t>函数</a:t>
            </a:r>
            <a:endParaRPr lang="zh-CN" altLang="zh-CN" dirty="0">
              <a:solidFill>
                <a:schemeClr val="tx1">
                  <a:lumMod val="75000"/>
                  <a:lumOff val="25000"/>
                </a:schemeClr>
              </a:solidFill>
            </a:endParaRPr>
          </a:p>
          <a:p>
            <a:r>
              <a:rPr lang="en-US" altLang="zh-CN" dirty="0">
                <a:solidFill>
                  <a:schemeClr val="tx1">
                    <a:lumMod val="75000"/>
                    <a:lumOff val="25000"/>
                  </a:schemeClr>
                </a:solidFill>
              </a:rPr>
              <a:t>[1]  7  8  9 10</a:t>
            </a:r>
            <a:endParaRPr lang="zh-CN" altLang="zh-CN" dirty="0">
              <a:solidFill>
                <a:schemeClr val="tx1">
                  <a:lumMod val="75000"/>
                  <a:lumOff val="25000"/>
                </a:schemeClr>
              </a:solidFill>
            </a:endParaRPr>
          </a:p>
          <a:p>
            <a:r>
              <a:rPr lang="en-US" altLang="zh-CN" dirty="0">
                <a:solidFill>
                  <a:schemeClr val="tx1">
                    <a:lumMod val="75000"/>
                    <a:lumOff val="25000"/>
                  </a:schemeClr>
                </a:solidFill>
              </a:rPr>
              <a:t>&gt; x[</a:t>
            </a:r>
            <a:r>
              <a:rPr lang="en-US" altLang="zh-CN" dirty="0" err="1">
                <a:solidFill>
                  <a:schemeClr val="tx1">
                    <a:lumMod val="75000"/>
                    <a:lumOff val="25000"/>
                  </a:schemeClr>
                </a:solidFill>
              </a:rPr>
              <a:t>which.max</a:t>
            </a:r>
            <a:r>
              <a:rPr lang="en-US" altLang="zh-CN" dirty="0">
                <a:solidFill>
                  <a:schemeClr val="tx1">
                    <a:lumMod val="75000"/>
                    <a:lumOff val="25000"/>
                  </a:schemeClr>
                </a:solidFill>
              </a:rPr>
              <a:t>(x)] #</a:t>
            </a:r>
            <a:r>
              <a:rPr lang="zh-CN" altLang="zh-CN" dirty="0">
                <a:solidFill>
                  <a:schemeClr val="tx1">
                    <a:lumMod val="75000"/>
                    <a:lumOff val="25000"/>
                  </a:schemeClr>
                </a:solidFill>
              </a:rPr>
              <a:t>取出最大元素，最小元素小标为</a:t>
            </a:r>
            <a:r>
              <a:rPr lang="en-US" altLang="zh-CN" dirty="0" err="1">
                <a:solidFill>
                  <a:schemeClr val="tx1">
                    <a:lumMod val="75000"/>
                    <a:lumOff val="25000"/>
                  </a:schemeClr>
                </a:solidFill>
              </a:rPr>
              <a:t>which.min</a:t>
            </a:r>
            <a:endParaRPr lang="zh-CN" altLang="zh-CN" dirty="0">
              <a:solidFill>
                <a:schemeClr val="tx1">
                  <a:lumMod val="75000"/>
                  <a:lumOff val="25000"/>
                </a:schemeClr>
              </a:solidFill>
            </a:endParaRPr>
          </a:p>
          <a:p>
            <a:r>
              <a:rPr lang="en-US" altLang="zh-CN" dirty="0">
                <a:solidFill>
                  <a:schemeClr val="tx1">
                    <a:lumMod val="75000"/>
                    <a:lumOff val="25000"/>
                  </a:schemeClr>
                </a:solidFill>
              </a:rPr>
              <a:t>[1] 10</a:t>
            </a:r>
            <a:endParaRPr lang="zh-CN" altLang="zh-CN" dirty="0">
              <a:solidFill>
                <a:schemeClr val="tx1">
                  <a:lumMod val="75000"/>
                  <a:lumOff val="25000"/>
                </a:schemeClr>
              </a:solidFill>
            </a:endParaRPr>
          </a:p>
          <a:p>
            <a:r>
              <a:rPr lang="en-US" altLang="zh-CN" dirty="0">
                <a:solidFill>
                  <a:schemeClr val="tx1">
                    <a:lumMod val="75000"/>
                    <a:lumOff val="25000"/>
                  </a:schemeClr>
                </a:solidFill>
              </a:rPr>
              <a:t>&gt; x[3:5]     #</a:t>
            </a:r>
            <a:r>
              <a:rPr lang="zh-CN" altLang="zh-CN" dirty="0">
                <a:solidFill>
                  <a:schemeClr val="tx1">
                    <a:lumMod val="75000"/>
                    <a:lumOff val="25000"/>
                  </a:schemeClr>
                </a:solidFill>
              </a:rPr>
              <a:t>取出连续的元素</a:t>
            </a:r>
            <a:endParaRPr lang="zh-CN" altLang="zh-CN" dirty="0">
              <a:solidFill>
                <a:schemeClr val="tx1">
                  <a:lumMod val="75000"/>
                  <a:lumOff val="25000"/>
                </a:schemeClr>
              </a:solidFill>
            </a:endParaRPr>
          </a:p>
          <a:p>
            <a:r>
              <a:rPr lang="en-US" altLang="zh-CN" dirty="0">
                <a:solidFill>
                  <a:schemeClr val="tx1">
                    <a:lumMod val="75000"/>
                    <a:lumOff val="25000"/>
                  </a:schemeClr>
                </a:solidFill>
              </a:rPr>
              <a:t>[1] 4  5  </a:t>
            </a:r>
            <a:r>
              <a:rPr lang="en-US" altLang="zh-CN" dirty="0" smtClean="0">
                <a:solidFill>
                  <a:schemeClr val="tx1">
                    <a:lumMod val="75000"/>
                    <a:lumOff val="25000"/>
                  </a:schemeClr>
                </a:solidFill>
              </a:rPr>
              <a:t>6</a:t>
            </a:r>
            <a:endParaRPr lang="en-US" altLang="zh-CN" dirty="0" smtClean="0">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3636640"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向量</a:t>
            </a:r>
            <a:endParaRPr kumimoji="1" lang="zh-CN" altLang="en-US" sz="2400" dirty="0" smtClean="0">
              <a:solidFill>
                <a:schemeClr val="tx1">
                  <a:lumMod val="75000"/>
                  <a:lumOff val="25000"/>
                </a:schemeClr>
              </a:solidFill>
            </a:endParaRPr>
          </a:p>
        </p:txBody>
      </p:sp>
      <p:grpSp>
        <p:nvGrpSpPr>
          <p:cNvPr id="15" name="组合 14"/>
          <p:cNvGrpSpPr/>
          <p:nvPr/>
        </p:nvGrpSpPr>
        <p:grpSpPr>
          <a:xfrm>
            <a:off x="-1" y="-2439"/>
            <a:ext cx="9145786" cy="718410"/>
            <a:chOff x="-1" y="190175"/>
            <a:chExt cx="9145786" cy="525795"/>
          </a:xfrm>
        </p:grpSpPr>
        <p:sp>
          <p:nvSpPr>
            <p:cNvPr id="16" name="任意多边形 1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0"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1"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mc:AlternateContent xmlns:mc="http://schemas.openxmlformats.org/markup-compatibility/2006">
        <mc:Choice xmlns:a14="http://schemas.microsoft.com/office/drawing/2010/main" Requires="a14">
          <p:sp>
            <p:nvSpPr>
              <p:cNvPr id="4" name="TextBox 3"/>
              <p:cNvSpPr txBox="1"/>
              <p:nvPr/>
            </p:nvSpPr>
            <p:spPr>
              <a:xfrm>
                <a:off x="114105" y="1285859"/>
                <a:ext cx="9029893" cy="4712444"/>
              </a:xfrm>
              <a:prstGeom prst="rect">
                <a:avLst/>
              </a:prstGeom>
              <a:noFill/>
            </p:spPr>
            <p:txBody>
              <a:bodyPr wrap="square" rtlCol="0">
                <a:spAutoFit/>
              </a:bodyPr>
              <a:lstStyle/>
              <a:p>
                <a:r>
                  <a:rPr lang="en-US" altLang="zh-CN" sz="2000" dirty="0" smtClean="0"/>
                  <a:t>(3)</a:t>
                </a:r>
                <a:r>
                  <a:rPr lang="zh-CN" altLang="zh-CN" sz="2000" dirty="0"/>
                  <a:t>向量运算</a:t>
                </a:r>
              </a:p>
              <a:p>
                <a:r>
                  <a:rPr lang="en-US" altLang="zh-CN" sz="2000" dirty="0"/>
                  <a:t>R</a:t>
                </a:r>
                <a:r>
                  <a:rPr lang="zh-CN" altLang="zh-CN" sz="2000" dirty="0"/>
                  <a:t>语言最强大的方面之一就是函数可以直接对向量的每个元素进行操作。</a:t>
                </a:r>
              </a:p>
              <a:p>
                <a:r>
                  <a:rPr lang="zh-CN" altLang="zh-CN" sz="2000" dirty="0"/>
                  <a:t>【例</a:t>
                </a:r>
                <a:r>
                  <a:rPr lang="en-US" altLang="zh-CN" sz="2000" dirty="0"/>
                  <a:t>3.1</a:t>
                </a:r>
                <a:r>
                  <a:rPr lang="zh-CN" altLang="zh-CN" sz="2000" dirty="0"/>
                  <a:t>】产生两个不等长整数向量</a:t>
                </a:r>
                <a:r>
                  <a:rPr lang="en-US" altLang="zh-CN" sz="2000" dirty="0"/>
                  <a:t>x</a:t>
                </a:r>
                <a:r>
                  <a:rPr lang="zh-CN" altLang="zh-CN" sz="2000" dirty="0"/>
                  <a:t>和</a:t>
                </a:r>
                <a:r>
                  <a:rPr lang="en-US" altLang="zh-CN" sz="2000" dirty="0"/>
                  <a:t>y</a:t>
                </a:r>
                <a:r>
                  <a:rPr lang="zh-CN" altLang="zh-CN" sz="2000" dirty="0"/>
                  <a:t>，</a:t>
                </a:r>
                <a:r>
                  <a:rPr lang="zh-CN" altLang="zh-CN" sz="2000" dirty="0" smtClean="0"/>
                  <a:t>计算</a:t>
                </a:r>
                <a14:m>
                  <m:oMath xmlns:m="http://schemas.openxmlformats.org/officeDocument/2006/math">
                    <m:rad>
                      <m:radPr>
                        <m:degHide m:val="on"/>
                        <m:ctrlPr>
                          <a:rPr lang="zh-CN" altLang="en-US" sz="2000" i="1" smtClean="0">
                            <a:latin typeface="Cambria Math"/>
                          </a:rPr>
                        </m:ctrlPr>
                      </m:radPr>
                      <m:deg/>
                      <m:e>
                        <m:r>
                          <a:rPr lang="en-US" altLang="zh-CN" sz="2000" b="0" i="1" smtClean="0">
                            <a:latin typeface="Cambria Math"/>
                          </a:rPr>
                          <m:t>𝑥</m:t>
                        </m:r>
                      </m:e>
                    </m:rad>
                  </m:oMath>
                </a14:m>
                <a:r>
                  <a:rPr lang="en-US" altLang="zh-CN" sz="2000" dirty="0" smtClean="0"/>
                  <a:t> </a:t>
                </a:r>
                <a:r>
                  <a:rPr lang="zh-CN" altLang="zh-CN" sz="2000" dirty="0"/>
                  <a:t>，</a:t>
                </a:r>
                <a:r>
                  <a:rPr lang="en-US" altLang="zh-CN" sz="2000" dirty="0" err="1"/>
                  <a:t>x+y</a:t>
                </a:r>
                <a:r>
                  <a:rPr lang="en-US" altLang="zh-CN" sz="2000" dirty="0"/>
                  <a:t>, </a:t>
                </a:r>
                <a:r>
                  <a:rPr lang="en-US" altLang="zh-CN" sz="2000" dirty="0" err="1" smtClean="0"/>
                  <a:t>x</a:t>
                </a:r>
                <a:r>
                  <a:rPr lang="en-US" altLang="zh-CN" sz="2000" dirty="0" err="1" smtClean="0">
                    <a:sym typeface="Symbol"/>
                  </a:rPr>
                  <a:t>y</a:t>
                </a:r>
                <a:r>
                  <a:rPr lang="en-US" altLang="zh-CN" sz="2000" dirty="0" smtClean="0"/>
                  <a:t>, </a:t>
                </a:r>
                <a:r>
                  <a:rPr lang="en-US" altLang="zh-CN" sz="2000" dirty="0" err="1" smtClean="0"/>
                  <a:t>x</a:t>
                </a:r>
                <a:r>
                  <a:rPr lang="en-US" altLang="zh-CN" sz="2000" dirty="0" err="1" smtClean="0">
                    <a:sym typeface="Symbol"/>
                  </a:rPr>
                  <a:t>y</a:t>
                </a:r>
                <a:r>
                  <a:rPr lang="en-US" altLang="zh-CN" sz="2000" dirty="0" smtClean="0"/>
                  <a:t>,</a:t>
                </a:r>
                <a:r>
                  <a:rPr lang="zh-CN" altLang="zh-CN" sz="2000" dirty="0"/>
                  <a:t>及</a:t>
                </a:r>
                <a:r>
                  <a:rPr lang="en-US" altLang="zh-CN" sz="2000" dirty="0"/>
                  <a:t>x</a:t>
                </a:r>
                <a:r>
                  <a:rPr lang="zh-CN" altLang="zh-CN" sz="2000" dirty="0"/>
                  <a:t>的长度。</a:t>
                </a:r>
              </a:p>
              <a:p>
                <a:r>
                  <a:rPr lang="zh-CN" altLang="zh-CN" sz="2000" dirty="0"/>
                  <a:t>【解】</a:t>
                </a:r>
              </a:p>
              <a:p>
                <a:r>
                  <a:rPr lang="en-US" altLang="zh-CN" sz="2000" dirty="0"/>
                  <a:t>&gt; y&lt;-2:5               </a:t>
                </a:r>
                <a:r>
                  <a:rPr lang="en-US" altLang="zh-CN" sz="2000" dirty="0" smtClean="0"/>
                  <a:t>     </a:t>
                </a:r>
                <a:r>
                  <a:rPr lang="en-US" altLang="zh-CN" sz="2000" dirty="0"/>
                  <a:t>#</a:t>
                </a:r>
                <a:r>
                  <a:rPr lang="zh-CN" altLang="zh-CN" sz="2000" dirty="0"/>
                  <a:t>产生向量</a:t>
                </a:r>
                <a:r>
                  <a:rPr lang="en-US" altLang="zh-CN" sz="2000" dirty="0"/>
                  <a:t>x</a:t>
                </a:r>
                <a:endParaRPr lang="zh-CN" altLang="zh-CN" sz="2000" dirty="0"/>
              </a:p>
              <a:p>
                <a:r>
                  <a:rPr lang="en-US" altLang="zh-CN" sz="2000" dirty="0"/>
                  <a:t>&gt; x&lt;-</a:t>
                </a:r>
                <a:r>
                  <a:rPr lang="en-US" altLang="zh-CN" sz="2000" dirty="0" err="1"/>
                  <a:t>seq</a:t>
                </a:r>
                <a:r>
                  <a:rPr lang="en-US" altLang="zh-CN" sz="2000" dirty="0"/>
                  <a:t>(2, 10 )        #</a:t>
                </a:r>
                <a:r>
                  <a:rPr lang="zh-CN" altLang="zh-CN" sz="2000" dirty="0"/>
                  <a:t>产生向量</a:t>
                </a:r>
                <a:r>
                  <a:rPr lang="en-US" altLang="zh-CN" sz="2000" dirty="0"/>
                  <a:t>y</a:t>
                </a:r>
                <a:endParaRPr lang="zh-CN" altLang="zh-CN" sz="2000" dirty="0"/>
              </a:p>
              <a:p>
                <a:r>
                  <a:rPr lang="en-US" altLang="zh-CN" sz="2000" dirty="0" smtClean="0"/>
                  <a:t>&gt; </a:t>
                </a:r>
                <a:r>
                  <a:rPr lang="en-US" altLang="zh-CN" sz="2000" dirty="0" err="1" smtClean="0"/>
                  <a:t>sqrt</a:t>
                </a:r>
                <a:r>
                  <a:rPr lang="en-US" altLang="zh-CN" sz="2000" dirty="0" smtClean="0"/>
                  <a:t>(x</a:t>
                </a:r>
                <a:r>
                  <a:rPr lang="en-US" altLang="zh-CN" sz="2000" dirty="0"/>
                  <a:t>)              </a:t>
                </a:r>
                <a:r>
                  <a:rPr lang="en-US" altLang="zh-CN" sz="2000" dirty="0" smtClean="0"/>
                  <a:t>      </a:t>
                </a:r>
                <a:r>
                  <a:rPr lang="en-US" altLang="zh-CN" sz="2000" dirty="0"/>
                  <a:t>#</a:t>
                </a:r>
                <a:r>
                  <a:rPr lang="zh-CN" altLang="zh-CN" sz="2000" dirty="0"/>
                  <a:t>向量</a:t>
                </a:r>
                <a:r>
                  <a:rPr lang="zh-CN" altLang="zh-CN" sz="2000" dirty="0" smtClean="0"/>
                  <a:t>开方</a:t>
                </a:r>
                <a:endParaRPr lang="en-US" altLang="zh-CN" sz="2000" dirty="0" smtClean="0"/>
              </a:p>
              <a:p>
                <a:r>
                  <a:rPr lang="en-US" altLang="zh-CN" sz="2000" dirty="0"/>
                  <a:t>&gt; </a:t>
                </a:r>
                <a:r>
                  <a:rPr lang="en-US" altLang="zh-CN" sz="2000" dirty="0" err="1"/>
                  <a:t>x+y</a:t>
                </a:r>
                <a:r>
                  <a:rPr lang="en-US" altLang="zh-CN" sz="2000" dirty="0"/>
                  <a:t>     #</a:t>
                </a:r>
                <a:r>
                  <a:rPr lang="zh-CN" altLang="zh-CN" sz="2000" dirty="0"/>
                  <a:t>向量加，如果两个向量的长度不同，</a:t>
                </a:r>
                <a:r>
                  <a:rPr lang="en-US" altLang="zh-CN" sz="2000" dirty="0"/>
                  <a:t>R</a:t>
                </a:r>
                <a:r>
                  <a:rPr lang="zh-CN" altLang="zh-CN" sz="2000" dirty="0"/>
                  <a:t>将重复较短的向量</a:t>
                </a:r>
              </a:p>
              <a:p>
                <a:r>
                  <a:rPr lang="en-US" altLang="zh-CN" sz="2000" dirty="0"/>
                  <a:t>#</a:t>
                </a:r>
                <a:r>
                  <a:rPr lang="zh-CN" altLang="zh-CN" sz="2000" dirty="0"/>
                  <a:t>元素，直到得到的向量长度与较长的向量的长度相同为止。</a:t>
                </a:r>
              </a:p>
              <a:p>
                <a:r>
                  <a:rPr lang="en-US" altLang="zh-CN" sz="2000" dirty="0"/>
                  <a:t>[1]  4  6  8 10  8 10 12 14 12</a:t>
                </a:r>
                <a:endParaRPr lang="zh-CN" altLang="zh-CN" sz="2000" dirty="0"/>
              </a:p>
              <a:p>
                <a:r>
                  <a:rPr lang="en-US" altLang="zh-CN" sz="2000" dirty="0"/>
                  <a:t>&gt; </a:t>
                </a:r>
                <a:r>
                  <a:rPr lang="en-US" altLang="zh-CN" sz="2000" dirty="0" err="1"/>
                  <a:t>crossprod</a:t>
                </a:r>
                <a:r>
                  <a:rPr lang="en-US" altLang="zh-CN" sz="2000" dirty="0"/>
                  <a:t>(</a:t>
                </a:r>
                <a:r>
                  <a:rPr lang="en-US" altLang="zh-CN" sz="2000" dirty="0" err="1"/>
                  <a:t>x,x</a:t>
                </a:r>
                <a:r>
                  <a:rPr lang="en-US" altLang="zh-CN" sz="2000" dirty="0"/>
                  <a:t>)    #</a:t>
                </a:r>
                <a:r>
                  <a:rPr lang="zh-CN" altLang="zh-CN" sz="2000" dirty="0"/>
                  <a:t>內积</a:t>
                </a:r>
              </a:p>
              <a:p>
                <a:r>
                  <a:rPr lang="en-US" altLang="zh-CN" sz="2000" dirty="0" smtClean="0"/>
                  <a:t>&gt; </a:t>
                </a:r>
                <a:r>
                  <a:rPr lang="en-US" altLang="zh-CN" sz="2000" dirty="0" err="1" smtClean="0"/>
                  <a:t>tcrossprod</a:t>
                </a:r>
                <a:r>
                  <a:rPr lang="en-US" altLang="zh-CN" sz="2000" dirty="0" smtClean="0"/>
                  <a:t>(</a:t>
                </a:r>
                <a:r>
                  <a:rPr lang="en-US" altLang="zh-CN" sz="2000" dirty="0" err="1" smtClean="0"/>
                  <a:t>x,x</a:t>
                </a:r>
                <a:r>
                  <a:rPr lang="en-US" altLang="zh-CN" sz="2000" dirty="0"/>
                  <a:t>)   #</a:t>
                </a:r>
                <a:r>
                  <a:rPr lang="zh-CN" altLang="zh-CN" sz="2000" dirty="0" smtClean="0"/>
                  <a:t>外积</a:t>
                </a:r>
                <a:endParaRPr lang="en-US" altLang="zh-CN" sz="2000" dirty="0" smtClean="0"/>
              </a:p>
              <a:p>
                <a:r>
                  <a:rPr lang="en-US" altLang="zh-CN" sz="2000" dirty="0"/>
                  <a:t>&gt;length(x</a:t>
                </a:r>
                <a:r>
                  <a:rPr lang="en-US" altLang="zh-CN" sz="2000" dirty="0" smtClean="0"/>
                  <a:t>)              #</a:t>
                </a:r>
                <a:r>
                  <a:rPr lang="zh-CN" altLang="zh-CN" sz="2000" dirty="0"/>
                  <a:t>向量长度</a:t>
                </a:r>
              </a:p>
              <a:p>
                <a:endParaRPr lang="zh-CN" altLang="zh-CN" sz="2000" dirty="0"/>
              </a:p>
              <a:p>
                <a:endParaRPr lang="zh-CN" altLang="zh-CN" sz="2000" dirty="0"/>
              </a:p>
            </p:txBody>
          </p:sp>
        </mc:Choice>
        <mc:Fallback>
          <p:sp>
            <p:nvSpPr>
              <p:cNvPr id="4" name="TextBox 3"/>
              <p:cNvSpPr txBox="1">
                <a:spLocks noRot="1" noChangeAspect="1" noMove="1" noResize="1" noEditPoints="1" noAdjustHandles="1" noChangeArrowheads="1" noChangeShapeType="1" noTextEdit="1"/>
              </p:cNvSpPr>
              <p:nvPr/>
            </p:nvSpPr>
            <p:spPr>
              <a:xfrm>
                <a:off x="116010" y="1243314"/>
                <a:ext cx="9029893" cy="4712444"/>
              </a:xfrm>
              <a:prstGeom prst="rect">
                <a:avLst/>
              </a:prstGeom>
              <a:blipFill rotWithShape="1">
                <a:blip r:embed="rId1"/>
                <a:stretch>
                  <a:fillRect l="-743" t="-647"/>
                </a:stretch>
              </a:blipFill>
            </p:spPr>
            <p:txBody>
              <a:bodyPr/>
              <a:lstStyle/>
              <a:p>
                <a:r>
                  <a:rPr lang="zh-CN" altLang="en-US">
                    <a:noFill/>
                  </a:rPr>
                  <a:t> </a:t>
                </a:r>
                <a:endParaRPr lang="zh-CN" altLang="en-US">
                  <a:noFill/>
                </a:endParaRPr>
              </a:p>
            </p:txBody>
          </p:sp>
        </mc:Fallback>
      </mc:AlternateContent>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矩阵</a:t>
            </a:r>
            <a:endParaRPr kumimoji="1" lang="zh-CN" altLang="en-US" sz="2400" dirty="0" smtClean="0">
              <a:solidFill>
                <a:schemeClr val="tx1">
                  <a:lumMod val="75000"/>
                  <a:lumOff val="25000"/>
                </a:schemeClr>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6" name="TextBox 35"/>
          <p:cNvSpPr txBox="1"/>
          <p:nvPr/>
        </p:nvSpPr>
        <p:spPr>
          <a:xfrm>
            <a:off x="661182" y="1434905"/>
            <a:ext cx="7807569" cy="2246769"/>
          </a:xfrm>
          <a:prstGeom prst="rect">
            <a:avLst/>
          </a:prstGeom>
          <a:noFill/>
        </p:spPr>
        <p:txBody>
          <a:bodyPr wrap="square" rtlCol="0">
            <a:spAutoFit/>
          </a:bodyPr>
          <a:lstStyle/>
          <a:p>
            <a:r>
              <a:rPr lang="zh-CN" altLang="zh-CN" sz="2000" dirty="0">
                <a:solidFill>
                  <a:schemeClr val="tx1">
                    <a:lumMod val="75000"/>
                    <a:lumOff val="25000"/>
                  </a:schemeClr>
                </a:solidFill>
              </a:rPr>
              <a:t>矩阵是一个二维数组，只是每个元素都拥有相同的类型（。</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a:t>
            </a:r>
            <a:r>
              <a:rPr lang="zh-CN" altLang="zh-CN" sz="2000" dirty="0">
                <a:solidFill>
                  <a:schemeClr val="tx1">
                    <a:lumMod val="75000"/>
                    <a:lumOff val="25000"/>
                  </a:schemeClr>
                </a:solidFill>
              </a:rPr>
              <a:t>矩阵创建</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格式</a:t>
            </a:r>
            <a:r>
              <a:rPr lang="en-US" altLang="zh-CN" sz="2000" dirty="0">
                <a:solidFill>
                  <a:schemeClr val="tx1">
                    <a:lumMod val="75000"/>
                    <a:lumOff val="25000"/>
                  </a:schemeClr>
                </a:solidFill>
              </a:rPr>
              <a:t>1</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matrix(</a:t>
            </a:r>
            <a:r>
              <a:rPr lang="en-US" altLang="zh-CN" sz="2000" dirty="0" err="1">
                <a:solidFill>
                  <a:schemeClr val="tx1">
                    <a:lumMod val="75000"/>
                    <a:lumOff val="25000"/>
                  </a:schemeClr>
                </a:solidFill>
              </a:rPr>
              <a:t>data,c</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nrow</a:t>
            </a:r>
            <a:r>
              <a:rPr lang="zh-CN" altLang="zh-CN" sz="2000" dirty="0">
                <a:solidFill>
                  <a:schemeClr val="tx1">
                    <a:lumMod val="75000"/>
                    <a:lumOff val="25000"/>
                  </a:schemeClr>
                </a:solidFill>
              </a:rPr>
              <a:t>，</a:t>
            </a:r>
            <a:r>
              <a:rPr lang="en-US" altLang="zh-CN" sz="2000" dirty="0" err="1">
                <a:solidFill>
                  <a:schemeClr val="tx1">
                    <a:lumMod val="75000"/>
                    <a:lumOff val="25000"/>
                  </a:schemeClr>
                </a:solidFill>
              </a:rPr>
              <a:t>ncol</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byrow</a:t>
            </a:r>
            <a:r>
              <a:rPr lang="en-US" altLang="zh-CN" sz="2000" dirty="0">
                <a:solidFill>
                  <a:schemeClr val="tx1">
                    <a:lumMod val="75000"/>
                    <a:lumOff val="25000"/>
                  </a:schemeClr>
                </a:solidFill>
              </a:rPr>
              <a:t>=T)  </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格式</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matrix(</a:t>
            </a:r>
            <a:r>
              <a:rPr lang="en-US" altLang="zh-CN" sz="2000" dirty="0" err="1">
                <a:solidFill>
                  <a:schemeClr val="tx1">
                    <a:lumMod val="75000"/>
                    <a:lumOff val="25000"/>
                  </a:schemeClr>
                </a:solidFill>
              </a:rPr>
              <a:t>data,nrow</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a:t>
            </a:r>
            <a:r>
              <a:rPr lang="en-US" altLang="zh-CN" sz="2000" dirty="0" err="1">
                <a:solidFill>
                  <a:schemeClr val="tx1">
                    <a:lumMod val="75000"/>
                    <a:lumOff val="25000"/>
                  </a:schemeClr>
                </a:solidFill>
              </a:rPr>
              <a:t>ncol</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byrow</a:t>
            </a:r>
            <a:r>
              <a:rPr lang="en-US" altLang="zh-CN" sz="2000" dirty="0">
                <a:solidFill>
                  <a:schemeClr val="tx1">
                    <a:lumMod val="75000"/>
                    <a:lumOff val="25000"/>
                  </a:schemeClr>
                </a:solidFill>
              </a:rPr>
              <a:t>=T)  </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格式</a:t>
            </a:r>
            <a:r>
              <a:rPr lang="fr-FR" altLang="zh-CN" sz="2000" dirty="0">
                <a:solidFill>
                  <a:schemeClr val="tx1">
                    <a:lumMod val="75000"/>
                    <a:lumOff val="25000"/>
                  </a:schemeClr>
                </a:solidFill>
              </a:rPr>
              <a:t>3</a:t>
            </a:r>
            <a:r>
              <a:rPr lang="zh-CN" altLang="zh-CN" sz="2000" dirty="0">
                <a:solidFill>
                  <a:schemeClr val="tx1">
                    <a:lumMod val="75000"/>
                    <a:lumOff val="25000"/>
                  </a:schemeClr>
                </a:solidFill>
              </a:rPr>
              <a:t>：</a:t>
            </a:r>
            <a:r>
              <a:rPr lang="fr-FR" altLang="zh-CN" sz="2000" dirty="0">
                <a:solidFill>
                  <a:schemeClr val="tx1">
                    <a:lumMod val="75000"/>
                    <a:lumOff val="25000"/>
                  </a:schemeClr>
                </a:solidFill>
              </a:rPr>
              <a:t>rbind(c(1,2),c(3,4))</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格式</a:t>
            </a:r>
            <a:r>
              <a:rPr lang="fr-FR" altLang="zh-CN" sz="2000" dirty="0">
                <a:solidFill>
                  <a:schemeClr val="tx1">
                    <a:lumMod val="75000"/>
                    <a:lumOff val="25000"/>
                  </a:schemeClr>
                </a:solidFill>
              </a:rPr>
              <a:t>4</a:t>
            </a:r>
            <a:r>
              <a:rPr lang="zh-CN" altLang="zh-CN" sz="2000" dirty="0">
                <a:solidFill>
                  <a:schemeClr val="tx1">
                    <a:lumMod val="75000"/>
                    <a:lumOff val="25000"/>
                  </a:schemeClr>
                </a:solidFill>
              </a:rPr>
              <a:t>：</a:t>
            </a:r>
            <a:r>
              <a:rPr lang="pt-BR" altLang="zh-CN" sz="2000" dirty="0">
                <a:solidFill>
                  <a:schemeClr val="tx1">
                    <a:lumMod val="75000"/>
                    <a:lumOff val="25000"/>
                  </a:schemeClr>
                </a:solidFill>
              </a:rPr>
              <a:t> array(rep(1:3, each=3), dim=c(3,3)) </a:t>
            </a:r>
            <a:r>
              <a:rPr lang="pt-BR" altLang="zh-CN" sz="2000" dirty="0" smtClean="0">
                <a:solidFill>
                  <a:schemeClr val="tx1">
                    <a:lumMod val="75000"/>
                    <a:lumOff val="25000"/>
                  </a:schemeClr>
                </a:solidFill>
              </a:rPr>
              <a:t>#</a:t>
            </a:r>
            <a:r>
              <a:rPr lang="zh-CN" altLang="en-US" sz="2000" dirty="0" smtClean="0">
                <a:solidFill>
                  <a:schemeClr val="tx1">
                    <a:lumMod val="75000"/>
                    <a:lumOff val="25000"/>
                  </a:schemeClr>
                </a:solidFill>
              </a:rPr>
              <a:t>见</a:t>
            </a:r>
            <a:r>
              <a:rPr lang="zh-CN" altLang="zh-CN" sz="2000" dirty="0" smtClean="0">
                <a:solidFill>
                  <a:schemeClr val="tx1">
                    <a:lumMod val="75000"/>
                    <a:lumOff val="25000"/>
                  </a:schemeClr>
                </a:solidFill>
              </a:rPr>
              <a:t>数组</a:t>
            </a:r>
            <a:r>
              <a:rPr lang="zh-CN" altLang="zh-CN" sz="2000" dirty="0">
                <a:solidFill>
                  <a:schemeClr val="tx1">
                    <a:lumMod val="75000"/>
                    <a:lumOff val="25000"/>
                  </a:schemeClr>
                </a:solidFill>
              </a:rPr>
              <a:t>章节</a:t>
            </a:r>
            <a:endParaRPr lang="zh-CN" altLang="zh-CN" sz="2000" dirty="0">
              <a:solidFill>
                <a:schemeClr val="tx1">
                  <a:lumMod val="75000"/>
                  <a:lumOff val="25000"/>
                </a:schemeClr>
              </a:solidFill>
            </a:endParaRPr>
          </a:p>
          <a:p>
            <a:endParaRPr lang="zh-CN" altLang="zh-CN" sz="2000" dirty="0" smtClean="0">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矩阵</a:t>
            </a:r>
            <a:endParaRPr kumimoji="1" lang="zh-CN" altLang="en-US" sz="2400" dirty="0" smtClean="0">
              <a:solidFill>
                <a:schemeClr val="tx1">
                  <a:lumMod val="75000"/>
                  <a:lumOff val="25000"/>
                </a:schemeClr>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6" name="TextBox 35"/>
          <p:cNvSpPr txBox="1"/>
          <p:nvPr/>
        </p:nvSpPr>
        <p:spPr>
          <a:xfrm>
            <a:off x="661182" y="1434905"/>
            <a:ext cx="7807569" cy="3170099"/>
          </a:xfrm>
          <a:prstGeom prst="rect">
            <a:avLst/>
          </a:prstGeom>
          <a:noFill/>
        </p:spPr>
        <p:txBody>
          <a:bodyPr wrap="square" rtlCol="0">
            <a:spAutoFit/>
          </a:bodyPr>
          <a:lstStyle/>
          <a:p>
            <a:r>
              <a:rPr lang="en-US" altLang="zh-CN" sz="2000" dirty="0">
                <a:solidFill>
                  <a:schemeClr val="tx1">
                    <a:lumMod val="75000"/>
                    <a:lumOff val="25000"/>
                  </a:schemeClr>
                </a:solidFill>
              </a:rPr>
              <a:t>(2)</a:t>
            </a:r>
            <a:r>
              <a:rPr lang="zh-CN" altLang="zh-CN" sz="2000" dirty="0">
                <a:solidFill>
                  <a:schemeClr val="tx1">
                    <a:lumMod val="75000"/>
                    <a:lumOff val="25000"/>
                  </a:schemeClr>
                </a:solidFill>
              </a:rPr>
              <a:t>矩阵引用</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方法</a:t>
            </a:r>
            <a:r>
              <a:rPr lang="en-US" altLang="zh-CN" sz="2000" dirty="0">
                <a:solidFill>
                  <a:schemeClr val="tx1">
                    <a:lumMod val="75000"/>
                    <a:lumOff val="25000"/>
                  </a:schemeClr>
                </a:solidFill>
              </a:rPr>
              <a:t>1</a:t>
            </a:r>
            <a:r>
              <a:rPr lang="zh-CN" altLang="zh-CN" sz="2000" dirty="0">
                <a:solidFill>
                  <a:schemeClr val="tx1">
                    <a:lumMod val="75000"/>
                    <a:lumOff val="25000"/>
                  </a:schemeClr>
                </a:solidFill>
              </a:rPr>
              <a:t>：使用下标和方括号来选择矩阵中的行、列或元素。</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y[</a:t>
            </a:r>
            <a:r>
              <a:rPr lang="en-US" altLang="zh-CN" sz="2000" dirty="0" err="1">
                <a:solidFill>
                  <a:schemeClr val="tx1">
                    <a:lumMod val="75000"/>
                    <a:lumOff val="25000"/>
                  </a:schemeClr>
                </a:solidFill>
              </a:rPr>
              <a:t>i</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：返回矩阵</a:t>
            </a:r>
            <a:r>
              <a:rPr lang="en-US" altLang="zh-CN" sz="2000" dirty="0">
                <a:solidFill>
                  <a:schemeClr val="tx1">
                    <a:lumMod val="75000"/>
                    <a:lumOff val="25000"/>
                  </a:schemeClr>
                </a:solidFill>
              </a:rPr>
              <a:t>y</a:t>
            </a:r>
            <a:r>
              <a:rPr lang="zh-CN" altLang="zh-CN" sz="2000" dirty="0">
                <a:solidFill>
                  <a:schemeClr val="tx1">
                    <a:lumMod val="75000"/>
                    <a:lumOff val="25000"/>
                  </a:schemeClr>
                </a:solidFill>
              </a:rPr>
              <a:t>中的第</a:t>
            </a:r>
            <a:r>
              <a:rPr lang="en-US" altLang="zh-CN" sz="2000" dirty="0" err="1">
                <a:solidFill>
                  <a:schemeClr val="tx1">
                    <a:lumMod val="75000"/>
                    <a:lumOff val="25000"/>
                  </a:schemeClr>
                </a:solidFill>
              </a:rPr>
              <a:t>i</a:t>
            </a:r>
            <a:r>
              <a:rPr lang="zh-CN" altLang="zh-CN" sz="2000" dirty="0">
                <a:solidFill>
                  <a:schemeClr val="tx1">
                    <a:lumMod val="75000"/>
                    <a:lumOff val="25000"/>
                  </a:schemeClr>
                </a:solidFill>
              </a:rPr>
              <a:t>行；</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y[,j]</a:t>
            </a:r>
            <a:r>
              <a:rPr lang="zh-CN" altLang="zh-CN" sz="2000" dirty="0">
                <a:solidFill>
                  <a:schemeClr val="tx1">
                    <a:lumMod val="75000"/>
                    <a:lumOff val="25000"/>
                  </a:schemeClr>
                </a:solidFill>
              </a:rPr>
              <a:t>：返回第</a:t>
            </a:r>
            <a:r>
              <a:rPr lang="en-US" altLang="zh-CN" sz="2000" dirty="0">
                <a:solidFill>
                  <a:schemeClr val="tx1">
                    <a:lumMod val="75000"/>
                    <a:lumOff val="25000"/>
                  </a:schemeClr>
                </a:solidFill>
              </a:rPr>
              <a:t>j</a:t>
            </a:r>
            <a:r>
              <a:rPr lang="zh-CN" altLang="zh-CN" sz="2000" dirty="0">
                <a:solidFill>
                  <a:schemeClr val="tx1">
                    <a:lumMod val="75000"/>
                    <a:lumOff val="25000"/>
                  </a:schemeClr>
                </a:solidFill>
              </a:rPr>
              <a:t>列；</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y[</a:t>
            </a:r>
            <a:r>
              <a:rPr lang="en-US" altLang="zh-CN" sz="2000" dirty="0" err="1">
                <a:solidFill>
                  <a:schemeClr val="tx1">
                    <a:lumMod val="75000"/>
                    <a:lumOff val="25000"/>
                  </a:schemeClr>
                </a:solidFill>
              </a:rPr>
              <a:t>i,j</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：返回第</a:t>
            </a:r>
            <a:r>
              <a:rPr lang="en-US" altLang="zh-CN" sz="2000" dirty="0" err="1">
                <a:solidFill>
                  <a:schemeClr val="tx1">
                    <a:lumMod val="75000"/>
                    <a:lumOff val="25000"/>
                  </a:schemeClr>
                </a:solidFill>
              </a:rPr>
              <a:t>i</a:t>
            </a:r>
            <a:r>
              <a:rPr lang="zh-CN" altLang="zh-CN" sz="2000" dirty="0">
                <a:solidFill>
                  <a:schemeClr val="tx1">
                    <a:lumMod val="75000"/>
                    <a:lumOff val="25000"/>
                  </a:schemeClr>
                </a:solidFill>
              </a:rPr>
              <a:t>行第</a:t>
            </a:r>
            <a:r>
              <a:rPr lang="en-US" altLang="zh-CN" sz="2000" dirty="0">
                <a:solidFill>
                  <a:schemeClr val="tx1">
                    <a:lumMod val="75000"/>
                    <a:lumOff val="25000"/>
                  </a:schemeClr>
                </a:solidFill>
              </a:rPr>
              <a:t>j</a:t>
            </a:r>
            <a:r>
              <a:rPr lang="zh-CN" altLang="zh-CN" sz="2000" dirty="0">
                <a:solidFill>
                  <a:schemeClr val="tx1">
                    <a:lumMod val="75000"/>
                    <a:lumOff val="25000"/>
                  </a:schemeClr>
                </a:solidFill>
              </a:rPr>
              <a:t>列元素。</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y[</a:t>
            </a:r>
            <a:r>
              <a:rPr lang="en-US" altLang="zh-CN" sz="2000" dirty="0" err="1">
                <a:solidFill>
                  <a:schemeClr val="tx1">
                    <a:lumMod val="75000"/>
                    <a:lumOff val="25000"/>
                  </a:schemeClr>
                </a:solidFill>
              </a:rPr>
              <a:t>i</a:t>
            </a:r>
            <a:r>
              <a:rPr lang="en-US" altLang="zh-CN" sz="2000" dirty="0">
                <a:solidFill>
                  <a:schemeClr val="tx1">
                    <a:lumMod val="75000"/>
                    <a:lumOff val="25000"/>
                  </a:schemeClr>
                </a:solidFill>
              </a:rPr>
              <a:t>,-j]</a:t>
            </a:r>
            <a:r>
              <a:rPr lang="zh-CN" altLang="zh-CN" sz="2000" dirty="0">
                <a:solidFill>
                  <a:schemeClr val="tx1">
                    <a:lumMod val="75000"/>
                    <a:lumOff val="25000"/>
                  </a:schemeClr>
                </a:solidFill>
              </a:rPr>
              <a:t>：返回第</a:t>
            </a:r>
            <a:r>
              <a:rPr lang="en-US" altLang="zh-CN" sz="2000" dirty="0" err="1">
                <a:solidFill>
                  <a:schemeClr val="tx1">
                    <a:lumMod val="75000"/>
                    <a:lumOff val="25000"/>
                  </a:schemeClr>
                </a:solidFill>
              </a:rPr>
              <a:t>i</a:t>
            </a:r>
            <a:r>
              <a:rPr lang="zh-CN" altLang="zh-CN" sz="2000" dirty="0">
                <a:solidFill>
                  <a:schemeClr val="tx1">
                    <a:lumMod val="75000"/>
                    <a:lumOff val="25000"/>
                  </a:schemeClr>
                </a:solidFill>
              </a:rPr>
              <a:t>行</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但排除第</a:t>
            </a:r>
            <a:r>
              <a:rPr lang="en-US" altLang="zh-CN" sz="2000" dirty="0">
                <a:solidFill>
                  <a:schemeClr val="tx1">
                    <a:lumMod val="75000"/>
                    <a:lumOff val="25000"/>
                  </a:schemeClr>
                </a:solidFill>
              </a:rPr>
              <a:t>j</a:t>
            </a:r>
            <a:r>
              <a:rPr lang="zh-CN" altLang="zh-CN" sz="2000" dirty="0">
                <a:solidFill>
                  <a:schemeClr val="tx1">
                    <a:lumMod val="75000"/>
                    <a:lumOff val="25000"/>
                  </a:schemeClr>
                </a:solidFill>
              </a:rPr>
              <a:t>列元素。</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y[-</a:t>
            </a:r>
            <a:r>
              <a:rPr lang="en-US" altLang="zh-CN" sz="2000" dirty="0" err="1">
                <a:solidFill>
                  <a:schemeClr val="tx1">
                    <a:lumMod val="75000"/>
                    <a:lumOff val="25000"/>
                  </a:schemeClr>
                </a:solidFill>
              </a:rPr>
              <a:t>i,j</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：返回第</a:t>
            </a:r>
            <a:r>
              <a:rPr lang="en-US" altLang="zh-CN" sz="2000" dirty="0">
                <a:solidFill>
                  <a:schemeClr val="tx1">
                    <a:lumMod val="75000"/>
                    <a:lumOff val="25000"/>
                  </a:schemeClr>
                </a:solidFill>
              </a:rPr>
              <a:t>j</a:t>
            </a:r>
            <a:r>
              <a:rPr lang="zh-CN" altLang="zh-CN" sz="2000" dirty="0">
                <a:solidFill>
                  <a:schemeClr val="tx1">
                    <a:lumMod val="75000"/>
                    <a:lumOff val="25000"/>
                  </a:schemeClr>
                </a:solidFill>
              </a:rPr>
              <a:t>行</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但排除第</a:t>
            </a:r>
            <a:r>
              <a:rPr lang="en-US" altLang="zh-CN" sz="2000" dirty="0" err="1">
                <a:solidFill>
                  <a:schemeClr val="tx1">
                    <a:lumMod val="75000"/>
                    <a:lumOff val="25000"/>
                  </a:schemeClr>
                </a:solidFill>
              </a:rPr>
              <a:t>i</a:t>
            </a:r>
            <a:r>
              <a:rPr lang="zh-CN" altLang="zh-CN" sz="2000" dirty="0">
                <a:solidFill>
                  <a:schemeClr val="tx1">
                    <a:lumMod val="75000"/>
                    <a:lumOff val="25000"/>
                  </a:schemeClr>
                </a:solidFill>
              </a:rPr>
              <a:t>行元素。</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方法</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：使用向量和方括号来选择矩阵中的行、列或元素。</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y[c(1,3),c(2:4)]</a:t>
            </a:r>
            <a:r>
              <a:rPr lang="zh-CN" altLang="zh-CN" sz="2000" dirty="0">
                <a:solidFill>
                  <a:schemeClr val="tx1">
                    <a:lumMod val="75000"/>
                    <a:lumOff val="25000"/>
                  </a:schemeClr>
                </a:solidFill>
              </a:rPr>
              <a:t>：返回第</a:t>
            </a:r>
            <a:r>
              <a:rPr lang="en-US" altLang="zh-CN" sz="2000" dirty="0">
                <a:solidFill>
                  <a:schemeClr val="tx1">
                    <a:lumMod val="75000"/>
                    <a:lumOff val="25000"/>
                  </a:schemeClr>
                </a:solidFill>
              </a:rPr>
              <a:t>1,3</a:t>
            </a:r>
            <a:r>
              <a:rPr lang="zh-CN" altLang="zh-CN" sz="2000" dirty="0">
                <a:solidFill>
                  <a:schemeClr val="tx1">
                    <a:lumMod val="75000"/>
                    <a:lumOff val="25000"/>
                  </a:schemeClr>
                </a:solidFill>
              </a:rPr>
              <a:t>行，第</a:t>
            </a:r>
            <a:r>
              <a:rPr lang="en-US" altLang="zh-CN" sz="2000" dirty="0">
                <a:solidFill>
                  <a:schemeClr val="tx1">
                    <a:lumMod val="75000"/>
                    <a:lumOff val="25000"/>
                  </a:schemeClr>
                </a:solidFill>
              </a:rPr>
              <a:t>2,4</a:t>
            </a:r>
            <a:r>
              <a:rPr lang="zh-CN" altLang="zh-CN" sz="2000" dirty="0">
                <a:solidFill>
                  <a:schemeClr val="tx1">
                    <a:lumMod val="75000"/>
                    <a:lumOff val="25000"/>
                  </a:schemeClr>
                </a:solidFill>
              </a:rPr>
              <a:t>列元素。</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y[c(1,3),-c(2:4)]</a:t>
            </a:r>
            <a:r>
              <a:rPr lang="zh-CN" altLang="zh-CN" sz="2000" dirty="0">
                <a:solidFill>
                  <a:schemeClr val="tx1">
                    <a:lumMod val="75000"/>
                    <a:lumOff val="25000"/>
                  </a:schemeClr>
                </a:solidFill>
              </a:rPr>
              <a:t>：返回第</a:t>
            </a:r>
            <a:r>
              <a:rPr lang="en-US" altLang="zh-CN" sz="2000" dirty="0">
                <a:solidFill>
                  <a:schemeClr val="tx1">
                    <a:lumMod val="75000"/>
                    <a:lumOff val="25000"/>
                  </a:schemeClr>
                </a:solidFill>
              </a:rPr>
              <a:t>1,3</a:t>
            </a:r>
            <a:r>
              <a:rPr lang="zh-CN" altLang="zh-CN" sz="2000" dirty="0">
                <a:solidFill>
                  <a:schemeClr val="tx1">
                    <a:lumMod val="75000"/>
                    <a:lumOff val="25000"/>
                  </a:schemeClr>
                </a:solidFill>
              </a:rPr>
              <a:t>行，但排除第</a:t>
            </a:r>
            <a:r>
              <a:rPr lang="en-US" altLang="zh-CN" sz="2000" dirty="0">
                <a:solidFill>
                  <a:schemeClr val="tx1">
                    <a:lumMod val="75000"/>
                    <a:lumOff val="25000"/>
                  </a:schemeClr>
                </a:solidFill>
              </a:rPr>
              <a:t>2,4</a:t>
            </a:r>
            <a:r>
              <a:rPr lang="zh-CN" altLang="zh-CN" sz="2000" dirty="0">
                <a:solidFill>
                  <a:schemeClr val="tx1">
                    <a:lumMod val="75000"/>
                    <a:lumOff val="25000"/>
                  </a:schemeClr>
                </a:solidFill>
              </a:rPr>
              <a:t>列元素</a:t>
            </a:r>
            <a:r>
              <a:rPr lang="zh-CN" altLang="zh-CN" sz="2000" dirty="0"/>
              <a:t>。</a:t>
            </a:r>
            <a:endParaRPr lang="zh-CN" altLang="zh-CN" sz="2000" dirty="0"/>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矩阵</a:t>
            </a:r>
            <a:endParaRPr kumimoji="1" lang="zh-CN" altLang="en-US" sz="2400" dirty="0" smtClean="0">
              <a:solidFill>
                <a:schemeClr val="tx1">
                  <a:lumMod val="75000"/>
                  <a:lumOff val="25000"/>
                </a:schemeClr>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6" name="TextBox 35"/>
          <p:cNvSpPr txBox="1"/>
          <p:nvPr/>
        </p:nvSpPr>
        <p:spPr>
          <a:xfrm>
            <a:off x="661182" y="1434905"/>
            <a:ext cx="7807569" cy="3754874"/>
          </a:xfrm>
          <a:prstGeom prst="rect">
            <a:avLst/>
          </a:prstGeom>
          <a:noFill/>
        </p:spPr>
        <p:txBody>
          <a:bodyPr wrap="square" rtlCol="0">
            <a:spAutoFit/>
          </a:bodyPr>
          <a:lstStyle/>
          <a:p>
            <a:r>
              <a:rPr lang="en-US" altLang="zh-CN" sz="2000" dirty="0">
                <a:solidFill>
                  <a:schemeClr val="tx1">
                    <a:lumMod val="75000"/>
                    <a:lumOff val="25000"/>
                  </a:schemeClr>
                </a:solidFill>
              </a:rPr>
              <a:t>(3)</a:t>
            </a:r>
            <a:r>
              <a:rPr lang="zh-CN" altLang="zh-CN" sz="2000" dirty="0">
                <a:solidFill>
                  <a:schemeClr val="tx1">
                    <a:lumMod val="75000"/>
                    <a:lumOff val="25000"/>
                  </a:schemeClr>
                </a:solidFill>
              </a:rPr>
              <a:t>矩阵运算</a:t>
            </a:r>
            <a:endParaRPr lang="zh-CN" altLang="zh-CN" sz="2000" dirty="0">
              <a:solidFill>
                <a:schemeClr val="tx1">
                  <a:lumMod val="75000"/>
                  <a:lumOff val="25000"/>
                </a:schemeClr>
              </a:solidFill>
            </a:endParaRPr>
          </a:p>
          <a:p>
            <a:pPr lvl="1"/>
            <a:r>
              <a:rPr lang="zh-CN" altLang="zh-CN" sz="2000" dirty="0">
                <a:solidFill>
                  <a:schemeClr val="tx1">
                    <a:lumMod val="75000"/>
                    <a:lumOff val="25000"/>
                  </a:schemeClr>
                </a:solidFill>
              </a:rPr>
              <a:t>转置</a:t>
            </a:r>
            <a:r>
              <a:rPr lang="en-US" altLang="zh-CN" sz="2000" dirty="0">
                <a:solidFill>
                  <a:schemeClr val="tx1">
                    <a:lumMod val="75000"/>
                    <a:lumOff val="25000"/>
                  </a:schemeClr>
                </a:solidFill>
              </a:rPr>
              <a:t>:t(y);</a:t>
            </a:r>
            <a:endParaRPr lang="zh-CN" altLang="zh-CN" sz="2000" dirty="0">
              <a:solidFill>
                <a:schemeClr val="tx1">
                  <a:lumMod val="75000"/>
                  <a:lumOff val="25000"/>
                </a:schemeClr>
              </a:solidFill>
            </a:endParaRPr>
          </a:p>
          <a:p>
            <a:pPr lvl="1"/>
            <a:r>
              <a:rPr lang="zh-CN" altLang="zh-CN" sz="2000" dirty="0">
                <a:solidFill>
                  <a:schemeClr val="tx1">
                    <a:lumMod val="75000"/>
                    <a:lumOff val="25000"/>
                  </a:schemeClr>
                </a:solidFill>
              </a:rPr>
              <a:t>横向合并矩阵</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cbind</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pPr lvl="1"/>
            <a:r>
              <a:rPr lang="zh-CN" altLang="zh-CN" sz="2000" dirty="0">
                <a:solidFill>
                  <a:schemeClr val="tx1">
                    <a:lumMod val="75000"/>
                    <a:lumOff val="25000"/>
                  </a:schemeClr>
                </a:solidFill>
              </a:rPr>
              <a:t>纵向合并矩阵</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rbind</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lvl="1"/>
            <a:r>
              <a:rPr lang="zh-CN" altLang="zh-CN" sz="2000" dirty="0">
                <a:solidFill>
                  <a:schemeClr val="tx1">
                    <a:lumMod val="75000"/>
                    <a:lumOff val="25000"/>
                  </a:schemeClr>
                </a:solidFill>
              </a:rPr>
              <a:t>将矩阵转化为向量：</a:t>
            </a:r>
            <a:r>
              <a:rPr lang="en-US" altLang="zh-CN" sz="2000" dirty="0" err="1">
                <a:solidFill>
                  <a:schemeClr val="tx1">
                    <a:lumMod val="75000"/>
                    <a:lumOff val="25000"/>
                  </a:schemeClr>
                </a:solidFill>
              </a:rPr>
              <a:t>as.vector</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pPr lvl="1"/>
            <a:r>
              <a:rPr lang="zh-CN" altLang="zh-CN" sz="2000" dirty="0">
                <a:solidFill>
                  <a:schemeClr val="tx1">
                    <a:lumMod val="75000"/>
                    <a:lumOff val="25000"/>
                  </a:schemeClr>
                </a:solidFill>
              </a:rPr>
              <a:t>返回矩阵维度：</a:t>
            </a:r>
            <a:r>
              <a:rPr lang="en-US" altLang="zh-CN" sz="2000" dirty="0">
                <a:solidFill>
                  <a:schemeClr val="tx1">
                    <a:lumMod val="75000"/>
                    <a:lumOff val="25000"/>
                  </a:schemeClr>
                </a:solidFill>
              </a:rPr>
              <a:t>dim()</a:t>
            </a:r>
            <a:r>
              <a:rPr lang="zh-CN" altLang="zh-CN" sz="2000" dirty="0">
                <a:solidFill>
                  <a:schemeClr val="tx1">
                    <a:lumMod val="75000"/>
                    <a:lumOff val="25000"/>
                  </a:schemeClr>
                </a:solidFill>
              </a:rPr>
              <a:t>、</a:t>
            </a:r>
            <a:r>
              <a:rPr lang="en-US" altLang="zh-CN" sz="2000" dirty="0" err="1">
                <a:solidFill>
                  <a:schemeClr val="tx1">
                    <a:lumMod val="75000"/>
                    <a:lumOff val="25000"/>
                  </a:schemeClr>
                </a:solidFill>
              </a:rPr>
              <a:t>nrow</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和</a:t>
            </a:r>
            <a:r>
              <a:rPr lang="en-US" altLang="zh-CN" sz="2000" dirty="0" err="1">
                <a:solidFill>
                  <a:schemeClr val="tx1">
                    <a:lumMod val="75000"/>
                    <a:lumOff val="25000"/>
                  </a:schemeClr>
                </a:solidFill>
              </a:rPr>
              <a:t>ncol</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pPr lvl="1"/>
            <a:r>
              <a:rPr lang="zh-CN" altLang="zh-CN" sz="2000" dirty="0">
                <a:solidFill>
                  <a:schemeClr val="tx1">
                    <a:lumMod val="75000"/>
                    <a:lumOff val="25000"/>
                  </a:schemeClr>
                </a:solidFill>
              </a:rPr>
              <a:t>对矩阵各列求和</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colSums</a:t>
            </a:r>
            <a:r>
              <a:rPr lang="en-US" altLang="zh-CN" sz="2000" dirty="0">
                <a:solidFill>
                  <a:schemeClr val="tx1">
                    <a:lumMod val="75000"/>
                    <a:lumOff val="25000"/>
                  </a:schemeClr>
                </a:solidFill>
              </a:rPr>
              <a:t>();    </a:t>
            </a:r>
            <a:endParaRPr lang="zh-CN" altLang="zh-CN" sz="2000" dirty="0">
              <a:solidFill>
                <a:schemeClr val="tx1">
                  <a:lumMod val="75000"/>
                  <a:lumOff val="25000"/>
                </a:schemeClr>
              </a:solidFill>
            </a:endParaRPr>
          </a:p>
          <a:p>
            <a:pPr lvl="1"/>
            <a:r>
              <a:rPr lang="zh-CN" altLang="zh-CN" sz="2000" dirty="0">
                <a:solidFill>
                  <a:schemeClr val="tx1">
                    <a:lumMod val="75000"/>
                    <a:lumOff val="25000"/>
                  </a:schemeClr>
                </a:solidFill>
              </a:rPr>
              <a:t>求矩阵各列的均值</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colMeans</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pPr lvl="1"/>
            <a:r>
              <a:rPr lang="zh-CN" altLang="zh-CN" sz="2000" dirty="0">
                <a:solidFill>
                  <a:schemeClr val="tx1">
                    <a:lumMod val="75000"/>
                    <a:lumOff val="25000"/>
                  </a:schemeClr>
                </a:solidFill>
              </a:rPr>
              <a:t>对矩阵各行求和</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rowSums</a:t>
            </a:r>
            <a:r>
              <a:rPr lang="en-US" altLang="zh-CN" sz="2000" dirty="0">
                <a:solidFill>
                  <a:schemeClr val="tx1">
                    <a:lumMod val="75000"/>
                    <a:lumOff val="25000"/>
                  </a:schemeClr>
                </a:solidFill>
              </a:rPr>
              <a:t>();   </a:t>
            </a:r>
            <a:endParaRPr lang="zh-CN" altLang="zh-CN" sz="2000" dirty="0">
              <a:solidFill>
                <a:schemeClr val="tx1">
                  <a:lumMod val="75000"/>
                  <a:lumOff val="25000"/>
                </a:schemeClr>
              </a:solidFill>
            </a:endParaRPr>
          </a:p>
          <a:p>
            <a:pPr lvl="1"/>
            <a:r>
              <a:rPr lang="zh-CN" altLang="zh-CN" sz="2000" dirty="0">
                <a:solidFill>
                  <a:schemeClr val="tx1">
                    <a:lumMod val="75000"/>
                    <a:lumOff val="25000"/>
                  </a:schemeClr>
                </a:solidFill>
              </a:rPr>
              <a:t>求矩阵各列的均值</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rowMeans</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pPr lvl="1"/>
            <a:r>
              <a:rPr lang="zh-CN" altLang="zh-CN" sz="2000" dirty="0">
                <a:solidFill>
                  <a:schemeClr val="tx1">
                    <a:lumMod val="75000"/>
                    <a:lumOff val="25000"/>
                  </a:schemeClr>
                </a:solidFill>
              </a:rPr>
              <a:t>计算行列式：</a:t>
            </a:r>
            <a:r>
              <a:rPr lang="en-US" altLang="zh-CN" sz="2000" dirty="0" err="1">
                <a:solidFill>
                  <a:schemeClr val="tx1">
                    <a:lumMod val="75000"/>
                    <a:lumOff val="25000"/>
                  </a:schemeClr>
                </a:solidFill>
              </a:rPr>
              <a:t>det</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a:t>
            </a:r>
            <a:endParaRPr lang="zh-CN" altLang="zh-CN" sz="2000" dirty="0"/>
          </a:p>
          <a:p>
            <a:pPr lvl="0"/>
            <a:endParaRPr lang="zh-CN" altLang="zh-CN" sz="2000" dirty="0"/>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t>数组</a:t>
            </a:r>
            <a:endParaRPr kumimoji="1" lang="en-US" altLang="zh-CN" sz="2400" dirty="0" smtClean="0"/>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TextBox 3"/>
          <p:cNvSpPr txBox="1"/>
          <p:nvPr/>
        </p:nvSpPr>
        <p:spPr>
          <a:xfrm>
            <a:off x="717452" y="1406769"/>
            <a:ext cx="7582486" cy="3447098"/>
          </a:xfrm>
          <a:prstGeom prst="rect">
            <a:avLst/>
          </a:prstGeom>
          <a:noFill/>
        </p:spPr>
        <p:txBody>
          <a:bodyPr wrap="square" rtlCol="0">
            <a:spAutoFit/>
          </a:bodyPr>
          <a:lstStyle/>
          <a:p>
            <a:r>
              <a:rPr lang="zh-CN" altLang="zh-CN" sz="2000" dirty="0"/>
              <a:t>数组（</a:t>
            </a:r>
            <a:r>
              <a:rPr lang="en-US" altLang="zh-CN" sz="2000" dirty="0"/>
              <a:t>array</a:t>
            </a:r>
            <a:r>
              <a:rPr lang="zh-CN" altLang="zh-CN" sz="2000" dirty="0"/>
              <a:t>）与矩阵类似，但是维度大于</a:t>
            </a:r>
            <a:r>
              <a:rPr lang="en-US" altLang="zh-CN" sz="2000" dirty="0"/>
              <a:t>2</a:t>
            </a:r>
            <a:r>
              <a:rPr lang="zh-CN" altLang="zh-CN" sz="2000" dirty="0"/>
              <a:t>。数组可通过</a:t>
            </a:r>
            <a:r>
              <a:rPr lang="en-US" altLang="zh-CN" sz="2000" dirty="0"/>
              <a:t>array</a:t>
            </a:r>
            <a:r>
              <a:rPr lang="zh-CN" altLang="zh-CN" sz="2000" dirty="0"/>
              <a:t>函数创建，形式如下：</a:t>
            </a:r>
            <a:endParaRPr lang="zh-CN" altLang="zh-CN" sz="2000" dirty="0"/>
          </a:p>
          <a:p>
            <a:r>
              <a:rPr lang="zh-CN" altLang="zh-CN" sz="2000" dirty="0"/>
              <a:t>格式：</a:t>
            </a:r>
            <a:r>
              <a:rPr lang="en-US" altLang="zh-CN" sz="2000" dirty="0" err="1"/>
              <a:t>myarray</a:t>
            </a:r>
            <a:r>
              <a:rPr lang="en-US" altLang="zh-CN" sz="2000" dirty="0"/>
              <a:t>&lt;-array(</a:t>
            </a:r>
            <a:r>
              <a:rPr lang="en-US" altLang="zh-CN" sz="2000" dirty="0" err="1"/>
              <a:t>data,dimentins</a:t>
            </a:r>
            <a:r>
              <a:rPr lang="en-US" altLang="zh-CN" sz="2000" dirty="0"/>
              <a:t>)</a:t>
            </a:r>
            <a:endParaRPr lang="zh-CN" altLang="zh-CN" sz="2000" dirty="0"/>
          </a:p>
          <a:p>
            <a:r>
              <a:rPr lang="en-US" altLang="zh-CN" sz="2000" dirty="0"/>
              <a:t>          data</a:t>
            </a:r>
            <a:r>
              <a:rPr lang="zh-CN" altLang="zh-CN" sz="2000" dirty="0"/>
              <a:t>包含了数组中的数据，</a:t>
            </a:r>
            <a:endParaRPr lang="zh-CN" altLang="zh-CN" sz="2000" dirty="0"/>
          </a:p>
          <a:p>
            <a:r>
              <a:rPr lang="en-US" altLang="zh-CN" sz="2000" dirty="0"/>
              <a:t>          dimensions</a:t>
            </a:r>
            <a:r>
              <a:rPr lang="zh-CN" altLang="zh-CN" sz="2000" dirty="0"/>
              <a:t>给出了各个维度下标的最大值。</a:t>
            </a:r>
            <a:endParaRPr lang="zh-CN" altLang="zh-CN" sz="2000" dirty="0"/>
          </a:p>
          <a:p>
            <a:r>
              <a:rPr lang="zh-CN" altLang="zh-CN" sz="2000" dirty="0"/>
              <a:t>例子：</a:t>
            </a:r>
            <a:endParaRPr lang="zh-CN" altLang="zh-CN" sz="2000" dirty="0"/>
          </a:p>
          <a:p>
            <a:r>
              <a:rPr lang="en-US" altLang="zh-CN" sz="2000" dirty="0"/>
              <a:t>    z&lt;-array(1:24,c(2,3,4))</a:t>
            </a:r>
            <a:endParaRPr lang="zh-CN" altLang="zh-CN" sz="2000" dirty="0"/>
          </a:p>
          <a:p>
            <a:r>
              <a:rPr lang="zh-CN" altLang="zh-CN" sz="2000" dirty="0"/>
              <a:t>数组是矩阵的一个自然推广，在编写新的统计方法时，数组可能很有用。像矩阵一样，数组中的数据也只能拥有一种类型。</a:t>
            </a:r>
            <a:endParaRPr lang="zh-CN" altLang="zh-CN" sz="2000" dirty="0"/>
          </a:p>
          <a:p>
            <a:r>
              <a:rPr lang="zh-CN" altLang="zh-CN" sz="2000" dirty="0"/>
              <a:t>数组引用与矩阵相同，如，元素</a:t>
            </a:r>
            <a:r>
              <a:rPr lang="en-US" altLang="zh-CN" sz="2000" dirty="0"/>
              <a:t>z[1,2,3]</a:t>
            </a:r>
            <a:r>
              <a:rPr lang="zh-CN" altLang="zh-CN" sz="2000" dirty="0"/>
              <a:t>为</a:t>
            </a:r>
            <a:r>
              <a:rPr lang="en-US" altLang="zh-CN" sz="2000" dirty="0"/>
              <a:t>15</a:t>
            </a:r>
            <a:r>
              <a:rPr lang="zh-CN" altLang="zh-CN" sz="2000" dirty="0"/>
              <a:t>。</a:t>
            </a:r>
            <a:endParaRPr lang="zh-CN" altLang="zh-CN" sz="2000" dirty="0"/>
          </a:p>
          <a:p>
            <a:endParaRPr lang="zh-CN" altLang="en-US" sz="2000" dirty="0" smtClean="0"/>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数组</a:t>
            </a:r>
            <a:endParaRPr kumimoji="1" lang="zh-CN" altLang="en-US" sz="2400" dirty="0" smtClean="0">
              <a:solidFill>
                <a:schemeClr val="tx1">
                  <a:lumMod val="75000"/>
                  <a:lumOff val="25000"/>
                </a:schemeClr>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TextBox 3"/>
          <p:cNvSpPr txBox="1"/>
          <p:nvPr/>
        </p:nvSpPr>
        <p:spPr>
          <a:xfrm>
            <a:off x="717452" y="1406769"/>
            <a:ext cx="7582486" cy="3477875"/>
          </a:xfrm>
          <a:prstGeom prst="rect">
            <a:avLst/>
          </a:prstGeom>
          <a:noFill/>
        </p:spPr>
        <p:txBody>
          <a:bodyPr wrap="square" rtlCol="0">
            <a:spAutoFit/>
          </a:bodyPr>
          <a:lstStyle/>
          <a:p>
            <a:r>
              <a:rPr lang="zh-CN" altLang="zh-CN" sz="2000" dirty="0">
                <a:solidFill>
                  <a:schemeClr val="tx1">
                    <a:lumMod val="75000"/>
                    <a:lumOff val="25000"/>
                  </a:schemeClr>
                </a:solidFill>
              </a:rPr>
              <a:t>【例</a:t>
            </a:r>
            <a:r>
              <a:rPr lang="en-US" altLang="zh-CN" sz="2000" dirty="0">
                <a:solidFill>
                  <a:schemeClr val="tx1">
                    <a:lumMod val="75000"/>
                    <a:lumOff val="25000"/>
                  </a:schemeClr>
                </a:solidFill>
              </a:rPr>
              <a:t>3.4</a:t>
            </a:r>
            <a:r>
              <a:rPr lang="zh-CN" altLang="zh-CN" sz="2000" dirty="0">
                <a:solidFill>
                  <a:schemeClr val="tx1">
                    <a:lumMod val="75000"/>
                    <a:lumOff val="25000"/>
                  </a:schemeClr>
                </a:solidFill>
              </a:rPr>
              <a:t>】数组的行列和、平均值。</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对于多维数组，</a:t>
            </a:r>
            <a:r>
              <a:rPr lang="en-US" altLang="zh-CN" sz="2000" dirty="0" err="1">
                <a:solidFill>
                  <a:schemeClr val="tx1">
                    <a:lumMod val="75000"/>
                    <a:lumOff val="25000"/>
                  </a:schemeClr>
                </a:solidFill>
              </a:rPr>
              <a:t>rowSums</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colSums</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rowMeans</a:t>
            </a:r>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colMeans</a:t>
            </a:r>
            <a:r>
              <a:rPr lang="zh-CN" altLang="zh-CN" sz="2000" dirty="0">
                <a:solidFill>
                  <a:schemeClr val="tx1">
                    <a:lumMod val="75000"/>
                    <a:lumOff val="25000"/>
                  </a:schemeClr>
                </a:solidFill>
              </a:rPr>
              <a:t>的使用稍为复杂点。它们的参数为：</a:t>
            </a:r>
            <a:endParaRPr lang="zh-CN" altLang="zh-CN" sz="2000" dirty="0">
              <a:solidFill>
                <a:schemeClr val="tx1">
                  <a:lumMod val="75000"/>
                  <a:lumOff val="25000"/>
                </a:schemeClr>
              </a:solidFill>
            </a:endParaRPr>
          </a:p>
          <a:p>
            <a:r>
              <a:rPr lang="en-US" altLang="zh-CN" sz="2000" dirty="0" err="1">
                <a:solidFill>
                  <a:schemeClr val="tx1">
                    <a:lumMod val="75000"/>
                    <a:lumOff val="25000"/>
                  </a:schemeClr>
                </a:solidFill>
              </a:rPr>
              <a:t>colSums</a:t>
            </a:r>
            <a:r>
              <a:rPr lang="en-US" altLang="zh-CN" sz="2000" dirty="0">
                <a:solidFill>
                  <a:schemeClr val="tx1">
                    <a:lumMod val="75000"/>
                    <a:lumOff val="25000"/>
                  </a:schemeClr>
                </a:solidFill>
              </a:rPr>
              <a:t> (x, na.rm = FALSE, dims = 1) </a:t>
            </a:r>
            <a:endParaRPr lang="zh-CN" altLang="zh-CN" sz="2000" dirty="0">
              <a:solidFill>
                <a:schemeClr val="tx1">
                  <a:lumMod val="75000"/>
                  <a:lumOff val="25000"/>
                </a:schemeClr>
              </a:solidFill>
            </a:endParaRPr>
          </a:p>
          <a:p>
            <a:r>
              <a:rPr lang="en-US" altLang="zh-CN" sz="2000" dirty="0" err="1">
                <a:solidFill>
                  <a:schemeClr val="tx1">
                    <a:lumMod val="75000"/>
                    <a:lumOff val="25000"/>
                  </a:schemeClr>
                </a:solidFill>
              </a:rPr>
              <a:t>rowSums</a:t>
            </a:r>
            <a:r>
              <a:rPr lang="en-US" altLang="zh-CN" sz="2000" dirty="0">
                <a:solidFill>
                  <a:schemeClr val="tx1">
                    <a:lumMod val="75000"/>
                    <a:lumOff val="25000"/>
                  </a:schemeClr>
                </a:solidFill>
              </a:rPr>
              <a:t> (x, na.rm = FALSE, dims = 1) </a:t>
            </a:r>
            <a:endParaRPr lang="zh-CN" altLang="zh-CN" sz="2000" dirty="0">
              <a:solidFill>
                <a:schemeClr val="tx1">
                  <a:lumMod val="75000"/>
                  <a:lumOff val="25000"/>
                </a:schemeClr>
              </a:solidFill>
            </a:endParaRPr>
          </a:p>
          <a:p>
            <a:r>
              <a:rPr lang="en-US" altLang="zh-CN" sz="2000" dirty="0" err="1">
                <a:solidFill>
                  <a:schemeClr val="tx1">
                    <a:lumMod val="75000"/>
                    <a:lumOff val="25000"/>
                  </a:schemeClr>
                </a:solidFill>
              </a:rPr>
              <a:t>colMeans</a:t>
            </a:r>
            <a:r>
              <a:rPr lang="en-US" altLang="zh-CN" sz="2000" dirty="0">
                <a:solidFill>
                  <a:schemeClr val="tx1">
                    <a:lumMod val="75000"/>
                    <a:lumOff val="25000"/>
                  </a:schemeClr>
                </a:solidFill>
              </a:rPr>
              <a:t>(x, na.rm = FALSE, dims = 1) </a:t>
            </a:r>
            <a:endParaRPr lang="zh-CN" altLang="zh-CN" sz="2000" dirty="0">
              <a:solidFill>
                <a:schemeClr val="tx1">
                  <a:lumMod val="75000"/>
                  <a:lumOff val="25000"/>
                </a:schemeClr>
              </a:solidFill>
            </a:endParaRPr>
          </a:p>
          <a:p>
            <a:r>
              <a:rPr lang="en-US" altLang="zh-CN" sz="2000" dirty="0" err="1">
                <a:solidFill>
                  <a:schemeClr val="tx1">
                    <a:lumMod val="75000"/>
                    <a:lumOff val="25000"/>
                  </a:schemeClr>
                </a:solidFill>
              </a:rPr>
              <a:t>rowMeans</a:t>
            </a:r>
            <a:r>
              <a:rPr lang="en-US" altLang="zh-CN" sz="2000" dirty="0">
                <a:solidFill>
                  <a:schemeClr val="tx1">
                    <a:lumMod val="75000"/>
                    <a:lumOff val="25000"/>
                  </a:schemeClr>
                </a:solidFill>
              </a:rPr>
              <a:t>(x, na.rm = FALSE, dims = 1) </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其中，</a:t>
            </a:r>
            <a:r>
              <a:rPr lang="en-US" altLang="zh-CN" sz="2000" dirty="0">
                <a:solidFill>
                  <a:schemeClr val="tx1">
                    <a:lumMod val="75000"/>
                    <a:lumOff val="25000"/>
                  </a:schemeClr>
                </a:solidFill>
              </a:rPr>
              <a:t>dims</a:t>
            </a:r>
            <a:r>
              <a:rPr lang="zh-CN" altLang="zh-CN" sz="2000" dirty="0">
                <a:solidFill>
                  <a:schemeClr val="tx1">
                    <a:lumMod val="75000"/>
                    <a:lumOff val="25000"/>
                  </a:schemeClr>
                </a:solidFill>
              </a:rPr>
              <a:t>为整数，表示哪个或哪些维数被看作行或列，对于</a:t>
            </a:r>
            <a:r>
              <a:rPr lang="en-US" altLang="zh-CN" sz="2000" dirty="0">
                <a:solidFill>
                  <a:schemeClr val="tx1">
                    <a:lumMod val="75000"/>
                    <a:lumOff val="25000"/>
                  </a:schemeClr>
                </a:solidFill>
              </a:rPr>
              <a:t>row</a:t>
            </a:r>
            <a:r>
              <a:rPr lang="zh-CN" altLang="zh-CN" sz="2000" dirty="0">
                <a:solidFill>
                  <a:schemeClr val="tx1">
                    <a:lumMod val="75000"/>
                    <a:lumOff val="25000"/>
                  </a:schemeClr>
                </a:solidFill>
              </a:rPr>
              <a:t>统计函数，</a:t>
            </a:r>
            <a:r>
              <a:rPr lang="en-US" altLang="zh-CN" sz="2000" dirty="0">
                <a:solidFill>
                  <a:schemeClr val="tx1">
                    <a:lumMod val="75000"/>
                    <a:lumOff val="25000"/>
                  </a:schemeClr>
                </a:solidFill>
              </a:rPr>
              <a:t>dims+1</a:t>
            </a:r>
            <a:r>
              <a:rPr lang="zh-CN" altLang="zh-CN" sz="2000" dirty="0">
                <a:solidFill>
                  <a:schemeClr val="tx1">
                    <a:lumMod val="75000"/>
                    <a:lumOff val="25000"/>
                  </a:schemeClr>
                </a:solidFill>
              </a:rPr>
              <a:t>及以后的维度被看作行，对于</a:t>
            </a:r>
            <a:r>
              <a:rPr lang="en-US" altLang="zh-CN" sz="2000" dirty="0">
                <a:solidFill>
                  <a:schemeClr val="tx1">
                    <a:lumMod val="75000"/>
                    <a:lumOff val="25000"/>
                  </a:schemeClr>
                </a:solidFill>
              </a:rPr>
              <a:t>col</a:t>
            </a:r>
            <a:r>
              <a:rPr lang="zh-CN" altLang="zh-CN" sz="2000" dirty="0">
                <a:solidFill>
                  <a:schemeClr val="tx1">
                    <a:lumMod val="75000"/>
                    <a:lumOff val="25000"/>
                  </a:schemeClr>
                </a:solidFill>
              </a:rPr>
              <a:t>函数，</a:t>
            </a:r>
            <a:r>
              <a:rPr lang="en-US" altLang="zh-CN" sz="2000" dirty="0">
                <a:solidFill>
                  <a:schemeClr val="tx1">
                    <a:lumMod val="75000"/>
                    <a:lumOff val="25000"/>
                  </a:schemeClr>
                </a:solidFill>
              </a:rPr>
              <a:t>dims</a:t>
            </a:r>
            <a:r>
              <a:rPr lang="zh-CN" altLang="zh-CN" sz="2000" dirty="0">
                <a:solidFill>
                  <a:schemeClr val="tx1">
                    <a:lumMod val="75000"/>
                    <a:lumOff val="25000"/>
                  </a:schemeClr>
                </a:solidFill>
              </a:rPr>
              <a:t>及以前的维度（</a:t>
            </a:r>
            <a:r>
              <a:rPr lang="en-US" altLang="zh-CN" sz="2000" dirty="0">
                <a:solidFill>
                  <a:schemeClr val="tx1">
                    <a:lumMod val="75000"/>
                    <a:lumOff val="25000"/>
                  </a:schemeClr>
                </a:solidFill>
              </a:rPr>
              <a:t>1:dims</a:t>
            </a:r>
            <a:r>
              <a:rPr lang="zh-CN" altLang="zh-CN" sz="2000" dirty="0">
                <a:solidFill>
                  <a:schemeClr val="tx1">
                    <a:lumMod val="75000"/>
                    <a:lumOff val="25000"/>
                  </a:schemeClr>
                </a:solidFill>
              </a:rPr>
              <a:t>）被看作</a:t>
            </a:r>
            <a:r>
              <a:rPr lang="zh-CN" altLang="zh-CN" sz="2000" dirty="0" smtClean="0">
                <a:solidFill>
                  <a:schemeClr val="tx1">
                    <a:lumMod val="75000"/>
                    <a:lumOff val="25000"/>
                  </a:schemeClr>
                </a:solidFill>
              </a:rPr>
              <a:t>列</a:t>
            </a:r>
            <a:r>
              <a:rPr lang="zh-CN" altLang="en-US" sz="2000" dirty="0" smtClean="0">
                <a:solidFill>
                  <a:schemeClr val="tx1">
                    <a:lumMod val="75000"/>
                    <a:lumOff val="25000"/>
                  </a:schemeClr>
                </a:solidFill>
              </a:rPr>
              <a:t>。</a:t>
            </a:r>
            <a:endParaRPr lang="zh-CN" altLang="zh-CN" sz="2000" dirty="0"/>
          </a:p>
          <a:p>
            <a:endParaRPr lang="zh-CN" altLang="en-US" sz="2000" dirty="0" smtClean="0"/>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10533" y="1169836"/>
              <a:ext cx="1322924" cy="521970"/>
            </a:xfrm>
            <a:prstGeom prst="rect">
              <a:avLst/>
            </a:prstGeom>
            <a:noFill/>
          </p:spPr>
          <p:txBody>
            <a:bodyPr wrap="none" rtlCol="0">
              <a:spAutoFit/>
            </a:bodyPr>
            <a:lstStyle/>
            <a:p>
              <a:pPr algn="ctr"/>
              <a:r>
                <a:rPr lang="zh-CN" altLang="en-US" sz="2800" dirty="0" smtClean="0">
                  <a:solidFill>
                    <a:schemeClr val="accent4"/>
                  </a:solidFill>
                </a:rPr>
                <a:t>第三章 数据类型</a:t>
              </a:r>
              <a:endParaRPr lang="zh-CN" altLang="en-US" sz="2800" dirty="0">
                <a:solidFill>
                  <a:schemeClr val="accent4"/>
                </a:solidFill>
              </a:endParaRPr>
            </a:p>
          </p:txBody>
        </p:sp>
      </p:grpSp>
      <p:grpSp>
        <p:nvGrpSpPr>
          <p:cNvPr id="67" name="组合 66"/>
          <p:cNvGrpSpPr/>
          <p:nvPr/>
        </p:nvGrpSpPr>
        <p:grpSpPr>
          <a:xfrm>
            <a:off x="1751096" y="2048547"/>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416810" cy="414020"/>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3</a:t>
              </a:r>
              <a:r>
                <a:rPr lang="en-US" altLang="zh-CN" sz="2100" spc="225" dirty="0" smtClean="0">
                  <a:solidFill>
                    <a:schemeClr val="bg1"/>
                  </a:solidFill>
                  <a:latin typeface="微软雅黑" panose="020B0503020204020204" pitchFamily="34" charset="-122"/>
                  <a:ea typeface="微软雅黑" panose="020B0503020204020204" pitchFamily="34" charset="-122"/>
                </a:rPr>
                <a:t>.1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变量与常量</a:t>
              </a:r>
              <a:endParaRPr lang="en-US" altLang="zh-CN"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1096" y="2696479"/>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数据结构</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79232" y="445074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26" name="组合 25"/>
          <p:cNvGrpSpPr/>
          <p:nvPr/>
        </p:nvGrpSpPr>
        <p:grpSpPr>
          <a:xfrm>
            <a:off x="1762816" y="3327191"/>
            <a:ext cx="5693399" cy="426278"/>
            <a:chOff x="1807265" y="2935089"/>
            <a:chExt cx="5693399" cy="426278"/>
          </a:xfrm>
        </p:grpSpPr>
        <p:sp>
          <p:nvSpPr>
            <p:cNvPr id="27" name="圆角矩形 26"/>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a:off x="1881814" y="2945869"/>
              <a:ext cx="2441694"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字符串操作</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762816" y="3875843"/>
            <a:ext cx="5693399" cy="426278"/>
            <a:chOff x="1807265" y="2935089"/>
            <a:chExt cx="5693399" cy="426278"/>
          </a:xfrm>
        </p:grpSpPr>
        <p:sp>
          <p:nvSpPr>
            <p:cNvPr id="30" name="圆角矩形 29"/>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a:off x="1881814" y="2945869"/>
              <a:ext cx="512512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用于数据处理和转换的常用函数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数据框</a:t>
            </a:r>
            <a:endParaRPr kumimoji="1" lang="zh-CN" altLang="en-US" sz="2400" dirty="0" smtClean="0">
              <a:solidFill>
                <a:schemeClr val="tx1">
                  <a:lumMod val="75000"/>
                  <a:lumOff val="25000"/>
                </a:schemeClr>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TextBox 3"/>
          <p:cNvSpPr txBox="1"/>
          <p:nvPr/>
        </p:nvSpPr>
        <p:spPr>
          <a:xfrm>
            <a:off x="801858" y="1392702"/>
            <a:ext cx="7807570" cy="1015663"/>
          </a:xfrm>
          <a:prstGeom prst="rect">
            <a:avLst/>
          </a:prstGeom>
          <a:noFill/>
        </p:spPr>
        <p:txBody>
          <a:bodyPr wrap="square" rtlCol="0">
            <a:spAutoFit/>
          </a:bodyPr>
          <a:lstStyle/>
          <a:p>
            <a:r>
              <a:rPr lang="zh-CN" altLang="zh-CN" sz="2000" dirty="0">
                <a:solidFill>
                  <a:schemeClr val="tx1">
                    <a:lumMod val="75000"/>
                    <a:lumOff val="25000"/>
                  </a:schemeClr>
                </a:solidFill>
              </a:rPr>
              <a:t>数据框允许不同的列可以包含不同类型的数据，所以，数据框的概念较矩阵来说更为一般。数据框是在</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中最常处理的结构类型。</a:t>
            </a:r>
            <a:endParaRPr lang="zh-CN" altLang="zh-CN" sz="2000" dirty="0">
              <a:solidFill>
                <a:schemeClr val="tx1">
                  <a:lumMod val="75000"/>
                  <a:lumOff val="25000"/>
                </a:schemeClr>
              </a:solidFill>
            </a:endParaRPr>
          </a:p>
          <a:p>
            <a:endParaRPr lang="zh-CN" altLang="zh-CN" sz="2000" dirty="0" smtClean="0">
              <a:solidFill>
                <a:schemeClr val="tx1">
                  <a:lumMod val="75000"/>
                  <a:lumOff val="25000"/>
                </a:schemeClr>
              </a:solidFill>
            </a:endParaRPr>
          </a:p>
        </p:txBody>
      </p:sp>
      <p:sp>
        <p:nvSpPr>
          <p:cNvPr id="5" name="TextBox 4"/>
          <p:cNvSpPr txBox="1"/>
          <p:nvPr/>
        </p:nvSpPr>
        <p:spPr>
          <a:xfrm>
            <a:off x="900332" y="2297113"/>
            <a:ext cx="7498080" cy="3477875"/>
          </a:xfrm>
          <a:prstGeom prst="rect">
            <a:avLst/>
          </a:prstGeom>
          <a:noFill/>
        </p:spPr>
        <p:txBody>
          <a:bodyPr wrap="square" rtlCol="0">
            <a:spAutoFit/>
          </a:bodyPr>
          <a:lstStyle/>
          <a:p>
            <a:r>
              <a:rPr lang="en-US" altLang="zh-CN" sz="2000" dirty="0">
                <a:solidFill>
                  <a:schemeClr val="tx1">
                    <a:lumMod val="75000"/>
                    <a:lumOff val="25000"/>
                  </a:schemeClr>
                </a:solidFill>
              </a:rPr>
              <a:t>(1)</a:t>
            </a:r>
            <a:r>
              <a:rPr lang="zh-CN" altLang="zh-CN" sz="2000" dirty="0">
                <a:solidFill>
                  <a:schemeClr val="tx1">
                    <a:lumMod val="75000"/>
                    <a:lumOff val="25000"/>
                  </a:schemeClr>
                </a:solidFill>
              </a:rPr>
              <a:t>创建数据框</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x&lt;-</a:t>
            </a:r>
            <a:r>
              <a:rPr lang="en-US" altLang="zh-CN" sz="2000" dirty="0" err="1">
                <a:solidFill>
                  <a:schemeClr val="tx1">
                    <a:lumMod val="75000"/>
                    <a:lumOff val="25000"/>
                  </a:schemeClr>
                </a:solidFill>
              </a:rPr>
              <a:t>data.frame</a:t>
            </a:r>
            <a:r>
              <a:rPr lang="en-US" altLang="zh-CN" sz="2000" dirty="0">
                <a:solidFill>
                  <a:schemeClr val="tx1">
                    <a:lumMod val="75000"/>
                    <a:lumOff val="25000"/>
                  </a:schemeClr>
                </a:solidFill>
              </a:rPr>
              <a:t>(col1, col2, col3</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其中的列向量</a:t>
            </a:r>
            <a:r>
              <a:rPr lang="en-US" altLang="zh-CN" sz="2000" dirty="0">
                <a:solidFill>
                  <a:schemeClr val="tx1">
                    <a:lumMod val="75000"/>
                    <a:lumOff val="25000"/>
                  </a:schemeClr>
                </a:solidFill>
              </a:rPr>
              <a:t>col1, col2, col3,</a:t>
            </a:r>
            <a:r>
              <a:rPr lang="zh-CN" altLang="zh-CN" sz="2000" dirty="0">
                <a:solidFill>
                  <a:schemeClr val="tx1">
                    <a:lumMod val="75000"/>
                    <a:lumOff val="25000"/>
                  </a:schemeClr>
                </a:solidFill>
              </a:rPr>
              <a:t>… 可为任何类型（如字符型、数值型或逻辑型）。</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例：</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a:t>
            </a:r>
            <a:r>
              <a:rPr lang="en-US" altLang="zh-CN" sz="2000" dirty="0" err="1">
                <a:solidFill>
                  <a:schemeClr val="tx1">
                    <a:lumMod val="75000"/>
                    <a:lumOff val="25000"/>
                  </a:schemeClr>
                </a:solidFill>
              </a:rPr>
              <a:t>mydataset</a:t>
            </a:r>
            <a:r>
              <a:rPr lang="en-US" altLang="zh-CN" sz="2000" dirty="0">
                <a:solidFill>
                  <a:schemeClr val="tx1">
                    <a:lumMod val="75000"/>
                    <a:lumOff val="25000"/>
                  </a:schemeClr>
                </a:solidFill>
              </a:rPr>
              <a:t>&lt;-</a:t>
            </a:r>
            <a:r>
              <a:rPr lang="en-US" altLang="zh-CN" sz="2000" dirty="0" err="1">
                <a:solidFill>
                  <a:schemeClr val="tx1">
                    <a:lumMod val="75000"/>
                    <a:lumOff val="25000"/>
                  </a:schemeClr>
                </a:solidFill>
              </a:rPr>
              <a:t>data.frame</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Site=c("A","B","A","A","B"),</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Season=c("</a:t>
            </a:r>
            <a:r>
              <a:rPr lang="en-US" altLang="zh-CN" sz="2000" dirty="0" err="1">
                <a:solidFill>
                  <a:schemeClr val="tx1">
                    <a:lumMod val="75000"/>
                    <a:lumOff val="25000"/>
                  </a:schemeClr>
                </a:solidFill>
              </a:rPr>
              <a:t>winter","summer","summer","spring","fall</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PH=c(7.3,6.4,8.6,7.2,8.9)</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a:t>
            </a:r>
            <a:endParaRPr lang="zh-CN" altLang="zh-CN" sz="2000" dirty="0">
              <a:solidFill>
                <a:schemeClr val="tx1">
                  <a:lumMod val="75000"/>
                  <a:lumOff val="25000"/>
                </a:schemeClr>
              </a:solidFill>
            </a:endParaRPr>
          </a:p>
          <a:p>
            <a:endParaRPr lang="zh-CN" altLang="zh-CN" sz="2000" dirty="0" smtClean="0">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数据框</a:t>
            </a:r>
            <a:endParaRPr kumimoji="1" lang="zh-CN" altLang="en-US" sz="2400" dirty="0" smtClean="0">
              <a:solidFill>
                <a:schemeClr val="tx1">
                  <a:lumMod val="75000"/>
                  <a:lumOff val="25000"/>
                </a:schemeClr>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TextBox 3"/>
          <p:cNvSpPr txBox="1"/>
          <p:nvPr/>
        </p:nvSpPr>
        <p:spPr>
          <a:xfrm>
            <a:off x="801858" y="1392702"/>
            <a:ext cx="7807570" cy="1323439"/>
          </a:xfrm>
          <a:prstGeom prst="rect">
            <a:avLst/>
          </a:prstGeom>
          <a:noFill/>
        </p:spPr>
        <p:txBody>
          <a:bodyPr wrap="square" rtlCol="0">
            <a:spAutoFit/>
          </a:bodyPr>
          <a:lstStyle/>
          <a:p>
            <a:r>
              <a:rPr lang="en-US" altLang="zh-CN" sz="2000" dirty="0">
                <a:solidFill>
                  <a:schemeClr val="tx1">
                    <a:lumMod val="75000"/>
                    <a:lumOff val="25000"/>
                  </a:schemeClr>
                </a:solidFill>
              </a:rPr>
              <a:t>(2)</a:t>
            </a:r>
            <a:r>
              <a:rPr lang="zh-CN" altLang="zh-CN" sz="2000" dirty="0">
                <a:solidFill>
                  <a:schemeClr val="tx1">
                    <a:lumMod val="75000"/>
                    <a:lumOff val="25000"/>
                  </a:schemeClr>
                </a:solidFill>
              </a:rPr>
              <a:t>数据框引用</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数据</a:t>
            </a:r>
            <a:r>
              <a:rPr lang="zh-CN" altLang="zh-CN" sz="2000" dirty="0">
                <a:solidFill>
                  <a:schemeClr val="tx1">
                    <a:lumMod val="75000"/>
                    <a:lumOff val="25000"/>
                  </a:schemeClr>
                </a:solidFill>
              </a:rPr>
              <a:t>框的引用与矩阵一样，如，</a:t>
            </a:r>
            <a:r>
              <a:rPr lang="en-US" altLang="zh-CN" sz="2000" dirty="0">
                <a:solidFill>
                  <a:schemeClr val="tx1">
                    <a:lumMod val="75000"/>
                    <a:lumOff val="25000"/>
                  </a:schemeClr>
                </a:solidFill>
              </a:rPr>
              <a:t>x[1:3,],x[2,c(2,4)]</a:t>
            </a:r>
            <a:r>
              <a:rPr lang="zh-CN" altLang="zh-CN" sz="2000" dirty="0">
                <a:solidFill>
                  <a:schemeClr val="tx1">
                    <a:lumMod val="75000"/>
                    <a:lumOff val="25000"/>
                  </a:schemeClr>
                </a:solidFill>
              </a:rPr>
              <a:t>。除此之外，增加通过变量引用数据框元素的方法，如把表</a:t>
            </a:r>
            <a:r>
              <a:rPr lang="en-US" altLang="zh-CN" sz="2000" dirty="0">
                <a:solidFill>
                  <a:schemeClr val="tx1">
                    <a:lumMod val="75000"/>
                    <a:lumOff val="25000"/>
                  </a:schemeClr>
                </a:solidFill>
              </a:rPr>
              <a:t>2-1</a:t>
            </a:r>
            <a:r>
              <a:rPr lang="zh-CN" altLang="zh-CN" sz="2000" dirty="0">
                <a:solidFill>
                  <a:schemeClr val="tx1">
                    <a:lumMod val="75000"/>
                    <a:lumOff val="25000"/>
                  </a:schemeClr>
                </a:solidFill>
              </a:rPr>
              <a:t>的数据狂定义为</a:t>
            </a:r>
            <a:r>
              <a:rPr lang="en-US" altLang="zh-CN" sz="2000" dirty="0">
                <a:solidFill>
                  <a:schemeClr val="tx1">
                    <a:lumMod val="75000"/>
                    <a:lumOff val="25000"/>
                  </a:schemeClr>
                </a:solidFill>
              </a:rPr>
              <a:t>x,</a:t>
            </a:r>
            <a:r>
              <a:rPr lang="zh-CN" altLang="zh-CN" sz="2000" dirty="0">
                <a:solidFill>
                  <a:schemeClr val="tx1">
                    <a:lumMod val="75000"/>
                    <a:lumOff val="25000"/>
                  </a:schemeClr>
                </a:solidFill>
              </a:rPr>
              <a:t>则</a:t>
            </a:r>
            <a:r>
              <a:rPr lang="en-US" altLang="zh-CN" sz="2000" dirty="0" err="1">
                <a:solidFill>
                  <a:schemeClr val="tx1">
                    <a:lumMod val="75000"/>
                    <a:lumOff val="25000"/>
                  </a:schemeClr>
                </a:solidFill>
              </a:rPr>
              <a:t>x$age</a:t>
            </a:r>
            <a:r>
              <a:rPr lang="zh-CN" altLang="zh-CN" sz="2000" dirty="0">
                <a:solidFill>
                  <a:schemeClr val="tx1">
                    <a:lumMod val="75000"/>
                    <a:lumOff val="25000"/>
                  </a:schemeClr>
                </a:solidFill>
              </a:rPr>
              <a:t>等价于</a:t>
            </a:r>
            <a:r>
              <a:rPr lang="en-US" altLang="zh-CN" sz="2000" dirty="0">
                <a:solidFill>
                  <a:schemeClr val="tx1">
                    <a:lumMod val="75000"/>
                    <a:lumOff val="25000"/>
                  </a:schemeClr>
                </a:solidFill>
              </a:rPr>
              <a:t>x[,3]</a:t>
            </a:r>
            <a:r>
              <a:rPr lang="zh-CN" altLang="zh-CN" sz="2000" dirty="0">
                <a:solidFill>
                  <a:schemeClr val="tx1">
                    <a:lumMod val="75000"/>
                    <a:lumOff val="25000"/>
                  </a:schemeClr>
                </a:solidFill>
              </a:rPr>
              <a:t>。</a:t>
            </a:r>
            <a:endParaRPr lang="zh-CN" altLang="zh-CN" sz="2000" dirty="0" smtClean="0">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数据框</a:t>
            </a:r>
            <a:endParaRPr kumimoji="1" lang="zh-CN" altLang="en-US" sz="2400" dirty="0" smtClean="0">
              <a:solidFill>
                <a:schemeClr val="tx1">
                  <a:lumMod val="75000"/>
                  <a:lumOff val="25000"/>
                </a:schemeClr>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TextBox 3"/>
          <p:cNvSpPr txBox="1"/>
          <p:nvPr/>
        </p:nvSpPr>
        <p:spPr>
          <a:xfrm>
            <a:off x="801858" y="1392702"/>
            <a:ext cx="7807570" cy="5016758"/>
          </a:xfrm>
          <a:prstGeom prst="rect">
            <a:avLst/>
          </a:prstGeom>
          <a:solidFill>
            <a:srgbClr val="FFFF00"/>
          </a:solidFill>
        </p:spPr>
        <p:txBody>
          <a:bodyPr wrap="square" rtlCol="0">
            <a:spAutoFit/>
          </a:bodyPr>
          <a:lstStyle/>
          <a:p>
            <a:r>
              <a:rPr lang="en-US" altLang="zh-CN" sz="2000" dirty="0">
                <a:solidFill>
                  <a:schemeClr val="tx1">
                    <a:lumMod val="75000"/>
                    <a:lumOff val="25000"/>
                  </a:schemeClr>
                </a:solidFill>
              </a:rPr>
              <a:t>(3)</a:t>
            </a:r>
            <a:r>
              <a:rPr lang="zh-CN" altLang="zh-CN" sz="2000" dirty="0">
                <a:solidFill>
                  <a:schemeClr val="tx1">
                    <a:lumMod val="75000"/>
                    <a:lumOff val="25000"/>
                  </a:schemeClr>
                </a:solidFill>
              </a:rPr>
              <a:t>修改行</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名称</a:t>
            </a:r>
            <a:endParaRPr lang="zh-CN" altLang="zh-CN" sz="2000" dirty="0">
              <a:solidFill>
                <a:schemeClr val="tx1">
                  <a:lumMod val="75000"/>
                  <a:lumOff val="25000"/>
                </a:schemeClr>
              </a:solidFill>
            </a:endParaRPr>
          </a:p>
          <a:p>
            <a:pPr lvl="1"/>
            <a:r>
              <a:rPr lang="zh-CN" altLang="zh-CN" sz="2000" dirty="0">
                <a:solidFill>
                  <a:schemeClr val="tx1">
                    <a:lumMod val="75000"/>
                    <a:lumOff val="25000"/>
                  </a:schemeClr>
                </a:solidFill>
              </a:rPr>
              <a:t>可以通过</a:t>
            </a:r>
            <a:r>
              <a:rPr lang="en-US" altLang="zh-CN" sz="2000" dirty="0" err="1">
                <a:solidFill>
                  <a:schemeClr val="tx1">
                    <a:lumMod val="75000"/>
                    <a:lumOff val="25000"/>
                  </a:schemeClr>
                </a:solidFill>
              </a:rPr>
              <a:t>colnames</a:t>
            </a:r>
            <a:r>
              <a:rPr lang="en-US" altLang="zh-CN" sz="2000" dirty="0">
                <a:solidFill>
                  <a:schemeClr val="tx1">
                    <a:lumMod val="75000"/>
                    <a:lumOff val="25000"/>
                  </a:schemeClr>
                </a:solidFill>
              </a:rPr>
              <a:t>(&lt;</a:t>
            </a:r>
            <a:r>
              <a:rPr lang="zh-CN" altLang="zh-CN" sz="2000" dirty="0">
                <a:solidFill>
                  <a:schemeClr val="tx1">
                    <a:lumMod val="75000"/>
                    <a:lumOff val="25000"/>
                  </a:schemeClr>
                </a:solidFill>
              </a:rPr>
              <a:t>数据框</a:t>
            </a:r>
            <a:r>
              <a:rPr lang="en-US" altLang="zh-CN" sz="2000" dirty="0">
                <a:solidFill>
                  <a:schemeClr val="tx1">
                    <a:lumMod val="75000"/>
                    <a:lumOff val="25000"/>
                  </a:schemeClr>
                </a:solidFill>
              </a:rPr>
              <a:t>&gt;)</a:t>
            </a:r>
            <a:r>
              <a:rPr lang="zh-CN" altLang="zh-CN" sz="2000" dirty="0">
                <a:solidFill>
                  <a:schemeClr val="tx1">
                    <a:lumMod val="75000"/>
                    <a:lumOff val="25000"/>
                  </a:schemeClr>
                </a:solidFill>
              </a:rPr>
              <a:t>来读取并编辑列名称。</a:t>
            </a:r>
            <a:endParaRPr lang="zh-CN" altLang="zh-CN" sz="2000" dirty="0">
              <a:solidFill>
                <a:schemeClr val="tx1">
                  <a:lumMod val="75000"/>
                  <a:lumOff val="25000"/>
                </a:schemeClr>
              </a:solidFill>
            </a:endParaRPr>
          </a:p>
          <a:p>
            <a:pPr lvl="1"/>
            <a:r>
              <a:rPr lang="en-US" altLang="zh-CN" sz="2000" dirty="0">
                <a:solidFill>
                  <a:schemeClr val="tx1">
                    <a:lumMod val="75000"/>
                    <a:lumOff val="25000"/>
                  </a:schemeClr>
                </a:solidFill>
              </a:rPr>
              <a:t>&gt;</a:t>
            </a:r>
            <a:r>
              <a:rPr lang="en-US" altLang="zh-CN" sz="2000" dirty="0" err="1">
                <a:solidFill>
                  <a:schemeClr val="tx1">
                    <a:lumMod val="75000"/>
                    <a:lumOff val="25000"/>
                  </a:schemeClr>
                </a:solidFill>
              </a:rPr>
              <a:t>colnames</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mydataset</a:t>
            </a:r>
            <a:r>
              <a:rPr lang="en-US" altLang="zh-CN" sz="2000" dirty="0">
                <a:solidFill>
                  <a:schemeClr val="tx1">
                    <a:lumMod val="75000"/>
                    <a:lumOff val="25000"/>
                  </a:schemeClr>
                </a:solidFill>
              </a:rPr>
              <a:t>)[1]&lt;-"a"</a:t>
            </a:r>
            <a:endParaRPr lang="zh-CN" altLang="zh-CN" sz="2000" dirty="0">
              <a:solidFill>
                <a:schemeClr val="tx1">
                  <a:lumMod val="75000"/>
                  <a:lumOff val="25000"/>
                </a:schemeClr>
              </a:solidFill>
            </a:endParaRPr>
          </a:p>
          <a:p>
            <a:pPr lvl="1"/>
            <a:r>
              <a:rPr lang="en-US" altLang="zh-CN" sz="2000" dirty="0">
                <a:solidFill>
                  <a:schemeClr val="tx1">
                    <a:lumMod val="75000"/>
                    <a:lumOff val="25000"/>
                  </a:schemeClr>
                </a:solidFill>
              </a:rPr>
              <a:t>&gt;</a:t>
            </a:r>
            <a:r>
              <a:rPr lang="en-US" altLang="zh-CN" sz="2000" dirty="0" err="1">
                <a:solidFill>
                  <a:schemeClr val="tx1">
                    <a:lumMod val="75000"/>
                    <a:lumOff val="25000"/>
                  </a:schemeClr>
                </a:solidFill>
              </a:rPr>
              <a:t>colnames</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mydataset</a:t>
            </a:r>
            <a:r>
              <a:rPr lang="en-US" altLang="zh-CN" sz="2000" dirty="0">
                <a:solidFill>
                  <a:schemeClr val="tx1">
                    <a:lumMod val="75000"/>
                    <a:lumOff val="25000"/>
                  </a:schemeClr>
                </a:solidFill>
              </a:rPr>
              <a:t>)[2]&lt;-"type"</a:t>
            </a:r>
            <a:endParaRPr lang="zh-CN" altLang="zh-CN" sz="2000" dirty="0">
              <a:solidFill>
                <a:schemeClr val="tx1">
                  <a:lumMod val="75000"/>
                  <a:lumOff val="25000"/>
                </a:schemeClr>
              </a:solidFill>
            </a:endParaRPr>
          </a:p>
          <a:p>
            <a:pPr lvl="1"/>
            <a:r>
              <a:rPr lang="en-US" altLang="zh-CN" sz="2000" dirty="0">
                <a:solidFill>
                  <a:schemeClr val="tx1">
                    <a:lumMod val="75000"/>
                    <a:lumOff val="25000"/>
                  </a:schemeClr>
                </a:solidFill>
              </a:rPr>
              <a:t>&gt;</a:t>
            </a:r>
            <a:r>
              <a:rPr lang="en-US" altLang="zh-CN" sz="2000" dirty="0" err="1">
                <a:solidFill>
                  <a:schemeClr val="tx1">
                    <a:lumMod val="75000"/>
                    <a:lumOff val="25000"/>
                  </a:schemeClr>
                </a:solidFill>
              </a:rPr>
              <a:t>colnames</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mydataset</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pPr lvl="1"/>
            <a:r>
              <a:rPr lang="zh-CN" altLang="zh-CN" sz="2000" dirty="0">
                <a:solidFill>
                  <a:schemeClr val="tx1">
                    <a:lumMod val="75000"/>
                    <a:lumOff val="25000"/>
                  </a:schemeClr>
                </a:solidFill>
              </a:rPr>
              <a:t>可以通过</a:t>
            </a:r>
            <a:r>
              <a:rPr lang="en-US" altLang="zh-CN" sz="2000" dirty="0" err="1">
                <a:solidFill>
                  <a:schemeClr val="tx1">
                    <a:lumMod val="75000"/>
                    <a:lumOff val="25000"/>
                  </a:schemeClr>
                </a:solidFill>
              </a:rPr>
              <a:t>row.names</a:t>
            </a:r>
            <a:r>
              <a:rPr lang="en-US" altLang="zh-CN" sz="2000" dirty="0">
                <a:solidFill>
                  <a:schemeClr val="tx1">
                    <a:lumMod val="75000"/>
                    <a:lumOff val="25000"/>
                  </a:schemeClr>
                </a:solidFill>
              </a:rPr>
              <a:t>(&lt;</a:t>
            </a:r>
            <a:r>
              <a:rPr lang="zh-CN" altLang="zh-CN" sz="2000" dirty="0">
                <a:solidFill>
                  <a:schemeClr val="tx1">
                    <a:lumMod val="75000"/>
                    <a:lumOff val="25000"/>
                  </a:schemeClr>
                </a:solidFill>
              </a:rPr>
              <a:t>数据框</a:t>
            </a:r>
            <a:r>
              <a:rPr lang="en-US" altLang="zh-CN" sz="2000" dirty="0">
                <a:solidFill>
                  <a:schemeClr val="tx1">
                    <a:lumMod val="75000"/>
                    <a:lumOff val="25000"/>
                  </a:schemeClr>
                </a:solidFill>
              </a:rPr>
              <a:t>&gt;)</a:t>
            </a:r>
            <a:r>
              <a:rPr lang="zh-CN" altLang="zh-CN" sz="2000" dirty="0">
                <a:solidFill>
                  <a:schemeClr val="tx1">
                    <a:lumMod val="75000"/>
                    <a:lumOff val="25000"/>
                  </a:schemeClr>
                </a:solidFill>
              </a:rPr>
              <a:t>来读取并编辑行名称</a:t>
            </a:r>
            <a:endParaRPr lang="zh-CN" altLang="zh-CN" sz="2000" dirty="0">
              <a:solidFill>
                <a:schemeClr val="tx1">
                  <a:lumMod val="75000"/>
                  <a:lumOff val="25000"/>
                </a:schemeClr>
              </a:solidFill>
            </a:endParaRPr>
          </a:p>
          <a:p>
            <a:pPr lvl="1"/>
            <a:r>
              <a:rPr lang="en-US" altLang="zh-CN" sz="2000" dirty="0">
                <a:solidFill>
                  <a:schemeClr val="tx1">
                    <a:lumMod val="75000"/>
                    <a:lumOff val="25000"/>
                  </a:schemeClr>
                </a:solidFill>
              </a:rPr>
              <a:t>&gt; </a:t>
            </a:r>
            <a:r>
              <a:rPr lang="en-US" altLang="zh-CN" sz="2000" dirty="0" err="1">
                <a:solidFill>
                  <a:schemeClr val="tx1">
                    <a:lumMod val="75000"/>
                    <a:lumOff val="25000"/>
                  </a:schemeClr>
                </a:solidFill>
              </a:rPr>
              <a:t>row.names</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mydataset</a:t>
            </a:r>
            <a:r>
              <a:rPr lang="en-US" altLang="zh-CN" sz="2000" dirty="0">
                <a:solidFill>
                  <a:schemeClr val="tx1">
                    <a:lumMod val="75000"/>
                    <a:lumOff val="25000"/>
                  </a:schemeClr>
                </a:solidFill>
              </a:rPr>
              <a:t>)&lt;-c("r1","r2","r3","r4","r5")</a:t>
            </a:r>
            <a:endParaRPr lang="zh-CN" altLang="zh-CN" sz="2000" dirty="0">
              <a:solidFill>
                <a:schemeClr val="tx1">
                  <a:lumMod val="75000"/>
                  <a:lumOff val="25000"/>
                </a:schemeClr>
              </a:solidFill>
            </a:endParaRPr>
          </a:p>
          <a:p>
            <a:pPr lvl="1"/>
            <a:r>
              <a:rPr lang="en-US" altLang="zh-CN" sz="2000" dirty="0">
                <a:solidFill>
                  <a:schemeClr val="tx1">
                    <a:lumMod val="75000"/>
                    <a:lumOff val="25000"/>
                  </a:schemeClr>
                </a:solidFill>
              </a:rPr>
              <a:t>&gt; </a:t>
            </a:r>
            <a:r>
              <a:rPr lang="en-US" altLang="zh-CN" sz="2000" dirty="0" err="1">
                <a:solidFill>
                  <a:schemeClr val="tx1">
                    <a:lumMod val="75000"/>
                    <a:lumOff val="25000"/>
                  </a:schemeClr>
                </a:solidFill>
              </a:rPr>
              <a:t>row.names</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mydataset</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pPr lvl="1"/>
            <a:r>
              <a:rPr lang="en-US" altLang="zh-CN" sz="2000" dirty="0">
                <a:solidFill>
                  <a:schemeClr val="tx1">
                    <a:lumMod val="75000"/>
                    <a:lumOff val="25000"/>
                  </a:schemeClr>
                </a:solidFill>
              </a:rPr>
              <a:t>[1] "r1" "r2" "r3" "r4" "r5"</a:t>
            </a:r>
            <a:endParaRPr lang="zh-CN" altLang="zh-CN" sz="2000" dirty="0">
              <a:solidFill>
                <a:schemeClr val="tx1">
                  <a:lumMod val="75000"/>
                  <a:lumOff val="25000"/>
                </a:schemeClr>
              </a:solidFill>
            </a:endParaRPr>
          </a:p>
          <a:p>
            <a:pPr lvl="1"/>
            <a:r>
              <a:rPr lang="en-US" altLang="zh-CN" sz="2000" dirty="0">
                <a:solidFill>
                  <a:schemeClr val="tx1">
                    <a:lumMod val="75000"/>
                    <a:lumOff val="25000"/>
                  </a:schemeClr>
                </a:solidFill>
              </a:rPr>
              <a:t>&gt; </a:t>
            </a:r>
            <a:r>
              <a:rPr lang="en-US" altLang="zh-CN" sz="2000" dirty="0" err="1">
                <a:solidFill>
                  <a:schemeClr val="tx1">
                    <a:lumMod val="75000"/>
                    <a:lumOff val="25000"/>
                  </a:schemeClr>
                </a:solidFill>
              </a:rPr>
              <a:t>mydataset</a:t>
            </a:r>
            <a:endParaRPr lang="zh-CN" altLang="zh-CN" sz="2000" dirty="0">
              <a:solidFill>
                <a:schemeClr val="tx1">
                  <a:lumMod val="75000"/>
                  <a:lumOff val="25000"/>
                </a:schemeClr>
              </a:solidFill>
            </a:endParaRPr>
          </a:p>
          <a:p>
            <a:pPr lvl="1"/>
            <a:r>
              <a:rPr lang="en-US" altLang="zh-CN" sz="2000" dirty="0">
                <a:solidFill>
                  <a:schemeClr val="tx1">
                    <a:lumMod val="75000"/>
                    <a:lumOff val="25000"/>
                  </a:schemeClr>
                </a:solidFill>
              </a:rPr>
              <a:t>   a   type  PH</a:t>
            </a:r>
            <a:endParaRPr lang="zh-CN" altLang="zh-CN" sz="2000" dirty="0">
              <a:solidFill>
                <a:schemeClr val="tx1">
                  <a:lumMod val="75000"/>
                  <a:lumOff val="25000"/>
                </a:schemeClr>
              </a:solidFill>
            </a:endParaRPr>
          </a:p>
          <a:p>
            <a:pPr lvl="1"/>
            <a:r>
              <a:rPr lang="en-US" altLang="zh-CN" sz="2000" dirty="0">
                <a:solidFill>
                  <a:schemeClr val="tx1">
                    <a:lumMod val="75000"/>
                    <a:lumOff val="25000"/>
                  </a:schemeClr>
                </a:solidFill>
              </a:rPr>
              <a:t>r1 A winter 7.3</a:t>
            </a:r>
            <a:endParaRPr lang="zh-CN" altLang="zh-CN" sz="2000" dirty="0">
              <a:solidFill>
                <a:schemeClr val="tx1">
                  <a:lumMod val="75000"/>
                  <a:lumOff val="25000"/>
                </a:schemeClr>
              </a:solidFill>
            </a:endParaRPr>
          </a:p>
          <a:p>
            <a:pPr lvl="1"/>
            <a:r>
              <a:rPr lang="en-US" altLang="zh-CN" sz="2000" dirty="0">
                <a:solidFill>
                  <a:schemeClr val="tx1">
                    <a:lumMod val="75000"/>
                    <a:lumOff val="25000"/>
                  </a:schemeClr>
                </a:solidFill>
              </a:rPr>
              <a:t>r2 B summer 6.4</a:t>
            </a:r>
            <a:endParaRPr lang="zh-CN" altLang="zh-CN" sz="2000" dirty="0">
              <a:solidFill>
                <a:schemeClr val="tx1">
                  <a:lumMod val="75000"/>
                  <a:lumOff val="25000"/>
                </a:schemeClr>
              </a:solidFill>
            </a:endParaRPr>
          </a:p>
          <a:p>
            <a:pPr lvl="1"/>
            <a:r>
              <a:rPr lang="en-US" altLang="zh-CN" sz="2000" dirty="0">
                <a:solidFill>
                  <a:schemeClr val="tx1">
                    <a:lumMod val="75000"/>
                    <a:lumOff val="25000"/>
                  </a:schemeClr>
                </a:solidFill>
              </a:rPr>
              <a:t>r3 A summer 8.6</a:t>
            </a:r>
            <a:endParaRPr lang="zh-CN" altLang="zh-CN" sz="2000" dirty="0">
              <a:solidFill>
                <a:schemeClr val="tx1">
                  <a:lumMod val="75000"/>
                  <a:lumOff val="25000"/>
                </a:schemeClr>
              </a:solidFill>
            </a:endParaRPr>
          </a:p>
          <a:p>
            <a:pPr lvl="1"/>
            <a:r>
              <a:rPr lang="en-US" altLang="zh-CN" sz="2000" dirty="0">
                <a:solidFill>
                  <a:schemeClr val="tx1">
                    <a:lumMod val="75000"/>
                    <a:lumOff val="25000"/>
                  </a:schemeClr>
                </a:solidFill>
              </a:rPr>
              <a:t>r4 A spring 7.2</a:t>
            </a:r>
            <a:endParaRPr lang="zh-CN" altLang="zh-CN" sz="2000" dirty="0">
              <a:solidFill>
                <a:schemeClr val="tx1">
                  <a:lumMod val="75000"/>
                  <a:lumOff val="25000"/>
                </a:schemeClr>
              </a:solidFill>
            </a:endParaRPr>
          </a:p>
          <a:p>
            <a:pPr lvl="1"/>
            <a:r>
              <a:rPr lang="en-US" altLang="zh-CN" sz="2000" dirty="0">
                <a:solidFill>
                  <a:schemeClr val="tx1">
                    <a:lumMod val="75000"/>
                    <a:lumOff val="25000"/>
                  </a:schemeClr>
                </a:solidFill>
              </a:rPr>
              <a:t>r5 B   fall 8.9</a:t>
            </a:r>
            <a:endParaRPr lang="en-US" altLang="zh-CN" sz="2000" dirty="0">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列表</a:t>
            </a:r>
            <a:endParaRPr kumimoji="1" lang="zh-CN" altLang="en-US" sz="2400" dirty="0" smtClean="0">
              <a:solidFill>
                <a:schemeClr val="tx1">
                  <a:lumMod val="75000"/>
                  <a:lumOff val="25000"/>
                </a:schemeClr>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TextBox 3"/>
          <p:cNvSpPr txBox="1"/>
          <p:nvPr/>
        </p:nvSpPr>
        <p:spPr>
          <a:xfrm>
            <a:off x="815926" y="1406769"/>
            <a:ext cx="7695028" cy="1323439"/>
          </a:xfrm>
          <a:prstGeom prst="rect">
            <a:avLst/>
          </a:prstGeom>
          <a:noFill/>
        </p:spPr>
        <p:txBody>
          <a:bodyPr wrap="square" rtlCol="0">
            <a:spAutoFit/>
          </a:bodyPr>
          <a:lstStyle/>
          <a:p>
            <a:r>
              <a:rPr lang="en-US" altLang="zh-CN" sz="2000" dirty="0" smtClean="0"/>
              <a:t>      </a:t>
            </a:r>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列表</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list</a:t>
            </a:r>
            <a:r>
              <a:rPr lang="zh-CN" altLang="zh-CN" sz="2000" dirty="0">
                <a:solidFill>
                  <a:schemeClr val="tx1">
                    <a:lumMod val="75000"/>
                    <a:lumOff val="25000"/>
                  </a:schemeClr>
                </a:solidFill>
              </a:rPr>
              <a:t>）是</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的数据类型中最为复杂的一种。一般来说，列表就是一些对象（或成分，</a:t>
            </a:r>
            <a:r>
              <a:rPr lang="en-US" altLang="zh-CN" sz="2000" dirty="0">
                <a:solidFill>
                  <a:schemeClr val="tx1">
                    <a:lumMod val="75000"/>
                    <a:lumOff val="25000"/>
                  </a:schemeClr>
                </a:solidFill>
              </a:rPr>
              <a:t>component</a:t>
            </a:r>
            <a:r>
              <a:rPr lang="zh-CN" altLang="zh-CN" sz="2000" dirty="0">
                <a:solidFill>
                  <a:schemeClr val="tx1">
                    <a:lumMod val="75000"/>
                    <a:lumOff val="25000"/>
                  </a:schemeClr>
                </a:solidFill>
              </a:rPr>
              <a:t>）的有序集合。列表允许你整合若干（可能无关的）对象到单个对象名下。例如，某个列表中可能是若干向量、矩阵、数据框，甚至其他列表的组合。</a:t>
            </a:r>
            <a:endParaRPr lang="zh-CN" altLang="zh-CN" sz="2000" dirty="0" smtClean="0">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列表</a:t>
            </a:r>
            <a:endParaRPr kumimoji="1" lang="zh-CN" altLang="en-US" sz="2400" dirty="0" smtClean="0">
              <a:solidFill>
                <a:schemeClr val="tx1">
                  <a:lumMod val="75000"/>
                  <a:lumOff val="25000"/>
                </a:schemeClr>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TextBox 3"/>
          <p:cNvSpPr txBox="1"/>
          <p:nvPr/>
        </p:nvSpPr>
        <p:spPr>
          <a:xfrm>
            <a:off x="815926" y="1406769"/>
            <a:ext cx="7695028" cy="2862322"/>
          </a:xfrm>
          <a:prstGeom prst="rect">
            <a:avLst/>
          </a:prstGeom>
          <a:noFill/>
        </p:spPr>
        <p:txBody>
          <a:bodyPr wrap="square" rtlCol="0">
            <a:spAutoFit/>
          </a:bodyPr>
          <a:lstStyle/>
          <a:p>
            <a:r>
              <a:rPr lang="en-US" altLang="zh-CN" sz="2000" dirty="0" smtClean="0">
                <a:solidFill>
                  <a:schemeClr val="tx1">
                    <a:lumMod val="75000"/>
                    <a:lumOff val="25000"/>
                  </a:schemeClr>
                </a:solidFill>
              </a:rPr>
              <a:t>(1)</a:t>
            </a:r>
            <a:r>
              <a:rPr lang="zh-CN" altLang="zh-CN" sz="2000" dirty="0" smtClean="0">
                <a:solidFill>
                  <a:schemeClr val="tx1">
                    <a:lumMod val="75000"/>
                    <a:lumOff val="25000"/>
                  </a:schemeClr>
                </a:solidFill>
              </a:rPr>
              <a:t>创建</a:t>
            </a:r>
            <a:r>
              <a:rPr lang="zh-CN" altLang="zh-CN" sz="2000" dirty="0">
                <a:solidFill>
                  <a:schemeClr val="tx1">
                    <a:lumMod val="75000"/>
                    <a:lumOff val="25000"/>
                  </a:schemeClr>
                </a:solidFill>
              </a:rPr>
              <a:t>列表：</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a:t>
            </a:r>
            <a:r>
              <a:rPr lang="en-US" altLang="zh-CN" sz="2000" dirty="0" err="1">
                <a:solidFill>
                  <a:schemeClr val="tx1">
                    <a:lumMod val="75000"/>
                    <a:lumOff val="25000"/>
                  </a:schemeClr>
                </a:solidFill>
              </a:rPr>
              <a:t>mylist</a:t>
            </a:r>
            <a:r>
              <a:rPr lang="en-US" altLang="zh-CN" sz="2000" dirty="0">
                <a:solidFill>
                  <a:schemeClr val="tx1">
                    <a:lumMod val="75000"/>
                    <a:lumOff val="25000"/>
                  </a:schemeClr>
                </a:solidFill>
              </a:rPr>
              <a:t>&lt;-list(object1, object1,</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其中的</a:t>
            </a:r>
            <a:r>
              <a:rPr lang="en-US" altLang="zh-CN" sz="2000" dirty="0" err="1">
                <a:solidFill>
                  <a:schemeClr val="tx1">
                    <a:lumMod val="75000"/>
                    <a:lumOff val="25000"/>
                  </a:schemeClr>
                </a:solidFill>
              </a:rPr>
              <a:t>objecti</a:t>
            </a:r>
            <a:r>
              <a:rPr lang="zh-CN" altLang="zh-CN" sz="2000" dirty="0">
                <a:solidFill>
                  <a:schemeClr val="tx1">
                    <a:lumMod val="75000"/>
                    <a:lumOff val="25000"/>
                  </a:schemeClr>
                </a:solidFill>
              </a:rPr>
              <a:t>可以是目前为止讲到的任何结构类型。</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【例</a:t>
            </a:r>
            <a:r>
              <a:rPr lang="en-US" altLang="zh-CN" sz="2000" dirty="0">
                <a:solidFill>
                  <a:schemeClr val="tx1">
                    <a:lumMod val="75000"/>
                    <a:lumOff val="25000"/>
                  </a:schemeClr>
                </a:solidFill>
              </a:rPr>
              <a:t>3.4</a:t>
            </a:r>
            <a:r>
              <a:rPr lang="zh-CN" altLang="zh-CN" sz="2000" dirty="0">
                <a:solidFill>
                  <a:schemeClr val="tx1">
                    <a:lumMod val="75000"/>
                    <a:lumOff val="25000"/>
                  </a:schemeClr>
                </a:solidFill>
              </a:rPr>
              <a:t>】构造数据框，并重新命名。</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g&lt;-"my first list"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h&lt;-c(26,26,18,29)</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j&lt;-matrix(1:10,nrow=5)</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k&lt;-</a:t>
            </a:r>
            <a:r>
              <a:rPr lang="en-US" altLang="zh-CN" sz="2000" dirty="0" err="1">
                <a:solidFill>
                  <a:schemeClr val="tx1">
                    <a:lumMod val="75000"/>
                    <a:lumOff val="25000"/>
                  </a:schemeClr>
                </a:solidFill>
              </a:rPr>
              <a:t>data.frame</a:t>
            </a:r>
            <a:r>
              <a:rPr lang="en-US" altLang="zh-CN" sz="2000" dirty="0">
                <a:solidFill>
                  <a:schemeClr val="tx1">
                    <a:lumMod val="75000"/>
                    <a:lumOff val="25000"/>
                  </a:schemeClr>
                </a:solidFill>
              </a:rPr>
              <a:t>(c(1,2),c(3,4))</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a:t>
            </a:r>
            <a:r>
              <a:rPr lang="en-US" altLang="zh-CN" sz="2000" dirty="0" err="1">
                <a:solidFill>
                  <a:schemeClr val="tx1">
                    <a:lumMod val="75000"/>
                    <a:lumOff val="25000"/>
                  </a:schemeClr>
                </a:solidFill>
              </a:rPr>
              <a:t>mylist</a:t>
            </a:r>
            <a:r>
              <a:rPr lang="en-US" altLang="zh-CN" sz="2000" dirty="0">
                <a:solidFill>
                  <a:schemeClr val="tx1">
                    <a:lumMod val="75000"/>
                    <a:lumOff val="25000"/>
                  </a:schemeClr>
                </a:solidFill>
              </a:rPr>
              <a:t>&lt;-list(title=</a:t>
            </a:r>
            <a:r>
              <a:rPr lang="en-US" altLang="zh-CN" sz="2000" dirty="0" err="1">
                <a:solidFill>
                  <a:schemeClr val="tx1">
                    <a:lumMod val="75000"/>
                    <a:lumOff val="25000"/>
                  </a:schemeClr>
                </a:solidFill>
              </a:rPr>
              <a:t>g,ages</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h,j,k</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可以为列表中的对象命名</a:t>
            </a:r>
            <a:endParaRPr lang="zh-CN" altLang="zh-CN" sz="2000" dirty="0">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列表</a:t>
            </a:r>
            <a:endParaRPr kumimoji="1" lang="zh-CN" altLang="en-US" sz="2400" dirty="0" smtClean="0">
              <a:solidFill>
                <a:schemeClr val="tx1">
                  <a:lumMod val="75000"/>
                  <a:lumOff val="25000"/>
                </a:schemeClr>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TextBox 3"/>
          <p:cNvSpPr txBox="1"/>
          <p:nvPr/>
        </p:nvSpPr>
        <p:spPr>
          <a:xfrm>
            <a:off x="815926" y="1406769"/>
            <a:ext cx="7695028" cy="1938992"/>
          </a:xfrm>
          <a:prstGeom prst="rect">
            <a:avLst/>
          </a:prstGeom>
          <a:noFill/>
        </p:spPr>
        <p:txBody>
          <a:bodyPr wrap="square" rtlCol="0">
            <a:spAutoFit/>
          </a:bodyPr>
          <a:lstStyle/>
          <a:p>
            <a:pPr algn="just"/>
            <a:r>
              <a:rPr lang="en-US" altLang="zh-CN" sz="2000" dirty="0" smtClean="0">
                <a:solidFill>
                  <a:schemeClr val="tx1">
                    <a:lumMod val="75000"/>
                    <a:lumOff val="25000"/>
                  </a:schemeClr>
                </a:solidFill>
              </a:rPr>
              <a:t>(2)</a:t>
            </a:r>
            <a:r>
              <a:rPr lang="zh-CN" altLang="zh-CN" sz="2000" dirty="0" smtClean="0">
                <a:solidFill>
                  <a:schemeClr val="tx1">
                    <a:lumMod val="75000"/>
                    <a:lumOff val="25000"/>
                  </a:schemeClr>
                </a:solidFill>
              </a:rPr>
              <a:t>访问</a:t>
            </a:r>
            <a:r>
              <a:rPr lang="zh-CN" altLang="zh-CN" sz="2000" dirty="0">
                <a:solidFill>
                  <a:schemeClr val="tx1">
                    <a:lumMod val="75000"/>
                    <a:lumOff val="25000"/>
                  </a:schemeClr>
                </a:solidFill>
              </a:rPr>
              <a:t>列表中的元素</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gn="just"/>
            <a:r>
              <a:rPr lang="en-US" altLang="zh-CN" sz="2000" dirty="0">
                <a:solidFill>
                  <a:schemeClr val="tx1">
                    <a:lumMod val="75000"/>
                    <a:lumOff val="25000"/>
                  </a:schemeClr>
                </a:solidFill>
              </a:rPr>
              <a:t> </a:t>
            </a:r>
            <a:r>
              <a:rPr lang="en-US" altLang="zh-CN" sz="2000" dirty="0" smtClean="0">
                <a:solidFill>
                  <a:schemeClr val="tx1">
                    <a:lumMod val="75000"/>
                    <a:lumOff val="25000"/>
                  </a:schemeClr>
                </a:solidFill>
              </a:rPr>
              <a:t>     </a:t>
            </a:r>
            <a:r>
              <a:rPr lang="en-US" altLang="zh-CN" sz="2000" dirty="0" err="1" smtClean="0">
                <a:solidFill>
                  <a:schemeClr val="tx1">
                    <a:lumMod val="75000"/>
                    <a:lumOff val="25000"/>
                  </a:schemeClr>
                </a:solidFill>
              </a:rPr>
              <a:t>mylist</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和</a:t>
            </a:r>
            <a:r>
              <a:rPr lang="en-US" altLang="zh-CN" sz="2000" dirty="0" err="1">
                <a:solidFill>
                  <a:schemeClr val="tx1">
                    <a:lumMod val="75000"/>
                    <a:lumOff val="25000"/>
                  </a:schemeClr>
                </a:solidFill>
              </a:rPr>
              <a:t>mylist</a:t>
            </a:r>
            <a:r>
              <a:rPr lang="en-US" altLang="zh-CN" sz="2000" dirty="0">
                <a:solidFill>
                  <a:schemeClr val="tx1">
                    <a:lumMod val="75000"/>
                    <a:lumOff val="25000"/>
                  </a:schemeClr>
                </a:solidFill>
              </a:rPr>
              <a:t>[["ages"]]</a:t>
            </a:r>
            <a:r>
              <a:rPr lang="zh-CN" altLang="zh-CN" sz="2000" dirty="0">
                <a:solidFill>
                  <a:schemeClr val="tx1">
                    <a:lumMod val="75000"/>
                    <a:lumOff val="25000"/>
                  </a:schemeClr>
                </a:solidFill>
              </a:rPr>
              <a:t>均指那个含有四个元素的向量。由于两个原因，列表成为了</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中的重要数据结构。首先，列表允许以一种简单的方式组织和重新调用不相干的信息。其次，许多</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函数的运行结果都是以列表的形式返回的。需要取出其中哪些成分由分析人员决定。</a:t>
            </a:r>
            <a:endParaRPr lang="zh-CN" altLang="zh-CN" sz="2000" dirty="0">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因子</a:t>
            </a:r>
            <a:endParaRPr kumimoji="1" lang="zh-CN" altLang="en-US" sz="2400" dirty="0" smtClean="0">
              <a:solidFill>
                <a:schemeClr val="tx1">
                  <a:lumMod val="75000"/>
                  <a:lumOff val="25000"/>
                </a:schemeClr>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TextBox 3"/>
          <p:cNvSpPr txBox="1"/>
          <p:nvPr/>
        </p:nvSpPr>
        <p:spPr>
          <a:xfrm>
            <a:off x="759655" y="1406769"/>
            <a:ext cx="7807570" cy="1323439"/>
          </a:xfrm>
          <a:prstGeom prst="rect">
            <a:avLst/>
          </a:prstGeom>
          <a:noFill/>
        </p:spPr>
        <p:txBody>
          <a:bodyPr wrap="square" rtlCol="0">
            <a:spAutoFit/>
          </a:bodyPr>
          <a:lstStyle/>
          <a:p>
            <a:r>
              <a:rPr lang="en-US" altLang="zh-CN" sz="2000" dirty="0" smtClean="0"/>
              <a:t>     </a:t>
            </a:r>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变量</a:t>
            </a:r>
            <a:r>
              <a:rPr lang="zh-CN" altLang="zh-CN" sz="2000" dirty="0">
                <a:solidFill>
                  <a:schemeClr val="tx1">
                    <a:lumMod val="75000"/>
                    <a:lumOff val="25000"/>
                  </a:schemeClr>
                </a:solidFill>
              </a:rPr>
              <a:t>可归结为名义型、有序型或连续型变量。名义型变量是没有顺序之分的类别变量</a:t>
            </a:r>
            <a:r>
              <a:rPr lang="zh-CN" altLang="zh-CN" sz="2000" dirty="0" smtClean="0">
                <a:solidFill>
                  <a:schemeClr val="tx1">
                    <a:lumMod val="75000"/>
                    <a:lumOff val="25000"/>
                  </a:schemeClr>
                </a:solidFill>
              </a:rPr>
              <a:t>。</a:t>
            </a:r>
            <a:r>
              <a:rPr lang="zh-CN" altLang="en-US" sz="2000" dirty="0">
                <a:solidFill>
                  <a:schemeClr val="tx1">
                    <a:lumMod val="75000"/>
                    <a:lumOff val="25000"/>
                  </a:schemeClr>
                </a:solidFill>
              </a:rPr>
              <a:t>下</a:t>
            </a:r>
            <a:r>
              <a:rPr lang="zh-CN" altLang="zh-CN" sz="2000" dirty="0" smtClean="0">
                <a:solidFill>
                  <a:schemeClr val="tx1">
                    <a:lumMod val="75000"/>
                    <a:lumOff val="25000"/>
                  </a:schemeClr>
                </a:solidFill>
              </a:rPr>
              <a:t>表中</a:t>
            </a:r>
            <a:r>
              <a:rPr lang="zh-CN" altLang="zh-CN" sz="2000" dirty="0">
                <a:solidFill>
                  <a:schemeClr val="tx1">
                    <a:lumMod val="75000"/>
                    <a:lumOff val="25000"/>
                  </a:schemeClr>
                </a:solidFill>
              </a:rPr>
              <a:t>，糖尿病类型</a:t>
            </a:r>
            <a:r>
              <a:rPr lang="en-US" altLang="zh-CN" sz="2000" dirty="0">
                <a:solidFill>
                  <a:schemeClr val="tx1">
                    <a:lumMod val="75000"/>
                    <a:lumOff val="25000"/>
                  </a:schemeClr>
                </a:solidFill>
              </a:rPr>
              <a:t>Diabetes</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Type1</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Type2</a:t>
            </a:r>
            <a:r>
              <a:rPr lang="zh-CN" altLang="zh-CN" sz="2000" dirty="0">
                <a:solidFill>
                  <a:schemeClr val="tx1">
                    <a:lumMod val="75000"/>
                    <a:lumOff val="25000"/>
                  </a:schemeClr>
                </a:solidFill>
              </a:rPr>
              <a:t>）是名义型变量的一例。即使在数据中</a:t>
            </a:r>
            <a:r>
              <a:rPr lang="en-US" altLang="zh-CN" sz="2000" dirty="0">
                <a:solidFill>
                  <a:schemeClr val="tx1">
                    <a:lumMod val="75000"/>
                    <a:lumOff val="25000"/>
                  </a:schemeClr>
                </a:solidFill>
              </a:rPr>
              <a:t>Type1</a:t>
            </a:r>
            <a:r>
              <a:rPr lang="zh-CN" altLang="zh-CN" sz="2000" dirty="0">
                <a:solidFill>
                  <a:schemeClr val="tx1">
                    <a:lumMod val="75000"/>
                    <a:lumOff val="25000"/>
                  </a:schemeClr>
                </a:solidFill>
              </a:rPr>
              <a:t>编码为</a:t>
            </a:r>
            <a:r>
              <a:rPr lang="en-US" altLang="zh-CN" sz="2000" dirty="0">
                <a:solidFill>
                  <a:schemeClr val="tx1">
                    <a:lumMod val="75000"/>
                    <a:lumOff val="25000"/>
                  </a:schemeClr>
                </a:solidFill>
              </a:rPr>
              <a:t>1</a:t>
            </a:r>
            <a:r>
              <a:rPr lang="zh-CN" altLang="zh-CN" sz="2000" dirty="0">
                <a:solidFill>
                  <a:schemeClr val="tx1">
                    <a:lumMod val="75000"/>
                    <a:lumOff val="25000"/>
                  </a:schemeClr>
                </a:solidFill>
              </a:rPr>
              <a:t>而</a:t>
            </a:r>
            <a:r>
              <a:rPr lang="en-US" altLang="zh-CN" sz="2000" dirty="0">
                <a:solidFill>
                  <a:schemeClr val="tx1">
                    <a:lumMod val="75000"/>
                    <a:lumOff val="25000"/>
                  </a:schemeClr>
                </a:solidFill>
              </a:rPr>
              <a:t>Type2</a:t>
            </a:r>
            <a:r>
              <a:rPr lang="zh-CN" altLang="zh-CN" sz="2000" dirty="0">
                <a:solidFill>
                  <a:schemeClr val="tx1">
                    <a:lumMod val="75000"/>
                    <a:lumOff val="25000"/>
                  </a:schemeClr>
                </a:solidFill>
              </a:rPr>
              <a:t>编码为</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，这也并不意味着二者是有序的</a:t>
            </a:r>
            <a:r>
              <a:rPr lang="zh-CN" altLang="zh-CN" sz="2000" dirty="0" smtClean="0">
                <a:solidFill>
                  <a:schemeClr val="tx1">
                    <a:lumMod val="75000"/>
                    <a:lumOff val="25000"/>
                  </a:schemeClr>
                </a:solidFill>
              </a:rPr>
              <a:t>。</a:t>
            </a:r>
            <a:endParaRPr lang="zh-CN" altLang="zh-CN" sz="2000" dirty="0" smtClean="0">
              <a:solidFill>
                <a:schemeClr val="tx1">
                  <a:lumMod val="75000"/>
                  <a:lumOff val="25000"/>
                </a:schemeClr>
              </a:solidFill>
            </a:endParaRPr>
          </a:p>
        </p:txBody>
      </p:sp>
      <p:graphicFrame>
        <p:nvGraphicFramePr>
          <p:cNvPr id="20" name="表格 19"/>
          <p:cNvGraphicFramePr>
            <a:graphicFrameLocks noGrp="1"/>
          </p:cNvGraphicFramePr>
          <p:nvPr/>
        </p:nvGraphicFramePr>
        <p:xfrm>
          <a:off x="688058" y="2965315"/>
          <a:ext cx="7767881" cy="2139710"/>
        </p:xfrm>
        <a:graphic>
          <a:graphicData uri="http://schemas.openxmlformats.org/drawingml/2006/table">
            <a:tbl>
              <a:tblPr firstRow="1" firstCol="1" bandRow="1">
                <a:tableStyleId>{5C22544A-7EE6-4342-B048-85BDC9FD1C3A}</a:tableStyleId>
              </a:tblPr>
              <a:tblGrid>
                <a:gridCol w="1626356"/>
                <a:gridCol w="1842868"/>
                <a:gridCol w="1271323"/>
                <a:gridCol w="1715282"/>
                <a:gridCol w="1312052"/>
              </a:tblGrid>
              <a:tr h="664150">
                <a:tc>
                  <a:txBody>
                    <a:bodyPr/>
                    <a:lstStyle/>
                    <a:p>
                      <a:pPr algn="l">
                        <a:spcAft>
                          <a:spcPts val="0"/>
                        </a:spcAft>
                      </a:pPr>
                      <a:r>
                        <a:rPr lang="zh-CN" sz="1800" kern="0" dirty="0">
                          <a:effectLst/>
                        </a:rPr>
                        <a:t>病人编号</a:t>
                      </a:r>
                      <a:endParaRPr lang="zh-CN" sz="1800" kern="100" dirty="0">
                        <a:effectLst/>
                      </a:endParaRPr>
                    </a:p>
                    <a:p>
                      <a:pPr algn="l">
                        <a:spcAft>
                          <a:spcPts val="0"/>
                        </a:spcAft>
                      </a:pPr>
                      <a:r>
                        <a:rPr lang="zh-CN" sz="1800" kern="0" dirty="0">
                          <a:effectLst/>
                        </a:rPr>
                        <a:t>（</a:t>
                      </a:r>
                      <a:r>
                        <a:rPr lang="en-US" sz="1800" kern="0" dirty="0" err="1">
                          <a:effectLst/>
                        </a:rPr>
                        <a:t>PatientID</a:t>
                      </a:r>
                      <a:r>
                        <a:rPr lang="zh-CN" sz="1800" kern="0" dirty="0">
                          <a:effectLst/>
                        </a:rPr>
                        <a:t>）</a:t>
                      </a:r>
                      <a:endParaRPr lang="zh-CN" sz="1800" kern="100" dirty="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effectLst/>
                        </a:rPr>
                        <a:t>入院时间</a:t>
                      </a:r>
                      <a:endParaRPr lang="zh-CN" sz="1800" kern="100">
                        <a:effectLst/>
                      </a:endParaRPr>
                    </a:p>
                    <a:p>
                      <a:pPr algn="l">
                        <a:spcAft>
                          <a:spcPts val="0"/>
                        </a:spcAft>
                      </a:pPr>
                      <a:r>
                        <a:rPr lang="zh-CN" sz="1800" kern="0">
                          <a:effectLst/>
                        </a:rPr>
                        <a:t>（</a:t>
                      </a:r>
                      <a:r>
                        <a:rPr lang="en-US" sz="1800" kern="0">
                          <a:effectLst/>
                        </a:rPr>
                        <a:t>AdmDate</a:t>
                      </a:r>
                      <a:r>
                        <a:rPr lang="zh-CN" sz="1800" kern="0">
                          <a:effectLst/>
                        </a:rPr>
                        <a:t>）</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effectLst/>
                        </a:rPr>
                        <a:t>年龄</a:t>
                      </a:r>
                      <a:endParaRPr lang="zh-CN" sz="1800" kern="100">
                        <a:effectLst/>
                      </a:endParaRPr>
                    </a:p>
                    <a:p>
                      <a:pPr algn="l">
                        <a:spcAft>
                          <a:spcPts val="0"/>
                        </a:spcAft>
                      </a:pPr>
                      <a:r>
                        <a:rPr lang="zh-CN" sz="1800" kern="0">
                          <a:effectLst/>
                        </a:rPr>
                        <a:t>（</a:t>
                      </a:r>
                      <a:r>
                        <a:rPr lang="en-US" sz="1800" kern="0">
                          <a:effectLst/>
                        </a:rPr>
                        <a:t>Age</a:t>
                      </a:r>
                      <a:r>
                        <a:rPr lang="zh-CN" sz="1800" kern="0">
                          <a:effectLst/>
                        </a:rPr>
                        <a:t>）</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effectLst/>
                        </a:rPr>
                        <a:t>糖尿病类型</a:t>
                      </a:r>
                      <a:endParaRPr lang="zh-CN" sz="1800" kern="100">
                        <a:effectLst/>
                      </a:endParaRPr>
                    </a:p>
                    <a:p>
                      <a:pPr algn="l">
                        <a:spcAft>
                          <a:spcPts val="0"/>
                        </a:spcAft>
                      </a:pPr>
                      <a:r>
                        <a:rPr lang="zh-CN" sz="1800" kern="0">
                          <a:effectLst/>
                        </a:rPr>
                        <a:t>（</a:t>
                      </a:r>
                      <a:r>
                        <a:rPr lang="en-US" sz="1800" kern="0">
                          <a:effectLst/>
                        </a:rPr>
                        <a:t>Diabetes</a:t>
                      </a:r>
                      <a:r>
                        <a:rPr lang="zh-CN" sz="1800" kern="0">
                          <a:effectLst/>
                        </a:rPr>
                        <a:t>）</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effectLst/>
                        </a:rPr>
                        <a:t>病情</a:t>
                      </a:r>
                      <a:endParaRPr lang="zh-CN" sz="1800" kern="100">
                        <a:effectLst/>
                      </a:endParaRPr>
                    </a:p>
                    <a:p>
                      <a:pPr algn="l">
                        <a:spcAft>
                          <a:spcPts val="0"/>
                        </a:spcAft>
                      </a:pPr>
                      <a:r>
                        <a:rPr lang="zh-CN" sz="1800" kern="0">
                          <a:effectLst/>
                        </a:rPr>
                        <a:t>（</a:t>
                      </a:r>
                      <a:r>
                        <a:rPr lang="en-US" sz="1800" kern="0">
                          <a:effectLst/>
                        </a:rPr>
                        <a:t>Status</a:t>
                      </a:r>
                      <a:r>
                        <a:rPr lang="zh-CN" sz="1800" kern="0">
                          <a:effectLst/>
                        </a:rPr>
                        <a:t>）</a:t>
                      </a:r>
                      <a:endParaRPr lang="zh-CN" sz="1800" kern="100">
                        <a:effectLst/>
                        <a:latin typeface="等线" panose="02010600030101010101" charset="-122"/>
                        <a:cs typeface="Times New Roman" panose="02020603050405020304"/>
                      </a:endParaRPr>
                    </a:p>
                  </a:txBody>
                  <a:tcPr marL="68580" marR="68580" marT="0" marB="0"/>
                </a:tc>
              </a:tr>
              <a:tr h="368890">
                <a:tc>
                  <a:txBody>
                    <a:bodyPr/>
                    <a:lstStyle/>
                    <a:p>
                      <a:pPr algn="l">
                        <a:spcAft>
                          <a:spcPts val="0"/>
                        </a:spcAft>
                      </a:pPr>
                      <a:r>
                        <a:rPr lang="en-US" sz="1800" kern="0">
                          <a:effectLst/>
                        </a:rPr>
                        <a:t>1</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10/15/2009</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25</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Type1</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Poor</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r h="368890">
                <a:tc>
                  <a:txBody>
                    <a:bodyPr/>
                    <a:lstStyle/>
                    <a:p>
                      <a:pPr algn="l">
                        <a:spcAft>
                          <a:spcPts val="0"/>
                        </a:spcAft>
                      </a:pPr>
                      <a:r>
                        <a:rPr lang="en-US" sz="1800" kern="0">
                          <a:effectLst/>
                        </a:rPr>
                        <a:t>2</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11/01/2009</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34</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Type2</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Improved</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r h="368890">
                <a:tc>
                  <a:txBody>
                    <a:bodyPr/>
                    <a:lstStyle/>
                    <a:p>
                      <a:pPr algn="l">
                        <a:spcAft>
                          <a:spcPts val="0"/>
                        </a:spcAft>
                      </a:pPr>
                      <a:r>
                        <a:rPr lang="en-US" sz="1800" kern="0">
                          <a:effectLst/>
                        </a:rPr>
                        <a:t>3</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10/21/2009</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28</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Type1</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Excellent</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r h="368890">
                <a:tc>
                  <a:txBody>
                    <a:bodyPr/>
                    <a:lstStyle/>
                    <a:p>
                      <a:pPr algn="l">
                        <a:spcAft>
                          <a:spcPts val="0"/>
                        </a:spcAft>
                      </a:pPr>
                      <a:r>
                        <a:rPr lang="en-US" sz="1800" kern="0">
                          <a:effectLst/>
                        </a:rPr>
                        <a:t>4</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10/28/2009</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52</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Type1</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dirty="0">
                          <a:solidFill>
                            <a:schemeClr val="tx1">
                              <a:lumMod val="75000"/>
                              <a:lumOff val="25000"/>
                            </a:schemeClr>
                          </a:solidFill>
                          <a:effectLst/>
                        </a:rPr>
                        <a:t>Poor</a:t>
                      </a:r>
                      <a:endParaRPr lang="en-US" sz="1800" kern="0" dirty="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bl>
          </a:graphicData>
        </a:graphic>
      </p:graphicFrame>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因子</a:t>
            </a:r>
            <a:endParaRPr kumimoji="1" lang="zh-CN" altLang="en-US" sz="2400" dirty="0" smtClean="0">
              <a:solidFill>
                <a:schemeClr val="tx1">
                  <a:lumMod val="75000"/>
                  <a:lumOff val="25000"/>
                </a:schemeClr>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TextBox 3"/>
          <p:cNvSpPr txBox="1"/>
          <p:nvPr/>
        </p:nvSpPr>
        <p:spPr>
          <a:xfrm>
            <a:off x="759655" y="1406769"/>
            <a:ext cx="7807570" cy="2246769"/>
          </a:xfrm>
          <a:prstGeom prst="rect">
            <a:avLst/>
          </a:prstGeom>
          <a:noFill/>
        </p:spPr>
        <p:txBody>
          <a:bodyPr wrap="square" rtlCol="0">
            <a:spAutoFit/>
          </a:bodyPr>
          <a:lstStyle/>
          <a:p>
            <a:r>
              <a:rPr lang="en-US" altLang="zh-CN" sz="2000" dirty="0" smtClean="0"/>
              <a:t>       </a:t>
            </a:r>
            <a:r>
              <a:rPr lang="zh-CN" altLang="zh-CN" sz="2000" dirty="0" smtClean="0">
                <a:solidFill>
                  <a:schemeClr val="tx1">
                    <a:lumMod val="75000"/>
                    <a:lumOff val="25000"/>
                  </a:schemeClr>
                </a:solidFill>
              </a:rPr>
              <a:t>有</a:t>
            </a:r>
            <a:r>
              <a:rPr lang="zh-CN" altLang="zh-CN" sz="2000" dirty="0">
                <a:solidFill>
                  <a:schemeClr val="tx1">
                    <a:lumMod val="75000"/>
                    <a:lumOff val="25000"/>
                  </a:schemeClr>
                </a:solidFill>
              </a:rPr>
              <a:t>序型变量表示一种顺序关系，而非数量关系。病情</a:t>
            </a:r>
            <a:r>
              <a:rPr lang="en-US" altLang="zh-CN" sz="2000" dirty="0">
                <a:solidFill>
                  <a:schemeClr val="tx1">
                    <a:lumMod val="75000"/>
                    <a:lumOff val="25000"/>
                  </a:schemeClr>
                </a:solidFill>
              </a:rPr>
              <a:t>Status</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poor, improved, excellent</a:t>
            </a:r>
            <a:r>
              <a:rPr lang="zh-CN" altLang="zh-CN" sz="2000" dirty="0">
                <a:solidFill>
                  <a:schemeClr val="tx1">
                    <a:lumMod val="75000"/>
                    <a:lumOff val="25000"/>
                  </a:schemeClr>
                </a:solidFill>
              </a:rPr>
              <a:t>）是顺序型变量的典型示例。我们知道，病情为</a:t>
            </a:r>
            <a:r>
              <a:rPr lang="en-US" altLang="zh-CN" sz="2000" dirty="0">
                <a:solidFill>
                  <a:schemeClr val="tx1">
                    <a:lumMod val="75000"/>
                    <a:lumOff val="25000"/>
                  </a:schemeClr>
                </a:solidFill>
              </a:rPr>
              <a:t>poor</a:t>
            </a:r>
            <a:r>
              <a:rPr lang="zh-CN" altLang="zh-CN" sz="2000" dirty="0">
                <a:solidFill>
                  <a:schemeClr val="tx1">
                    <a:lumMod val="75000"/>
                    <a:lumOff val="25000"/>
                  </a:schemeClr>
                </a:solidFill>
              </a:rPr>
              <a:t>（较差）病人的状态不如</a:t>
            </a:r>
            <a:r>
              <a:rPr lang="en-US" altLang="zh-CN" sz="2000" dirty="0">
                <a:solidFill>
                  <a:schemeClr val="tx1">
                    <a:lumMod val="75000"/>
                    <a:lumOff val="25000"/>
                  </a:schemeClr>
                </a:solidFill>
              </a:rPr>
              <a:t>improved</a:t>
            </a:r>
            <a:r>
              <a:rPr lang="zh-CN" altLang="zh-CN" sz="2000" dirty="0">
                <a:solidFill>
                  <a:schemeClr val="tx1">
                    <a:lumMod val="75000"/>
                    <a:lumOff val="25000"/>
                  </a:schemeClr>
                </a:solidFill>
              </a:rPr>
              <a:t>（病情好转）的病人，但并不知道相差多少。</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类别</a:t>
            </a:r>
            <a:r>
              <a:rPr lang="zh-CN" altLang="zh-CN" sz="2000" dirty="0">
                <a:solidFill>
                  <a:schemeClr val="tx1">
                    <a:lumMod val="75000"/>
                    <a:lumOff val="25000"/>
                  </a:schemeClr>
                </a:solidFill>
              </a:rPr>
              <a:t>变量（名义型变量、响应变量）和有序类别（有序型）变量在</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中称为因子（</a:t>
            </a:r>
            <a:r>
              <a:rPr lang="en-US" altLang="zh-CN" sz="2000" dirty="0">
                <a:solidFill>
                  <a:schemeClr val="tx1">
                    <a:lumMod val="75000"/>
                    <a:lumOff val="25000"/>
                  </a:schemeClr>
                </a:solidFill>
              </a:rPr>
              <a:t>factor</a:t>
            </a:r>
            <a:r>
              <a:rPr lang="zh-CN" altLang="zh-CN" sz="2000" dirty="0">
                <a:solidFill>
                  <a:schemeClr val="tx1">
                    <a:lumMod val="75000"/>
                    <a:lumOff val="25000"/>
                  </a:schemeClr>
                </a:solidFill>
              </a:rPr>
              <a:t>）。因子在</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中非常重要，因为它决定了数据的分析方式以及如何进行视觉呈现。</a:t>
            </a:r>
            <a:endParaRPr lang="zh-CN" altLang="zh-CN" sz="2000" dirty="0" smtClean="0">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因子</a:t>
            </a:r>
            <a:endParaRPr kumimoji="1" lang="zh-CN" altLang="en-US" sz="2400" dirty="0" smtClean="0">
              <a:solidFill>
                <a:schemeClr val="tx1">
                  <a:lumMod val="75000"/>
                  <a:lumOff val="25000"/>
                </a:schemeClr>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TextBox 3"/>
          <p:cNvSpPr txBox="1"/>
          <p:nvPr/>
        </p:nvSpPr>
        <p:spPr>
          <a:xfrm>
            <a:off x="759655" y="1406769"/>
            <a:ext cx="7807570" cy="2862322"/>
          </a:xfrm>
          <a:prstGeom prst="rect">
            <a:avLst/>
          </a:prstGeom>
          <a:noFill/>
        </p:spPr>
        <p:txBody>
          <a:bodyPr wrap="square" rtlCol="0">
            <a:spAutoFit/>
          </a:bodyPr>
          <a:lstStyle/>
          <a:p>
            <a:pPr algn="just"/>
            <a:r>
              <a:rPr lang="en-US" altLang="zh-CN" sz="2000" dirty="0" smtClean="0"/>
              <a:t>      </a:t>
            </a:r>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函数</a:t>
            </a:r>
            <a:r>
              <a:rPr lang="en-US" altLang="zh-CN" sz="2000" dirty="0">
                <a:solidFill>
                  <a:schemeClr val="tx1">
                    <a:lumMod val="75000"/>
                    <a:lumOff val="25000"/>
                  </a:schemeClr>
                </a:solidFill>
              </a:rPr>
              <a:t>factor()</a:t>
            </a:r>
            <a:r>
              <a:rPr lang="zh-CN" altLang="zh-CN" sz="2000" dirty="0">
                <a:solidFill>
                  <a:schemeClr val="tx1">
                    <a:lumMod val="75000"/>
                    <a:lumOff val="25000"/>
                  </a:schemeClr>
                </a:solidFill>
              </a:rPr>
              <a:t>以一个整数向量的形式存储类别值，整数的取值范围是</a:t>
            </a:r>
            <a:r>
              <a:rPr lang="en-US" altLang="zh-CN" sz="2000" dirty="0">
                <a:solidFill>
                  <a:schemeClr val="tx1">
                    <a:lumMod val="75000"/>
                    <a:lumOff val="25000"/>
                  </a:schemeClr>
                </a:solidFill>
              </a:rPr>
              <a:t>[2... k ]</a:t>
            </a:r>
            <a:r>
              <a:rPr lang="zh-CN" altLang="zh-CN" sz="2000" dirty="0">
                <a:solidFill>
                  <a:schemeClr val="tx1">
                    <a:lumMod val="75000"/>
                    <a:lumOff val="25000"/>
                  </a:schemeClr>
                </a:solidFill>
              </a:rPr>
              <a:t>（其中</a:t>
            </a:r>
            <a:r>
              <a:rPr lang="en-US" altLang="zh-CN" sz="2000" dirty="0">
                <a:solidFill>
                  <a:schemeClr val="tx1">
                    <a:lumMod val="75000"/>
                    <a:lumOff val="25000"/>
                  </a:schemeClr>
                </a:solidFill>
              </a:rPr>
              <a:t>k </a:t>
            </a:r>
            <a:r>
              <a:rPr lang="zh-CN" altLang="zh-CN" sz="2000" dirty="0">
                <a:solidFill>
                  <a:schemeClr val="tx1">
                    <a:lumMod val="75000"/>
                    <a:lumOff val="25000"/>
                  </a:schemeClr>
                </a:solidFill>
              </a:rPr>
              <a:t>是名义型变量中唯一值的个数），同时一个由字符串（原始值）组成的内部向量将映射到这些整数上。</a:t>
            </a:r>
            <a:endParaRPr lang="zh-CN" altLang="zh-CN" sz="2000" dirty="0">
              <a:solidFill>
                <a:schemeClr val="tx1">
                  <a:lumMod val="75000"/>
                  <a:lumOff val="25000"/>
                </a:schemeClr>
              </a:solidFill>
            </a:endParaRPr>
          </a:p>
          <a:p>
            <a:pPr algn="just"/>
            <a:r>
              <a:rPr lang="zh-CN" altLang="zh-CN" sz="2000" dirty="0">
                <a:solidFill>
                  <a:schemeClr val="tx1">
                    <a:lumMod val="75000"/>
                    <a:lumOff val="25000"/>
                  </a:schemeClr>
                </a:solidFill>
              </a:rPr>
              <a:t>举例来说，假设有向量：</a:t>
            </a:r>
            <a:endParaRPr lang="zh-CN" altLang="zh-CN" sz="2000" dirty="0">
              <a:solidFill>
                <a:schemeClr val="tx1">
                  <a:lumMod val="75000"/>
                  <a:lumOff val="25000"/>
                </a:schemeClr>
              </a:solidFill>
            </a:endParaRPr>
          </a:p>
          <a:p>
            <a:pPr algn="just"/>
            <a:r>
              <a:rPr lang="en-US" altLang="zh-CN" sz="2000" dirty="0" smtClean="0">
                <a:solidFill>
                  <a:schemeClr val="tx1">
                    <a:lumMod val="75000"/>
                    <a:lumOff val="25000"/>
                  </a:schemeClr>
                </a:solidFill>
              </a:rPr>
              <a:t>       diabetes</a:t>
            </a:r>
            <a:r>
              <a:rPr lang="en-US" altLang="zh-CN" sz="2000" dirty="0">
                <a:solidFill>
                  <a:schemeClr val="tx1">
                    <a:lumMod val="75000"/>
                    <a:lumOff val="25000"/>
                  </a:schemeClr>
                </a:solidFill>
              </a:rPr>
              <a:t>&lt;-c(</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type1</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type2</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type1</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type1</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pPr algn="just"/>
            <a:r>
              <a:rPr lang="zh-CN" altLang="zh-CN" sz="2000" dirty="0">
                <a:solidFill>
                  <a:schemeClr val="tx1">
                    <a:lumMod val="75000"/>
                    <a:lumOff val="25000"/>
                  </a:schemeClr>
                </a:solidFill>
              </a:rPr>
              <a:t>语句</a:t>
            </a:r>
            <a:r>
              <a:rPr lang="en-US" altLang="zh-CN" sz="2000" dirty="0">
                <a:solidFill>
                  <a:schemeClr val="tx1">
                    <a:lumMod val="75000"/>
                    <a:lumOff val="25000"/>
                  </a:schemeClr>
                </a:solidFill>
              </a:rPr>
              <a:t>diabetes &lt;- factor(diabetes)</a:t>
            </a:r>
            <a:r>
              <a:rPr lang="zh-CN" altLang="zh-CN" sz="2000" dirty="0">
                <a:solidFill>
                  <a:schemeClr val="tx1">
                    <a:lumMod val="75000"/>
                    <a:lumOff val="25000"/>
                  </a:schemeClr>
                </a:solidFill>
              </a:rPr>
              <a:t>将此向量存储为</a:t>
            </a:r>
            <a:r>
              <a:rPr lang="en-US" altLang="zh-CN" sz="2000" dirty="0">
                <a:solidFill>
                  <a:schemeClr val="tx1">
                    <a:lumMod val="75000"/>
                    <a:lumOff val="25000"/>
                  </a:schemeClr>
                </a:solidFill>
              </a:rPr>
              <a:t>(1, 2, 1, 1)</a:t>
            </a:r>
            <a:r>
              <a:rPr lang="zh-CN" altLang="zh-CN" sz="2000" dirty="0">
                <a:solidFill>
                  <a:schemeClr val="tx1">
                    <a:lumMod val="75000"/>
                    <a:lumOff val="25000"/>
                  </a:schemeClr>
                </a:solidFill>
              </a:rPr>
              <a:t>，并在内部将其关联为</a:t>
            </a:r>
            <a:r>
              <a:rPr lang="en-US" altLang="zh-CN" sz="2000" dirty="0">
                <a:solidFill>
                  <a:schemeClr val="tx1">
                    <a:lumMod val="75000"/>
                    <a:lumOff val="25000"/>
                  </a:schemeClr>
                </a:solidFill>
              </a:rPr>
              <a:t>1=Type1</a:t>
            </a:r>
            <a:r>
              <a:rPr lang="zh-CN" altLang="zh-CN" sz="2000" dirty="0">
                <a:solidFill>
                  <a:schemeClr val="tx1">
                    <a:lumMod val="75000"/>
                    <a:lumOff val="25000"/>
                  </a:schemeClr>
                </a:solidFill>
              </a:rPr>
              <a:t>和</a:t>
            </a:r>
            <a:r>
              <a:rPr lang="en-US" altLang="zh-CN" sz="2000" dirty="0">
                <a:solidFill>
                  <a:schemeClr val="tx1">
                    <a:lumMod val="75000"/>
                    <a:lumOff val="25000"/>
                  </a:schemeClr>
                </a:solidFill>
              </a:rPr>
              <a:t>2=Type2</a:t>
            </a:r>
            <a:r>
              <a:rPr lang="zh-CN" altLang="zh-CN" sz="2000" dirty="0">
                <a:solidFill>
                  <a:schemeClr val="tx1">
                    <a:lumMod val="75000"/>
                    <a:lumOff val="25000"/>
                  </a:schemeClr>
                </a:solidFill>
              </a:rPr>
              <a:t>（具体赋值根据字母顺序而定）。针对向量</a:t>
            </a:r>
            <a:r>
              <a:rPr lang="en-US" altLang="zh-CN" sz="2000" dirty="0">
                <a:solidFill>
                  <a:schemeClr val="tx1">
                    <a:lumMod val="75000"/>
                    <a:lumOff val="25000"/>
                  </a:schemeClr>
                </a:solidFill>
              </a:rPr>
              <a:t>diabetes</a:t>
            </a:r>
            <a:r>
              <a:rPr lang="zh-CN" altLang="zh-CN" sz="2000" dirty="0">
                <a:solidFill>
                  <a:schemeClr val="tx1">
                    <a:lumMod val="75000"/>
                    <a:lumOff val="25000"/>
                  </a:schemeClr>
                </a:solidFill>
              </a:rPr>
              <a:t>进行的任何分析都会将其作为名义型变量对待，并自动选择适合这一测量尺度的统计方法。</a:t>
            </a:r>
            <a:endParaRPr lang="zh-CN" altLang="zh-CN" sz="2000" dirty="0" smtClean="0">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因子</a:t>
            </a:r>
            <a:endParaRPr kumimoji="1" lang="zh-CN" altLang="en-US" sz="2400" dirty="0" smtClean="0">
              <a:solidFill>
                <a:schemeClr val="tx1">
                  <a:lumMod val="75000"/>
                  <a:lumOff val="25000"/>
                </a:schemeClr>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TextBox 3"/>
          <p:cNvSpPr txBox="1"/>
          <p:nvPr/>
        </p:nvSpPr>
        <p:spPr>
          <a:xfrm>
            <a:off x="759655" y="1406769"/>
            <a:ext cx="7807570" cy="2246769"/>
          </a:xfrm>
          <a:prstGeom prst="rect">
            <a:avLst/>
          </a:prstGeom>
          <a:noFill/>
        </p:spPr>
        <p:txBody>
          <a:bodyPr wrap="square" rtlCol="0">
            <a:spAutoFit/>
          </a:bodyPr>
          <a:lstStyle/>
          <a:p>
            <a:r>
              <a:rPr lang="en-US" altLang="zh-CN" sz="2000" dirty="0" smtClean="0"/>
              <a:t>      </a:t>
            </a:r>
            <a:r>
              <a:rPr lang="zh-CN" altLang="zh-CN" sz="2000" dirty="0" smtClean="0">
                <a:solidFill>
                  <a:schemeClr val="tx1">
                    <a:lumMod val="75000"/>
                    <a:lumOff val="25000"/>
                  </a:schemeClr>
                </a:solidFill>
              </a:rPr>
              <a:t>要</a:t>
            </a:r>
            <a:r>
              <a:rPr lang="zh-CN" altLang="zh-CN" sz="2000" dirty="0">
                <a:solidFill>
                  <a:schemeClr val="tx1">
                    <a:lumMod val="75000"/>
                    <a:lumOff val="25000"/>
                  </a:schemeClr>
                </a:solidFill>
              </a:rPr>
              <a:t>表示有序型变量，需要为函数</a:t>
            </a:r>
            <a:r>
              <a:rPr lang="en-US" altLang="zh-CN" sz="2000" dirty="0">
                <a:solidFill>
                  <a:schemeClr val="tx1">
                    <a:lumMod val="75000"/>
                    <a:lumOff val="25000"/>
                  </a:schemeClr>
                </a:solidFill>
              </a:rPr>
              <a:t>factor()</a:t>
            </a:r>
            <a:r>
              <a:rPr lang="zh-CN" altLang="zh-CN" sz="2000" dirty="0">
                <a:solidFill>
                  <a:schemeClr val="tx1">
                    <a:lumMod val="75000"/>
                    <a:lumOff val="25000"/>
                  </a:schemeClr>
                </a:solidFill>
              </a:rPr>
              <a:t>指定参数</a:t>
            </a:r>
            <a:r>
              <a:rPr lang="en-US" altLang="zh-CN" sz="2000" dirty="0">
                <a:solidFill>
                  <a:schemeClr val="tx1">
                    <a:lumMod val="75000"/>
                    <a:lumOff val="25000"/>
                  </a:schemeClr>
                </a:solidFill>
              </a:rPr>
              <a:t>ordered=TRUE</a:t>
            </a:r>
            <a:r>
              <a:rPr lang="zh-CN" altLang="zh-CN" sz="2000" dirty="0">
                <a:solidFill>
                  <a:schemeClr val="tx1">
                    <a:lumMod val="75000"/>
                    <a:lumOff val="25000"/>
                  </a:schemeClr>
                </a:solidFill>
              </a:rPr>
              <a:t>。给定向量：</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 </a:t>
            </a:r>
            <a:r>
              <a:rPr lang="en-US" altLang="zh-CN" sz="2000" dirty="0" smtClean="0">
                <a:solidFill>
                  <a:schemeClr val="tx1">
                    <a:lumMod val="75000"/>
                    <a:lumOff val="25000"/>
                  </a:schemeClr>
                </a:solidFill>
              </a:rPr>
              <a:t>     </a:t>
            </a:r>
            <a:r>
              <a:rPr lang="en-US" altLang="zh-CN" sz="2000" dirty="0">
                <a:solidFill>
                  <a:schemeClr val="tx1">
                    <a:lumMod val="75000"/>
                    <a:lumOff val="25000"/>
                  </a:schemeClr>
                </a:solidFill>
              </a:rPr>
              <a:t>status&lt;-c(</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Poor</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Improved</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Excellent</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Poor</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语句</a:t>
            </a:r>
            <a:r>
              <a:rPr lang="en-US" altLang="zh-CN" sz="2000" dirty="0">
                <a:solidFill>
                  <a:schemeClr val="tx1">
                    <a:lumMod val="75000"/>
                    <a:lumOff val="25000"/>
                  </a:schemeClr>
                </a:solidFill>
              </a:rPr>
              <a:t>status &lt;- factor(status, ordered=TRUE)</a:t>
            </a:r>
            <a:r>
              <a:rPr lang="zh-CN" altLang="zh-CN" sz="2000" dirty="0">
                <a:solidFill>
                  <a:schemeClr val="tx1">
                    <a:lumMod val="75000"/>
                    <a:lumOff val="25000"/>
                  </a:schemeClr>
                </a:solidFill>
              </a:rPr>
              <a:t>会将向量编码为</a:t>
            </a:r>
            <a:r>
              <a:rPr lang="en-US" altLang="zh-CN" sz="2000" dirty="0">
                <a:solidFill>
                  <a:schemeClr val="tx1">
                    <a:lumMod val="75000"/>
                    <a:lumOff val="25000"/>
                  </a:schemeClr>
                </a:solidFill>
              </a:rPr>
              <a:t>(3, 2, 1, 3)</a:t>
            </a:r>
            <a:r>
              <a:rPr lang="zh-CN" altLang="zh-CN" sz="2000" dirty="0">
                <a:solidFill>
                  <a:schemeClr val="tx1">
                    <a:lumMod val="75000"/>
                    <a:lumOff val="25000"/>
                  </a:schemeClr>
                </a:solidFill>
              </a:rPr>
              <a:t>，并在内部将这些值关联为</a:t>
            </a:r>
            <a:r>
              <a:rPr lang="en-US" altLang="zh-CN" sz="2000" dirty="0">
                <a:solidFill>
                  <a:schemeClr val="tx1">
                    <a:lumMod val="75000"/>
                    <a:lumOff val="25000"/>
                  </a:schemeClr>
                </a:solidFill>
              </a:rPr>
              <a:t>1=Excellent</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2=Improved</a:t>
            </a:r>
            <a:r>
              <a:rPr lang="zh-CN" altLang="zh-CN" sz="2000" dirty="0">
                <a:solidFill>
                  <a:schemeClr val="tx1">
                    <a:lumMod val="75000"/>
                    <a:lumOff val="25000"/>
                  </a:schemeClr>
                </a:solidFill>
              </a:rPr>
              <a:t>以及</a:t>
            </a:r>
            <a:r>
              <a:rPr lang="en-US" altLang="zh-CN" sz="2000" dirty="0">
                <a:solidFill>
                  <a:schemeClr val="tx1">
                    <a:lumMod val="75000"/>
                    <a:lumOff val="25000"/>
                  </a:schemeClr>
                </a:solidFill>
              </a:rPr>
              <a:t>3=Poor</a:t>
            </a:r>
            <a:r>
              <a:rPr lang="zh-CN" altLang="zh-CN" sz="2000" dirty="0">
                <a:solidFill>
                  <a:schemeClr val="tx1">
                    <a:lumMod val="75000"/>
                    <a:lumOff val="25000"/>
                  </a:schemeClr>
                </a:solidFill>
              </a:rPr>
              <a:t>。另外，针对此向量进行的任何分析都会将其作为有序型变量对待，并自动选择合适的统计方法</a:t>
            </a:r>
            <a:r>
              <a:rPr lang="zh-CN" altLang="zh-CN" sz="2000" dirty="0" smtClean="0">
                <a:solidFill>
                  <a:schemeClr val="tx1">
                    <a:lumMod val="75000"/>
                    <a:lumOff val="25000"/>
                  </a:schemeClr>
                </a:solidFill>
              </a:rPr>
              <a:t>。</a:t>
            </a:r>
            <a:r>
              <a:rPr lang="en-US" altLang="zh-CN" sz="2000" dirty="0" smtClean="0">
                <a:solidFill>
                  <a:schemeClr val="tx1">
                    <a:lumMod val="75000"/>
                    <a:lumOff val="25000"/>
                  </a:schemeClr>
                </a:solidFill>
              </a:rPr>
              <a:t> </a:t>
            </a:r>
            <a:endParaRPr lang="en-US" altLang="zh-CN" sz="2000" dirty="0" smtClean="0">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72390" cy="415498"/>
          </a:xfrm>
          <a:prstGeom prst="rect">
            <a:avLst/>
          </a:prstGeom>
          <a:noFill/>
        </p:spPr>
        <p:txBody>
          <a:bodyPr wrap="none" rtlCol="0">
            <a:spAutoFit/>
          </a:bodyPr>
          <a:lstStyle/>
          <a:p>
            <a:r>
              <a:rPr lang="en-US" altLang="zh-CN" sz="2100" b="1" spc="225" dirty="0" smtClean="0">
                <a:solidFill>
                  <a:prstClr val="white"/>
                </a:solidFill>
              </a:rPr>
              <a:t>3.1</a:t>
            </a:r>
            <a:r>
              <a:rPr lang="zh-CN" altLang="en-US" sz="2100" b="1" spc="225" dirty="0" smtClean="0">
                <a:solidFill>
                  <a:prstClr val="white"/>
                </a:solidFill>
              </a:rPr>
              <a:t>变量与常量</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
        <p:nvSpPr>
          <p:cNvPr id="14" name="Rectangle 1"/>
          <p:cNvSpPr>
            <a:spLocks noChangeArrowheads="1"/>
          </p:cNvSpPr>
          <p:nvPr/>
        </p:nvSpPr>
        <p:spPr bwMode="auto">
          <a:xfrm>
            <a:off x="605978" y="1346879"/>
            <a:ext cx="794717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304800"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algn="just"/>
            <a:r>
              <a:rPr lang="en-US" altLang="zh-CN" sz="2000" dirty="0">
                <a:solidFill>
                  <a:schemeClr val="tx1">
                    <a:lumMod val="75000"/>
                    <a:lumOff val="25000"/>
                  </a:schemeClr>
                </a:solidFill>
              </a:rPr>
              <a:t>R</a:t>
            </a:r>
            <a:r>
              <a:rPr lang="zh-CN" altLang="zh-CN" sz="2000" dirty="0">
                <a:solidFill>
                  <a:schemeClr val="tx1">
                    <a:lumMod val="75000"/>
                    <a:lumOff val="25000"/>
                  </a:schemeClr>
                </a:solidFill>
              </a:rPr>
              <a:t>语言是面向对象的。面向对象的理论一两句话说不清楚，但对于数据至少应该了解三个方面。</a:t>
            </a:r>
            <a:endParaRPr lang="zh-CN" altLang="zh-CN" sz="2000" dirty="0">
              <a:solidFill>
                <a:schemeClr val="tx1">
                  <a:lumMod val="75000"/>
                  <a:lumOff val="25000"/>
                </a:schemeClr>
              </a:solidFill>
            </a:endParaRPr>
          </a:p>
          <a:p>
            <a:pPr algn="just"/>
            <a:r>
              <a:rPr lang="en-US" altLang="zh-CN" sz="2000" dirty="0">
                <a:solidFill>
                  <a:schemeClr val="tx1">
                    <a:lumMod val="75000"/>
                    <a:lumOff val="25000"/>
                  </a:schemeClr>
                </a:solidFill>
              </a:rPr>
              <a:t>(1)R</a:t>
            </a:r>
            <a:r>
              <a:rPr lang="zh-CN" altLang="zh-CN" sz="2000" dirty="0">
                <a:solidFill>
                  <a:schemeClr val="tx1">
                    <a:lumMod val="75000"/>
                    <a:lumOff val="25000"/>
                  </a:schemeClr>
                </a:solidFill>
              </a:rPr>
              <a:t>能处理的一切（包括数据、函数、公式、图表、包等）都称为</a:t>
            </a:r>
            <a:r>
              <a:rPr lang="en-US" altLang="zh-CN" sz="2000" dirty="0">
                <a:solidFill>
                  <a:schemeClr val="tx1">
                    <a:lumMod val="75000"/>
                    <a:lumOff val="25000"/>
                  </a:schemeClr>
                </a:solidFill>
              </a:rPr>
              <a:t>object</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pPr algn="just"/>
            <a:r>
              <a:rPr lang="en-US" altLang="zh-CN" sz="2000" dirty="0">
                <a:solidFill>
                  <a:schemeClr val="tx1">
                    <a:lumMod val="75000"/>
                    <a:lumOff val="25000"/>
                  </a:schemeClr>
                </a:solidFill>
              </a:rPr>
              <a:t>(2)</a:t>
            </a:r>
            <a:r>
              <a:rPr lang="zh-CN" altLang="zh-CN" sz="2000" dirty="0">
                <a:solidFill>
                  <a:schemeClr val="tx1">
                    <a:lumMod val="75000"/>
                    <a:lumOff val="25000"/>
                  </a:schemeClr>
                </a:solidFill>
              </a:rPr>
              <a:t>类。一个</a:t>
            </a:r>
            <a:r>
              <a:rPr lang="en-US" altLang="zh-CN" sz="2000" dirty="0">
                <a:solidFill>
                  <a:schemeClr val="tx1">
                    <a:lumMod val="75000"/>
                    <a:lumOff val="25000"/>
                  </a:schemeClr>
                </a:solidFill>
              </a:rPr>
              <a:t>object</a:t>
            </a:r>
            <a:r>
              <a:rPr lang="zh-CN" altLang="zh-CN" sz="2000" dirty="0">
                <a:solidFill>
                  <a:schemeClr val="tx1">
                    <a:lumMod val="75000"/>
                    <a:lumOff val="25000"/>
                  </a:schemeClr>
                </a:solidFill>
              </a:rPr>
              <a:t>都应该能找到它所归属的某个类（</a:t>
            </a:r>
            <a:r>
              <a:rPr lang="en-US" altLang="zh-CN" sz="2000" dirty="0">
                <a:solidFill>
                  <a:schemeClr val="tx1">
                    <a:lumMod val="75000"/>
                    <a:lumOff val="25000"/>
                  </a:schemeClr>
                </a:solidFill>
              </a:rPr>
              <a:t>class</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类</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是抽象的概念，一个类至少有一个特征是这类数据所共有的。根据应用需求、目的等不同可以定义不同的类。比如，做生物信息的可以定义出</a:t>
            </a:r>
            <a:r>
              <a:rPr lang="en-US" altLang="zh-CN" sz="2000" dirty="0">
                <a:solidFill>
                  <a:schemeClr val="tx1">
                    <a:lumMod val="75000"/>
                    <a:lumOff val="25000"/>
                  </a:schemeClr>
                </a:solidFill>
              </a:rPr>
              <a:t>DNA</a:t>
            </a:r>
            <a:r>
              <a:rPr lang="zh-CN" altLang="zh-CN" sz="2000" dirty="0">
                <a:solidFill>
                  <a:schemeClr val="tx1">
                    <a:lumMod val="75000"/>
                    <a:lumOff val="25000"/>
                  </a:schemeClr>
                </a:solidFill>
              </a:rPr>
              <a:t>类、</a:t>
            </a:r>
            <a:r>
              <a:rPr lang="en-US" altLang="zh-CN" sz="2000" dirty="0">
                <a:solidFill>
                  <a:schemeClr val="tx1">
                    <a:lumMod val="75000"/>
                    <a:lumOff val="25000"/>
                  </a:schemeClr>
                </a:solidFill>
              </a:rPr>
              <a:t>RNA</a:t>
            </a:r>
            <a:r>
              <a:rPr lang="zh-CN" altLang="zh-CN" sz="2000" dirty="0">
                <a:solidFill>
                  <a:schemeClr val="tx1">
                    <a:lumMod val="75000"/>
                    <a:lumOff val="25000"/>
                  </a:schemeClr>
                </a:solidFill>
              </a:rPr>
              <a:t>类，为了高效处理这类数据，定义这些类是非常必要的。所以，</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里面有很多的</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类</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pPr algn="just"/>
            <a:r>
              <a:rPr lang="en-US" altLang="zh-CN" sz="2000" dirty="0">
                <a:solidFill>
                  <a:schemeClr val="tx1">
                    <a:lumMod val="75000"/>
                    <a:lumOff val="25000"/>
                  </a:schemeClr>
                </a:solidFill>
              </a:rPr>
              <a:t>(3)</a:t>
            </a:r>
            <a:r>
              <a:rPr lang="zh-CN" altLang="zh-CN" sz="2000" dirty="0">
                <a:solidFill>
                  <a:schemeClr val="tx1">
                    <a:lumMod val="75000"/>
                    <a:lumOff val="25000"/>
                  </a:schemeClr>
                </a:solidFill>
              </a:rPr>
              <a:t>类型。</a:t>
            </a:r>
            <a:endParaRPr lang="zh-CN" altLang="zh-CN" sz="2000" dirty="0">
              <a:solidFill>
                <a:schemeClr val="tx1">
                  <a:lumMod val="75000"/>
                  <a:lumOff val="25000"/>
                </a:schemeClr>
              </a:solidFill>
            </a:endParaRPr>
          </a:p>
          <a:p>
            <a:pPr algn="just"/>
            <a:r>
              <a:rPr lang="zh-CN" altLang="zh-CN" sz="2000" dirty="0">
                <a:solidFill>
                  <a:schemeClr val="tx1">
                    <a:lumMod val="75000"/>
                    <a:lumOff val="25000"/>
                  </a:schemeClr>
                </a:solidFill>
              </a:rPr>
              <a:t>类型是类的实例，我们不可能也没必要去了解所有的</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类</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，但</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语言定义的一些基本数据类型得需要我们了解，而且得较详细地了解。这包括向量、因子、矩阵、列表、数据框和一些特殊的数据类型。</a:t>
            </a:r>
            <a:endParaRPr lang="zh-CN" altLang="zh-CN" sz="2000" dirty="0">
              <a:solidFill>
                <a:schemeClr val="tx1">
                  <a:lumMod val="75000"/>
                  <a:lumOff val="25000"/>
                </a:schemeClr>
              </a:solidFill>
            </a:endParaRPr>
          </a:p>
          <a:p>
            <a:pPr marL="0" marR="0" lvl="0" indent="304800" algn="just"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lumMod val="75000"/>
                    <a:lumOff val="25000"/>
                  </a:schemeClr>
                </a:solidFill>
                <a:effectLst/>
                <a:latin typeface="仿宋" panose="02010609060101010101" pitchFamily="49" charset="-122"/>
                <a:ea typeface="仿宋" panose="02010609060101010101" pitchFamily="49" charset="-122"/>
                <a:cs typeface="黑体" panose="02010609060101010101" pitchFamily="49" charset="-122"/>
              </a:rPr>
              <a:t>。</a:t>
            </a:r>
            <a:endParaRPr kumimoji="0" lang="zh-CN" altLang="en-US" sz="2000" b="0" i="0" u="none" strike="noStrike" cap="none" normalizeH="0" baseline="0" dirty="0" smtClean="0">
              <a:ln>
                <a:noFill/>
              </a:ln>
              <a:solidFill>
                <a:schemeClr val="tx1">
                  <a:lumMod val="75000"/>
                  <a:lumOff val="25000"/>
                </a:schemeClr>
              </a:solidFill>
              <a:effectLst/>
              <a:latin typeface="仿宋" panose="02010609060101010101" pitchFamily="49" charset="-122"/>
              <a:ea typeface="仿宋" panose="02010609060101010101" pitchFamily="49" charset="-122"/>
              <a:cs typeface="黑体" panose="02010609060101010101" pitchFamily="49" charset="-122"/>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因子</a:t>
            </a:r>
            <a:endParaRPr kumimoji="1" lang="zh-CN" altLang="en-US" sz="2400" dirty="0" smtClean="0">
              <a:solidFill>
                <a:schemeClr val="tx1">
                  <a:lumMod val="75000"/>
                  <a:lumOff val="25000"/>
                </a:schemeClr>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TextBox 3"/>
          <p:cNvSpPr txBox="1"/>
          <p:nvPr/>
        </p:nvSpPr>
        <p:spPr>
          <a:xfrm>
            <a:off x="759655" y="1406769"/>
            <a:ext cx="7807570" cy="1938992"/>
          </a:xfrm>
          <a:prstGeom prst="rect">
            <a:avLst/>
          </a:prstGeom>
          <a:noFill/>
        </p:spPr>
        <p:txBody>
          <a:bodyPr wrap="square" rtlCol="0">
            <a:spAutoFit/>
          </a:bodyPr>
          <a:lstStyle/>
          <a:p>
            <a:r>
              <a:rPr lang="en-US" altLang="zh-CN" sz="2000" dirty="0" smtClean="0"/>
              <a:t>     </a:t>
            </a:r>
            <a:r>
              <a:rPr lang="zh-CN" altLang="zh-CN" sz="2000" dirty="0" smtClean="0">
                <a:solidFill>
                  <a:schemeClr val="tx1">
                    <a:lumMod val="75000"/>
                    <a:lumOff val="25000"/>
                  </a:schemeClr>
                </a:solidFill>
              </a:rPr>
              <a:t>通过</a:t>
            </a:r>
            <a:r>
              <a:rPr lang="zh-CN" altLang="zh-CN" sz="2000" dirty="0">
                <a:solidFill>
                  <a:schemeClr val="tx1">
                    <a:lumMod val="75000"/>
                    <a:lumOff val="25000"/>
                  </a:schemeClr>
                </a:solidFill>
              </a:rPr>
              <a:t>指定</a:t>
            </a:r>
            <a:r>
              <a:rPr lang="en-US" altLang="zh-CN" sz="2000" dirty="0">
                <a:solidFill>
                  <a:schemeClr val="tx1">
                    <a:lumMod val="75000"/>
                    <a:lumOff val="25000"/>
                  </a:schemeClr>
                </a:solidFill>
              </a:rPr>
              <a:t>levels</a:t>
            </a:r>
            <a:r>
              <a:rPr lang="zh-CN" altLang="zh-CN" sz="2000" dirty="0">
                <a:solidFill>
                  <a:schemeClr val="tx1">
                    <a:lumMod val="75000"/>
                    <a:lumOff val="25000"/>
                  </a:schemeClr>
                </a:solidFill>
              </a:rPr>
              <a:t>选项来覆盖默认排序。例如：</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status</a:t>
            </a:r>
            <a:r>
              <a:rPr lang="en-US" altLang="zh-CN" sz="2000" dirty="0">
                <a:solidFill>
                  <a:schemeClr val="tx1">
                    <a:lumMod val="75000"/>
                    <a:lumOff val="25000"/>
                  </a:schemeClr>
                </a:solidFill>
              </a:rPr>
              <a:t>&lt;-factor(status, levels=c(</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Poor</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Improved</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Excellent</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各</a:t>
            </a:r>
            <a:r>
              <a:rPr lang="zh-CN" altLang="zh-CN" sz="2000" dirty="0">
                <a:solidFill>
                  <a:schemeClr val="tx1">
                    <a:lumMod val="75000"/>
                    <a:lumOff val="25000"/>
                  </a:schemeClr>
                </a:solidFill>
              </a:rPr>
              <a:t>水平的赋值将为</a:t>
            </a:r>
            <a:r>
              <a:rPr lang="en-US" altLang="zh-CN" sz="2000" dirty="0">
                <a:solidFill>
                  <a:schemeClr val="tx1">
                    <a:lumMod val="75000"/>
                    <a:lumOff val="25000"/>
                  </a:schemeClr>
                </a:solidFill>
              </a:rPr>
              <a:t>1=Poor</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2=Improved</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3=Excellent</a:t>
            </a:r>
            <a:r>
              <a:rPr lang="zh-CN" altLang="zh-CN" sz="2000" dirty="0">
                <a:solidFill>
                  <a:schemeClr val="tx1">
                    <a:lumMod val="75000"/>
                    <a:lumOff val="25000"/>
                  </a:schemeClr>
                </a:solidFill>
              </a:rPr>
              <a:t>。请保证指定的水平与数据中的真实值相匹配，因为任何在数据中出现而未在参数中列举的数据都将被设为缺失值。</a:t>
            </a:r>
            <a:endParaRPr lang="zh-CN" altLang="zh-CN" sz="2000" dirty="0">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10533" y="1169836"/>
              <a:ext cx="1322924" cy="521970"/>
            </a:xfrm>
            <a:prstGeom prst="rect">
              <a:avLst/>
            </a:prstGeom>
            <a:noFill/>
          </p:spPr>
          <p:txBody>
            <a:bodyPr wrap="none" rtlCol="0">
              <a:spAutoFit/>
            </a:bodyPr>
            <a:lstStyle/>
            <a:p>
              <a:pPr algn="ctr"/>
              <a:r>
                <a:rPr lang="zh-CN" altLang="en-US" sz="2800" dirty="0" smtClean="0">
                  <a:solidFill>
                    <a:schemeClr val="accent4"/>
                  </a:solidFill>
                </a:rPr>
                <a:t>第三章 数据类型</a:t>
              </a:r>
              <a:endParaRPr lang="zh-CN" altLang="en-US" sz="2800" dirty="0">
                <a:solidFill>
                  <a:schemeClr val="accent4"/>
                </a:solidFill>
              </a:endParaRPr>
            </a:p>
          </p:txBody>
        </p:sp>
      </p:grpSp>
      <p:grpSp>
        <p:nvGrpSpPr>
          <p:cNvPr id="67" name="组合 66"/>
          <p:cNvGrpSpPr/>
          <p:nvPr/>
        </p:nvGrpSpPr>
        <p:grpSpPr>
          <a:xfrm>
            <a:off x="1749219" y="3300573"/>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441694"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3.3</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字符串操作</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1096" y="2696479"/>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数据结构</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79232" y="445074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26" name="组合 25"/>
          <p:cNvGrpSpPr/>
          <p:nvPr/>
        </p:nvGrpSpPr>
        <p:grpSpPr>
          <a:xfrm>
            <a:off x="1751095" y="2091117"/>
            <a:ext cx="5693399" cy="426278"/>
            <a:chOff x="1807265" y="2935089"/>
            <a:chExt cx="5693399" cy="426278"/>
          </a:xfrm>
        </p:grpSpPr>
        <p:sp>
          <p:nvSpPr>
            <p:cNvPr id="27" name="圆角矩形 26"/>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a:off x="1881814" y="2945869"/>
              <a:ext cx="24416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变量与常量</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762816" y="3875843"/>
            <a:ext cx="5693399" cy="426278"/>
            <a:chOff x="1807265" y="2935089"/>
            <a:chExt cx="5693399" cy="426278"/>
          </a:xfrm>
        </p:grpSpPr>
        <p:sp>
          <p:nvSpPr>
            <p:cNvPr id="30" name="圆角矩形 29"/>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a:off x="1881814" y="2945869"/>
              <a:ext cx="512512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用于数据处理和转换的常用函数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字符串类型</a:t>
            </a:r>
            <a:endParaRPr kumimoji="1" lang="zh-CN" altLang="zh-CN" sz="2400" dirty="0" smtClean="0">
              <a:solidFill>
                <a:schemeClr val="tx1">
                  <a:lumMod val="75000"/>
                  <a:lumOff val="25000"/>
                </a:schemeClr>
              </a:solidFill>
            </a:endParaRPr>
          </a:p>
        </p:txBody>
      </p:sp>
      <p:sp>
        <p:nvSpPr>
          <p:cNvPr id="11" name="TextBox 10"/>
          <p:cNvSpPr txBox="1"/>
          <p:nvPr/>
        </p:nvSpPr>
        <p:spPr>
          <a:xfrm>
            <a:off x="1026942" y="1589649"/>
            <a:ext cx="7371470" cy="2246769"/>
          </a:xfrm>
          <a:prstGeom prst="rect">
            <a:avLst/>
          </a:prstGeom>
          <a:noFill/>
        </p:spPr>
        <p:txBody>
          <a:bodyPr wrap="square" rtlCol="0">
            <a:spAutoFit/>
          </a:bodyPr>
          <a:lstStyle/>
          <a:p>
            <a:r>
              <a:rPr lang="zh-CN" altLang="zh-CN" sz="2000" dirty="0" smtClean="0">
                <a:solidFill>
                  <a:schemeClr val="tx1">
                    <a:lumMod val="75000"/>
                    <a:lumOff val="25000"/>
                  </a:schemeClr>
                </a:solidFill>
              </a:rPr>
              <a:t>适用于</a:t>
            </a:r>
            <a:r>
              <a:rPr lang="zh-CN" altLang="zh-CN" sz="2000" dirty="0">
                <a:solidFill>
                  <a:schemeClr val="tx1">
                    <a:lumMod val="75000"/>
                    <a:lumOff val="25000"/>
                  </a:schemeClr>
                </a:solidFill>
              </a:rPr>
              <a:t>字符串构造的规则</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①字符串开头和结尾的引号应为双引号或双引号，他们不能混合。</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②双引号可以插入到以单引号开始和结尾的字符串中。</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③单引号可以插入到以双引号开始和结尾的字符串中。</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④双引号不能插入到以双引号开始和结尾的字符串中。</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⑤单引号无法插入到以单引号开始和结尾的字符串中。</a:t>
            </a:r>
            <a:endParaRPr lang="zh-CN" altLang="zh-CN" sz="2000" dirty="0">
              <a:solidFill>
                <a:schemeClr val="tx1">
                  <a:lumMod val="75000"/>
                  <a:lumOff val="25000"/>
                </a:schemeClr>
              </a:solidFill>
            </a:endParaRPr>
          </a:p>
          <a:p>
            <a:endParaRPr lang="zh-CN" altLang="zh-CN" sz="2000" dirty="0">
              <a:solidFill>
                <a:schemeClr val="tx1">
                  <a:lumMod val="75000"/>
                  <a:lumOff val="25000"/>
                </a:schemeClr>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3.3 </a:t>
            </a:r>
            <a:r>
              <a:rPr lang="zh-CN" altLang="en-US" sz="2100" b="1" spc="225" dirty="0" smtClean="0">
                <a:solidFill>
                  <a:prstClr val="white"/>
                </a:solidFill>
              </a:rPr>
              <a:t>字符串操作</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字符串基本操作</a:t>
            </a:r>
            <a:endParaRPr kumimoji="1" lang="zh-CN" altLang="zh-CN" sz="2400" dirty="0" smtClean="0">
              <a:solidFill>
                <a:schemeClr val="tx1">
                  <a:lumMod val="75000"/>
                  <a:lumOff val="25000"/>
                </a:schemeClr>
              </a:solidFill>
            </a:endParaRPr>
          </a:p>
        </p:txBody>
      </p:sp>
      <p:sp>
        <p:nvSpPr>
          <p:cNvPr id="8" name="TextBox 7"/>
          <p:cNvSpPr txBox="1"/>
          <p:nvPr/>
        </p:nvSpPr>
        <p:spPr>
          <a:xfrm>
            <a:off x="817126" y="1243657"/>
            <a:ext cx="7581286" cy="4401205"/>
          </a:xfrm>
          <a:prstGeom prst="rect">
            <a:avLst/>
          </a:prstGeom>
          <a:noFill/>
        </p:spPr>
        <p:txBody>
          <a:bodyPr wrap="square" rtlCol="0">
            <a:spAutoFit/>
          </a:bodyPr>
          <a:lstStyle/>
          <a:p>
            <a:r>
              <a:rPr lang="en-US" altLang="zh-CN" sz="2000" dirty="0">
                <a:solidFill>
                  <a:schemeClr val="tx1">
                    <a:lumMod val="75000"/>
                    <a:lumOff val="25000"/>
                  </a:schemeClr>
                </a:solidFill>
              </a:rPr>
              <a:t>(1)</a:t>
            </a:r>
            <a:r>
              <a:rPr lang="zh-CN" altLang="zh-CN" sz="2000" dirty="0">
                <a:solidFill>
                  <a:schemeClr val="tx1">
                    <a:lumMod val="75000"/>
                    <a:lumOff val="25000"/>
                  </a:schemeClr>
                </a:solidFill>
              </a:rPr>
              <a:t>求字符串长度</a:t>
            </a:r>
            <a:r>
              <a:rPr lang="en-US" altLang="zh-CN" sz="2000" dirty="0" err="1">
                <a:solidFill>
                  <a:schemeClr val="tx1">
                    <a:lumMod val="75000"/>
                    <a:lumOff val="25000"/>
                  </a:schemeClr>
                </a:solidFill>
              </a:rPr>
              <a:t>nchar</a:t>
            </a:r>
            <a:r>
              <a:rPr lang="en-US" altLang="zh-CN" sz="2000" dirty="0">
                <a:solidFill>
                  <a:schemeClr val="tx1">
                    <a:lumMod val="75000"/>
                    <a:lumOff val="25000"/>
                  </a:schemeClr>
                </a:solidFill>
              </a:rPr>
              <a:t>(string)</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&gt;data&lt;-"R</a:t>
            </a:r>
            <a:r>
              <a:rPr lang="zh-CN" altLang="zh-CN" sz="2000" dirty="0">
                <a:solidFill>
                  <a:schemeClr val="tx1">
                    <a:lumMod val="75000"/>
                    <a:lumOff val="25000"/>
                  </a:schemeClr>
                </a:solidFill>
              </a:rPr>
              <a:t>语言是门艺术</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t>
            </a:r>
            <a:r>
              <a:rPr lang="en-US" altLang="zh-CN" sz="2000" dirty="0" err="1">
                <a:solidFill>
                  <a:schemeClr val="tx1">
                    <a:lumMod val="75000"/>
                    <a:lumOff val="25000"/>
                  </a:schemeClr>
                </a:solidFill>
              </a:rPr>
              <a:t>nchar</a:t>
            </a:r>
            <a:r>
              <a:rPr lang="en-US" altLang="zh-CN" sz="2000" dirty="0">
                <a:solidFill>
                  <a:schemeClr val="tx1">
                    <a:lumMod val="75000"/>
                    <a:lumOff val="25000"/>
                  </a:schemeClr>
                </a:solidFill>
              </a:rPr>
              <a:t>(data)</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7</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(2)</a:t>
            </a:r>
            <a:r>
              <a:rPr lang="zh-CN" altLang="zh-CN" sz="2000" dirty="0">
                <a:solidFill>
                  <a:schemeClr val="tx1">
                    <a:lumMod val="75000"/>
                    <a:lumOff val="25000"/>
                  </a:schemeClr>
                </a:solidFill>
              </a:rPr>
              <a:t>字符串合并</a:t>
            </a:r>
            <a:r>
              <a:rPr lang="en-US" altLang="zh-CN" sz="2000" dirty="0">
                <a:solidFill>
                  <a:schemeClr val="tx1">
                    <a:lumMod val="75000"/>
                    <a:lumOff val="25000"/>
                  </a:schemeClr>
                </a:solidFill>
              </a:rPr>
              <a:t>paste(str1,str2,sep)</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data&lt;-"R</a:t>
            </a:r>
            <a:r>
              <a:rPr lang="zh-CN" altLang="zh-CN" sz="2000" dirty="0">
                <a:solidFill>
                  <a:schemeClr val="tx1">
                    <a:lumMod val="75000"/>
                    <a:lumOff val="25000"/>
                  </a:schemeClr>
                </a:solidFill>
              </a:rPr>
              <a:t>语言是门艺术</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data1&lt;-"</a:t>
            </a:r>
            <a:r>
              <a:rPr lang="zh-CN" altLang="zh-CN" sz="2000" dirty="0">
                <a:solidFill>
                  <a:schemeClr val="tx1">
                    <a:lumMod val="75000"/>
                    <a:lumOff val="25000"/>
                  </a:schemeClr>
                </a:solidFill>
              </a:rPr>
              <a:t>要用心体会</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paste(data,data1,sep=",")</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"R</a:t>
            </a:r>
            <a:r>
              <a:rPr lang="zh-CN" altLang="zh-CN" sz="2000" dirty="0">
                <a:solidFill>
                  <a:schemeClr val="tx1">
                    <a:lumMod val="75000"/>
                    <a:lumOff val="25000"/>
                  </a:schemeClr>
                </a:solidFill>
              </a:rPr>
              <a:t>语言是门艺术</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要用心体会</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(3)</a:t>
            </a:r>
            <a:r>
              <a:rPr lang="zh-CN" altLang="zh-CN" sz="2000" dirty="0">
                <a:solidFill>
                  <a:schemeClr val="tx1">
                    <a:lumMod val="75000"/>
                    <a:lumOff val="25000"/>
                  </a:schemeClr>
                </a:solidFill>
              </a:rPr>
              <a:t>字符创分割</a:t>
            </a:r>
            <a:r>
              <a:rPr lang="en-US" altLang="zh-CN" sz="2000" dirty="0" err="1">
                <a:solidFill>
                  <a:schemeClr val="tx1">
                    <a:lumMod val="75000"/>
                    <a:lumOff val="25000"/>
                  </a:schemeClr>
                </a:solidFill>
              </a:rPr>
              <a:t>strsplit</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string,sep</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data3&lt;-"2017</a:t>
            </a:r>
            <a:r>
              <a:rPr lang="zh-CN" altLang="zh-CN" sz="2000" dirty="0">
                <a:solidFill>
                  <a:schemeClr val="tx1">
                    <a:lumMod val="75000"/>
                    <a:lumOff val="25000"/>
                  </a:schemeClr>
                </a:solidFill>
              </a:rPr>
              <a:t>年</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月</a:t>
            </a:r>
            <a:r>
              <a:rPr lang="en-US" altLang="zh-CN" sz="2000" dirty="0">
                <a:solidFill>
                  <a:schemeClr val="tx1">
                    <a:lumMod val="75000"/>
                    <a:lumOff val="25000"/>
                  </a:schemeClr>
                </a:solidFill>
              </a:rPr>
              <a:t>28"</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a:t>
            </a:r>
            <a:r>
              <a:rPr lang="en-US" altLang="zh-CN" sz="2000" dirty="0" err="1">
                <a:solidFill>
                  <a:schemeClr val="tx1">
                    <a:lumMod val="75000"/>
                    <a:lumOff val="25000"/>
                  </a:schemeClr>
                </a:solidFill>
              </a:rPr>
              <a:t>strsplit</a:t>
            </a:r>
            <a:r>
              <a:rPr lang="en-US" altLang="zh-CN" sz="2000" dirty="0">
                <a:solidFill>
                  <a:schemeClr val="tx1">
                    <a:lumMod val="75000"/>
                    <a:lumOff val="25000"/>
                  </a:schemeClr>
                </a:solidFill>
              </a:rPr>
              <a:t>(data3,"</a:t>
            </a:r>
            <a:r>
              <a:rPr lang="zh-CN" altLang="zh-CN" sz="2000" dirty="0">
                <a:solidFill>
                  <a:schemeClr val="tx1">
                    <a:lumMod val="75000"/>
                    <a:lumOff val="25000"/>
                  </a:schemeClr>
                </a:solidFill>
              </a:rPr>
              <a:t>年</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"2017"  "2</a:t>
            </a:r>
            <a:r>
              <a:rPr lang="zh-CN" altLang="zh-CN" sz="2000" dirty="0">
                <a:solidFill>
                  <a:schemeClr val="tx1">
                    <a:lumMod val="75000"/>
                    <a:lumOff val="25000"/>
                  </a:schemeClr>
                </a:solidFill>
              </a:rPr>
              <a:t>月</a:t>
            </a:r>
            <a:r>
              <a:rPr lang="en-US" altLang="zh-CN" sz="2000" dirty="0">
                <a:solidFill>
                  <a:schemeClr val="tx1">
                    <a:lumMod val="75000"/>
                    <a:lumOff val="25000"/>
                  </a:schemeClr>
                </a:solidFill>
              </a:rPr>
              <a:t>28"</a:t>
            </a:r>
            <a:endParaRPr lang="en-US" altLang="zh-CN" sz="2000" dirty="0">
              <a:solidFill>
                <a:schemeClr val="tx1">
                  <a:lumMod val="75000"/>
                  <a:lumOff val="25000"/>
                </a:schemeClr>
              </a:solidFill>
            </a:endParaRPr>
          </a:p>
        </p:txBody>
      </p:sp>
      <p:grpSp>
        <p:nvGrpSpPr>
          <p:cNvPr id="24" name="组合 23"/>
          <p:cNvGrpSpPr/>
          <p:nvPr/>
        </p:nvGrpSpPr>
        <p:grpSpPr>
          <a:xfrm>
            <a:off x="-1" y="-2439"/>
            <a:ext cx="9145786" cy="718410"/>
            <a:chOff x="-1" y="190175"/>
            <a:chExt cx="9145786" cy="525795"/>
          </a:xfrm>
        </p:grpSpPr>
        <p:sp>
          <p:nvSpPr>
            <p:cNvPr id="25" name="任意多边形 2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 name="任意多边形 2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7" name="任意多边形 2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8"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0"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31" name="组合 30"/>
          <p:cNvGrpSpPr/>
          <p:nvPr/>
        </p:nvGrpSpPr>
        <p:grpSpPr>
          <a:xfrm>
            <a:off x="-1" y="-2439"/>
            <a:ext cx="9145786" cy="718410"/>
            <a:chOff x="-1" y="190175"/>
            <a:chExt cx="9145786" cy="525795"/>
          </a:xfrm>
        </p:grpSpPr>
        <p:sp>
          <p:nvSpPr>
            <p:cNvPr id="32" name="任意多边形 3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任意多边形 3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4" name="任意多边形 3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5"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3.3 </a:t>
            </a:r>
            <a:r>
              <a:rPr lang="zh-CN" altLang="en-US" sz="2100" b="1" spc="225" dirty="0" smtClean="0">
                <a:solidFill>
                  <a:prstClr val="white"/>
                </a:solidFill>
              </a:rPr>
              <a:t>字符串操作</a:t>
            </a:r>
            <a:endParaRPr lang="zh-CN" altLang="en-US" sz="2100" b="1" spc="225" dirty="0">
              <a:solidFill>
                <a:prstClr val="white"/>
              </a:solidFill>
            </a:endParaRPr>
          </a:p>
        </p:txBody>
      </p:sp>
      <p:sp>
        <p:nvSpPr>
          <p:cNvPr id="3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字符串基本操作</a:t>
            </a:r>
            <a:endParaRPr kumimoji="1" lang="zh-CN" altLang="zh-CN" sz="2400" dirty="0" smtClean="0">
              <a:solidFill>
                <a:schemeClr val="tx1">
                  <a:lumMod val="75000"/>
                  <a:lumOff val="25000"/>
                </a:schemeClr>
              </a:solidFill>
            </a:endParaRPr>
          </a:p>
        </p:txBody>
      </p:sp>
      <p:sp>
        <p:nvSpPr>
          <p:cNvPr id="8" name="TextBox 7"/>
          <p:cNvSpPr txBox="1"/>
          <p:nvPr/>
        </p:nvSpPr>
        <p:spPr>
          <a:xfrm>
            <a:off x="817126" y="1243657"/>
            <a:ext cx="7581286" cy="3477875"/>
          </a:xfrm>
          <a:prstGeom prst="rect">
            <a:avLst/>
          </a:prstGeom>
          <a:noFill/>
        </p:spPr>
        <p:txBody>
          <a:bodyPr wrap="square" rtlCol="0">
            <a:spAutoFit/>
          </a:bodyPr>
          <a:lstStyle/>
          <a:p>
            <a:r>
              <a:rPr lang="en-US" altLang="zh-CN" sz="2000" dirty="0">
                <a:solidFill>
                  <a:schemeClr val="tx1">
                    <a:lumMod val="75000"/>
                    <a:lumOff val="25000"/>
                  </a:schemeClr>
                </a:solidFill>
              </a:rPr>
              <a:t>(4)</a:t>
            </a:r>
            <a:r>
              <a:rPr lang="zh-CN" altLang="zh-CN" sz="2000" dirty="0">
                <a:solidFill>
                  <a:schemeClr val="tx1">
                    <a:lumMod val="75000"/>
                    <a:lumOff val="25000"/>
                  </a:schemeClr>
                </a:solidFill>
              </a:rPr>
              <a:t>读取和替换字符串</a:t>
            </a:r>
            <a:r>
              <a:rPr lang="en-US" altLang="zh-CN" sz="2000" dirty="0" err="1">
                <a:solidFill>
                  <a:schemeClr val="tx1">
                    <a:lumMod val="75000"/>
                    <a:lumOff val="25000"/>
                  </a:schemeClr>
                </a:solidFill>
              </a:rPr>
              <a:t>substr</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string,start,stop</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a:t>
            </a:r>
            <a:r>
              <a:rPr lang="en-US" altLang="zh-CN" sz="2000" dirty="0" err="1">
                <a:solidFill>
                  <a:schemeClr val="tx1">
                    <a:lumMod val="75000"/>
                    <a:lumOff val="25000"/>
                  </a:schemeClr>
                </a:solidFill>
              </a:rPr>
              <a:t>substr</a:t>
            </a:r>
            <a:r>
              <a:rPr lang="en-US" altLang="zh-CN" sz="2000" dirty="0">
                <a:solidFill>
                  <a:schemeClr val="tx1">
                    <a:lumMod val="75000"/>
                    <a:lumOff val="25000"/>
                  </a:schemeClr>
                </a:solidFill>
              </a:rPr>
              <a:t>(data3,5,5)</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a:t>
            </a:r>
            <a:r>
              <a:rPr lang="zh-CN" altLang="zh-CN" sz="2000" dirty="0">
                <a:solidFill>
                  <a:schemeClr val="tx1">
                    <a:lumMod val="75000"/>
                    <a:lumOff val="25000"/>
                  </a:schemeClr>
                </a:solidFill>
              </a:rPr>
              <a:t>年</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a:t>
            </a:r>
            <a:r>
              <a:rPr lang="en-US" altLang="zh-CN" sz="2000" dirty="0" err="1">
                <a:solidFill>
                  <a:schemeClr val="tx1">
                    <a:lumMod val="75000"/>
                    <a:lumOff val="25000"/>
                  </a:schemeClr>
                </a:solidFill>
              </a:rPr>
              <a:t>substr</a:t>
            </a:r>
            <a:r>
              <a:rPr lang="en-US" altLang="zh-CN" sz="2000" dirty="0">
                <a:solidFill>
                  <a:schemeClr val="tx1">
                    <a:lumMod val="75000"/>
                    <a:lumOff val="25000"/>
                  </a:schemeClr>
                </a:solidFill>
              </a:rPr>
              <a:t>(data3,4,4)&lt;-"6"</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data3</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"2016</a:t>
            </a:r>
            <a:r>
              <a:rPr lang="zh-CN" altLang="zh-CN" sz="2000" dirty="0">
                <a:solidFill>
                  <a:schemeClr val="tx1">
                    <a:lumMod val="75000"/>
                    <a:lumOff val="25000"/>
                  </a:schemeClr>
                </a:solidFill>
              </a:rPr>
              <a:t>年</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月</a:t>
            </a:r>
            <a:r>
              <a:rPr lang="en-US" altLang="zh-CN" sz="2000" dirty="0">
                <a:solidFill>
                  <a:schemeClr val="tx1">
                    <a:lumMod val="75000"/>
                    <a:lumOff val="25000"/>
                  </a:schemeClr>
                </a:solidFill>
              </a:rPr>
              <a:t>28"</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(5)</a:t>
            </a:r>
            <a:r>
              <a:rPr lang="zh-CN" altLang="zh-CN" sz="2000" dirty="0">
                <a:solidFill>
                  <a:schemeClr val="tx1">
                    <a:lumMod val="75000"/>
                    <a:lumOff val="25000"/>
                  </a:schemeClr>
                </a:solidFill>
              </a:rPr>
              <a:t>字符串替换</a:t>
            </a:r>
            <a:r>
              <a:rPr lang="en-US" altLang="zh-CN" sz="2000" dirty="0" err="1">
                <a:solidFill>
                  <a:schemeClr val="tx1">
                    <a:lumMod val="75000"/>
                    <a:lumOff val="25000"/>
                  </a:schemeClr>
                </a:solidFill>
              </a:rPr>
              <a:t>chartr</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old,new,string</a:t>
            </a:r>
            <a:r>
              <a:rPr lang="en-US" altLang="zh-CN" sz="2000" dirty="0">
                <a:solidFill>
                  <a:schemeClr val="tx1">
                    <a:lumMod val="75000"/>
                    <a:lumOff val="25000"/>
                  </a:schemeClr>
                </a:solidFill>
              </a:rPr>
              <a:t>)</a:t>
            </a:r>
            <a:endParaRPr lang="zh-CN" altLang="zh-CN" sz="2000" dirty="0">
              <a:solidFill>
                <a:schemeClr val="tx1">
                  <a:lumMod val="75000"/>
                  <a:lumOff val="25000"/>
                </a:schemeClr>
              </a:solidFill>
            </a:endParaRPr>
          </a:p>
          <a:p>
            <a:r>
              <a:rPr lang="en-US" altLang="zh-CN" sz="2000" dirty="0" err="1">
                <a:solidFill>
                  <a:schemeClr val="tx1">
                    <a:lumMod val="75000"/>
                    <a:lumOff val="25000"/>
                  </a:schemeClr>
                </a:solidFill>
              </a:rPr>
              <a:t>chartr</a:t>
            </a:r>
            <a:r>
              <a:rPr lang="en-US" altLang="zh-CN" sz="2000" dirty="0">
                <a:solidFill>
                  <a:schemeClr val="tx1">
                    <a:lumMod val="75000"/>
                    <a:lumOff val="25000"/>
                  </a:schemeClr>
                </a:solidFill>
              </a:rPr>
              <a:t>("29","29</a:t>
            </a:r>
            <a:r>
              <a:rPr lang="zh-CN" altLang="zh-CN" sz="2000" dirty="0">
                <a:solidFill>
                  <a:schemeClr val="tx1">
                    <a:lumMod val="75000"/>
                    <a:lumOff val="25000"/>
                  </a:schemeClr>
                </a:solidFill>
              </a:rPr>
              <a:t>日</a:t>
            </a:r>
            <a:r>
              <a:rPr lang="en-US" altLang="zh-CN" sz="2000" dirty="0">
                <a:solidFill>
                  <a:schemeClr val="tx1">
                    <a:lumMod val="75000"/>
                    <a:lumOff val="25000"/>
                  </a:schemeClr>
                </a:solidFill>
              </a:rPr>
              <a:t>",data3)    #old</a:t>
            </a:r>
            <a:r>
              <a:rPr lang="zh-CN" altLang="zh-CN" sz="2000" dirty="0">
                <a:solidFill>
                  <a:schemeClr val="tx1">
                    <a:lumMod val="75000"/>
                    <a:lumOff val="25000"/>
                  </a:schemeClr>
                </a:solidFill>
              </a:rPr>
              <a:t>不存在，无操作</a:t>
            </a:r>
            <a:endParaRPr lang="zh-CN" altLang="zh-CN" sz="2000" dirty="0">
              <a:solidFill>
                <a:schemeClr val="tx1">
                  <a:lumMod val="75000"/>
                  <a:lumOff val="25000"/>
                </a:schemeClr>
              </a:solidFill>
            </a:endParaRPr>
          </a:p>
          <a:p>
            <a:r>
              <a:rPr lang="en-US" altLang="zh-CN" sz="2000" dirty="0" err="1">
                <a:solidFill>
                  <a:schemeClr val="tx1">
                    <a:lumMod val="75000"/>
                    <a:lumOff val="25000"/>
                  </a:schemeClr>
                </a:solidFill>
              </a:rPr>
              <a:t>chartr</a:t>
            </a:r>
            <a:r>
              <a:rPr lang="en-US" altLang="zh-CN" sz="2000" dirty="0">
                <a:solidFill>
                  <a:schemeClr val="tx1">
                    <a:lumMod val="75000"/>
                    <a:lumOff val="25000"/>
                  </a:schemeClr>
                </a:solidFill>
              </a:rPr>
              <a:t>("28","28</a:t>
            </a:r>
            <a:r>
              <a:rPr lang="zh-CN" altLang="zh-CN" sz="2000" dirty="0">
                <a:solidFill>
                  <a:schemeClr val="tx1">
                    <a:lumMod val="75000"/>
                    <a:lumOff val="25000"/>
                  </a:schemeClr>
                </a:solidFill>
              </a:rPr>
              <a:t>日</a:t>
            </a:r>
            <a:r>
              <a:rPr lang="en-US" altLang="zh-CN" sz="2000" dirty="0">
                <a:solidFill>
                  <a:schemeClr val="tx1">
                    <a:lumMod val="75000"/>
                    <a:lumOff val="25000"/>
                  </a:schemeClr>
                </a:solidFill>
              </a:rPr>
              <a:t>",data3)    #</a:t>
            </a:r>
            <a:r>
              <a:rPr lang="zh-CN" altLang="zh-CN" sz="2000" dirty="0">
                <a:solidFill>
                  <a:schemeClr val="tx1">
                    <a:lumMod val="75000"/>
                    <a:lumOff val="25000"/>
                  </a:schemeClr>
                </a:solidFill>
              </a:rPr>
              <a:t>超过</a:t>
            </a:r>
            <a:r>
              <a:rPr lang="en-US" altLang="zh-CN" sz="2000" dirty="0">
                <a:solidFill>
                  <a:schemeClr val="tx1">
                    <a:lumMod val="75000"/>
                    <a:lumOff val="25000"/>
                  </a:schemeClr>
                </a:solidFill>
              </a:rPr>
              <a:t>string</a:t>
            </a:r>
            <a:r>
              <a:rPr lang="zh-CN" altLang="zh-CN" sz="2000" dirty="0">
                <a:solidFill>
                  <a:schemeClr val="tx1">
                    <a:lumMod val="75000"/>
                    <a:lumOff val="25000"/>
                  </a:schemeClr>
                </a:solidFill>
              </a:rPr>
              <a:t>长度的字符不替换</a:t>
            </a:r>
            <a:endParaRPr lang="zh-CN" altLang="zh-CN" sz="2000" dirty="0">
              <a:solidFill>
                <a:schemeClr val="tx1">
                  <a:lumMod val="75000"/>
                  <a:lumOff val="25000"/>
                </a:schemeClr>
              </a:solidFill>
            </a:endParaRPr>
          </a:p>
          <a:p>
            <a:r>
              <a:rPr lang="en-US" altLang="zh-CN" sz="2000" dirty="0" err="1">
                <a:solidFill>
                  <a:schemeClr val="tx1">
                    <a:lumMod val="75000"/>
                    <a:lumOff val="25000"/>
                  </a:schemeClr>
                </a:solidFill>
              </a:rPr>
              <a:t>chartr</a:t>
            </a:r>
            <a:r>
              <a:rPr lang="en-US" altLang="zh-CN" sz="2000" dirty="0">
                <a:solidFill>
                  <a:schemeClr val="tx1">
                    <a:lumMod val="75000"/>
                    <a:lumOff val="25000"/>
                  </a:schemeClr>
                </a:solidFill>
              </a:rPr>
              <a:t>("28","2</a:t>
            </a:r>
            <a:r>
              <a:rPr lang="zh-CN" altLang="zh-CN" sz="2000" dirty="0">
                <a:solidFill>
                  <a:schemeClr val="tx1">
                    <a:lumMod val="75000"/>
                    <a:lumOff val="25000"/>
                  </a:schemeClr>
                </a:solidFill>
              </a:rPr>
              <a:t>日</a:t>
            </a:r>
            <a:r>
              <a:rPr lang="en-US" altLang="zh-CN" sz="2000" dirty="0">
                <a:solidFill>
                  <a:schemeClr val="tx1">
                    <a:lumMod val="75000"/>
                    <a:lumOff val="25000"/>
                  </a:schemeClr>
                </a:solidFill>
              </a:rPr>
              <a:t>",data3)</a:t>
            </a:r>
            <a:endParaRPr lang="zh-CN" altLang="zh-CN" sz="2000" dirty="0">
              <a:solidFill>
                <a:schemeClr val="tx1">
                  <a:lumMod val="75000"/>
                  <a:lumOff val="25000"/>
                </a:schemeClr>
              </a:solidFill>
            </a:endParaRPr>
          </a:p>
          <a:p>
            <a:endParaRPr lang="zh-CN" altLang="zh-CN" sz="2000" dirty="0">
              <a:solidFill>
                <a:schemeClr val="tx1">
                  <a:lumMod val="75000"/>
                  <a:lumOff val="25000"/>
                </a:schemeClr>
              </a:solidFill>
            </a:endParaRPr>
          </a:p>
        </p:txBody>
      </p:sp>
      <p:grpSp>
        <p:nvGrpSpPr>
          <p:cNvPr id="24" name="组合 23"/>
          <p:cNvGrpSpPr/>
          <p:nvPr/>
        </p:nvGrpSpPr>
        <p:grpSpPr>
          <a:xfrm>
            <a:off x="-1" y="-2439"/>
            <a:ext cx="9145786" cy="718410"/>
            <a:chOff x="-1" y="190175"/>
            <a:chExt cx="9145786" cy="525795"/>
          </a:xfrm>
        </p:grpSpPr>
        <p:sp>
          <p:nvSpPr>
            <p:cNvPr id="25" name="任意多边形 2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 name="任意多边形 2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7" name="任意多边形 2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8"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0"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31" name="组合 30"/>
          <p:cNvGrpSpPr/>
          <p:nvPr/>
        </p:nvGrpSpPr>
        <p:grpSpPr>
          <a:xfrm>
            <a:off x="-1" y="-2439"/>
            <a:ext cx="9145786" cy="718410"/>
            <a:chOff x="-1" y="190175"/>
            <a:chExt cx="9145786" cy="525795"/>
          </a:xfrm>
        </p:grpSpPr>
        <p:sp>
          <p:nvSpPr>
            <p:cNvPr id="32" name="任意多边形 3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任意多边形 3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4" name="任意多边形 3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5"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3.3 </a:t>
            </a:r>
            <a:r>
              <a:rPr lang="zh-CN" altLang="en-US" sz="2100" b="1" spc="225" dirty="0" smtClean="0">
                <a:solidFill>
                  <a:prstClr val="white"/>
                </a:solidFill>
              </a:rPr>
              <a:t>字符串操作</a:t>
            </a:r>
            <a:endParaRPr lang="zh-CN" altLang="en-US" sz="2100" b="1" spc="225" dirty="0">
              <a:solidFill>
                <a:prstClr val="white"/>
              </a:solidFill>
            </a:endParaRPr>
          </a:p>
        </p:txBody>
      </p:sp>
      <p:sp>
        <p:nvSpPr>
          <p:cNvPr id="3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4030535"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字符串处理</a:t>
            </a:r>
            <a:r>
              <a:rPr lang="en-US" altLang="zh-CN" sz="2400" dirty="0" err="1">
                <a:solidFill>
                  <a:schemeClr val="tx1">
                    <a:lumMod val="75000"/>
                    <a:lumOff val="25000"/>
                  </a:schemeClr>
                </a:solidFill>
              </a:rPr>
              <a:t>stringr</a:t>
            </a:r>
            <a:r>
              <a:rPr lang="zh-CN" altLang="zh-CN" sz="2400" dirty="0">
                <a:solidFill>
                  <a:schemeClr val="tx1">
                    <a:lumMod val="75000"/>
                    <a:lumOff val="25000"/>
                  </a:schemeClr>
                </a:solidFill>
              </a:rPr>
              <a:t>包</a:t>
            </a:r>
            <a:endParaRPr kumimoji="1" lang="zh-CN" altLang="zh-CN" sz="2400" dirty="0" smtClean="0">
              <a:solidFill>
                <a:schemeClr val="tx1">
                  <a:lumMod val="75000"/>
                  <a:lumOff val="25000"/>
                </a:schemeClr>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3.3 </a:t>
            </a:r>
            <a:r>
              <a:rPr lang="zh-CN" altLang="en-US" sz="2100" b="1" spc="225" dirty="0" smtClean="0">
                <a:solidFill>
                  <a:prstClr val="white"/>
                </a:solidFill>
              </a:rPr>
              <a:t>字符串操作</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TextBox 11"/>
          <p:cNvSpPr txBox="1"/>
          <p:nvPr/>
        </p:nvSpPr>
        <p:spPr>
          <a:xfrm>
            <a:off x="928468" y="1243657"/>
            <a:ext cx="7385538" cy="3170099"/>
          </a:xfrm>
          <a:prstGeom prst="rect">
            <a:avLst/>
          </a:prstGeom>
          <a:noFill/>
        </p:spPr>
        <p:txBody>
          <a:bodyPr wrap="square" rtlCol="0">
            <a:spAutoFit/>
          </a:bodyPr>
          <a:lstStyle/>
          <a:p>
            <a:r>
              <a:rPr lang="en-US" altLang="zh-CN" sz="2000" dirty="0">
                <a:solidFill>
                  <a:schemeClr val="tx1">
                    <a:lumMod val="75000"/>
                    <a:lumOff val="25000"/>
                  </a:schemeClr>
                </a:solidFill>
              </a:rPr>
              <a:t>(1)</a:t>
            </a:r>
            <a:r>
              <a:rPr lang="zh-CN" altLang="zh-CN" sz="2000" dirty="0">
                <a:solidFill>
                  <a:schemeClr val="tx1">
                    <a:lumMod val="75000"/>
                    <a:lumOff val="25000"/>
                  </a:schemeClr>
                </a:solidFill>
              </a:rPr>
              <a:t>字符串拼接函数</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str_c</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字符串拼接。</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str_join</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字符串拼接，同</a:t>
            </a:r>
            <a:r>
              <a:rPr lang="en-US" altLang="zh-CN" sz="2000" dirty="0" err="1">
                <a:solidFill>
                  <a:schemeClr val="tx1">
                    <a:lumMod val="75000"/>
                    <a:lumOff val="25000"/>
                  </a:schemeClr>
                </a:solidFill>
              </a:rPr>
              <a:t>str_c</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str_trim</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去掉字符串的空格和</a:t>
            </a:r>
            <a:r>
              <a:rPr lang="en-US" altLang="zh-CN" sz="2000" dirty="0">
                <a:solidFill>
                  <a:schemeClr val="tx1">
                    <a:lumMod val="75000"/>
                    <a:lumOff val="25000"/>
                  </a:schemeClr>
                </a:solidFill>
              </a:rPr>
              <a:t>TAB(\t)</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str_pad</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补充字符串的长度</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str_dup</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复制字符串</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str_wrap</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控制字符串输出格式</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str_sub</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截取字符串</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str_sub</a:t>
            </a:r>
            <a:r>
              <a:rPr lang="en-US" altLang="zh-CN" sz="2000" dirty="0">
                <a:solidFill>
                  <a:schemeClr val="tx1">
                    <a:lumMod val="75000"/>
                    <a:lumOff val="25000"/>
                  </a:schemeClr>
                </a:solidFill>
              </a:rPr>
              <a:t>&lt;- </a:t>
            </a:r>
            <a:r>
              <a:rPr lang="zh-CN" altLang="zh-CN" sz="2000" dirty="0">
                <a:solidFill>
                  <a:schemeClr val="tx1">
                    <a:lumMod val="75000"/>
                    <a:lumOff val="25000"/>
                  </a:schemeClr>
                </a:solidFill>
              </a:rPr>
              <a:t>截取字符串，并赋值，同</a:t>
            </a:r>
            <a:r>
              <a:rPr lang="en-US" altLang="zh-CN" sz="2000" dirty="0" err="1">
                <a:solidFill>
                  <a:schemeClr val="tx1">
                    <a:lumMod val="75000"/>
                    <a:lumOff val="25000"/>
                  </a:schemeClr>
                </a:solidFill>
              </a:rPr>
              <a:t>str_sub</a:t>
            </a:r>
            <a:endParaRPr lang="zh-CN" altLang="zh-CN" sz="2000" dirty="0">
              <a:solidFill>
                <a:schemeClr val="tx1">
                  <a:lumMod val="75000"/>
                  <a:lumOff val="25000"/>
                </a:schemeClr>
              </a:solidFill>
            </a:endParaRPr>
          </a:p>
          <a:p>
            <a:pPr lvl="1"/>
            <a:endParaRPr lang="zh-CN" altLang="zh-CN" sz="2000" dirty="0" smtClean="0">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4030535"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字符串处理</a:t>
            </a:r>
            <a:r>
              <a:rPr lang="en-US" altLang="zh-CN" sz="2400" dirty="0" err="1">
                <a:solidFill>
                  <a:schemeClr val="tx1">
                    <a:lumMod val="75000"/>
                    <a:lumOff val="25000"/>
                  </a:schemeClr>
                </a:solidFill>
              </a:rPr>
              <a:t>stringr</a:t>
            </a:r>
            <a:r>
              <a:rPr lang="zh-CN" altLang="zh-CN" sz="2400" dirty="0">
                <a:solidFill>
                  <a:schemeClr val="tx1">
                    <a:lumMod val="75000"/>
                    <a:lumOff val="25000"/>
                  </a:schemeClr>
                </a:solidFill>
              </a:rPr>
              <a:t>包</a:t>
            </a:r>
            <a:endParaRPr kumimoji="1" lang="zh-CN" altLang="zh-CN" sz="2400" dirty="0" smtClean="0">
              <a:solidFill>
                <a:schemeClr val="tx1">
                  <a:lumMod val="75000"/>
                  <a:lumOff val="25000"/>
                </a:schemeClr>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3.3 </a:t>
            </a:r>
            <a:r>
              <a:rPr lang="zh-CN" altLang="en-US" sz="2100" b="1" spc="225" dirty="0" smtClean="0">
                <a:solidFill>
                  <a:prstClr val="white"/>
                </a:solidFill>
              </a:rPr>
              <a:t>字符串操作</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TextBox 11"/>
          <p:cNvSpPr txBox="1"/>
          <p:nvPr/>
        </p:nvSpPr>
        <p:spPr>
          <a:xfrm>
            <a:off x="928468" y="1243657"/>
            <a:ext cx="7385538" cy="1938992"/>
          </a:xfrm>
          <a:prstGeom prst="rect">
            <a:avLst/>
          </a:prstGeom>
          <a:noFill/>
        </p:spPr>
        <p:txBody>
          <a:bodyPr wrap="square" rtlCol="0">
            <a:spAutoFit/>
          </a:bodyPr>
          <a:lstStyle/>
          <a:p>
            <a:r>
              <a:rPr lang="en-US" altLang="zh-CN" sz="2000" dirty="0">
                <a:solidFill>
                  <a:schemeClr val="tx1">
                    <a:lumMod val="75000"/>
                    <a:lumOff val="25000"/>
                  </a:schemeClr>
                </a:solidFill>
              </a:rPr>
              <a:t>(2)</a:t>
            </a:r>
            <a:r>
              <a:rPr lang="zh-CN" altLang="zh-CN" sz="2000" dirty="0">
                <a:solidFill>
                  <a:schemeClr val="tx1">
                    <a:lumMod val="75000"/>
                    <a:lumOff val="25000"/>
                  </a:schemeClr>
                </a:solidFill>
              </a:rPr>
              <a:t>字符串计算函数</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str_count</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字符串计数</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str_length</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字符串长度</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str_sort</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字符串值排序</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str_order</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字符串索引排序，规则同</a:t>
            </a:r>
            <a:r>
              <a:rPr lang="en-US" altLang="zh-CN" sz="2000" dirty="0" err="1">
                <a:solidFill>
                  <a:schemeClr val="tx1">
                    <a:lumMod val="75000"/>
                    <a:lumOff val="25000"/>
                  </a:schemeClr>
                </a:solidFill>
              </a:rPr>
              <a:t>str_sort</a:t>
            </a:r>
            <a:endParaRPr lang="zh-CN" altLang="zh-CN" sz="2000" dirty="0"/>
          </a:p>
          <a:p>
            <a:pPr lvl="2"/>
            <a:endParaRPr lang="zh-CN" altLang="en-US" sz="2000" dirty="0" smtClean="0"/>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4030535"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字符串处理</a:t>
            </a:r>
            <a:r>
              <a:rPr lang="en-US" altLang="zh-CN" sz="2400" dirty="0" err="1">
                <a:solidFill>
                  <a:schemeClr val="tx1">
                    <a:lumMod val="75000"/>
                    <a:lumOff val="25000"/>
                  </a:schemeClr>
                </a:solidFill>
              </a:rPr>
              <a:t>stringr</a:t>
            </a:r>
            <a:r>
              <a:rPr lang="zh-CN" altLang="zh-CN" sz="2400" dirty="0">
                <a:solidFill>
                  <a:schemeClr val="tx1">
                    <a:lumMod val="75000"/>
                    <a:lumOff val="25000"/>
                  </a:schemeClr>
                </a:solidFill>
              </a:rPr>
              <a:t>包</a:t>
            </a:r>
            <a:endParaRPr kumimoji="1" lang="zh-CN" altLang="zh-CN" sz="2400" dirty="0" smtClean="0">
              <a:solidFill>
                <a:schemeClr val="tx1">
                  <a:lumMod val="75000"/>
                  <a:lumOff val="25000"/>
                </a:schemeClr>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3.3 </a:t>
            </a:r>
            <a:r>
              <a:rPr lang="zh-CN" altLang="en-US" sz="2100" b="1" spc="225" dirty="0" smtClean="0">
                <a:solidFill>
                  <a:prstClr val="white"/>
                </a:solidFill>
              </a:rPr>
              <a:t>字符串操作</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TextBox 11"/>
          <p:cNvSpPr txBox="1"/>
          <p:nvPr/>
        </p:nvSpPr>
        <p:spPr>
          <a:xfrm>
            <a:off x="928468" y="1243657"/>
            <a:ext cx="7385538" cy="4678204"/>
          </a:xfrm>
          <a:prstGeom prst="rect">
            <a:avLst/>
          </a:prstGeom>
          <a:noFill/>
        </p:spPr>
        <p:txBody>
          <a:bodyPr wrap="square" rtlCol="0">
            <a:spAutoFit/>
          </a:bodyPr>
          <a:lstStyle/>
          <a:p>
            <a:r>
              <a:rPr lang="en-US" altLang="zh-CN" sz="2000" dirty="0">
                <a:solidFill>
                  <a:schemeClr val="tx1">
                    <a:lumMod val="75000"/>
                    <a:lumOff val="25000"/>
                  </a:schemeClr>
                </a:solidFill>
              </a:rPr>
              <a:t>(3)</a:t>
            </a:r>
            <a:r>
              <a:rPr lang="zh-CN" altLang="zh-CN" sz="2000" dirty="0">
                <a:solidFill>
                  <a:schemeClr val="tx1">
                    <a:lumMod val="75000"/>
                    <a:lumOff val="25000"/>
                  </a:schemeClr>
                </a:solidFill>
              </a:rPr>
              <a:t>字符串匹配函数</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str_split</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字符串分割</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str_split_fixed</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字符串分割，同</a:t>
            </a:r>
            <a:r>
              <a:rPr lang="en-US" altLang="zh-CN" sz="2000" dirty="0" err="1">
                <a:solidFill>
                  <a:schemeClr val="tx1">
                    <a:lumMod val="75000"/>
                    <a:lumOff val="25000"/>
                  </a:schemeClr>
                </a:solidFill>
              </a:rPr>
              <a:t>str_split</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str_subset</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返回匹配的字符串</a:t>
            </a:r>
            <a:endParaRPr lang="zh-CN" altLang="zh-CN" sz="2000" dirty="0">
              <a:solidFill>
                <a:schemeClr val="tx1">
                  <a:lumMod val="75000"/>
                  <a:lumOff val="25000"/>
                </a:schemeClr>
              </a:solidFill>
            </a:endParaRPr>
          </a:p>
          <a:p>
            <a:pPr lvl="1"/>
            <a:r>
              <a:rPr lang="en-US" altLang="zh-CN" sz="2000" dirty="0">
                <a:solidFill>
                  <a:schemeClr val="tx1">
                    <a:lumMod val="75000"/>
                    <a:lumOff val="25000"/>
                  </a:schemeClr>
                </a:solidFill>
              </a:rPr>
              <a:t>word: </a:t>
            </a:r>
            <a:r>
              <a:rPr lang="zh-CN" altLang="zh-CN" sz="2000" dirty="0">
                <a:solidFill>
                  <a:schemeClr val="tx1">
                    <a:lumMod val="75000"/>
                    <a:lumOff val="25000"/>
                  </a:schemeClr>
                </a:solidFill>
              </a:rPr>
              <a:t>从文本中提取单词</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str_detect</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检查匹配字符串的字符</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str_match</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从字符串中提取匹配组。</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str_match_all</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从字符串中提取匹配组，同</a:t>
            </a:r>
            <a:r>
              <a:rPr lang="en-US" altLang="zh-CN" sz="2000" dirty="0" err="1">
                <a:solidFill>
                  <a:schemeClr val="tx1">
                    <a:lumMod val="75000"/>
                    <a:lumOff val="25000"/>
                  </a:schemeClr>
                </a:solidFill>
              </a:rPr>
              <a:t>str_match</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str_replace</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字符串替换</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str_replace_all</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字符串替换，同</a:t>
            </a:r>
            <a:r>
              <a:rPr lang="en-US" altLang="zh-CN" sz="2000" dirty="0" err="1">
                <a:solidFill>
                  <a:schemeClr val="tx1">
                    <a:lumMod val="75000"/>
                    <a:lumOff val="25000"/>
                  </a:schemeClr>
                </a:solidFill>
              </a:rPr>
              <a:t>str_replace</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str_replace_na</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把</a:t>
            </a:r>
            <a:r>
              <a:rPr lang="en-US" altLang="zh-CN" sz="2000" dirty="0">
                <a:solidFill>
                  <a:schemeClr val="tx1">
                    <a:lumMod val="75000"/>
                    <a:lumOff val="25000"/>
                  </a:schemeClr>
                </a:solidFill>
              </a:rPr>
              <a:t>NA</a:t>
            </a:r>
            <a:r>
              <a:rPr lang="zh-CN" altLang="zh-CN" sz="2000" dirty="0">
                <a:solidFill>
                  <a:schemeClr val="tx1">
                    <a:lumMod val="75000"/>
                    <a:lumOff val="25000"/>
                  </a:schemeClr>
                </a:solidFill>
              </a:rPr>
              <a:t>替换为</a:t>
            </a:r>
            <a:r>
              <a:rPr lang="en-US" altLang="zh-CN" sz="2000" dirty="0">
                <a:solidFill>
                  <a:schemeClr val="tx1">
                    <a:lumMod val="75000"/>
                    <a:lumOff val="25000"/>
                  </a:schemeClr>
                </a:solidFill>
              </a:rPr>
              <a:t>NA</a:t>
            </a:r>
            <a:r>
              <a:rPr lang="zh-CN" altLang="zh-CN" sz="2000" dirty="0">
                <a:solidFill>
                  <a:schemeClr val="tx1">
                    <a:lumMod val="75000"/>
                    <a:lumOff val="25000"/>
                  </a:schemeClr>
                </a:solidFill>
              </a:rPr>
              <a:t>字符串</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str_locate</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找到匹配的字符串的位置。</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str_locate_all</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找到匹配的字符串的位置</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同</a:t>
            </a:r>
            <a:r>
              <a:rPr lang="en-US" altLang="zh-CN" sz="2000" dirty="0" err="1">
                <a:solidFill>
                  <a:schemeClr val="tx1">
                    <a:lumMod val="75000"/>
                    <a:lumOff val="25000"/>
                  </a:schemeClr>
                </a:solidFill>
              </a:rPr>
              <a:t>str_locate</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str_extract</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从字符串中提取匹配字符</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str_extract_all</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从字符串中提取匹配字符，同</a:t>
            </a:r>
            <a:r>
              <a:rPr lang="en-US" altLang="zh-CN" sz="2000" dirty="0" err="1">
                <a:solidFill>
                  <a:schemeClr val="tx1">
                    <a:lumMod val="75000"/>
                    <a:lumOff val="25000"/>
                  </a:schemeClr>
                </a:solidFill>
              </a:rPr>
              <a:t>str_extract</a:t>
            </a:r>
            <a:endParaRPr lang="en-US" altLang="zh-CN" sz="2000" dirty="0" err="1">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4030535"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字符串处理</a:t>
            </a:r>
            <a:r>
              <a:rPr lang="en-US" altLang="zh-CN" sz="2400" dirty="0" err="1">
                <a:solidFill>
                  <a:schemeClr val="tx1">
                    <a:lumMod val="75000"/>
                    <a:lumOff val="25000"/>
                  </a:schemeClr>
                </a:solidFill>
              </a:rPr>
              <a:t>stringr</a:t>
            </a:r>
            <a:r>
              <a:rPr lang="zh-CN" altLang="zh-CN" sz="2400" dirty="0">
                <a:solidFill>
                  <a:schemeClr val="tx1">
                    <a:lumMod val="75000"/>
                    <a:lumOff val="25000"/>
                  </a:schemeClr>
                </a:solidFill>
              </a:rPr>
              <a:t>包</a:t>
            </a:r>
            <a:endParaRPr kumimoji="1" lang="zh-CN" altLang="zh-CN" sz="2400" dirty="0" smtClean="0">
              <a:solidFill>
                <a:schemeClr val="tx1">
                  <a:lumMod val="75000"/>
                  <a:lumOff val="25000"/>
                </a:schemeClr>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3.3 </a:t>
            </a:r>
            <a:r>
              <a:rPr lang="zh-CN" altLang="en-US" sz="2100" b="1" spc="225" dirty="0" smtClean="0">
                <a:solidFill>
                  <a:prstClr val="white"/>
                </a:solidFill>
              </a:rPr>
              <a:t>字符串操作</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TextBox 11"/>
          <p:cNvSpPr txBox="1"/>
          <p:nvPr/>
        </p:nvSpPr>
        <p:spPr>
          <a:xfrm>
            <a:off x="928468" y="1243657"/>
            <a:ext cx="7385538" cy="1631216"/>
          </a:xfrm>
          <a:prstGeom prst="rect">
            <a:avLst/>
          </a:prstGeom>
          <a:noFill/>
        </p:spPr>
        <p:txBody>
          <a:bodyPr wrap="square" rtlCol="0">
            <a:spAutoFit/>
          </a:bodyPr>
          <a:lstStyle/>
          <a:p>
            <a:r>
              <a:rPr lang="en-US" altLang="zh-CN" sz="2000" dirty="0">
                <a:solidFill>
                  <a:schemeClr val="tx1">
                    <a:lumMod val="75000"/>
                    <a:lumOff val="25000"/>
                  </a:schemeClr>
                </a:solidFill>
              </a:rPr>
              <a:t>(4)</a:t>
            </a:r>
            <a:r>
              <a:rPr lang="zh-CN" altLang="zh-CN" sz="2000" dirty="0">
                <a:solidFill>
                  <a:schemeClr val="tx1">
                    <a:lumMod val="75000"/>
                    <a:lumOff val="25000"/>
                  </a:schemeClr>
                </a:solidFill>
              </a:rPr>
              <a:t>字符串变换函数</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str_conv</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字符编码转换</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str_to_upper</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字符串转成大写</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str_to_lower</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字符串转成小写</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规则同</a:t>
            </a:r>
            <a:r>
              <a:rPr lang="en-US" altLang="zh-CN" sz="2000" dirty="0" err="1">
                <a:solidFill>
                  <a:schemeClr val="tx1">
                    <a:lumMod val="75000"/>
                    <a:lumOff val="25000"/>
                  </a:schemeClr>
                </a:solidFill>
              </a:rPr>
              <a:t>str_to_upper</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str_to_title</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字符串转成首字母大写</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规则同</a:t>
            </a:r>
            <a:r>
              <a:rPr lang="en-US" altLang="zh-CN" sz="2000" dirty="0" err="1">
                <a:solidFill>
                  <a:schemeClr val="tx1">
                    <a:lumMod val="75000"/>
                    <a:lumOff val="25000"/>
                  </a:schemeClr>
                </a:solidFill>
              </a:rPr>
              <a:t>str_to_upper</a:t>
            </a:r>
            <a:endParaRPr lang="en-US" altLang="zh-CN" sz="2000" dirty="0" err="1">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4030535"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正则表达式</a:t>
            </a:r>
            <a:endParaRPr kumimoji="1" lang="zh-CN" altLang="zh-CN" sz="2400" dirty="0" smtClean="0">
              <a:solidFill>
                <a:schemeClr val="tx1">
                  <a:lumMod val="75000"/>
                  <a:lumOff val="25000"/>
                </a:schemeClr>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3.3 </a:t>
            </a:r>
            <a:r>
              <a:rPr lang="zh-CN" altLang="en-US" sz="2100" b="1" spc="225" dirty="0" smtClean="0">
                <a:solidFill>
                  <a:prstClr val="white"/>
                </a:solidFill>
              </a:rPr>
              <a:t>字符串操作</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TextBox 11"/>
          <p:cNvSpPr txBox="1"/>
          <p:nvPr/>
        </p:nvSpPr>
        <p:spPr>
          <a:xfrm>
            <a:off x="928468" y="1243657"/>
            <a:ext cx="7652824" cy="1015663"/>
          </a:xfrm>
          <a:prstGeom prst="rect">
            <a:avLst/>
          </a:prstGeom>
          <a:noFill/>
        </p:spPr>
        <p:txBody>
          <a:bodyPr wrap="square" rtlCol="0">
            <a:spAutoFit/>
          </a:bodyPr>
          <a:lstStyle/>
          <a:p>
            <a:pPr algn="just"/>
            <a:r>
              <a:rPr lang="zh-CN" altLang="zh-CN" sz="2000" dirty="0">
                <a:solidFill>
                  <a:schemeClr val="tx1">
                    <a:lumMod val="75000"/>
                    <a:lumOff val="25000"/>
                  </a:schemeClr>
                </a:solidFill>
              </a:rPr>
              <a:t>正则表达式的功能非常强大，尤其是在文本数据进行处理中显得更加突出。</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中的</a:t>
            </a:r>
            <a:r>
              <a:rPr lang="en-US" altLang="zh-CN" sz="2000" dirty="0">
                <a:solidFill>
                  <a:schemeClr val="tx1">
                    <a:lumMod val="75000"/>
                    <a:lumOff val="25000"/>
                  </a:schemeClr>
                </a:solidFill>
              </a:rPr>
              <a:t>grep</a:t>
            </a:r>
            <a:r>
              <a:rPr lang="zh-CN" altLang="zh-CN" sz="2000" dirty="0">
                <a:solidFill>
                  <a:schemeClr val="tx1">
                    <a:lumMod val="75000"/>
                    <a:lumOff val="25000"/>
                  </a:schemeClr>
                </a:solidFill>
              </a:rPr>
              <a:t>、</a:t>
            </a:r>
            <a:r>
              <a:rPr lang="en-US" altLang="zh-CN" sz="2000" dirty="0" err="1">
                <a:solidFill>
                  <a:schemeClr val="tx1">
                    <a:lumMod val="75000"/>
                    <a:lumOff val="25000"/>
                  </a:schemeClr>
                </a:solidFill>
              </a:rPr>
              <a:t>grepl</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sub</a:t>
            </a:r>
            <a:r>
              <a:rPr lang="zh-CN" altLang="zh-CN" sz="2000" dirty="0">
                <a:solidFill>
                  <a:schemeClr val="tx1">
                    <a:lumMod val="75000"/>
                    <a:lumOff val="25000"/>
                  </a:schemeClr>
                </a:solidFill>
              </a:rPr>
              <a:t>、</a:t>
            </a:r>
            <a:r>
              <a:rPr lang="en-US" altLang="zh-CN" sz="2000" dirty="0" err="1">
                <a:solidFill>
                  <a:schemeClr val="tx1">
                    <a:lumMod val="75000"/>
                    <a:lumOff val="25000"/>
                  </a:schemeClr>
                </a:solidFill>
              </a:rPr>
              <a:t>gsub</a:t>
            </a:r>
            <a:r>
              <a:rPr lang="zh-CN" altLang="zh-CN" sz="2000" dirty="0">
                <a:solidFill>
                  <a:schemeClr val="tx1">
                    <a:lumMod val="75000"/>
                    <a:lumOff val="25000"/>
                  </a:schemeClr>
                </a:solidFill>
              </a:rPr>
              <a:t>、</a:t>
            </a:r>
            <a:r>
              <a:rPr lang="en-US" altLang="zh-CN" sz="2000" dirty="0" err="1">
                <a:solidFill>
                  <a:schemeClr val="tx1">
                    <a:lumMod val="75000"/>
                    <a:lumOff val="25000"/>
                  </a:schemeClr>
                </a:solidFill>
              </a:rPr>
              <a:t>regexpr</a:t>
            </a:r>
            <a:r>
              <a:rPr lang="zh-CN" altLang="zh-CN" sz="2000" dirty="0">
                <a:solidFill>
                  <a:schemeClr val="tx1">
                    <a:lumMod val="75000"/>
                    <a:lumOff val="25000"/>
                  </a:schemeClr>
                </a:solidFill>
              </a:rPr>
              <a:t>、</a:t>
            </a:r>
            <a:r>
              <a:rPr lang="en-US" altLang="zh-CN" sz="2000" dirty="0" err="1">
                <a:solidFill>
                  <a:schemeClr val="tx1">
                    <a:lumMod val="75000"/>
                    <a:lumOff val="25000"/>
                  </a:schemeClr>
                </a:solidFill>
              </a:rPr>
              <a:t>gregexpr</a:t>
            </a:r>
            <a:r>
              <a:rPr lang="zh-CN" altLang="zh-CN" sz="2000" dirty="0">
                <a:solidFill>
                  <a:schemeClr val="tx1">
                    <a:lumMod val="75000"/>
                    <a:lumOff val="25000"/>
                  </a:schemeClr>
                </a:solidFill>
              </a:rPr>
              <a:t>等函数都使用正则表达式的规则进行匹配。</a:t>
            </a:r>
            <a:endParaRPr lang="zh-CN" altLang="zh-CN" sz="2000" dirty="0">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TextBox 10"/>
          <p:cNvSpPr txBox="1"/>
          <p:nvPr/>
        </p:nvSpPr>
        <p:spPr>
          <a:xfrm>
            <a:off x="317500" y="1327617"/>
            <a:ext cx="8271802" cy="1938992"/>
          </a:xfrm>
          <a:prstGeom prst="rect">
            <a:avLst/>
          </a:prstGeom>
          <a:noFill/>
        </p:spPr>
        <p:txBody>
          <a:bodyPr wrap="square" rtlCol="0">
            <a:spAutoFit/>
          </a:bodyPr>
          <a:lstStyle/>
          <a:p>
            <a:r>
              <a:rPr lang="en-US" altLang="zh-CN" sz="2000" dirty="0" smtClean="0"/>
              <a:t>      </a:t>
            </a:r>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不同</a:t>
            </a:r>
            <a:r>
              <a:rPr lang="zh-CN" altLang="zh-CN" sz="2000" dirty="0">
                <a:solidFill>
                  <a:schemeClr val="tx1">
                    <a:lumMod val="75000"/>
                    <a:lumOff val="25000"/>
                  </a:schemeClr>
                </a:solidFill>
              </a:rPr>
              <a:t>的行业</a:t>
            </a:r>
            <a:r>
              <a:rPr lang="zh-CN" altLang="zh-CN" sz="2000" dirty="0" smtClean="0">
                <a:solidFill>
                  <a:schemeClr val="tx1">
                    <a:lumMod val="75000"/>
                    <a:lumOff val="25000"/>
                  </a:schemeClr>
                </a:solidFill>
              </a:rPr>
              <a:t>对于</a:t>
            </a:r>
            <a:r>
              <a:rPr lang="zh-CN" altLang="en-US" sz="2000" dirty="0" smtClean="0">
                <a:solidFill>
                  <a:schemeClr val="tx1">
                    <a:lumMod val="75000"/>
                    <a:lumOff val="25000"/>
                  </a:schemeClr>
                </a:solidFill>
              </a:rPr>
              <a:t>下</a:t>
            </a:r>
            <a:r>
              <a:rPr lang="zh-CN" altLang="zh-CN" sz="2000" dirty="0" smtClean="0">
                <a:solidFill>
                  <a:schemeClr val="tx1">
                    <a:lumMod val="75000"/>
                    <a:lumOff val="25000"/>
                  </a:schemeClr>
                </a:solidFill>
              </a:rPr>
              <a:t>表</a:t>
            </a:r>
            <a:r>
              <a:rPr lang="en-US" altLang="zh-CN" sz="2000" dirty="0" smtClean="0">
                <a:solidFill>
                  <a:schemeClr val="tx1">
                    <a:lumMod val="75000"/>
                    <a:lumOff val="25000"/>
                  </a:schemeClr>
                </a:solidFill>
              </a:rPr>
              <a:t>1</a:t>
            </a:r>
            <a:r>
              <a:rPr lang="zh-CN" altLang="zh-CN" sz="2000" dirty="0">
                <a:solidFill>
                  <a:schemeClr val="tx1">
                    <a:lumMod val="75000"/>
                    <a:lumOff val="25000"/>
                  </a:schemeClr>
                </a:solidFill>
              </a:rPr>
              <a:t>给出的数据（数据集）的行和列叫法不同</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r>
              <a:rPr lang="en-US" altLang="zh-CN" sz="2000" dirty="0">
                <a:solidFill>
                  <a:schemeClr val="tx1">
                    <a:lumMod val="75000"/>
                    <a:lumOff val="25000"/>
                  </a:schemeClr>
                </a:solidFill>
              </a:rPr>
              <a:t> </a:t>
            </a:r>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统计学家</a:t>
            </a:r>
            <a:r>
              <a:rPr lang="zh-CN" altLang="zh-CN" sz="2000" dirty="0">
                <a:solidFill>
                  <a:schemeClr val="tx1">
                    <a:lumMod val="75000"/>
                    <a:lumOff val="25000"/>
                  </a:schemeClr>
                </a:solidFill>
              </a:rPr>
              <a:t>称它们为观测（</a:t>
            </a:r>
            <a:r>
              <a:rPr lang="en-US" altLang="zh-CN" sz="2000" dirty="0">
                <a:solidFill>
                  <a:schemeClr val="tx1">
                    <a:lumMod val="75000"/>
                    <a:lumOff val="25000"/>
                  </a:schemeClr>
                </a:solidFill>
              </a:rPr>
              <a:t>observation</a:t>
            </a:r>
            <a:r>
              <a:rPr lang="zh-CN" altLang="zh-CN" sz="2000" dirty="0">
                <a:solidFill>
                  <a:schemeClr val="tx1">
                    <a:lumMod val="75000"/>
                    <a:lumOff val="25000"/>
                  </a:schemeClr>
                </a:solidFill>
              </a:rPr>
              <a:t>）和变量（</a:t>
            </a:r>
            <a:r>
              <a:rPr lang="en-US" altLang="zh-CN" sz="2000" dirty="0">
                <a:solidFill>
                  <a:schemeClr val="tx1">
                    <a:lumMod val="75000"/>
                    <a:lumOff val="25000"/>
                  </a:schemeClr>
                </a:solidFill>
              </a:rPr>
              <a:t>variable</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r>
              <a:rPr lang="en-US" altLang="zh-CN" sz="2000" dirty="0">
                <a:solidFill>
                  <a:schemeClr val="tx1">
                    <a:lumMod val="75000"/>
                    <a:lumOff val="25000"/>
                  </a:schemeClr>
                </a:solidFill>
              </a:rPr>
              <a:t> </a:t>
            </a:r>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数据库</a:t>
            </a:r>
            <a:r>
              <a:rPr lang="zh-CN" altLang="zh-CN" sz="2000" dirty="0">
                <a:solidFill>
                  <a:schemeClr val="tx1">
                    <a:lumMod val="75000"/>
                    <a:lumOff val="25000"/>
                  </a:schemeClr>
                </a:solidFill>
              </a:rPr>
              <a:t>分析师则称其为记录（</a:t>
            </a:r>
            <a:r>
              <a:rPr lang="en-US" altLang="zh-CN" sz="2000" dirty="0">
                <a:solidFill>
                  <a:schemeClr val="tx1">
                    <a:lumMod val="75000"/>
                    <a:lumOff val="25000"/>
                  </a:schemeClr>
                </a:solidFill>
              </a:rPr>
              <a:t>record</a:t>
            </a:r>
            <a:r>
              <a:rPr lang="zh-CN" altLang="zh-CN" sz="2000" dirty="0">
                <a:solidFill>
                  <a:schemeClr val="tx1">
                    <a:lumMod val="75000"/>
                    <a:lumOff val="25000"/>
                  </a:schemeClr>
                </a:solidFill>
              </a:rPr>
              <a:t>）和字段（</a:t>
            </a:r>
            <a:r>
              <a:rPr lang="en-US" altLang="zh-CN" sz="2000" dirty="0">
                <a:solidFill>
                  <a:schemeClr val="tx1">
                    <a:lumMod val="75000"/>
                    <a:lumOff val="25000"/>
                  </a:schemeClr>
                </a:solidFill>
              </a:rPr>
              <a:t>field</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r>
              <a:rPr lang="en-US" altLang="zh-CN" sz="2000" dirty="0">
                <a:solidFill>
                  <a:schemeClr val="tx1">
                    <a:lumMod val="75000"/>
                    <a:lumOff val="25000"/>
                  </a:schemeClr>
                </a:solidFill>
              </a:rPr>
              <a:t> </a:t>
            </a:r>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数据</a:t>
            </a:r>
            <a:r>
              <a:rPr lang="zh-CN" altLang="zh-CN" sz="2000" dirty="0">
                <a:solidFill>
                  <a:schemeClr val="tx1">
                    <a:lumMod val="75000"/>
                    <a:lumOff val="25000"/>
                  </a:schemeClr>
                </a:solidFill>
              </a:rPr>
              <a:t>挖掘</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机器学习学科的研究者则把它们叫作示例（</a:t>
            </a:r>
            <a:r>
              <a:rPr lang="en-US" altLang="zh-CN" sz="2000" dirty="0">
                <a:solidFill>
                  <a:schemeClr val="tx1">
                    <a:lumMod val="75000"/>
                    <a:lumOff val="25000"/>
                  </a:schemeClr>
                </a:solidFill>
              </a:rPr>
              <a:t>example</a:t>
            </a:r>
            <a:r>
              <a:rPr lang="zh-CN" altLang="zh-CN" sz="2000" dirty="0">
                <a:solidFill>
                  <a:schemeClr val="tx1">
                    <a:lumMod val="75000"/>
                    <a:lumOff val="25000"/>
                  </a:schemeClr>
                </a:solidFill>
              </a:rPr>
              <a:t>）和属性（</a:t>
            </a:r>
            <a:r>
              <a:rPr lang="en-US" altLang="zh-CN" sz="2000" dirty="0">
                <a:solidFill>
                  <a:schemeClr val="tx1">
                    <a:lumMod val="75000"/>
                    <a:lumOff val="25000"/>
                  </a:schemeClr>
                </a:solidFill>
              </a:rPr>
              <a:t>attribute</a:t>
            </a:r>
            <a:r>
              <a:rPr lang="zh-CN" altLang="zh-CN" sz="2000" dirty="0">
                <a:solidFill>
                  <a:schemeClr val="tx1">
                    <a:lumMod val="75000"/>
                    <a:lumOff val="25000"/>
                  </a:schemeClr>
                </a:solidFill>
              </a:rPr>
              <a:t>）</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r>
              <a:rPr lang="en-US" altLang="zh-CN" sz="2000" dirty="0">
                <a:solidFill>
                  <a:schemeClr val="tx1">
                    <a:lumMod val="75000"/>
                    <a:lumOff val="25000"/>
                  </a:schemeClr>
                </a:solidFill>
              </a:rPr>
              <a:t> </a:t>
            </a:r>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在</a:t>
            </a:r>
            <a:r>
              <a:rPr lang="zh-CN" altLang="zh-CN" sz="2000" dirty="0">
                <a:solidFill>
                  <a:schemeClr val="tx1">
                    <a:lumMod val="75000"/>
                    <a:lumOff val="25000"/>
                  </a:schemeClr>
                </a:solidFill>
              </a:rPr>
              <a:t>本书中使用：观测和变量。</a:t>
            </a:r>
            <a:endParaRPr lang="zh-CN" altLang="zh-CN" sz="2000" dirty="0">
              <a:solidFill>
                <a:schemeClr val="tx1">
                  <a:lumMod val="75000"/>
                  <a:lumOff val="25000"/>
                </a:schemeClr>
              </a:solidFill>
            </a:endParaRPr>
          </a:p>
        </p:txBody>
      </p:sp>
      <p:grpSp>
        <p:nvGrpSpPr>
          <p:cNvPr id="16" name="组合 15"/>
          <p:cNvGrpSpPr/>
          <p:nvPr/>
        </p:nvGrpSpPr>
        <p:grpSpPr>
          <a:xfrm>
            <a:off x="-1" y="-2439"/>
            <a:ext cx="9145786" cy="718410"/>
            <a:chOff x="-1" y="190175"/>
            <a:chExt cx="9145786" cy="525795"/>
          </a:xfrm>
        </p:grpSpPr>
        <p:sp>
          <p:nvSpPr>
            <p:cNvPr id="17" name="任意多边形 16"/>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0"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1"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2"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3" name="组合 22"/>
          <p:cNvGrpSpPr/>
          <p:nvPr/>
        </p:nvGrpSpPr>
        <p:grpSpPr>
          <a:xfrm>
            <a:off x="-1" y="-2439"/>
            <a:ext cx="9145786" cy="718410"/>
            <a:chOff x="-1" y="190175"/>
            <a:chExt cx="9145786" cy="525795"/>
          </a:xfrm>
        </p:grpSpPr>
        <p:sp>
          <p:nvSpPr>
            <p:cNvPr id="24" name="任意多边形 23"/>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 name="任意多边形 25"/>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7" name="文本框 6"/>
          <p:cNvSpPr txBox="1"/>
          <p:nvPr/>
        </p:nvSpPr>
        <p:spPr>
          <a:xfrm>
            <a:off x="452232" y="173917"/>
            <a:ext cx="2172390" cy="415498"/>
          </a:xfrm>
          <a:prstGeom prst="rect">
            <a:avLst/>
          </a:prstGeom>
          <a:noFill/>
        </p:spPr>
        <p:txBody>
          <a:bodyPr wrap="none" rtlCol="0">
            <a:spAutoFit/>
          </a:bodyPr>
          <a:lstStyle/>
          <a:p>
            <a:r>
              <a:rPr lang="en-US" altLang="zh-CN" sz="2100" b="1" spc="225" dirty="0" smtClean="0">
                <a:solidFill>
                  <a:prstClr val="white"/>
                </a:solidFill>
              </a:rPr>
              <a:t>3.1</a:t>
            </a:r>
            <a:r>
              <a:rPr lang="zh-CN" altLang="en-US" sz="2100" b="1" spc="225" dirty="0" smtClean="0">
                <a:solidFill>
                  <a:prstClr val="white"/>
                </a:solidFill>
              </a:rPr>
              <a:t>变量与常量</a:t>
            </a:r>
            <a:endParaRPr lang="zh-CN" altLang="en-US" sz="2100" b="1" spc="225" dirty="0">
              <a:solidFill>
                <a:prstClr val="white"/>
              </a:solidFill>
            </a:endParaRPr>
          </a:p>
        </p:txBody>
      </p:sp>
      <p:sp>
        <p:nvSpPr>
          <p:cNvPr id="28"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0"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变量</a:t>
            </a:r>
            <a:endParaRPr kumimoji="1" lang="zh-CN" altLang="en-US" sz="2400" dirty="0" smtClean="0">
              <a:solidFill>
                <a:schemeClr val="tx1">
                  <a:lumMod val="75000"/>
                  <a:lumOff val="25000"/>
                </a:schemeClr>
              </a:solidFill>
            </a:endParaRPr>
          </a:p>
        </p:txBody>
      </p:sp>
      <p:graphicFrame>
        <p:nvGraphicFramePr>
          <p:cNvPr id="15" name="表格 14"/>
          <p:cNvGraphicFramePr>
            <a:graphicFrameLocks noGrp="1"/>
          </p:cNvGraphicFramePr>
          <p:nvPr/>
        </p:nvGraphicFramePr>
        <p:xfrm>
          <a:off x="821422" y="3429548"/>
          <a:ext cx="7767881" cy="2139710"/>
        </p:xfrm>
        <a:graphic>
          <a:graphicData uri="http://schemas.openxmlformats.org/drawingml/2006/table">
            <a:tbl>
              <a:tblPr firstRow="1" firstCol="1" bandRow="1">
                <a:tableStyleId>{5C22544A-7EE6-4342-B048-85BDC9FD1C3A}</a:tableStyleId>
              </a:tblPr>
              <a:tblGrid>
                <a:gridCol w="1626356"/>
                <a:gridCol w="1842868"/>
                <a:gridCol w="1271323"/>
                <a:gridCol w="1715282"/>
                <a:gridCol w="1312052"/>
              </a:tblGrid>
              <a:tr h="664150">
                <a:tc>
                  <a:txBody>
                    <a:bodyPr/>
                    <a:lstStyle/>
                    <a:p>
                      <a:pPr algn="l">
                        <a:spcAft>
                          <a:spcPts val="0"/>
                        </a:spcAft>
                      </a:pPr>
                      <a:r>
                        <a:rPr lang="zh-CN" sz="1800" kern="0" dirty="0">
                          <a:effectLst/>
                        </a:rPr>
                        <a:t>病人编号</a:t>
                      </a:r>
                      <a:endParaRPr lang="zh-CN" sz="1800" kern="100" dirty="0">
                        <a:effectLst/>
                      </a:endParaRPr>
                    </a:p>
                    <a:p>
                      <a:pPr algn="l">
                        <a:spcAft>
                          <a:spcPts val="0"/>
                        </a:spcAft>
                      </a:pPr>
                      <a:r>
                        <a:rPr lang="zh-CN" sz="1800" kern="0" dirty="0">
                          <a:effectLst/>
                        </a:rPr>
                        <a:t>（</a:t>
                      </a:r>
                      <a:r>
                        <a:rPr lang="en-US" sz="1800" kern="0" dirty="0" err="1">
                          <a:effectLst/>
                        </a:rPr>
                        <a:t>PatientID</a:t>
                      </a:r>
                      <a:r>
                        <a:rPr lang="zh-CN" sz="1800" kern="0" dirty="0">
                          <a:effectLst/>
                        </a:rPr>
                        <a:t>）</a:t>
                      </a:r>
                      <a:endParaRPr lang="zh-CN" sz="1800" kern="100" dirty="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effectLst/>
                        </a:rPr>
                        <a:t>入院时间</a:t>
                      </a:r>
                      <a:endParaRPr lang="zh-CN" sz="1800" kern="100">
                        <a:effectLst/>
                      </a:endParaRPr>
                    </a:p>
                    <a:p>
                      <a:pPr algn="l">
                        <a:spcAft>
                          <a:spcPts val="0"/>
                        </a:spcAft>
                      </a:pPr>
                      <a:r>
                        <a:rPr lang="zh-CN" sz="1800" kern="0">
                          <a:effectLst/>
                        </a:rPr>
                        <a:t>（</a:t>
                      </a:r>
                      <a:r>
                        <a:rPr lang="en-US" sz="1800" kern="0">
                          <a:effectLst/>
                        </a:rPr>
                        <a:t>AdmDate</a:t>
                      </a:r>
                      <a:r>
                        <a:rPr lang="zh-CN" sz="1800" kern="0">
                          <a:effectLst/>
                        </a:rPr>
                        <a:t>）</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effectLst/>
                        </a:rPr>
                        <a:t>年龄</a:t>
                      </a:r>
                      <a:endParaRPr lang="zh-CN" sz="1800" kern="100">
                        <a:effectLst/>
                      </a:endParaRPr>
                    </a:p>
                    <a:p>
                      <a:pPr algn="l">
                        <a:spcAft>
                          <a:spcPts val="0"/>
                        </a:spcAft>
                      </a:pPr>
                      <a:r>
                        <a:rPr lang="zh-CN" sz="1800" kern="0">
                          <a:effectLst/>
                        </a:rPr>
                        <a:t>（</a:t>
                      </a:r>
                      <a:r>
                        <a:rPr lang="en-US" sz="1800" kern="0">
                          <a:effectLst/>
                        </a:rPr>
                        <a:t>Age</a:t>
                      </a:r>
                      <a:r>
                        <a:rPr lang="zh-CN" sz="1800" kern="0">
                          <a:effectLst/>
                        </a:rPr>
                        <a:t>）</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effectLst/>
                        </a:rPr>
                        <a:t>糖尿病类型</a:t>
                      </a:r>
                      <a:endParaRPr lang="zh-CN" sz="1800" kern="100">
                        <a:effectLst/>
                      </a:endParaRPr>
                    </a:p>
                    <a:p>
                      <a:pPr algn="l">
                        <a:spcAft>
                          <a:spcPts val="0"/>
                        </a:spcAft>
                      </a:pPr>
                      <a:r>
                        <a:rPr lang="zh-CN" sz="1800" kern="0">
                          <a:effectLst/>
                        </a:rPr>
                        <a:t>（</a:t>
                      </a:r>
                      <a:r>
                        <a:rPr lang="en-US" sz="1800" kern="0">
                          <a:effectLst/>
                        </a:rPr>
                        <a:t>Diabetes</a:t>
                      </a:r>
                      <a:r>
                        <a:rPr lang="zh-CN" sz="1800" kern="0">
                          <a:effectLst/>
                        </a:rPr>
                        <a:t>）</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effectLst/>
                        </a:rPr>
                        <a:t>病情</a:t>
                      </a:r>
                      <a:endParaRPr lang="zh-CN" sz="1800" kern="100">
                        <a:effectLst/>
                      </a:endParaRPr>
                    </a:p>
                    <a:p>
                      <a:pPr algn="l">
                        <a:spcAft>
                          <a:spcPts val="0"/>
                        </a:spcAft>
                      </a:pPr>
                      <a:r>
                        <a:rPr lang="zh-CN" sz="1800" kern="0">
                          <a:effectLst/>
                        </a:rPr>
                        <a:t>（</a:t>
                      </a:r>
                      <a:r>
                        <a:rPr lang="en-US" sz="1800" kern="0">
                          <a:effectLst/>
                        </a:rPr>
                        <a:t>Status</a:t>
                      </a:r>
                      <a:r>
                        <a:rPr lang="zh-CN" sz="1800" kern="0">
                          <a:effectLst/>
                        </a:rPr>
                        <a:t>）</a:t>
                      </a:r>
                      <a:endParaRPr lang="zh-CN" sz="1800" kern="100">
                        <a:effectLst/>
                        <a:latin typeface="等线" panose="02010600030101010101" charset="-122"/>
                        <a:cs typeface="Times New Roman" panose="02020603050405020304"/>
                      </a:endParaRPr>
                    </a:p>
                  </a:txBody>
                  <a:tcPr marL="68580" marR="68580" marT="0" marB="0"/>
                </a:tc>
              </a:tr>
              <a:tr h="368890">
                <a:tc>
                  <a:txBody>
                    <a:bodyPr/>
                    <a:lstStyle/>
                    <a:p>
                      <a:pPr algn="l">
                        <a:spcAft>
                          <a:spcPts val="0"/>
                        </a:spcAft>
                      </a:pPr>
                      <a:r>
                        <a:rPr lang="en-US" sz="1800" kern="0">
                          <a:effectLst/>
                        </a:rPr>
                        <a:t>1</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10/15/2009</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25</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Type1</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Poor</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r h="368890">
                <a:tc>
                  <a:txBody>
                    <a:bodyPr/>
                    <a:lstStyle/>
                    <a:p>
                      <a:pPr algn="l">
                        <a:spcAft>
                          <a:spcPts val="0"/>
                        </a:spcAft>
                      </a:pPr>
                      <a:r>
                        <a:rPr lang="en-US" sz="1800" kern="0">
                          <a:effectLst/>
                        </a:rPr>
                        <a:t>2</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11/01/2009</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34</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Type2</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Improved</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r h="368890">
                <a:tc>
                  <a:txBody>
                    <a:bodyPr/>
                    <a:lstStyle/>
                    <a:p>
                      <a:pPr algn="l">
                        <a:spcAft>
                          <a:spcPts val="0"/>
                        </a:spcAft>
                      </a:pPr>
                      <a:r>
                        <a:rPr lang="en-US" sz="1800" kern="0">
                          <a:effectLst/>
                        </a:rPr>
                        <a:t>3</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10/21/2009</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28</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Type1</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Excellent</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r h="368890">
                <a:tc>
                  <a:txBody>
                    <a:bodyPr/>
                    <a:lstStyle/>
                    <a:p>
                      <a:pPr algn="l">
                        <a:spcAft>
                          <a:spcPts val="0"/>
                        </a:spcAft>
                      </a:pPr>
                      <a:r>
                        <a:rPr lang="en-US" sz="1800" kern="0">
                          <a:effectLst/>
                        </a:rPr>
                        <a:t>4</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10/28/2009</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52</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a:solidFill>
                            <a:schemeClr val="tx1">
                              <a:lumMod val="75000"/>
                              <a:lumOff val="25000"/>
                            </a:schemeClr>
                          </a:solidFill>
                          <a:effectLst/>
                        </a:rPr>
                        <a:t>Type1</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en-US" sz="1800" kern="0" dirty="0">
                          <a:solidFill>
                            <a:schemeClr val="tx1">
                              <a:lumMod val="75000"/>
                              <a:lumOff val="25000"/>
                            </a:schemeClr>
                          </a:solidFill>
                          <a:effectLst/>
                        </a:rPr>
                        <a:t>Poor</a:t>
                      </a:r>
                      <a:endParaRPr lang="en-US" sz="1800" kern="0" dirty="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bl>
          </a:graphicData>
        </a:graphic>
      </p:graphicFrame>
      <p:sp>
        <p:nvSpPr>
          <p:cNvPr id="10" name="文本框 27"/>
          <p:cNvSpPr txBox="1"/>
          <p:nvPr/>
        </p:nvSpPr>
        <p:spPr>
          <a:xfrm>
            <a:off x="6401867" y="234392"/>
            <a:ext cx="1433830" cy="299085"/>
          </a:xfrm>
          <a:prstGeom prst="rect">
            <a:avLst/>
          </a:prstGeom>
          <a:noFill/>
        </p:spPr>
        <p:txBody>
          <a:bodyPr wrap="none" rtlCol="0">
            <a:spAutoFit/>
          </a:bodyPr>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3.3 </a:t>
            </a:r>
            <a:r>
              <a:rPr lang="zh-CN" altLang="en-US" sz="2100" b="1" spc="225" dirty="0" smtClean="0">
                <a:solidFill>
                  <a:prstClr val="white"/>
                </a:solidFill>
              </a:rPr>
              <a:t>字符串操作</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graphicFrame>
        <p:nvGraphicFramePr>
          <p:cNvPr id="4" name="表格 3"/>
          <p:cNvGraphicFramePr>
            <a:graphicFrameLocks noGrp="1"/>
          </p:cNvGraphicFramePr>
          <p:nvPr/>
        </p:nvGraphicFramePr>
        <p:xfrm>
          <a:off x="317498" y="850556"/>
          <a:ext cx="8615486" cy="5728954"/>
        </p:xfrm>
        <a:graphic>
          <a:graphicData uri="http://schemas.openxmlformats.org/drawingml/2006/table">
            <a:tbl>
              <a:tblPr firstRow="1" firstCol="1" bandRow="1">
                <a:tableStyleId>{5C22544A-7EE6-4342-B048-85BDC9FD1C3A}</a:tableStyleId>
              </a:tblPr>
              <a:tblGrid>
                <a:gridCol w="1103339"/>
                <a:gridCol w="2729132"/>
                <a:gridCol w="4783015"/>
              </a:tblGrid>
              <a:tr h="216165">
                <a:tc>
                  <a:txBody>
                    <a:bodyPr/>
                    <a:lstStyle/>
                    <a:p>
                      <a:pPr algn="ctr">
                        <a:spcBef>
                          <a:spcPts val="750"/>
                        </a:spcBef>
                        <a:spcAft>
                          <a:spcPts val="750"/>
                        </a:spcAft>
                      </a:pPr>
                      <a:r>
                        <a:rPr lang="zh-CN" sz="1400">
                          <a:effectLst/>
                        </a:rPr>
                        <a:t>函数</a:t>
                      </a:r>
                      <a:endParaRPr lang="zh-CN" sz="1400">
                        <a:effectLst/>
                        <a:latin typeface="Times New Roman" panose="02020603050405020304"/>
                        <a:cs typeface="宋体" panose="02010600030101010101" pitchFamily="2" charset="-122"/>
                      </a:endParaRPr>
                    </a:p>
                  </a:txBody>
                  <a:tcPr marL="14621" marR="14621" marT="14621" marB="14621"/>
                </a:tc>
                <a:tc gridSpan="2">
                  <a:txBody>
                    <a:bodyPr/>
                    <a:lstStyle/>
                    <a:p>
                      <a:pPr algn="ctr">
                        <a:spcBef>
                          <a:spcPts val="750"/>
                        </a:spcBef>
                        <a:spcAft>
                          <a:spcPts val="750"/>
                        </a:spcAft>
                      </a:pPr>
                      <a:r>
                        <a:rPr lang="zh-CN" sz="1400">
                          <a:effectLst/>
                        </a:rPr>
                        <a:t>作用</a:t>
                      </a:r>
                      <a:endParaRPr lang="zh-CN" sz="1400">
                        <a:effectLst/>
                        <a:latin typeface="Times New Roman" panose="02020603050405020304"/>
                        <a:cs typeface="宋体" panose="02010600030101010101" pitchFamily="2" charset="-122"/>
                      </a:endParaRPr>
                    </a:p>
                  </a:txBody>
                  <a:tcPr marL="14621" marR="14621" marT="14621" marB="14621"/>
                </a:tc>
                <a:tc hMerge="1">
                  <a:tcPr/>
                </a:tc>
              </a:tr>
              <a:tr h="299544">
                <a:tc>
                  <a:txBody>
                    <a:bodyPr/>
                    <a:lstStyle/>
                    <a:p>
                      <a:r>
                        <a:rPr lang="en-US" sz="1400">
                          <a:effectLst/>
                        </a:rPr>
                        <a:t>grep()</a:t>
                      </a:r>
                      <a:endParaRPr lang="zh-CN" sz="1400">
                        <a:effectLst/>
                        <a:latin typeface="Times New Roman" panose="02020603050405020304"/>
                      </a:endParaRPr>
                    </a:p>
                  </a:txBody>
                  <a:tcPr marL="14621" marR="14621" marT="14621" marB="14621"/>
                </a:tc>
                <a:tc gridSpan="2">
                  <a:txBody>
                    <a:bodyPr/>
                    <a:lstStyle/>
                    <a:p>
                      <a:r>
                        <a:rPr lang="zh-CN" sz="1400">
                          <a:solidFill>
                            <a:schemeClr val="tx1">
                              <a:lumMod val="75000"/>
                              <a:lumOff val="25000"/>
                            </a:schemeClr>
                          </a:solidFill>
                          <a:effectLst/>
                        </a:rPr>
                        <a:t>查找，存在参数</a:t>
                      </a:r>
                      <a:r>
                        <a:rPr lang="en-US" sz="1400">
                          <a:solidFill>
                            <a:schemeClr val="tx1">
                              <a:lumMod val="75000"/>
                              <a:lumOff val="25000"/>
                            </a:schemeClr>
                          </a:solidFill>
                          <a:effectLst/>
                        </a:rPr>
                        <a:t>value</a:t>
                      </a:r>
                      <a:r>
                        <a:rPr lang="zh-CN" sz="1400">
                          <a:solidFill>
                            <a:schemeClr val="tx1">
                              <a:lumMod val="75000"/>
                              <a:lumOff val="25000"/>
                            </a:schemeClr>
                          </a:solidFill>
                          <a:effectLst/>
                        </a:rPr>
                        <a:t>，返回结果是匹配项的下标</a:t>
                      </a:r>
                      <a:endParaRPr lang="zh-CN" sz="1400">
                        <a:solidFill>
                          <a:schemeClr val="tx1">
                            <a:lumMod val="75000"/>
                            <a:lumOff val="25000"/>
                          </a:schemeClr>
                        </a:solidFill>
                        <a:effectLst/>
                        <a:latin typeface="Times New Roman" panose="02020603050405020304"/>
                      </a:endParaRPr>
                    </a:p>
                  </a:txBody>
                  <a:tcPr marL="14621" marR="14621" marT="14621" marB="14621"/>
                </a:tc>
                <a:tc hMerge="1">
                  <a:tcPr/>
                </a:tc>
              </a:tr>
              <a:tr h="239150">
                <a:tc>
                  <a:txBody>
                    <a:bodyPr/>
                    <a:lstStyle/>
                    <a:p>
                      <a:r>
                        <a:rPr lang="en-US" sz="1400">
                          <a:effectLst/>
                        </a:rPr>
                        <a:t>grepl()</a:t>
                      </a:r>
                      <a:endParaRPr lang="zh-CN" sz="1400">
                        <a:effectLst/>
                        <a:latin typeface="Times New Roman" panose="02020603050405020304"/>
                      </a:endParaRPr>
                    </a:p>
                  </a:txBody>
                  <a:tcPr marL="14621" marR="14621" marT="14621" marB="14621"/>
                </a:tc>
                <a:tc gridSpan="2">
                  <a:txBody>
                    <a:bodyPr/>
                    <a:lstStyle/>
                    <a:p>
                      <a:r>
                        <a:rPr lang="zh-CN" sz="1400">
                          <a:solidFill>
                            <a:schemeClr val="tx1">
                              <a:lumMod val="75000"/>
                              <a:lumOff val="25000"/>
                            </a:schemeClr>
                          </a:solidFill>
                          <a:effectLst/>
                        </a:rPr>
                        <a:t>查找，返回值为</a:t>
                      </a:r>
                      <a:r>
                        <a:rPr lang="en-US" sz="1400">
                          <a:solidFill>
                            <a:schemeClr val="tx1">
                              <a:lumMod val="75000"/>
                              <a:lumOff val="25000"/>
                            </a:schemeClr>
                          </a:solidFill>
                          <a:effectLst/>
                        </a:rPr>
                        <a:t>true</a:t>
                      </a:r>
                      <a:endParaRPr lang="en-US" sz="1400">
                        <a:solidFill>
                          <a:schemeClr val="tx1">
                            <a:lumMod val="75000"/>
                            <a:lumOff val="25000"/>
                          </a:schemeClr>
                        </a:solidFill>
                        <a:effectLst/>
                        <a:latin typeface="Times New Roman" panose="02020603050405020304"/>
                      </a:endParaRPr>
                    </a:p>
                  </a:txBody>
                  <a:tcPr marL="14621" marR="14621" marT="14621" marB="14621"/>
                </a:tc>
                <a:tc hMerge="1">
                  <a:tcPr/>
                </a:tc>
              </a:tr>
              <a:tr h="165361">
                <a:tc>
                  <a:txBody>
                    <a:bodyPr/>
                    <a:lstStyle/>
                    <a:p>
                      <a:r>
                        <a:rPr lang="en-US" sz="1400">
                          <a:effectLst/>
                        </a:rPr>
                        <a:t>sub()</a:t>
                      </a:r>
                      <a:endParaRPr lang="zh-CN" sz="1400">
                        <a:effectLst/>
                        <a:latin typeface="Times New Roman" panose="02020603050405020304"/>
                      </a:endParaRPr>
                    </a:p>
                  </a:txBody>
                  <a:tcPr marL="14621" marR="14621" marT="14621" marB="14621"/>
                </a:tc>
                <a:tc gridSpan="2">
                  <a:txBody>
                    <a:bodyPr/>
                    <a:lstStyle/>
                    <a:p>
                      <a:r>
                        <a:rPr lang="zh-CN" sz="1400">
                          <a:solidFill>
                            <a:schemeClr val="tx1">
                              <a:lumMod val="75000"/>
                              <a:lumOff val="25000"/>
                            </a:schemeClr>
                          </a:solidFill>
                          <a:effectLst/>
                        </a:rPr>
                        <a:t>只对查找到的第一个内容进行替换。（同下）</a:t>
                      </a:r>
                      <a:endParaRPr lang="zh-CN" sz="1400">
                        <a:solidFill>
                          <a:schemeClr val="tx1">
                            <a:lumMod val="75000"/>
                            <a:lumOff val="25000"/>
                          </a:schemeClr>
                        </a:solidFill>
                        <a:effectLst/>
                        <a:latin typeface="Times New Roman" panose="02020603050405020304"/>
                      </a:endParaRPr>
                    </a:p>
                  </a:txBody>
                  <a:tcPr marL="14621" marR="14621" marT="14621" marB="14621"/>
                </a:tc>
                <a:tc hMerge="1">
                  <a:tcPr/>
                </a:tc>
              </a:tr>
              <a:tr h="204112">
                <a:tc>
                  <a:txBody>
                    <a:bodyPr/>
                    <a:lstStyle/>
                    <a:p>
                      <a:r>
                        <a:rPr lang="en-US" sz="1400">
                          <a:effectLst/>
                        </a:rPr>
                        <a:t>gsub()</a:t>
                      </a:r>
                      <a:endParaRPr lang="zh-CN" sz="1400">
                        <a:effectLst/>
                        <a:latin typeface="Times New Roman" panose="02020603050405020304"/>
                      </a:endParaRPr>
                    </a:p>
                  </a:txBody>
                  <a:tcPr marL="14621" marR="14621" marT="14621" marB="14621"/>
                </a:tc>
                <a:tc gridSpan="2">
                  <a:txBody>
                    <a:bodyPr/>
                    <a:lstStyle/>
                    <a:p>
                      <a:r>
                        <a:rPr lang="zh-CN" sz="1400">
                          <a:solidFill>
                            <a:schemeClr val="tx1">
                              <a:lumMod val="75000"/>
                              <a:lumOff val="25000"/>
                            </a:schemeClr>
                          </a:solidFill>
                          <a:effectLst/>
                        </a:rPr>
                        <a:t>对查找到的所有内容进行替换，返回替换后的</a:t>
                      </a:r>
                      <a:r>
                        <a:rPr lang="en-US" sz="1400">
                          <a:solidFill>
                            <a:schemeClr val="tx1">
                              <a:lumMod val="75000"/>
                              <a:lumOff val="25000"/>
                            </a:schemeClr>
                          </a:solidFill>
                          <a:effectLst/>
                        </a:rPr>
                        <a:t>text</a:t>
                      </a:r>
                      <a:r>
                        <a:rPr lang="zh-CN" sz="1400">
                          <a:solidFill>
                            <a:schemeClr val="tx1">
                              <a:lumMod val="75000"/>
                              <a:lumOff val="25000"/>
                            </a:schemeClr>
                          </a:solidFill>
                          <a:effectLst/>
                        </a:rPr>
                        <a:t>；否则直接返回</a:t>
                      </a:r>
                      <a:r>
                        <a:rPr lang="en-US" sz="1400">
                          <a:solidFill>
                            <a:schemeClr val="tx1">
                              <a:lumMod val="75000"/>
                              <a:lumOff val="25000"/>
                            </a:schemeClr>
                          </a:solidFill>
                          <a:effectLst/>
                        </a:rPr>
                        <a:t>text</a:t>
                      </a:r>
                      <a:endParaRPr lang="en-US" sz="1400">
                        <a:solidFill>
                          <a:schemeClr val="tx1">
                            <a:lumMod val="75000"/>
                            <a:lumOff val="25000"/>
                          </a:schemeClr>
                        </a:solidFill>
                        <a:effectLst/>
                        <a:latin typeface="Times New Roman" panose="02020603050405020304"/>
                      </a:endParaRPr>
                    </a:p>
                  </a:txBody>
                  <a:tcPr marL="14621" marR="14621" marT="14621" marB="14621"/>
                </a:tc>
                <a:tc hMerge="1">
                  <a:tcPr/>
                </a:tc>
              </a:tr>
              <a:tr h="931742">
                <a:tc>
                  <a:txBody>
                    <a:bodyPr/>
                    <a:lstStyle/>
                    <a:p>
                      <a:r>
                        <a:rPr lang="en-US" sz="1400">
                          <a:effectLst/>
                        </a:rPr>
                        <a:t>regexpr()</a:t>
                      </a:r>
                      <a:endParaRPr lang="zh-CN" sz="1400">
                        <a:effectLst/>
                        <a:latin typeface="Times New Roman" panose="02020603050405020304"/>
                      </a:endParaRPr>
                    </a:p>
                  </a:txBody>
                  <a:tcPr marL="14621" marR="14621" marT="14621" marB="14621" anchor="ctr"/>
                </a:tc>
                <a:tc>
                  <a:txBody>
                    <a:bodyPr/>
                    <a:lstStyle/>
                    <a:p>
                      <a:pPr>
                        <a:spcBef>
                          <a:spcPts val="750"/>
                        </a:spcBef>
                        <a:spcAft>
                          <a:spcPts val="750"/>
                        </a:spcAft>
                      </a:pPr>
                      <a:r>
                        <a:rPr lang="zh-CN" sz="1400">
                          <a:solidFill>
                            <a:schemeClr val="tx1">
                              <a:lumMod val="75000"/>
                              <a:lumOff val="25000"/>
                            </a:schemeClr>
                          </a:solidFill>
                          <a:effectLst/>
                        </a:rPr>
                        <a:t>返回一个与给出第一个匹配的起始位置的文本长度相同的整数向量，如果没有则返回</a:t>
                      </a:r>
                      <a:r>
                        <a:rPr lang="en-US" sz="1400">
                          <a:solidFill>
                            <a:schemeClr val="tx1">
                              <a:lumMod val="75000"/>
                              <a:lumOff val="25000"/>
                            </a:schemeClr>
                          </a:solidFill>
                          <a:effectLst/>
                        </a:rPr>
                        <a:t>-1</a:t>
                      </a:r>
                      <a:r>
                        <a:rPr lang="zh-CN" sz="1400">
                          <a:solidFill>
                            <a:schemeClr val="tx1">
                              <a:lumMod val="75000"/>
                              <a:lumOff val="25000"/>
                            </a:schemeClr>
                          </a:solidFill>
                          <a:effectLst/>
                        </a:rPr>
                        <a:t>，</a:t>
                      </a:r>
                      <a:r>
                        <a:rPr lang="en-US" sz="1400">
                          <a:solidFill>
                            <a:schemeClr val="tx1">
                              <a:lumMod val="75000"/>
                              <a:lumOff val="25000"/>
                            </a:schemeClr>
                          </a:solidFill>
                          <a:effectLst/>
                        </a:rPr>
                        <a:t> “match.length”</a:t>
                      </a:r>
                      <a:r>
                        <a:rPr lang="zh-CN" sz="1400">
                          <a:solidFill>
                            <a:schemeClr val="tx1">
                              <a:lumMod val="75000"/>
                              <a:lumOff val="25000"/>
                            </a:schemeClr>
                          </a:solidFill>
                          <a:effectLst/>
                        </a:rPr>
                        <a:t>给出匹配文本长度的整数向量（或</a:t>
                      </a:r>
                      <a:r>
                        <a:rPr lang="en-US" sz="1400">
                          <a:solidFill>
                            <a:schemeClr val="tx1">
                              <a:lumMod val="75000"/>
                              <a:lumOff val="25000"/>
                            </a:schemeClr>
                          </a:solidFill>
                          <a:effectLst/>
                        </a:rPr>
                        <a:t>-1</a:t>
                      </a:r>
                      <a:r>
                        <a:rPr lang="zh-CN" sz="1400">
                          <a:solidFill>
                            <a:schemeClr val="tx1">
                              <a:lumMod val="75000"/>
                              <a:lumOff val="25000"/>
                            </a:schemeClr>
                          </a:solidFill>
                          <a:effectLst/>
                        </a:rPr>
                        <a:t>）。匹配位置和长度为字符。</a:t>
                      </a:r>
                      <a:endParaRPr lang="zh-CN" sz="1400">
                        <a:solidFill>
                          <a:schemeClr val="tx1">
                            <a:lumMod val="75000"/>
                            <a:lumOff val="25000"/>
                          </a:schemeClr>
                        </a:solidFill>
                        <a:effectLst/>
                        <a:latin typeface="Times New Roman" panose="02020603050405020304"/>
                        <a:cs typeface="宋体" panose="02010600030101010101" pitchFamily="2" charset="-122"/>
                      </a:endParaRPr>
                    </a:p>
                  </a:txBody>
                  <a:tcPr marL="14621" marR="14621" marT="14621" marB="14621"/>
                </a:tc>
                <a:tc rowSpan="3">
                  <a:txBody>
                    <a:bodyPr/>
                    <a:lstStyle/>
                    <a:p>
                      <a:pPr>
                        <a:spcBef>
                          <a:spcPts val="750"/>
                        </a:spcBef>
                        <a:spcAft>
                          <a:spcPts val="750"/>
                        </a:spcAft>
                      </a:pPr>
                      <a:r>
                        <a:rPr lang="zh-CN" sz="1400">
                          <a:solidFill>
                            <a:schemeClr val="tx1">
                              <a:lumMod val="75000"/>
                              <a:lumOff val="25000"/>
                            </a:schemeClr>
                          </a:solidFill>
                          <a:effectLst/>
                        </a:rPr>
                        <a:t>除了</a:t>
                      </a:r>
                      <a:r>
                        <a:rPr lang="en-US" sz="1400">
                          <a:solidFill>
                            <a:schemeClr val="tx1">
                              <a:lumMod val="75000"/>
                              <a:lumOff val="25000"/>
                            </a:schemeClr>
                          </a:solidFill>
                          <a:effectLst/>
                        </a:rPr>
                        <a:t>regexec</a:t>
                      </a:r>
                      <a:r>
                        <a:rPr lang="zh-CN" sz="1400">
                          <a:solidFill>
                            <a:schemeClr val="tx1">
                              <a:lumMod val="75000"/>
                              <a:lumOff val="25000"/>
                            </a:schemeClr>
                          </a:solidFill>
                          <a:effectLst/>
                        </a:rPr>
                        <a:t>，目前不支持</a:t>
                      </a:r>
                      <a:r>
                        <a:rPr lang="en-US" sz="1400">
                          <a:solidFill>
                            <a:schemeClr val="tx1">
                              <a:lumMod val="75000"/>
                              <a:lumOff val="25000"/>
                            </a:schemeClr>
                          </a:solidFill>
                          <a:effectLst/>
                        </a:rPr>
                        <a:t>Perl</a:t>
                      </a:r>
                      <a:r>
                        <a:rPr lang="zh-CN" sz="1400">
                          <a:solidFill>
                            <a:schemeClr val="tx1">
                              <a:lumMod val="75000"/>
                              <a:lumOff val="25000"/>
                            </a:schemeClr>
                          </a:solidFill>
                          <a:effectLst/>
                        </a:rPr>
                        <a:t>风格</a:t>
                      </a:r>
                      <a:r>
                        <a:rPr lang="en-US" sz="1400">
                          <a:solidFill>
                            <a:schemeClr val="tx1">
                              <a:lumMod val="75000"/>
                              <a:lumOff val="25000"/>
                            </a:schemeClr>
                          </a:solidFill>
                          <a:effectLst/>
                        </a:rPr>
                        <a:t>()</a:t>
                      </a:r>
                      <a:r>
                        <a:rPr lang="zh-CN" sz="1400">
                          <a:solidFill>
                            <a:schemeClr val="tx1">
                              <a:lumMod val="75000"/>
                              <a:lumOff val="25000"/>
                            </a:schemeClr>
                          </a:solidFill>
                          <a:effectLst/>
                        </a:rPr>
                        <a:t>的正则表达式。</a:t>
                      </a:r>
                      <a:endParaRPr lang="zh-CN" sz="1400">
                        <a:solidFill>
                          <a:schemeClr val="tx1">
                            <a:lumMod val="75000"/>
                            <a:lumOff val="25000"/>
                          </a:schemeClr>
                        </a:solidFill>
                        <a:effectLst/>
                      </a:endParaRPr>
                    </a:p>
                    <a:p>
                      <a:pPr>
                        <a:spcBef>
                          <a:spcPts val="750"/>
                        </a:spcBef>
                        <a:spcAft>
                          <a:spcPts val="750"/>
                        </a:spcAft>
                      </a:pPr>
                      <a:r>
                        <a:rPr lang="zh-CN" sz="1400">
                          <a:solidFill>
                            <a:schemeClr val="tx1">
                              <a:lumMod val="75000"/>
                              <a:lumOff val="25000"/>
                            </a:schemeClr>
                          </a:solidFill>
                          <a:effectLst/>
                        </a:rPr>
                        <a:t>。</a:t>
                      </a:r>
                      <a:r>
                        <a:rPr lang="en-US" sz="1400">
                          <a:solidFill>
                            <a:schemeClr val="tx1">
                              <a:lumMod val="75000"/>
                              <a:lumOff val="25000"/>
                            </a:schemeClr>
                          </a:solidFill>
                          <a:effectLst/>
                        </a:rPr>
                        <a:t>useBytes</a:t>
                      </a:r>
                      <a:r>
                        <a:rPr lang="zh-CN" sz="1400">
                          <a:solidFill>
                            <a:schemeClr val="tx1">
                              <a:lumMod val="75000"/>
                              <a:lumOff val="25000"/>
                            </a:schemeClr>
                          </a:solidFill>
                          <a:effectLst/>
                        </a:rPr>
                        <a:t>的主要效果是避免关于多字节语言环境中的无效输入和伪匹配的错误</a:t>
                      </a:r>
                      <a:r>
                        <a:rPr lang="en-US" sz="1400">
                          <a:solidFill>
                            <a:schemeClr val="tx1">
                              <a:lumMod val="75000"/>
                              <a:lumOff val="25000"/>
                            </a:schemeClr>
                          </a:solidFill>
                          <a:effectLst/>
                        </a:rPr>
                        <a:t>/</a:t>
                      </a:r>
                      <a:r>
                        <a:rPr lang="zh-CN" sz="1400">
                          <a:solidFill>
                            <a:schemeClr val="tx1">
                              <a:lumMod val="75000"/>
                              <a:lumOff val="25000"/>
                            </a:schemeClr>
                          </a:solidFill>
                          <a:effectLst/>
                        </a:rPr>
                        <a:t>警告，但对于</a:t>
                      </a:r>
                      <a:r>
                        <a:rPr lang="en-US" sz="1400">
                          <a:solidFill>
                            <a:schemeClr val="tx1">
                              <a:lumMod val="75000"/>
                              <a:lumOff val="25000"/>
                            </a:schemeClr>
                          </a:solidFill>
                          <a:effectLst/>
                        </a:rPr>
                        <a:t>regexpr</a:t>
                      </a:r>
                      <a:r>
                        <a:rPr lang="zh-CN" sz="1400">
                          <a:solidFill>
                            <a:schemeClr val="tx1">
                              <a:lumMod val="75000"/>
                              <a:lumOff val="25000"/>
                            </a:schemeClr>
                          </a:solidFill>
                          <a:effectLst/>
                        </a:rPr>
                        <a:t>，它会更改输出的解释。它禁止具有标记编码的输入的转换，并且如果发现任何输入被标记为</a:t>
                      </a:r>
                      <a:r>
                        <a:rPr lang="en-US" sz="1400">
                          <a:solidFill>
                            <a:schemeClr val="tx1">
                              <a:lumMod val="75000"/>
                              <a:lumOff val="25000"/>
                            </a:schemeClr>
                          </a:solidFill>
                          <a:effectLst/>
                        </a:rPr>
                        <a:t>“</a:t>
                      </a:r>
                      <a:r>
                        <a:rPr lang="zh-CN" sz="1400">
                          <a:solidFill>
                            <a:schemeClr val="tx1">
                              <a:lumMod val="75000"/>
                              <a:lumOff val="25000"/>
                            </a:schemeClr>
                          </a:solidFill>
                          <a:effectLst/>
                        </a:rPr>
                        <a:t>字节</a:t>
                      </a:r>
                      <a:r>
                        <a:rPr lang="en-US" sz="1400">
                          <a:solidFill>
                            <a:schemeClr val="tx1">
                              <a:lumMod val="75000"/>
                              <a:lumOff val="25000"/>
                            </a:schemeClr>
                          </a:solidFill>
                          <a:effectLst/>
                        </a:rPr>
                        <a:t>”</a:t>
                      </a:r>
                      <a:r>
                        <a:rPr lang="zh-CN" sz="1400">
                          <a:solidFill>
                            <a:schemeClr val="tx1">
                              <a:lumMod val="75000"/>
                              <a:lumOff val="25000"/>
                            </a:schemeClr>
                          </a:solidFill>
                          <a:effectLst/>
                        </a:rPr>
                        <a:t>，则被强制参见编码）。</a:t>
                      </a:r>
                      <a:endParaRPr lang="zh-CN" sz="1400">
                        <a:solidFill>
                          <a:schemeClr val="tx1">
                            <a:lumMod val="75000"/>
                            <a:lumOff val="25000"/>
                          </a:schemeClr>
                        </a:solidFill>
                        <a:effectLst/>
                      </a:endParaRPr>
                    </a:p>
                    <a:p>
                      <a:pPr>
                        <a:spcBef>
                          <a:spcPts val="750"/>
                        </a:spcBef>
                        <a:spcAft>
                          <a:spcPts val="750"/>
                        </a:spcAft>
                      </a:pPr>
                      <a:r>
                        <a:rPr lang="zh-CN" sz="1400">
                          <a:solidFill>
                            <a:schemeClr val="tx1">
                              <a:lumMod val="75000"/>
                              <a:lumOff val="25000"/>
                            </a:schemeClr>
                          </a:solidFill>
                          <a:effectLst/>
                        </a:rPr>
                        <a:t>无关匹配对多字节语言环境中的字节没有多大意义，如果</a:t>
                      </a:r>
                      <a:r>
                        <a:rPr lang="en-US" sz="1400">
                          <a:solidFill>
                            <a:schemeClr val="tx1">
                              <a:lumMod val="75000"/>
                              <a:lumOff val="25000"/>
                            </a:schemeClr>
                          </a:solidFill>
                          <a:effectLst/>
                        </a:rPr>
                        <a:t>useBytes = TRUE</a:t>
                      </a:r>
                      <a:r>
                        <a:rPr lang="zh-CN" sz="1400">
                          <a:solidFill>
                            <a:schemeClr val="tx1">
                              <a:lumMod val="75000"/>
                              <a:lumOff val="25000"/>
                            </a:schemeClr>
                          </a:solidFill>
                          <a:effectLst/>
                        </a:rPr>
                        <a:t>，您应该希望它只适用于</a:t>
                      </a:r>
                      <a:r>
                        <a:rPr lang="en-US" sz="1400">
                          <a:solidFill>
                            <a:schemeClr val="tx1">
                              <a:lumMod val="75000"/>
                              <a:lumOff val="25000"/>
                            </a:schemeClr>
                          </a:solidFill>
                          <a:effectLst/>
                        </a:rPr>
                        <a:t>ASCII</a:t>
                      </a:r>
                      <a:r>
                        <a:rPr lang="zh-CN" sz="1400">
                          <a:solidFill>
                            <a:schemeClr val="tx1">
                              <a:lumMod val="75000"/>
                              <a:lumOff val="25000"/>
                            </a:schemeClr>
                          </a:solidFill>
                          <a:effectLst/>
                        </a:rPr>
                        <a:t>字符。</a:t>
                      </a:r>
                      <a:endParaRPr lang="zh-CN" sz="1400">
                        <a:solidFill>
                          <a:schemeClr val="tx1">
                            <a:lumMod val="75000"/>
                            <a:lumOff val="25000"/>
                          </a:schemeClr>
                        </a:solidFill>
                        <a:effectLst/>
                      </a:endParaRPr>
                    </a:p>
                    <a:p>
                      <a:pPr>
                        <a:spcAft>
                          <a:spcPts val="0"/>
                        </a:spcAft>
                      </a:pPr>
                      <a:r>
                        <a:rPr lang="en-US" sz="1400">
                          <a:solidFill>
                            <a:schemeClr val="tx1">
                              <a:lumMod val="75000"/>
                              <a:lumOff val="25000"/>
                            </a:schemeClr>
                          </a:solidFill>
                          <a:effectLst/>
                        </a:rPr>
                        <a:t>regexpr</a:t>
                      </a:r>
                      <a:r>
                        <a:rPr lang="zh-CN" sz="1400">
                          <a:solidFill>
                            <a:schemeClr val="tx1">
                              <a:lumMod val="75000"/>
                              <a:lumOff val="25000"/>
                            </a:schemeClr>
                          </a:solidFill>
                          <a:effectLst/>
                        </a:rPr>
                        <a:t>和</a:t>
                      </a:r>
                      <a:r>
                        <a:rPr lang="en-US" sz="1400">
                          <a:solidFill>
                            <a:schemeClr val="tx1">
                              <a:lumMod val="75000"/>
                              <a:lumOff val="25000"/>
                            </a:schemeClr>
                          </a:solidFill>
                          <a:effectLst/>
                        </a:rPr>
                        <a:t>gregexpr</a:t>
                      </a:r>
                      <a:r>
                        <a:rPr lang="zh-CN" sz="1400">
                          <a:solidFill>
                            <a:schemeClr val="tx1">
                              <a:lumMod val="75000"/>
                              <a:lumOff val="25000"/>
                            </a:schemeClr>
                          </a:solidFill>
                          <a:effectLst/>
                        </a:rPr>
                        <a:t>与</a:t>
                      </a:r>
                      <a:r>
                        <a:rPr lang="en-US" sz="1400">
                          <a:solidFill>
                            <a:schemeClr val="tx1">
                              <a:lumMod val="75000"/>
                              <a:lumOff val="25000"/>
                            </a:schemeClr>
                          </a:solidFill>
                          <a:effectLst/>
                        </a:rPr>
                        <a:t>perl = TRUE</a:t>
                      </a:r>
                      <a:r>
                        <a:rPr lang="zh-CN" sz="1400">
                          <a:solidFill>
                            <a:schemeClr val="tx1">
                              <a:lumMod val="75000"/>
                              <a:lumOff val="25000"/>
                            </a:schemeClr>
                          </a:solidFill>
                          <a:effectLst/>
                        </a:rPr>
                        <a:t>允许</a:t>
                      </a:r>
                      <a:r>
                        <a:rPr lang="en-US" sz="1400" u="sng">
                          <a:solidFill>
                            <a:schemeClr val="tx1">
                              <a:lumMod val="75000"/>
                              <a:lumOff val="25000"/>
                            </a:schemeClr>
                          </a:solidFill>
                          <a:effectLst/>
                          <a:hlinkClick r:id="rId1" tooltip="Python知识库"/>
                        </a:rPr>
                        <a:t>Python</a:t>
                      </a:r>
                      <a:r>
                        <a:rPr lang="zh-CN" sz="1400">
                          <a:solidFill>
                            <a:schemeClr val="tx1">
                              <a:lumMod val="75000"/>
                              <a:lumOff val="25000"/>
                            </a:schemeClr>
                          </a:solidFill>
                          <a:effectLst/>
                        </a:rPr>
                        <a:t>风格的命名捕获，但不是长矢量输入。</a:t>
                      </a:r>
                      <a:endParaRPr lang="zh-CN" sz="1400">
                        <a:solidFill>
                          <a:schemeClr val="tx1">
                            <a:lumMod val="75000"/>
                            <a:lumOff val="25000"/>
                          </a:schemeClr>
                        </a:solidFill>
                        <a:effectLst/>
                      </a:endParaRPr>
                    </a:p>
                    <a:p>
                      <a:pPr>
                        <a:spcBef>
                          <a:spcPts val="750"/>
                        </a:spcBef>
                        <a:spcAft>
                          <a:spcPts val="750"/>
                        </a:spcAft>
                      </a:pPr>
                      <a:r>
                        <a:rPr lang="zh-CN" sz="1400">
                          <a:solidFill>
                            <a:schemeClr val="tx1">
                              <a:lumMod val="75000"/>
                              <a:lumOff val="25000"/>
                            </a:schemeClr>
                          </a:solidFill>
                          <a:effectLst/>
                        </a:rPr>
                        <a:t>当前语言环境中的无效输入最多警告</a:t>
                      </a:r>
                      <a:r>
                        <a:rPr lang="en-US" sz="1400">
                          <a:solidFill>
                            <a:schemeClr val="tx1">
                              <a:lumMod val="75000"/>
                              <a:lumOff val="25000"/>
                            </a:schemeClr>
                          </a:solidFill>
                          <a:effectLst/>
                        </a:rPr>
                        <a:t>5</a:t>
                      </a:r>
                      <a:r>
                        <a:rPr lang="zh-CN" sz="1400">
                          <a:solidFill>
                            <a:schemeClr val="tx1">
                              <a:lumMod val="75000"/>
                              <a:lumOff val="25000"/>
                            </a:schemeClr>
                          </a:solidFill>
                          <a:effectLst/>
                        </a:rPr>
                        <a:t>次。</a:t>
                      </a:r>
                      <a:endParaRPr lang="zh-CN" sz="1400">
                        <a:solidFill>
                          <a:schemeClr val="tx1">
                            <a:lumMod val="75000"/>
                            <a:lumOff val="25000"/>
                          </a:schemeClr>
                        </a:solidFill>
                        <a:effectLst/>
                      </a:endParaRPr>
                    </a:p>
                    <a:p>
                      <a:pPr>
                        <a:spcBef>
                          <a:spcPts val="750"/>
                        </a:spcBef>
                        <a:spcAft>
                          <a:spcPts val="750"/>
                        </a:spcAft>
                      </a:pPr>
                      <a:r>
                        <a:rPr lang="zh-CN" sz="1400">
                          <a:solidFill>
                            <a:schemeClr val="tx1">
                              <a:lumMod val="75000"/>
                              <a:lumOff val="25000"/>
                            </a:schemeClr>
                          </a:solidFill>
                          <a:effectLst/>
                        </a:rPr>
                        <a:t>对于非</a:t>
                      </a:r>
                      <a:r>
                        <a:rPr lang="en-US" sz="1400">
                          <a:solidFill>
                            <a:schemeClr val="tx1">
                              <a:lumMod val="75000"/>
                              <a:lumOff val="25000"/>
                            </a:schemeClr>
                          </a:solidFill>
                          <a:effectLst/>
                        </a:rPr>
                        <a:t>ASCII</a:t>
                      </a:r>
                      <a:r>
                        <a:rPr lang="zh-CN" sz="1400">
                          <a:solidFill>
                            <a:schemeClr val="tx1">
                              <a:lumMod val="75000"/>
                              <a:lumOff val="25000"/>
                            </a:schemeClr>
                          </a:solidFill>
                          <a:effectLst/>
                        </a:rPr>
                        <a:t>字符，与</a:t>
                      </a:r>
                      <a:r>
                        <a:rPr lang="en-US" sz="1400">
                          <a:solidFill>
                            <a:schemeClr val="tx1">
                              <a:lumMod val="75000"/>
                              <a:lumOff val="25000"/>
                            </a:schemeClr>
                          </a:solidFill>
                          <a:effectLst/>
                        </a:rPr>
                        <a:t>PERL = TRUE</a:t>
                      </a:r>
                      <a:r>
                        <a:rPr lang="zh-CN" sz="1400">
                          <a:solidFill>
                            <a:schemeClr val="tx1">
                              <a:lumMod val="75000"/>
                              <a:lumOff val="25000"/>
                            </a:schemeClr>
                          </a:solidFill>
                          <a:effectLst/>
                        </a:rPr>
                        <a:t>的无符号匹配取决于使用</a:t>
                      </a:r>
                      <a:r>
                        <a:rPr lang="en-US" sz="1400">
                          <a:solidFill>
                            <a:schemeClr val="tx1">
                              <a:lumMod val="75000"/>
                              <a:lumOff val="25000"/>
                            </a:schemeClr>
                          </a:solidFill>
                          <a:effectLst/>
                        </a:rPr>
                        <a:t>“Unicode</a:t>
                      </a:r>
                      <a:r>
                        <a:rPr lang="zh-CN" sz="1400">
                          <a:solidFill>
                            <a:schemeClr val="tx1">
                              <a:lumMod val="75000"/>
                              <a:lumOff val="25000"/>
                            </a:schemeClr>
                          </a:solidFill>
                          <a:effectLst/>
                        </a:rPr>
                        <a:t>属性支持</a:t>
                      </a:r>
                      <a:r>
                        <a:rPr lang="en-US" sz="1400">
                          <a:solidFill>
                            <a:schemeClr val="tx1">
                              <a:lumMod val="75000"/>
                              <a:lumOff val="25000"/>
                            </a:schemeClr>
                          </a:solidFill>
                          <a:effectLst/>
                        </a:rPr>
                        <a:t>”</a:t>
                      </a:r>
                      <a:r>
                        <a:rPr lang="zh-CN" sz="1400">
                          <a:solidFill>
                            <a:schemeClr val="tx1">
                              <a:lumMod val="75000"/>
                              <a:lumOff val="25000"/>
                            </a:schemeClr>
                          </a:solidFill>
                          <a:effectLst/>
                        </a:rPr>
                        <a:t>编译的</a:t>
                      </a:r>
                      <a:r>
                        <a:rPr lang="en-US" sz="1400">
                          <a:solidFill>
                            <a:schemeClr val="tx1">
                              <a:lumMod val="75000"/>
                              <a:lumOff val="25000"/>
                            </a:schemeClr>
                          </a:solidFill>
                          <a:effectLst/>
                        </a:rPr>
                        <a:t>PCRE</a:t>
                      </a:r>
                      <a:r>
                        <a:rPr lang="zh-CN" sz="1400">
                          <a:solidFill>
                            <a:schemeClr val="tx1">
                              <a:lumMod val="75000"/>
                              <a:lumOff val="25000"/>
                            </a:schemeClr>
                          </a:solidFill>
                          <a:effectLst/>
                        </a:rPr>
                        <a:t>库：外部库可能不是。</a:t>
                      </a:r>
                      <a:endParaRPr lang="zh-CN" sz="1400">
                        <a:solidFill>
                          <a:schemeClr val="tx1">
                            <a:lumMod val="75000"/>
                            <a:lumOff val="25000"/>
                          </a:schemeClr>
                        </a:solidFill>
                        <a:effectLst/>
                      </a:endParaRPr>
                    </a:p>
                    <a:p>
                      <a:pPr>
                        <a:spcBef>
                          <a:spcPts val="750"/>
                        </a:spcBef>
                        <a:spcAft>
                          <a:spcPts val="750"/>
                        </a:spcAft>
                      </a:pPr>
                      <a:r>
                        <a:rPr lang="zh-CN" sz="1400">
                          <a:solidFill>
                            <a:schemeClr val="tx1">
                              <a:lumMod val="75000"/>
                              <a:lumOff val="25000"/>
                            </a:schemeClr>
                          </a:solidFill>
                          <a:effectLst/>
                        </a:rPr>
                        <a:t>如果你正在做很多的正则表达式匹配，包括非常长的字符串，通常将正则表达式引擎设为</a:t>
                      </a:r>
                      <a:r>
                        <a:rPr lang="en-US" sz="1400">
                          <a:solidFill>
                            <a:schemeClr val="tx1">
                              <a:lumMod val="75000"/>
                              <a:lumOff val="25000"/>
                            </a:schemeClr>
                          </a:solidFill>
                          <a:effectLst/>
                        </a:rPr>
                        <a:t>PCRE</a:t>
                      </a:r>
                      <a:r>
                        <a:rPr lang="zh-CN" sz="1400">
                          <a:solidFill>
                            <a:schemeClr val="tx1">
                              <a:lumMod val="75000"/>
                              <a:lumOff val="25000"/>
                            </a:schemeClr>
                          </a:solidFill>
                          <a:effectLst/>
                        </a:rPr>
                        <a:t>，这将将比默认正则表达式引擎快，而</a:t>
                      </a:r>
                      <a:r>
                        <a:rPr lang="en-US" sz="1400">
                          <a:solidFill>
                            <a:schemeClr val="tx1">
                              <a:lumMod val="75000"/>
                              <a:lumOff val="25000"/>
                            </a:schemeClr>
                          </a:solidFill>
                          <a:effectLst/>
                        </a:rPr>
                        <a:t>fixed = TRUE</a:t>
                      </a:r>
                      <a:r>
                        <a:rPr lang="zh-CN" sz="1400">
                          <a:solidFill>
                            <a:schemeClr val="tx1">
                              <a:lumMod val="75000"/>
                              <a:lumOff val="25000"/>
                            </a:schemeClr>
                          </a:solidFill>
                          <a:effectLst/>
                        </a:rPr>
                        <a:t>更快（特别是当每个模式只匹配几次时）。</a:t>
                      </a:r>
                      <a:endParaRPr lang="zh-CN" sz="1400">
                        <a:solidFill>
                          <a:schemeClr val="tx1">
                            <a:lumMod val="75000"/>
                            <a:lumOff val="25000"/>
                          </a:schemeClr>
                        </a:solidFill>
                        <a:effectLst/>
                        <a:latin typeface="Times New Roman" panose="02020603050405020304"/>
                        <a:cs typeface="宋体" panose="02010600030101010101" pitchFamily="2" charset="-122"/>
                      </a:endParaRPr>
                    </a:p>
                  </a:txBody>
                  <a:tcPr marL="14621" marR="14621" marT="14621" marB="14621"/>
                </a:tc>
              </a:tr>
              <a:tr h="1031128">
                <a:tc>
                  <a:txBody>
                    <a:bodyPr/>
                    <a:lstStyle/>
                    <a:p>
                      <a:r>
                        <a:rPr lang="en-US" sz="1400">
                          <a:effectLst/>
                        </a:rPr>
                        <a:t>gregexpr()</a:t>
                      </a:r>
                      <a:endParaRPr lang="zh-CN" sz="1400">
                        <a:effectLst/>
                        <a:latin typeface="Times New Roman" panose="02020603050405020304"/>
                      </a:endParaRPr>
                    </a:p>
                  </a:txBody>
                  <a:tcPr marL="14621" marR="14621" marT="14621" marB="14621" anchor="ctr"/>
                </a:tc>
                <a:tc>
                  <a:txBody>
                    <a:bodyPr/>
                    <a:lstStyle/>
                    <a:p>
                      <a:pPr>
                        <a:spcBef>
                          <a:spcPts val="750"/>
                        </a:spcBef>
                        <a:spcAft>
                          <a:spcPts val="750"/>
                        </a:spcAft>
                      </a:pPr>
                      <a:r>
                        <a:rPr lang="zh-CN" sz="1400">
                          <a:solidFill>
                            <a:schemeClr val="tx1">
                              <a:lumMod val="75000"/>
                              <a:lumOff val="25000"/>
                            </a:schemeClr>
                          </a:solidFill>
                          <a:effectLst/>
                        </a:rPr>
                        <a:t>返回一个与文本长度相同的列表，每个元素的格式与</a:t>
                      </a:r>
                      <a:r>
                        <a:rPr lang="en-US" sz="1400">
                          <a:solidFill>
                            <a:schemeClr val="tx1">
                              <a:lumMod val="75000"/>
                              <a:lumOff val="25000"/>
                            </a:schemeClr>
                          </a:solidFill>
                          <a:effectLst/>
                        </a:rPr>
                        <a:t>regexpr</a:t>
                      </a:r>
                      <a:r>
                        <a:rPr lang="zh-CN" sz="1400">
                          <a:solidFill>
                            <a:schemeClr val="tx1">
                              <a:lumMod val="75000"/>
                              <a:lumOff val="25000"/>
                            </a:schemeClr>
                          </a:solidFill>
                          <a:effectLst/>
                        </a:rPr>
                        <a:t>的返回值相同，除了给出了每个（不相交）匹配的起始位置。</a:t>
                      </a:r>
                      <a:endParaRPr lang="zh-CN" sz="1400">
                        <a:solidFill>
                          <a:schemeClr val="tx1">
                            <a:lumMod val="75000"/>
                            <a:lumOff val="25000"/>
                          </a:schemeClr>
                        </a:solidFill>
                        <a:effectLst/>
                        <a:latin typeface="Times New Roman" panose="02020603050405020304"/>
                        <a:cs typeface="宋体" panose="02010600030101010101" pitchFamily="2" charset="-122"/>
                      </a:endParaRPr>
                    </a:p>
                  </a:txBody>
                  <a:tcPr marL="14621" marR="14621" marT="14621" marB="14621"/>
                </a:tc>
                <a:tc vMerge="1">
                  <a:tcPr/>
                </a:tc>
              </a:tr>
              <a:tr h="931742">
                <a:tc>
                  <a:txBody>
                    <a:bodyPr/>
                    <a:lstStyle/>
                    <a:p>
                      <a:r>
                        <a:rPr lang="en-US" sz="1400">
                          <a:effectLst/>
                        </a:rPr>
                        <a:t>regexec()</a:t>
                      </a:r>
                      <a:endParaRPr lang="zh-CN" sz="1400">
                        <a:effectLst/>
                        <a:latin typeface="Times New Roman" panose="02020603050405020304"/>
                      </a:endParaRPr>
                    </a:p>
                  </a:txBody>
                  <a:tcPr marL="14621" marR="14621" marT="14621" marB="14621" anchor="ctr"/>
                </a:tc>
                <a:tc>
                  <a:txBody>
                    <a:bodyPr/>
                    <a:lstStyle/>
                    <a:p>
                      <a:pPr>
                        <a:spcBef>
                          <a:spcPts val="750"/>
                        </a:spcBef>
                        <a:spcAft>
                          <a:spcPts val="750"/>
                        </a:spcAft>
                      </a:pPr>
                      <a:r>
                        <a:rPr lang="zh-CN" sz="1400" dirty="0">
                          <a:solidFill>
                            <a:schemeClr val="tx1">
                              <a:lumMod val="75000"/>
                              <a:lumOff val="25000"/>
                            </a:schemeClr>
                          </a:solidFill>
                          <a:effectLst/>
                        </a:rPr>
                        <a:t>返回与文本相同长度的列表，如果没有匹配，则返回</a:t>
                      </a:r>
                      <a:r>
                        <a:rPr lang="en-US" sz="1400" dirty="0">
                          <a:solidFill>
                            <a:schemeClr val="tx1">
                              <a:lumMod val="75000"/>
                              <a:lumOff val="25000"/>
                            </a:schemeClr>
                          </a:solidFill>
                          <a:effectLst/>
                        </a:rPr>
                        <a:t>-1</a:t>
                      </a:r>
                      <a:r>
                        <a:rPr lang="zh-CN" sz="1400" dirty="0">
                          <a:solidFill>
                            <a:schemeClr val="tx1">
                              <a:lumMod val="75000"/>
                              <a:lumOff val="25000"/>
                            </a:schemeClr>
                          </a:solidFill>
                          <a:effectLst/>
                        </a:rPr>
                        <a:t>，或者具有匹配的起始位置的整数序列和对应于模式的括号子表达式的所有子串，其中属性</a:t>
                      </a:r>
                      <a:r>
                        <a:rPr lang="en-US" sz="1400" dirty="0">
                          <a:solidFill>
                            <a:schemeClr val="tx1">
                              <a:lumMod val="75000"/>
                              <a:lumOff val="25000"/>
                            </a:schemeClr>
                          </a:solidFill>
                          <a:effectLst/>
                        </a:rPr>
                        <a:t>“match .length“</a:t>
                      </a:r>
                      <a:r>
                        <a:rPr lang="zh-CN" sz="1400" dirty="0">
                          <a:solidFill>
                            <a:schemeClr val="tx1">
                              <a:lumMod val="75000"/>
                              <a:lumOff val="25000"/>
                            </a:schemeClr>
                          </a:solidFill>
                          <a:effectLst/>
                        </a:rPr>
                        <a:t>给出匹配长度的向量（或没有匹配的</a:t>
                      </a:r>
                      <a:r>
                        <a:rPr lang="en-US" sz="1400" dirty="0">
                          <a:solidFill>
                            <a:schemeClr val="tx1">
                              <a:lumMod val="75000"/>
                              <a:lumOff val="25000"/>
                            </a:schemeClr>
                          </a:solidFill>
                          <a:effectLst/>
                        </a:rPr>
                        <a:t>-1</a:t>
                      </a:r>
                      <a:r>
                        <a:rPr lang="zh-CN" sz="1400" dirty="0">
                          <a:solidFill>
                            <a:schemeClr val="tx1">
                              <a:lumMod val="75000"/>
                              <a:lumOff val="25000"/>
                            </a:schemeClr>
                          </a:solidFill>
                          <a:effectLst/>
                        </a:rPr>
                        <a:t>）。</a:t>
                      </a:r>
                      <a:endParaRPr lang="zh-CN" sz="1400" dirty="0">
                        <a:solidFill>
                          <a:schemeClr val="tx1">
                            <a:lumMod val="75000"/>
                            <a:lumOff val="25000"/>
                          </a:schemeClr>
                        </a:solidFill>
                        <a:effectLst/>
                        <a:latin typeface="Times New Roman" panose="02020603050405020304"/>
                        <a:cs typeface="宋体" panose="02010600030101010101" pitchFamily="2" charset="-122"/>
                      </a:endParaRPr>
                    </a:p>
                  </a:txBody>
                  <a:tcPr marL="14621" marR="14621" marT="14621" marB="14621"/>
                </a:tc>
                <a:tc vMerge="1">
                  <a:tcPr/>
                </a:tc>
              </a:tr>
            </a:tbl>
          </a:graphicData>
        </a:graphic>
      </p:graphicFrame>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3.3 </a:t>
            </a:r>
            <a:r>
              <a:rPr lang="zh-CN" altLang="en-US" sz="2100" b="1" spc="225" dirty="0" smtClean="0">
                <a:solidFill>
                  <a:prstClr val="white"/>
                </a:solidFill>
              </a:rPr>
              <a:t>字符串操作</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5" name="TextBox 4"/>
          <p:cNvSpPr txBox="1"/>
          <p:nvPr/>
        </p:nvSpPr>
        <p:spPr>
          <a:xfrm>
            <a:off x="590843" y="1012825"/>
            <a:ext cx="7097734" cy="400110"/>
          </a:xfrm>
          <a:prstGeom prst="rect">
            <a:avLst/>
          </a:prstGeom>
          <a:noFill/>
        </p:spPr>
        <p:txBody>
          <a:bodyPr wrap="square" rtlCol="0">
            <a:spAutoFit/>
          </a:bodyPr>
          <a:lstStyle/>
          <a:p>
            <a:r>
              <a:rPr lang="zh-CN" altLang="zh-CN" sz="2000" dirty="0">
                <a:solidFill>
                  <a:schemeClr val="tx1">
                    <a:lumMod val="75000"/>
                    <a:lumOff val="25000"/>
                  </a:schemeClr>
                </a:solidFill>
              </a:rPr>
              <a:t>正则表达式转义字符</a:t>
            </a:r>
            <a:endParaRPr lang="zh-CN" altLang="zh-CN" sz="2000" dirty="0" smtClean="0">
              <a:solidFill>
                <a:schemeClr val="tx1">
                  <a:lumMod val="75000"/>
                  <a:lumOff val="25000"/>
                </a:schemeClr>
              </a:solidFill>
            </a:endParaRPr>
          </a:p>
        </p:txBody>
      </p:sp>
      <p:graphicFrame>
        <p:nvGraphicFramePr>
          <p:cNvPr id="6" name="表格 5"/>
          <p:cNvGraphicFramePr>
            <a:graphicFrameLocks noGrp="1"/>
          </p:cNvGraphicFramePr>
          <p:nvPr/>
        </p:nvGraphicFramePr>
        <p:xfrm>
          <a:off x="609404" y="1412935"/>
          <a:ext cx="7807310" cy="4194810"/>
        </p:xfrm>
        <a:graphic>
          <a:graphicData uri="http://schemas.openxmlformats.org/drawingml/2006/table">
            <a:tbl>
              <a:tblPr firstRow="1" firstCol="1" bandRow="1">
                <a:tableStyleId>{5C22544A-7EE6-4342-B048-85BDC9FD1C3A}</a:tableStyleId>
              </a:tblPr>
              <a:tblGrid>
                <a:gridCol w="990510"/>
                <a:gridCol w="1241760"/>
                <a:gridCol w="5575040"/>
              </a:tblGrid>
              <a:tr h="321082">
                <a:tc rowSpan="6">
                  <a:txBody>
                    <a:bodyPr/>
                    <a:lstStyle/>
                    <a:p>
                      <a:pPr algn="l">
                        <a:spcAft>
                          <a:spcPts val="0"/>
                        </a:spcAft>
                      </a:pPr>
                      <a:r>
                        <a:rPr lang="zh-CN" sz="1800" kern="0">
                          <a:effectLst/>
                        </a:rPr>
                        <a:t>空白元字符</a:t>
                      </a:r>
                      <a:endParaRPr lang="zh-CN" sz="1800" kern="100">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en-US" sz="1800" kern="0">
                          <a:effectLst/>
                        </a:rPr>
                        <a:t>[\b]</a:t>
                      </a:r>
                      <a:endParaRPr lang="zh-CN" sz="1800" kern="100">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800" kern="0">
                          <a:effectLst/>
                        </a:rPr>
                        <a:t>回退（并删除）一个字符（</a:t>
                      </a:r>
                      <a:r>
                        <a:rPr lang="en-US" sz="1800" kern="0">
                          <a:effectLst/>
                        </a:rPr>
                        <a:t>backspace</a:t>
                      </a:r>
                      <a:r>
                        <a:rPr lang="zh-CN" sz="1800" kern="0">
                          <a:effectLst/>
                        </a:rPr>
                        <a:t>）</a:t>
                      </a:r>
                      <a:endParaRPr lang="zh-CN" sz="1800" kern="100">
                        <a:effectLst/>
                        <a:latin typeface="等线" panose="02010600030101010101" charset="-122"/>
                        <a:cs typeface="Times New Roman" panose="02020603050405020304"/>
                      </a:endParaRPr>
                    </a:p>
                  </a:txBody>
                  <a:tcPr marL="28575" marR="28575" marT="28575" marB="28575" anchor="ctr"/>
                </a:tc>
              </a:tr>
              <a:tr h="321082">
                <a:tc vMerge="1">
                  <a:tcPr/>
                </a:tc>
                <a:tc>
                  <a:txBody>
                    <a:bodyPr/>
                    <a:lstStyle/>
                    <a:p>
                      <a:pPr algn="l">
                        <a:spcAft>
                          <a:spcPts val="0"/>
                        </a:spcAft>
                      </a:pPr>
                      <a:r>
                        <a:rPr lang="en-US" sz="1800" kern="0">
                          <a:solidFill>
                            <a:schemeClr val="tx1">
                              <a:lumMod val="75000"/>
                              <a:lumOff val="25000"/>
                            </a:schemeClr>
                          </a:solidFill>
                          <a:effectLst/>
                        </a:rPr>
                        <a:t>\f</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800" kern="0">
                          <a:solidFill>
                            <a:schemeClr val="tx1">
                              <a:lumMod val="75000"/>
                              <a:lumOff val="25000"/>
                            </a:schemeClr>
                          </a:solidFill>
                          <a:effectLst/>
                        </a:rPr>
                        <a:t>换页符</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321082">
                <a:tc vMerge="1">
                  <a:tcPr/>
                </a:tc>
                <a:tc>
                  <a:txBody>
                    <a:bodyPr/>
                    <a:lstStyle/>
                    <a:p>
                      <a:pPr algn="l">
                        <a:spcAft>
                          <a:spcPts val="0"/>
                        </a:spcAft>
                      </a:pPr>
                      <a:r>
                        <a:rPr lang="en-US" sz="1800" kern="0">
                          <a:solidFill>
                            <a:schemeClr val="tx1">
                              <a:lumMod val="75000"/>
                              <a:lumOff val="25000"/>
                            </a:schemeClr>
                          </a:solidFill>
                          <a:effectLst/>
                        </a:rPr>
                        <a:t>\n</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800" kern="0">
                          <a:solidFill>
                            <a:schemeClr val="tx1">
                              <a:lumMod val="75000"/>
                              <a:lumOff val="25000"/>
                            </a:schemeClr>
                          </a:solidFill>
                          <a:effectLst/>
                        </a:rPr>
                        <a:t>换行符</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321082">
                <a:tc vMerge="1">
                  <a:tcPr/>
                </a:tc>
                <a:tc>
                  <a:txBody>
                    <a:bodyPr/>
                    <a:lstStyle/>
                    <a:p>
                      <a:pPr algn="l">
                        <a:spcAft>
                          <a:spcPts val="0"/>
                        </a:spcAft>
                      </a:pPr>
                      <a:r>
                        <a:rPr lang="en-US" sz="1800" kern="0">
                          <a:solidFill>
                            <a:schemeClr val="tx1">
                              <a:lumMod val="75000"/>
                              <a:lumOff val="25000"/>
                            </a:schemeClr>
                          </a:solidFill>
                          <a:effectLst/>
                        </a:rPr>
                        <a:t>\r</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800" kern="0">
                          <a:solidFill>
                            <a:schemeClr val="tx1">
                              <a:lumMod val="75000"/>
                              <a:lumOff val="25000"/>
                            </a:schemeClr>
                          </a:solidFill>
                          <a:effectLst/>
                        </a:rPr>
                        <a:t>回车符</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321082">
                <a:tc vMerge="1">
                  <a:tcPr/>
                </a:tc>
                <a:tc>
                  <a:txBody>
                    <a:bodyPr/>
                    <a:lstStyle/>
                    <a:p>
                      <a:pPr algn="l">
                        <a:spcAft>
                          <a:spcPts val="0"/>
                        </a:spcAft>
                      </a:pPr>
                      <a:r>
                        <a:rPr lang="en-US" sz="1800" kern="0">
                          <a:solidFill>
                            <a:schemeClr val="tx1">
                              <a:lumMod val="75000"/>
                              <a:lumOff val="25000"/>
                            </a:schemeClr>
                          </a:solidFill>
                          <a:effectLst/>
                        </a:rPr>
                        <a:t>\t</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800" kern="0">
                          <a:solidFill>
                            <a:schemeClr val="tx1">
                              <a:lumMod val="75000"/>
                              <a:lumOff val="25000"/>
                            </a:schemeClr>
                          </a:solidFill>
                          <a:effectLst/>
                        </a:rPr>
                        <a:t>制表符（</a:t>
                      </a:r>
                      <a:r>
                        <a:rPr lang="en-US" sz="1800" kern="0">
                          <a:solidFill>
                            <a:schemeClr val="tx1">
                              <a:lumMod val="75000"/>
                              <a:lumOff val="25000"/>
                            </a:schemeClr>
                          </a:solidFill>
                          <a:effectLst/>
                        </a:rPr>
                        <a:t>tab</a:t>
                      </a:r>
                      <a:r>
                        <a:rPr lang="zh-CN" sz="1800" kern="0">
                          <a:solidFill>
                            <a:schemeClr val="tx1">
                              <a:lumMod val="75000"/>
                              <a:lumOff val="25000"/>
                            </a:schemeClr>
                          </a:solidFill>
                          <a:effectLst/>
                        </a:rPr>
                        <a:t>）</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321082">
                <a:tc vMerge="1">
                  <a:tcPr/>
                </a:tc>
                <a:tc>
                  <a:txBody>
                    <a:bodyPr/>
                    <a:lstStyle/>
                    <a:p>
                      <a:pPr algn="l">
                        <a:spcAft>
                          <a:spcPts val="0"/>
                        </a:spcAft>
                      </a:pPr>
                      <a:r>
                        <a:rPr lang="en-US" sz="1800" kern="0">
                          <a:solidFill>
                            <a:schemeClr val="tx1">
                              <a:lumMod val="75000"/>
                              <a:lumOff val="25000"/>
                            </a:schemeClr>
                          </a:solidFill>
                          <a:effectLst/>
                        </a:rPr>
                        <a:t>\v</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800" kern="0">
                          <a:solidFill>
                            <a:schemeClr val="tx1">
                              <a:lumMod val="75000"/>
                              <a:lumOff val="25000"/>
                            </a:schemeClr>
                          </a:solidFill>
                          <a:effectLst/>
                        </a:rPr>
                        <a:t>垂直制表符</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321082">
                <a:tc gridSpan="3">
                  <a:txBody>
                    <a:bodyPr/>
                    <a:lstStyle/>
                    <a:p>
                      <a:pPr algn="l">
                        <a:spcAft>
                          <a:spcPts val="0"/>
                        </a:spcAft>
                      </a:pPr>
                      <a:endParaRPr lang="zh-CN" sz="1800" kern="100" dirty="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hMerge="1">
                  <a:tcPr/>
                </a:tc>
                <a:tc hMerge="1">
                  <a:tcPr/>
                </a:tc>
              </a:tr>
              <a:tr h="321082">
                <a:tc rowSpan="2">
                  <a:txBody>
                    <a:bodyPr/>
                    <a:lstStyle/>
                    <a:p>
                      <a:pPr algn="l">
                        <a:spcAft>
                          <a:spcPts val="0"/>
                        </a:spcAft>
                      </a:pPr>
                      <a:r>
                        <a:rPr lang="zh-CN" sz="1800" kern="0">
                          <a:effectLst/>
                        </a:rPr>
                        <a:t>匹配数字与非数字</a:t>
                      </a:r>
                      <a:endParaRPr lang="zh-CN" sz="1800" kern="100">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en-US" sz="1800" kern="0">
                          <a:solidFill>
                            <a:schemeClr val="tx1">
                              <a:lumMod val="75000"/>
                              <a:lumOff val="25000"/>
                            </a:schemeClr>
                          </a:solidFill>
                          <a:effectLst/>
                        </a:rPr>
                        <a:t>\d</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800" kern="0">
                          <a:solidFill>
                            <a:schemeClr val="tx1">
                              <a:lumMod val="75000"/>
                              <a:lumOff val="25000"/>
                            </a:schemeClr>
                          </a:solidFill>
                          <a:effectLst/>
                        </a:rPr>
                        <a:t>任何一个数字字符，等价于</a:t>
                      </a:r>
                      <a:r>
                        <a:rPr lang="en-US" sz="1800" kern="0">
                          <a:solidFill>
                            <a:schemeClr val="tx1">
                              <a:lumMod val="75000"/>
                              <a:lumOff val="25000"/>
                            </a:schemeClr>
                          </a:solidFill>
                          <a:effectLst/>
                        </a:rPr>
                        <a:t>[0-9]</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321082">
                <a:tc vMerge="1">
                  <a:tcPr/>
                </a:tc>
                <a:tc>
                  <a:txBody>
                    <a:bodyPr/>
                    <a:lstStyle/>
                    <a:p>
                      <a:pPr algn="l">
                        <a:spcAft>
                          <a:spcPts val="0"/>
                        </a:spcAft>
                      </a:pPr>
                      <a:r>
                        <a:rPr lang="en-US" sz="1800" kern="0">
                          <a:solidFill>
                            <a:schemeClr val="tx1">
                              <a:lumMod val="75000"/>
                              <a:lumOff val="25000"/>
                            </a:schemeClr>
                          </a:solidFill>
                          <a:effectLst/>
                        </a:rPr>
                        <a:t>\D</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800" kern="0">
                          <a:solidFill>
                            <a:schemeClr val="tx1">
                              <a:lumMod val="75000"/>
                              <a:lumOff val="25000"/>
                            </a:schemeClr>
                          </a:solidFill>
                          <a:effectLst/>
                        </a:rPr>
                        <a:t>任何一个非数字字符，等价于</a:t>
                      </a:r>
                      <a:r>
                        <a:rPr lang="en-US" sz="1800" kern="0">
                          <a:solidFill>
                            <a:schemeClr val="tx1">
                              <a:lumMod val="75000"/>
                              <a:lumOff val="25000"/>
                            </a:schemeClr>
                          </a:solidFill>
                          <a:effectLst/>
                        </a:rPr>
                        <a:t>^[0-9]</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547729">
                <a:tc rowSpan="2">
                  <a:txBody>
                    <a:bodyPr/>
                    <a:lstStyle/>
                    <a:p>
                      <a:pPr algn="l">
                        <a:spcAft>
                          <a:spcPts val="0"/>
                        </a:spcAft>
                      </a:pPr>
                      <a:r>
                        <a:rPr lang="zh-CN" sz="1800" kern="0">
                          <a:effectLst/>
                        </a:rPr>
                        <a:t>匹配字母</a:t>
                      </a:r>
                      <a:r>
                        <a:rPr lang="en-US" sz="1800" kern="0">
                          <a:effectLst/>
                        </a:rPr>
                        <a:t>\</a:t>
                      </a:r>
                      <a:r>
                        <a:rPr lang="zh-CN" sz="1800" kern="0">
                          <a:effectLst/>
                        </a:rPr>
                        <a:t>非字母与数字</a:t>
                      </a:r>
                      <a:endParaRPr lang="zh-CN" sz="1800" kern="100">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en-US" sz="1800" kern="0">
                          <a:solidFill>
                            <a:schemeClr val="tx1">
                              <a:lumMod val="75000"/>
                              <a:lumOff val="25000"/>
                            </a:schemeClr>
                          </a:solidFill>
                          <a:effectLst/>
                        </a:rPr>
                        <a:t>\w</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800" kern="0">
                          <a:solidFill>
                            <a:schemeClr val="tx1">
                              <a:lumMod val="75000"/>
                              <a:lumOff val="25000"/>
                            </a:schemeClr>
                          </a:solidFill>
                          <a:effectLst/>
                        </a:rPr>
                        <a:t>任何一个字母数字字符（大小写均可以）或下划线字符（等价于</a:t>
                      </a:r>
                      <a:r>
                        <a:rPr lang="en-US" sz="1800" kern="0">
                          <a:solidFill>
                            <a:schemeClr val="tx1">
                              <a:lumMod val="75000"/>
                              <a:lumOff val="25000"/>
                            </a:schemeClr>
                          </a:solidFill>
                          <a:effectLst/>
                        </a:rPr>
                        <a:t>[a-zA-Z0-9]</a:t>
                      </a:r>
                      <a:r>
                        <a:rPr lang="zh-CN" sz="1800" kern="0">
                          <a:solidFill>
                            <a:schemeClr val="tx1">
                              <a:lumMod val="75000"/>
                              <a:lumOff val="25000"/>
                            </a:schemeClr>
                          </a:solidFill>
                          <a:effectLst/>
                        </a:rPr>
                        <a:t>）</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547729">
                <a:tc vMerge="1">
                  <a:tcPr/>
                </a:tc>
                <a:tc>
                  <a:txBody>
                    <a:bodyPr/>
                    <a:lstStyle/>
                    <a:p>
                      <a:pPr algn="l">
                        <a:spcAft>
                          <a:spcPts val="0"/>
                        </a:spcAft>
                      </a:pPr>
                      <a:r>
                        <a:rPr lang="en-US" sz="1800" kern="0">
                          <a:solidFill>
                            <a:schemeClr val="tx1">
                              <a:lumMod val="75000"/>
                              <a:lumOff val="25000"/>
                            </a:schemeClr>
                          </a:solidFill>
                          <a:effectLst/>
                        </a:rPr>
                        <a:t>\W</a:t>
                      </a:r>
                      <a:endParaRPr lang="en-US" sz="18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800" kern="0" dirty="0">
                          <a:solidFill>
                            <a:schemeClr val="tx1">
                              <a:lumMod val="75000"/>
                              <a:lumOff val="25000"/>
                            </a:schemeClr>
                          </a:solidFill>
                          <a:effectLst/>
                        </a:rPr>
                        <a:t>任何一个非字母数字或下划线字符（等价于</a:t>
                      </a:r>
                      <a:r>
                        <a:rPr lang="en-US" sz="1800" kern="0" dirty="0">
                          <a:solidFill>
                            <a:schemeClr val="tx1">
                              <a:lumMod val="75000"/>
                              <a:lumOff val="25000"/>
                            </a:schemeClr>
                          </a:solidFill>
                          <a:effectLst/>
                        </a:rPr>
                        <a:t>[^a-zA-Z0-9]</a:t>
                      </a:r>
                      <a:r>
                        <a:rPr lang="zh-CN" sz="1800" kern="0" dirty="0">
                          <a:solidFill>
                            <a:schemeClr val="tx1">
                              <a:lumMod val="75000"/>
                              <a:lumOff val="25000"/>
                            </a:schemeClr>
                          </a:solidFill>
                          <a:effectLst/>
                        </a:rPr>
                        <a:t>）</a:t>
                      </a:r>
                      <a:endParaRPr lang="zh-CN" sz="1800" kern="0" dirty="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bl>
          </a:graphicData>
        </a:graphic>
      </p:graphicFrame>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3.3 </a:t>
            </a:r>
            <a:r>
              <a:rPr lang="zh-CN" altLang="en-US" sz="2100" b="1" spc="225" dirty="0" smtClean="0">
                <a:solidFill>
                  <a:prstClr val="white"/>
                </a:solidFill>
              </a:rPr>
              <a:t>字符串操作</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5" name="TextBox 4"/>
          <p:cNvSpPr txBox="1"/>
          <p:nvPr/>
        </p:nvSpPr>
        <p:spPr>
          <a:xfrm>
            <a:off x="590843" y="1012825"/>
            <a:ext cx="7097734" cy="400110"/>
          </a:xfrm>
          <a:prstGeom prst="rect">
            <a:avLst/>
          </a:prstGeom>
          <a:noFill/>
        </p:spPr>
        <p:txBody>
          <a:bodyPr wrap="square" rtlCol="0">
            <a:spAutoFit/>
          </a:bodyPr>
          <a:lstStyle/>
          <a:p>
            <a:r>
              <a:rPr lang="zh-CN" altLang="zh-CN" sz="2000" dirty="0">
                <a:solidFill>
                  <a:schemeClr val="tx1">
                    <a:lumMod val="75000"/>
                    <a:lumOff val="25000"/>
                  </a:schemeClr>
                </a:solidFill>
              </a:rPr>
              <a:t>正则表达式转义字符</a:t>
            </a:r>
            <a:endParaRPr lang="zh-CN" altLang="zh-CN" sz="2000" dirty="0" smtClean="0">
              <a:solidFill>
                <a:schemeClr val="tx1">
                  <a:lumMod val="75000"/>
                  <a:lumOff val="25000"/>
                </a:schemeClr>
              </a:solidFill>
            </a:endParaRPr>
          </a:p>
        </p:txBody>
      </p:sp>
      <p:graphicFrame>
        <p:nvGraphicFramePr>
          <p:cNvPr id="4" name="表格 3"/>
          <p:cNvGraphicFramePr>
            <a:graphicFrameLocks noGrp="1"/>
          </p:cNvGraphicFramePr>
          <p:nvPr/>
        </p:nvGraphicFramePr>
        <p:xfrm>
          <a:off x="452232" y="1522742"/>
          <a:ext cx="8129061" cy="4343486"/>
        </p:xfrm>
        <a:graphic>
          <a:graphicData uri="http://schemas.openxmlformats.org/drawingml/2006/table">
            <a:tbl>
              <a:tblPr firstRow="1" firstCol="1" bandRow="1">
                <a:tableStyleId>{5C22544A-7EE6-4342-B048-85BDC9FD1C3A}</a:tableStyleId>
              </a:tblPr>
              <a:tblGrid>
                <a:gridCol w="1031331"/>
                <a:gridCol w="1090825"/>
                <a:gridCol w="6006905"/>
              </a:tblGrid>
              <a:tr h="310249">
                <a:tc rowSpan="2">
                  <a:txBody>
                    <a:bodyPr/>
                    <a:lstStyle/>
                    <a:p>
                      <a:pPr algn="l">
                        <a:spcAft>
                          <a:spcPts val="0"/>
                        </a:spcAft>
                      </a:pPr>
                      <a:r>
                        <a:rPr lang="zh-CN" sz="1400" kern="0">
                          <a:effectLst/>
                        </a:rPr>
                        <a:t>匹配空白字符</a:t>
                      </a:r>
                      <a:endParaRPr lang="zh-CN" sz="1400" kern="100">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en-US" sz="1400" kern="0">
                          <a:effectLst/>
                        </a:rPr>
                        <a:t>\s</a:t>
                      </a:r>
                      <a:endParaRPr lang="zh-CN" sz="1400" kern="100">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400" kern="0">
                          <a:effectLst/>
                        </a:rPr>
                        <a:t>任何一个空白字符（等价于</a:t>
                      </a:r>
                      <a:r>
                        <a:rPr lang="en-US" sz="1400" kern="0">
                          <a:effectLst/>
                        </a:rPr>
                        <a:t>[\f\n\r\t\v]</a:t>
                      </a:r>
                      <a:r>
                        <a:rPr lang="zh-CN" sz="1400" kern="0">
                          <a:effectLst/>
                        </a:rPr>
                        <a:t>）</a:t>
                      </a:r>
                      <a:endParaRPr lang="zh-CN" sz="1400" kern="100">
                        <a:effectLst/>
                        <a:latin typeface="等线" panose="02010600030101010101" charset="-122"/>
                        <a:cs typeface="Times New Roman" panose="02020603050405020304"/>
                      </a:endParaRPr>
                    </a:p>
                  </a:txBody>
                  <a:tcPr marL="28575" marR="28575" marT="28575" marB="28575" anchor="ctr"/>
                </a:tc>
              </a:tr>
              <a:tr h="310249">
                <a:tc vMerge="1">
                  <a:tcPr/>
                </a:tc>
                <a:tc>
                  <a:txBody>
                    <a:bodyPr/>
                    <a:lstStyle/>
                    <a:p>
                      <a:pPr algn="l">
                        <a:spcAft>
                          <a:spcPts val="0"/>
                        </a:spcAft>
                      </a:pPr>
                      <a:r>
                        <a:rPr lang="en-US" sz="1400" kern="0">
                          <a:solidFill>
                            <a:schemeClr val="tx1">
                              <a:lumMod val="75000"/>
                              <a:lumOff val="25000"/>
                            </a:schemeClr>
                          </a:solidFill>
                          <a:effectLst/>
                        </a:rPr>
                        <a:t>\S</a:t>
                      </a:r>
                      <a:endParaRPr lang="en-US"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400" kern="0">
                          <a:solidFill>
                            <a:schemeClr val="tx1">
                              <a:lumMod val="75000"/>
                              <a:lumOff val="25000"/>
                            </a:schemeClr>
                          </a:solidFill>
                          <a:effectLst/>
                        </a:rPr>
                        <a:t>任何一个非空白字符（等价于</a:t>
                      </a:r>
                      <a:r>
                        <a:rPr lang="en-US" sz="1400" kern="0">
                          <a:solidFill>
                            <a:schemeClr val="tx1">
                              <a:lumMod val="75000"/>
                              <a:lumOff val="25000"/>
                            </a:schemeClr>
                          </a:solidFill>
                          <a:effectLst/>
                        </a:rPr>
                        <a:t>[^\f\n\r\t\v]</a:t>
                      </a:r>
                      <a:r>
                        <a:rPr lang="zh-CN" sz="1400" kern="0">
                          <a:solidFill>
                            <a:schemeClr val="tx1">
                              <a:lumMod val="75000"/>
                              <a:lumOff val="25000"/>
                            </a:schemeClr>
                          </a:solidFill>
                          <a:effectLst/>
                        </a:rPr>
                        <a:t>）</a:t>
                      </a:r>
                      <a:endParaRPr lang="zh-CN"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310249">
                <a:tc rowSpan="12">
                  <a:txBody>
                    <a:bodyPr/>
                    <a:lstStyle/>
                    <a:p>
                      <a:pPr algn="l">
                        <a:spcAft>
                          <a:spcPts val="0"/>
                        </a:spcAft>
                      </a:pPr>
                      <a:r>
                        <a:rPr lang="en-US" sz="1400" kern="0">
                          <a:effectLst/>
                        </a:rPr>
                        <a:t>POSIX</a:t>
                      </a:r>
                      <a:r>
                        <a:rPr lang="zh-CN" sz="1400" kern="0">
                          <a:effectLst/>
                        </a:rPr>
                        <a:t>字符类</a:t>
                      </a:r>
                      <a:endParaRPr lang="zh-CN" sz="1400" kern="100">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en-US" sz="1400" kern="0">
                          <a:solidFill>
                            <a:schemeClr val="tx1">
                              <a:lumMod val="75000"/>
                              <a:lumOff val="25000"/>
                            </a:schemeClr>
                          </a:solidFill>
                          <a:effectLst/>
                        </a:rPr>
                        <a:t>[:alnum:]</a:t>
                      </a:r>
                      <a:endParaRPr lang="en-US"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400" kern="0">
                          <a:solidFill>
                            <a:schemeClr val="tx1">
                              <a:lumMod val="75000"/>
                              <a:lumOff val="25000"/>
                            </a:schemeClr>
                          </a:solidFill>
                          <a:effectLst/>
                        </a:rPr>
                        <a:t>任何一个字母或数字（等价于</a:t>
                      </a:r>
                      <a:r>
                        <a:rPr lang="en-US" sz="1400" kern="0">
                          <a:solidFill>
                            <a:schemeClr val="tx1">
                              <a:lumMod val="75000"/>
                              <a:lumOff val="25000"/>
                            </a:schemeClr>
                          </a:solidFill>
                          <a:effectLst/>
                        </a:rPr>
                        <a:t>[a-ZA-Z0-9]</a:t>
                      </a:r>
                      <a:r>
                        <a:rPr lang="zh-CN" sz="1400" kern="0">
                          <a:solidFill>
                            <a:schemeClr val="tx1">
                              <a:lumMod val="75000"/>
                              <a:lumOff val="25000"/>
                            </a:schemeClr>
                          </a:solidFill>
                          <a:effectLst/>
                        </a:rPr>
                        <a:t>）</a:t>
                      </a:r>
                      <a:endParaRPr lang="zh-CN"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310249">
                <a:tc vMerge="1">
                  <a:tcPr/>
                </a:tc>
                <a:tc>
                  <a:txBody>
                    <a:bodyPr/>
                    <a:lstStyle/>
                    <a:p>
                      <a:pPr algn="l">
                        <a:spcAft>
                          <a:spcPts val="0"/>
                        </a:spcAft>
                      </a:pPr>
                      <a:r>
                        <a:rPr lang="en-US" sz="1400" kern="0">
                          <a:solidFill>
                            <a:schemeClr val="tx1">
                              <a:lumMod val="75000"/>
                              <a:lumOff val="25000"/>
                            </a:schemeClr>
                          </a:solidFill>
                          <a:effectLst/>
                        </a:rPr>
                        <a:t>[:alpha:]</a:t>
                      </a:r>
                      <a:endParaRPr lang="en-US"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400" kern="0">
                          <a:solidFill>
                            <a:schemeClr val="tx1">
                              <a:lumMod val="75000"/>
                              <a:lumOff val="25000"/>
                            </a:schemeClr>
                          </a:solidFill>
                          <a:effectLst/>
                        </a:rPr>
                        <a:t>任何一个字母（等价于</a:t>
                      </a:r>
                      <a:r>
                        <a:rPr lang="en-US" sz="1400" kern="0">
                          <a:solidFill>
                            <a:schemeClr val="tx1">
                              <a:lumMod val="75000"/>
                              <a:lumOff val="25000"/>
                            </a:schemeClr>
                          </a:solidFill>
                          <a:effectLst/>
                        </a:rPr>
                        <a:t>[a-ZA-Z]</a:t>
                      </a:r>
                      <a:r>
                        <a:rPr lang="zh-CN" sz="1400" kern="0">
                          <a:solidFill>
                            <a:schemeClr val="tx1">
                              <a:lumMod val="75000"/>
                              <a:lumOff val="25000"/>
                            </a:schemeClr>
                          </a:solidFill>
                          <a:effectLst/>
                        </a:rPr>
                        <a:t>）</a:t>
                      </a:r>
                      <a:endParaRPr lang="zh-CN"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310249">
                <a:tc vMerge="1">
                  <a:tcPr/>
                </a:tc>
                <a:tc>
                  <a:txBody>
                    <a:bodyPr/>
                    <a:lstStyle/>
                    <a:p>
                      <a:pPr algn="l">
                        <a:spcAft>
                          <a:spcPts val="0"/>
                        </a:spcAft>
                      </a:pPr>
                      <a:r>
                        <a:rPr lang="en-US" sz="1400" kern="0">
                          <a:solidFill>
                            <a:schemeClr val="tx1">
                              <a:lumMod val="75000"/>
                              <a:lumOff val="25000"/>
                            </a:schemeClr>
                          </a:solidFill>
                          <a:effectLst/>
                        </a:rPr>
                        <a:t>[:blank:]</a:t>
                      </a:r>
                      <a:endParaRPr lang="en-US"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400" kern="0">
                          <a:solidFill>
                            <a:schemeClr val="tx1">
                              <a:lumMod val="75000"/>
                              <a:lumOff val="25000"/>
                            </a:schemeClr>
                          </a:solidFill>
                          <a:effectLst/>
                        </a:rPr>
                        <a:t>空格或制表符（等价于</a:t>
                      </a:r>
                      <a:r>
                        <a:rPr lang="en-US" sz="1400" kern="0">
                          <a:solidFill>
                            <a:schemeClr val="tx1">
                              <a:lumMod val="75000"/>
                              <a:lumOff val="25000"/>
                            </a:schemeClr>
                          </a:solidFill>
                          <a:effectLst/>
                        </a:rPr>
                        <a:t>[\t ]</a:t>
                      </a:r>
                      <a:r>
                        <a:rPr lang="zh-CN" sz="1400" kern="0">
                          <a:solidFill>
                            <a:schemeClr val="tx1">
                              <a:lumMod val="75000"/>
                              <a:lumOff val="25000"/>
                            </a:schemeClr>
                          </a:solidFill>
                          <a:effectLst/>
                        </a:rPr>
                        <a:t>）</a:t>
                      </a:r>
                      <a:r>
                        <a:rPr lang="en-US" sz="1400" kern="0">
                          <a:solidFill>
                            <a:schemeClr val="tx1">
                              <a:lumMod val="75000"/>
                              <a:lumOff val="25000"/>
                            </a:schemeClr>
                          </a:solidFill>
                          <a:effectLst/>
                        </a:rPr>
                        <a:t>    </a:t>
                      </a:r>
                      <a:r>
                        <a:rPr lang="zh-CN" sz="1400" kern="0">
                          <a:solidFill>
                            <a:schemeClr val="tx1">
                              <a:lumMod val="75000"/>
                              <a:lumOff val="25000"/>
                            </a:schemeClr>
                          </a:solidFill>
                          <a:effectLst/>
                        </a:rPr>
                        <a:t>注</a:t>
                      </a:r>
                      <a:r>
                        <a:rPr lang="en-US" sz="1400" kern="0">
                          <a:solidFill>
                            <a:schemeClr val="tx1">
                              <a:lumMod val="75000"/>
                              <a:lumOff val="25000"/>
                            </a:schemeClr>
                          </a:solidFill>
                          <a:effectLst/>
                        </a:rPr>
                        <a:t>:t</a:t>
                      </a:r>
                      <a:r>
                        <a:rPr lang="zh-CN" sz="1400" kern="0">
                          <a:solidFill>
                            <a:schemeClr val="tx1">
                              <a:lumMod val="75000"/>
                              <a:lumOff val="25000"/>
                            </a:schemeClr>
                          </a:solidFill>
                          <a:effectLst/>
                        </a:rPr>
                        <a:t>后面有一个空格</a:t>
                      </a:r>
                      <a:endParaRPr lang="zh-CN"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310249">
                <a:tc vMerge="1">
                  <a:tcPr/>
                </a:tc>
                <a:tc>
                  <a:txBody>
                    <a:bodyPr/>
                    <a:lstStyle/>
                    <a:p>
                      <a:pPr algn="l">
                        <a:spcAft>
                          <a:spcPts val="0"/>
                        </a:spcAft>
                      </a:pPr>
                      <a:r>
                        <a:rPr lang="en-US" sz="1400" kern="0">
                          <a:solidFill>
                            <a:schemeClr val="tx1">
                              <a:lumMod val="75000"/>
                              <a:lumOff val="25000"/>
                            </a:schemeClr>
                          </a:solidFill>
                          <a:effectLst/>
                        </a:rPr>
                        <a:t>[:cntrl:]</a:t>
                      </a:r>
                      <a:endParaRPr lang="en-US"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en-US" sz="1400" kern="0">
                          <a:solidFill>
                            <a:schemeClr val="tx1">
                              <a:lumMod val="75000"/>
                              <a:lumOff val="25000"/>
                            </a:schemeClr>
                          </a:solidFill>
                          <a:effectLst/>
                        </a:rPr>
                        <a:t>ASCII</a:t>
                      </a:r>
                      <a:r>
                        <a:rPr lang="zh-CN" sz="1400" kern="0">
                          <a:solidFill>
                            <a:schemeClr val="tx1">
                              <a:lumMod val="75000"/>
                              <a:lumOff val="25000"/>
                            </a:schemeClr>
                          </a:solidFill>
                          <a:effectLst/>
                        </a:rPr>
                        <a:t>控制字符（</a:t>
                      </a:r>
                      <a:r>
                        <a:rPr lang="en-US" sz="1400" kern="0">
                          <a:solidFill>
                            <a:schemeClr val="tx1">
                              <a:lumMod val="75000"/>
                              <a:lumOff val="25000"/>
                            </a:schemeClr>
                          </a:solidFill>
                          <a:effectLst/>
                        </a:rPr>
                        <a:t>ASCII 0</a:t>
                      </a:r>
                      <a:r>
                        <a:rPr lang="zh-CN" sz="1400" kern="0">
                          <a:solidFill>
                            <a:schemeClr val="tx1">
                              <a:lumMod val="75000"/>
                              <a:lumOff val="25000"/>
                            </a:schemeClr>
                          </a:solidFill>
                          <a:effectLst/>
                        </a:rPr>
                        <a:t>到</a:t>
                      </a:r>
                      <a:r>
                        <a:rPr lang="en-US" sz="1400" kern="0">
                          <a:solidFill>
                            <a:schemeClr val="tx1">
                              <a:lumMod val="75000"/>
                              <a:lumOff val="25000"/>
                            </a:schemeClr>
                          </a:solidFill>
                          <a:effectLst/>
                        </a:rPr>
                        <a:t>31</a:t>
                      </a:r>
                      <a:r>
                        <a:rPr lang="zh-CN" sz="1400" kern="0">
                          <a:solidFill>
                            <a:schemeClr val="tx1">
                              <a:lumMod val="75000"/>
                              <a:lumOff val="25000"/>
                            </a:schemeClr>
                          </a:solidFill>
                          <a:effectLst/>
                        </a:rPr>
                        <a:t>，再加上</a:t>
                      </a:r>
                      <a:r>
                        <a:rPr lang="en-US" sz="1400" kern="0">
                          <a:solidFill>
                            <a:schemeClr val="tx1">
                              <a:lumMod val="75000"/>
                              <a:lumOff val="25000"/>
                            </a:schemeClr>
                          </a:solidFill>
                          <a:effectLst/>
                        </a:rPr>
                        <a:t>ASCII 127</a:t>
                      </a:r>
                      <a:r>
                        <a:rPr lang="zh-CN" sz="1400" kern="0">
                          <a:solidFill>
                            <a:schemeClr val="tx1">
                              <a:lumMod val="75000"/>
                              <a:lumOff val="25000"/>
                            </a:schemeClr>
                          </a:solidFill>
                          <a:effectLst/>
                        </a:rPr>
                        <a:t>）</a:t>
                      </a:r>
                      <a:endParaRPr lang="zh-CN"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310249">
                <a:tc vMerge="1">
                  <a:tcPr/>
                </a:tc>
                <a:tc>
                  <a:txBody>
                    <a:bodyPr/>
                    <a:lstStyle/>
                    <a:p>
                      <a:pPr algn="l">
                        <a:spcAft>
                          <a:spcPts val="0"/>
                        </a:spcAft>
                      </a:pPr>
                      <a:r>
                        <a:rPr lang="en-US" sz="1400" kern="0">
                          <a:solidFill>
                            <a:schemeClr val="tx1">
                              <a:lumMod val="75000"/>
                              <a:lumOff val="25000"/>
                            </a:schemeClr>
                          </a:solidFill>
                          <a:effectLst/>
                        </a:rPr>
                        <a:t>[:digit:]</a:t>
                      </a:r>
                      <a:endParaRPr lang="en-US"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400" kern="0">
                          <a:solidFill>
                            <a:schemeClr val="tx1">
                              <a:lumMod val="75000"/>
                              <a:lumOff val="25000"/>
                            </a:schemeClr>
                          </a:solidFill>
                          <a:effectLst/>
                        </a:rPr>
                        <a:t>任何一个数字（等价于</a:t>
                      </a:r>
                      <a:r>
                        <a:rPr lang="en-US" sz="1400" kern="0">
                          <a:solidFill>
                            <a:schemeClr val="tx1">
                              <a:lumMod val="75000"/>
                              <a:lumOff val="25000"/>
                            </a:schemeClr>
                          </a:solidFill>
                          <a:effectLst/>
                        </a:rPr>
                        <a:t>[0-9])</a:t>
                      </a:r>
                      <a:endParaRPr lang="en-US"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310249">
                <a:tc vMerge="1">
                  <a:tcPr/>
                </a:tc>
                <a:tc>
                  <a:txBody>
                    <a:bodyPr/>
                    <a:lstStyle/>
                    <a:p>
                      <a:pPr algn="l">
                        <a:spcAft>
                          <a:spcPts val="0"/>
                        </a:spcAft>
                      </a:pPr>
                      <a:r>
                        <a:rPr lang="en-US" sz="1400" kern="0">
                          <a:solidFill>
                            <a:schemeClr val="tx1">
                              <a:lumMod val="75000"/>
                              <a:lumOff val="25000"/>
                            </a:schemeClr>
                          </a:solidFill>
                          <a:effectLst/>
                        </a:rPr>
                        <a:t>[:graph:]</a:t>
                      </a:r>
                      <a:endParaRPr lang="en-US"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400" kern="0">
                          <a:solidFill>
                            <a:schemeClr val="tx1">
                              <a:lumMod val="75000"/>
                              <a:lumOff val="25000"/>
                            </a:schemeClr>
                          </a:solidFill>
                          <a:effectLst/>
                        </a:rPr>
                        <a:t>和</a:t>
                      </a:r>
                      <a:r>
                        <a:rPr lang="en-US" sz="1400" kern="0">
                          <a:solidFill>
                            <a:schemeClr val="tx1">
                              <a:lumMod val="75000"/>
                              <a:lumOff val="25000"/>
                            </a:schemeClr>
                          </a:solidFill>
                          <a:effectLst/>
                        </a:rPr>
                        <a:t>[:print:]</a:t>
                      </a:r>
                      <a:r>
                        <a:rPr lang="zh-CN" sz="1400" kern="0">
                          <a:solidFill>
                            <a:schemeClr val="tx1">
                              <a:lumMod val="75000"/>
                              <a:lumOff val="25000"/>
                            </a:schemeClr>
                          </a:solidFill>
                          <a:effectLst/>
                        </a:rPr>
                        <a:t>一样，但不包括空格</a:t>
                      </a:r>
                      <a:endParaRPr lang="zh-CN"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310249">
                <a:tc vMerge="1">
                  <a:tcPr/>
                </a:tc>
                <a:tc>
                  <a:txBody>
                    <a:bodyPr/>
                    <a:lstStyle/>
                    <a:p>
                      <a:pPr algn="l">
                        <a:spcAft>
                          <a:spcPts val="0"/>
                        </a:spcAft>
                      </a:pPr>
                      <a:r>
                        <a:rPr lang="en-US" sz="1400" kern="0">
                          <a:solidFill>
                            <a:schemeClr val="tx1">
                              <a:lumMod val="75000"/>
                              <a:lumOff val="25000"/>
                            </a:schemeClr>
                          </a:solidFill>
                          <a:effectLst/>
                        </a:rPr>
                        <a:t>[:lower:]</a:t>
                      </a:r>
                      <a:endParaRPr lang="en-US"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400" kern="0">
                          <a:solidFill>
                            <a:schemeClr val="tx1">
                              <a:lumMod val="75000"/>
                              <a:lumOff val="25000"/>
                            </a:schemeClr>
                          </a:solidFill>
                          <a:effectLst/>
                        </a:rPr>
                        <a:t>任何一个小写字母（等价于</a:t>
                      </a:r>
                      <a:r>
                        <a:rPr lang="en-US" sz="1400" kern="0">
                          <a:solidFill>
                            <a:schemeClr val="tx1">
                              <a:lumMod val="75000"/>
                              <a:lumOff val="25000"/>
                            </a:schemeClr>
                          </a:solidFill>
                          <a:effectLst/>
                        </a:rPr>
                        <a:t>[a-z])</a:t>
                      </a:r>
                      <a:endParaRPr lang="en-US"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310249">
                <a:tc vMerge="1">
                  <a:tcPr/>
                </a:tc>
                <a:tc>
                  <a:txBody>
                    <a:bodyPr/>
                    <a:lstStyle/>
                    <a:p>
                      <a:pPr algn="l">
                        <a:spcAft>
                          <a:spcPts val="0"/>
                        </a:spcAft>
                      </a:pPr>
                      <a:r>
                        <a:rPr lang="en-US" sz="1400" kern="0">
                          <a:solidFill>
                            <a:schemeClr val="tx1">
                              <a:lumMod val="75000"/>
                              <a:lumOff val="25000"/>
                            </a:schemeClr>
                          </a:solidFill>
                          <a:effectLst/>
                        </a:rPr>
                        <a:t>[:print:]</a:t>
                      </a:r>
                      <a:endParaRPr lang="en-US"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400" kern="0">
                          <a:solidFill>
                            <a:schemeClr val="tx1">
                              <a:lumMod val="75000"/>
                              <a:lumOff val="25000"/>
                            </a:schemeClr>
                          </a:solidFill>
                          <a:effectLst/>
                        </a:rPr>
                        <a:t>任何一个可打印字符</a:t>
                      </a:r>
                      <a:endParaRPr lang="zh-CN"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310249">
                <a:tc vMerge="1">
                  <a:tcPr/>
                </a:tc>
                <a:tc>
                  <a:txBody>
                    <a:bodyPr/>
                    <a:lstStyle/>
                    <a:p>
                      <a:pPr algn="l">
                        <a:spcAft>
                          <a:spcPts val="0"/>
                        </a:spcAft>
                      </a:pPr>
                      <a:r>
                        <a:rPr lang="en-US" sz="1400" kern="0">
                          <a:solidFill>
                            <a:schemeClr val="tx1">
                              <a:lumMod val="75000"/>
                              <a:lumOff val="25000"/>
                            </a:schemeClr>
                          </a:solidFill>
                          <a:effectLst/>
                        </a:rPr>
                        <a:t>[:punct:]</a:t>
                      </a:r>
                      <a:endParaRPr lang="en-US"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400" kern="0">
                          <a:solidFill>
                            <a:schemeClr val="tx1">
                              <a:lumMod val="75000"/>
                              <a:lumOff val="25000"/>
                            </a:schemeClr>
                          </a:solidFill>
                          <a:effectLst/>
                        </a:rPr>
                        <a:t>既不属于</a:t>
                      </a:r>
                      <a:r>
                        <a:rPr lang="en-US" sz="1400" kern="0">
                          <a:solidFill>
                            <a:schemeClr val="tx1">
                              <a:lumMod val="75000"/>
                              <a:lumOff val="25000"/>
                            </a:schemeClr>
                          </a:solidFill>
                          <a:effectLst/>
                        </a:rPr>
                        <a:t>[:alnum:]</a:t>
                      </a:r>
                      <a:r>
                        <a:rPr lang="zh-CN" sz="1400" kern="0">
                          <a:solidFill>
                            <a:schemeClr val="tx1">
                              <a:lumMod val="75000"/>
                              <a:lumOff val="25000"/>
                            </a:schemeClr>
                          </a:solidFill>
                          <a:effectLst/>
                        </a:rPr>
                        <a:t>，也不属于</a:t>
                      </a:r>
                      <a:r>
                        <a:rPr lang="en-US" sz="1400" kern="0">
                          <a:solidFill>
                            <a:schemeClr val="tx1">
                              <a:lumMod val="75000"/>
                              <a:lumOff val="25000"/>
                            </a:schemeClr>
                          </a:solidFill>
                          <a:effectLst/>
                        </a:rPr>
                        <a:t>[:cntrl:]</a:t>
                      </a:r>
                      <a:r>
                        <a:rPr lang="zh-CN" sz="1400" kern="0">
                          <a:solidFill>
                            <a:schemeClr val="tx1">
                              <a:lumMod val="75000"/>
                              <a:lumOff val="25000"/>
                            </a:schemeClr>
                          </a:solidFill>
                          <a:effectLst/>
                        </a:rPr>
                        <a:t>的任何一个字符</a:t>
                      </a:r>
                      <a:endParaRPr lang="zh-CN"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310249">
                <a:tc vMerge="1">
                  <a:tcPr/>
                </a:tc>
                <a:tc>
                  <a:txBody>
                    <a:bodyPr/>
                    <a:lstStyle/>
                    <a:p>
                      <a:pPr algn="l">
                        <a:spcAft>
                          <a:spcPts val="0"/>
                        </a:spcAft>
                      </a:pPr>
                      <a:r>
                        <a:rPr lang="en-US" sz="1400" kern="0">
                          <a:solidFill>
                            <a:schemeClr val="tx1">
                              <a:lumMod val="75000"/>
                              <a:lumOff val="25000"/>
                            </a:schemeClr>
                          </a:solidFill>
                          <a:effectLst/>
                        </a:rPr>
                        <a:t>[:space:]</a:t>
                      </a:r>
                      <a:endParaRPr lang="en-US"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400" kern="0">
                          <a:solidFill>
                            <a:schemeClr val="tx1">
                              <a:lumMod val="75000"/>
                              <a:lumOff val="25000"/>
                            </a:schemeClr>
                          </a:solidFill>
                          <a:effectLst/>
                        </a:rPr>
                        <a:t>任何一个空格字符，包括空格（等价于</a:t>
                      </a:r>
                      <a:r>
                        <a:rPr lang="en-US" sz="1400" kern="0">
                          <a:solidFill>
                            <a:schemeClr val="tx1">
                              <a:lumMod val="75000"/>
                              <a:lumOff val="25000"/>
                            </a:schemeClr>
                          </a:solidFill>
                          <a:effectLst/>
                        </a:rPr>
                        <a:t>[f\n\r\t\v ] </a:t>
                      </a:r>
                      <a:r>
                        <a:rPr lang="zh-CN" sz="1400" kern="0">
                          <a:solidFill>
                            <a:schemeClr val="tx1">
                              <a:lumMod val="75000"/>
                              <a:lumOff val="25000"/>
                            </a:schemeClr>
                          </a:solidFill>
                          <a:effectLst/>
                        </a:rPr>
                        <a:t>注</a:t>
                      </a:r>
                      <a:r>
                        <a:rPr lang="en-US" sz="1400" kern="0">
                          <a:solidFill>
                            <a:schemeClr val="tx1">
                              <a:lumMod val="75000"/>
                              <a:lumOff val="25000"/>
                            </a:schemeClr>
                          </a:solidFill>
                          <a:effectLst/>
                        </a:rPr>
                        <a:t>:v</a:t>
                      </a:r>
                      <a:r>
                        <a:rPr lang="zh-CN" sz="1400" kern="0">
                          <a:solidFill>
                            <a:schemeClr val="tx1">
                              <a:lumMod val="75000"/>
                              <a:lumOff val="25000"/>
                            </a:schemeClr>
                          </a:solidFill>
                          <a:effectLst/>
                        </a:rPr>
                        <a:t>后面有一个空格</a:t>
                      </a:r>
                      <a:endParaRPr lang="zh-CN"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310249">
                <a:tc vMerge="1">
                  <a:tcPr/>
                </a:tc>
                <a:tc>
                  <a:txBody>
                    <a:bodyPr/>
                    <a:lstStyle/>
                    <a:p>
                      <a:pPr algn="l">
                        <a:spcAft>
                          <a:spcPts val="0"/>
                        </a:spcAft>
                      </a:pPr>
                      <a:r>
                        <a:rPr lang="en-US" sz="1400" kern="0">
                          <a:solidFill>
                            <a:schemeClr val="tx1">
                              <a:lumMod val="75000"/>
                              <a:lumOff val="25000"/>
                            </a:schemeClr>
                          </a:solidFill>
                          <a:effectLst/>
                        </a:rPr>
                        <a:t>[:upper:]</a:t>
                      </a:r>
                      <a:endParaRPr lang="en-US"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400" kern="0">
                          <a:solidFill>
                            <a:schemeClr val="tx1">
                              <a:lumMod val="75000"/>
                              <a:lumOff val="25000"/>
                            </a:schemeClr>
                          </a:solidFill>
                          <a:effectLst/>
                        </a:rPr>
                        <a:t>任何一个大写字母（等价于</a:t>
                      </a:r>
                      <a:r>
                        <a:rPr lang="en-US" sz="1400" kern="0">
                          <a:solidFill>
                            <a:schemeClr val="tx1">
                              <a:lumMod val="75000"/>
                              <a:lumOff val="25000"/>
                            </a:schemeClr>
                          </a:solidFill>
                          <a:effectLst/>
                        </a:rPr>
                        <a:t>[A-Z])</a:t>
                      </a:r>
                      <a:endParaRPr lang="en-US"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310249">
                <a:tc vMerge="1">
                  <a:tcPr/>
                </a:tc>
                <a:tc>
                  <a:txBody>
                    <a:bodyPr/>
                    <a:lstStyle/>
                    <a:p>
                      <a:pPr algn="l">
                        <a:spcAft>
                          <a:spcPts val="0"/>
                        </a:spcAft>
                      </a:pPr>
                      <a:r>
                        <a:rPr lang="en-US" sz="1400" kern="0">
                          <a:solidFill>
                            <a:schemeClr val="tx1">
                              <a:lumMod val="75000"/>
                              <a:lumOff val="25000"/>
                            </a:schemeClr>
                          </a:solidFill>
                          <a:effectLst/>
                        </a:rPr>
                        <a:t>[:xdigit:]</a:t>
                      </a:r>
                      <a:endParaRPr lang="en-US" sz="14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400" kern="0" dirty="0">
                          <a:solidFill>
                            <a:schemeClr val="tx1">
                              <a:lumMod val="75000"/>
                              <a:lumOff val="25000"/>
                            </a:schemeClr>
                          </a:solidFill>
                          <a:effectLst/>
                        </a:rPr>
                        <a:t>任何一个十六进制数字</a:t>
                      </a:r>
                      <a:r>
                        <a:rPr lang="en-US" sz="1400" kern="0" dirty="0">
                          <a:solidFill>
                            <a:schemeClr val="tx1">
                              <a:lumMod val="75000"/>
                              <a:lumOff val="25000"/>
                            </a:schemeClr>
                          </a:solidFill>
                          <a:effectLst/>
                        </a:rPr>
                        <a:t>(</a:t>
                      </a:r>
                      <a:r>
                        <a:rPr lang="zh-CN" sz="1400" kern="0" dirty="0">
                          <a:solidFill>
                            <a:schemeClr val="tx1">
                              <a:lumMod val="75000"/>
                              <a:lumOff val="25000"/>
                            </a:schemeClr>
                          </a:solidFill>
                          <a:effectLst/>
                        </a:rPr>
                        <a:t>等价于</a:t>
                      </a:r>
                      <a:r>
                        <a:rPr lang="en-US" sz="1400" kern="0" dirty="0">
                          <a:solidFill>
                            <a:schemeClr val="tx1">
                              <a:lumMod val="75000"/>
                              <a:lumOff val="25000"/>
                            </a:schemeClr>
                          </a:solidFill>
                          <a:effectLst/>
                        </a:rPr>
                        <a:t>[a-fA-F0-9])</a:t>
                      </a:r>
                      <a:endParaRPr lang="en-US" sz="1400" kern="0" dirty="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bl>
          </a:graphicData>
        </a:graphic>
      </p:graphicFrame>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3.3 </a:t>
            </a:r>
            <a:r>
              <a:rPr lang="zh-CN" altLang="en-US" sz="2100" b="1" spc="225" dirty="0" smtClean="0">
                <a:solidFill>
                  <a:prstClr val="white"/>
                </a:solidFill>
              </a:rPr>
              <a:t>字符串操作</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5" name="TextBox 4"/>
          <p:cNvSpPr txBox="1"/>
          <p:nvPr/>
        </p:nvSpPr>
        <p:spPr>
          <a:xfrm>
            <a:off x="590843" y="1012825"/>
            <a:ext cx="7097734" cy="400110"/>
          </a:xfrm>
          <a:prstGeom prst="rect">
            <a:avLst/>
          </a:prstGeom>
          <a:noFill/>
        </p:spPr>
        <p:txBody>
          <a:bodyPr wrap="square" rtlCol="0">
            <a:spAutoFit/>
          </a:bodyPr>
          <a:lstStyle/>
          <a:p>
            <a:r>
              <a:rPr lang="zh-CN" altLang="zh-CN" sz="2000" dirty="0">
                <a:solidFill>
                  <a:schemeClr val="tx1">
                    <a:lumMod val="75000"/>
                    <a:lumOff val="25000"/>
                  </a:schemeClr>
                </a:solidFill>
              </a:rPr>
              <a:t>正则表达式转义字符</a:t>
            </a:r>
            <a:endParaRPr lang="zh-CN" altLang="zh-CN" sz="2000" dirty="0" smtClean="0">
              <a:solidFill>
                <a:schemeClr val="tx1">
                  <a:lumMod val="75000"/>
                  <a:lumOff val="25000"/>
                </a:schemeClr>
              </a:solidFill>
            </a:endParaRPr>
          </a:p>
        </p:txBody>
      </p:sp>
      <p:graphicFrame>
        <p:nvGraphicFramePr>
          <p:cNvPr id="6" name="表格 5"/>
          <p:cNvGraphicFramePr>
            <a:graphicFrameLocks noGrp="1"/>
          </p:cNvGraphicFramePr>
          <p:nvPr/>
        </p:nvGraphicFramePr>
        <p:xfrm>
          <a:off x="452232" y="1636603"/>
          <a:ext cx="8337756" cy="4514014"/>
        </p:xfrm>
        <a:graphic>
          <a:graphicData uri="http://schemas.openxmlformats.org/drawingml/2006/table">
            <a:tbl>
              <a:tblPr firstRow="1" firstCol="1" bandRow="1">
                <a:tableStyleId>{5C22544A-7EE6-4342-B048-85BDC9FD1C3A}</a:tableStyleId>
              </a:tblPr>
              <a:tblGrid>
                <a:gridCol w="1057808"/>
                <a:gridCol w="797062"/>
                <a:gridCol w="6482886"/>
              </a:tblGrid>
              <a:tr h="633521">
                <a:tc rowSpan="11">
                  <a:txBody>
                    <a:bodyPr/>
                    <a:lstStyle/>
                    <a:p>
                      <a:pPr algn="l">
                        <a:spcAft>
                          <a:spcPts val="0"/>
                        </a:spcAft>
                      </a:pPr>
                      <a:r>
                        <a:rPr lang="zh-CN" sz="1600" kern="0">
                          <a:effectLst/>
                        </a:rPr>
                        <a:t>其他</a:t>
                      </a:r>
                      <a:endParaRPr lang="zh-CN" sz="1600" kern="100">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en-US" sz="1600" kern="0">
                          <a:effectLst/>
                        </a:rPr>
                        <a:t>.</a:t>
                      </a:r>
                      <a:endParaRPr lang="zh-CN" sz="1600" kern="100">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600" kern="0">
                          <a:effectLst/>
                        </a:rPr>
                        <a:t>可以匹配任何单个的字符字母数字甚至</a:t>
                      </a:r>
                      <a:r>
                        <a:rPr lang="en-US" sz="1600" kern="0">
                          <a:effectLst/>
                        </a:rPr>
                        <a:t>.</a:t>
                      </a:r>
                      <a:r>
                        <a:rPr lang="zh-CN" sz="1600" kern="0">
                          <a:effectLst/>
                        </a:rPr>
                        <a:t>字符本身。同一个正则表达式允许使用多个</a:t>
                      </a:r>
                      <a:r>
                        <a:rPr lang="en-US" sz="1600" kern="0">
                          <a:effectLst/>
                        </a:rPr>
                        <a:t>.</a:t>
                      </a:r>
                      <a:r>
                        <a:rPr lang="zh-CN" sz="1600" kern="0">
                          <a:effectLst/>
                        </a:rPr>
                        <a:t>字符。但不能匹配换行</a:t>
                      </a:r>
                      <a:endParaRPr lang="zh-CN" sz="1600" kern="100">
                        <a:effectLst/>
                        <a:latin typeface="等线" panose="02010600030101010101" charset="-122"/>
                        <a:cs typeface="Times New Roman" panose="02020603050405020304"/>
                      </a:endParaRPr>
                    </a:p>
                  </a:txBody>
                  <a:tcPr marL="28575" marR="28575" marT="28575" marB="28575" anchor="ctr"/>
                </a:tc>
              </a:tr>
              <a:tr h="262680">
                <a:tc vMerge="1">
                  <a:tcPr/>
                </a:tc>
                <a:tc>
                  <a:txBody>
                    <a:bodyPr/>
                    <a:lstStyle/>
                    <a:p>
                      <a:pPr algn="l">
                        <a:spcAft>
                          <a:spcPts val="0"/>
                        </a:spcAft>
                      </a:pPr>
                      <a:r>
                        <a:rPr lang="en-US" sz="1600" kern="0">
                          <a:solidFill>
                            <a:schemeClr val="tx1">
                              <a:lumMod val="75000"/>
                              <a:lumOff val="25000"/>
                            </a:schemeClr>
                          </a:solidFill>
                          <a:effectLst/>
                        </a:rPr>
                        <a:t>\\</a:t>
                      </a:r>
                      <a:endParaRPr lang="en-US" sz="16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600" kern="0">
                          <a:solidFill>
                            <a:schemeClr val="tx1">
                              <a:lumMod val="75000"/>
                              <a:lumOff val="25000"/>
                            </a:schemeClr>
                          </a:solidFill>
                          <a:effectLst/>
                        </a:rPr>
                        <a:t>转义字符，如果要匹配就要写成</a:t>
                      </a:r>
                      <a:r>
                        <a:rPr lang="en-US" sz="1600" kern="0">
                          <a:solidFill>
                            <a:schemeClr val="tx1">
                              <a:lumMod val="75000"/>
                              <a:lumOff val="25000"/>
                            </a:schemeClr>
                          </a:solidFill>
                          <a:effectLst/>
                        </a:rPr>
                        <a:t>“\\(\\)”</a:t>
                      </a:r>
                      <a:endParaRPr lang="en-US" sz="16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262680">
                <a:tc vMerge="1">
                  <a:tcPr/>
                </a:tc>
                <a:tc>
                  <a:txBody>
                    <a:bodyPr/>
                    <a:lstStyle/>
                    <a:p>
                      <a:pPr algn="l">
                        <a:spcAft>
                          <a:spcPts val="0"/>
                        </a:spcAft>
                      </a:pPr>
                      <a:r>
                        <a:rPr lang="en-US" sz="1600" kern="0">
                          <a:solidFill>
                            <a:schemeClr val="tx1">
                              <a:lumMod val="75000"/>
                              <a:lumOff val="25000"/>
                            </a:schemeClr>
                          </a:solidFill>
                          <a:effectLst/>
                        </a:rPr>
                        <a:t>|</a:t>
                      </a:r>
                      <a:endParaRPr lang="en-US" sz="16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600" kern="0">
                          <a:solidFill>
                            <a:schemeClr val="tx1">
                              <a:lumMod val="75000"/>
                              <a:lumOff val="25000"/>
                            </a:schemeClr>
                          </a:solidFill>
                          <a:effectLst/>
                        </a:rPr>
                        <a:t>表示可选项，即</a:t>
                      </a:r>
                      <a:r>
                        <a:rPr lang="en-US" sz="1600" kern="0">
                          <a:solidFill>
                            <a:schemeClr val="tx1">
                              <a:lumMod val="75000"/>
                              <a:lumOff val="25000"/>
                            </a:schemeClr>
                          </a:solidFill>
                          <a:effectLst/>
                        </a:rPr>
                        <a:t>|</a:t>
                      </a:r>
                      <a:r>
                        <a:rPr lang="zh-CN" sz="1600" kern="0">
                          <a:solidFill>
                            <a:schemeClr val="tx1">
                              <a:lumMod val="75000"/>
                              <a:lumOff val="25000"/>
                            </a:schemeClr>
                          </a:solidFill>
                          <a:effectLst/>
                        </a:rPr>
                        <a:t>前后的表达式任选一个</a:t>
                      </a:r>
                      <a:endParaRPr lang="zh-CN" sz="16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262680">
                <a:tc vMerge="1">
                  <a:tcPr/>
                </a:tc>
                <a:tc>
                  <a:txBody>
                    <a:bodyPr/>
                    <a:lstStyle/>
                    <a:p>
                      <a:pPr algn="l">
                        <a:spcAft>
                          <a:spcPts val="0"/>
                        </a:spcAft>
                      </a:pPr>
                      <a:r>
                        <a:rPr lang="en-US" sz="1600" kern="0">
                          <a:solidFill>
                            <a:schemeClr val="tx1">
                              <a:lumMod val="75000"/>
                              <a:lumOff val="25000"/>
                            </a:schemeClr>
                          </a:solidFill>
                          <a:effectLst/>
                        </a:rPr>
                        <a:t>^</a:t>
                      </a:r>
                      <a:endParaRPr lang="en-US" sz="16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600" kern="0">
                          <a:solidFill>
                            <a:schemeClr val="tx1">
                              <a:lumMod val="75000"/>
                              <a:lumOff val="25000"/>
                            </a:schemeClr>
                          </a:solidFill>
                          <a:effectLst/>
                        </a:rPr>
                        <a:t>取非匹配</a:t>
                      </a:r>
                      <a:endParaRPr lang="zh-CN" sz="16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262680">
                <a:tc vMerge="1">
                  <a:tcPr/>
                </a:tc>
                <a:tc>
                  <a:txBody>
                    <a:bodyPr/>
                    <a:lstStyle/>
                    <a:p>
                      <a:pPr algn="l">
                        <a:spcAft>
                          <a:spcPts val="0"/>
                        </a:spcAft>
                      </a:pPr>
                      <a:r>
                        <a:rPr lang="en-US" sz="1600" kern="0">
                          <a:solidFill>
                            <a:schemeClr val="tx1">
                              <a:lumMod val="75000"/>
                              <a:lumOff val="25000"/>
                            </a:schemeClr>
                          </a:solidFill>
                          <a:effectLst/>
                        </a:rPr>
                        <a:t>$</a:t>
                      </a:r>
                      <a:endParaRPr lang="en-US" sz="16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600" kern="0">
                          <a:solidFill>
                            <a:schemeClr val="tx1">
                              <a:lumMod val="75000"/>
                              <a:lumOff val="25000"/>
                            </a:schemeClr>
                          </a:solidFill>
                          <a:effectLst/>
                        </a:rPr>
                        <a:t>放在句尾，表示一行字符串的结束</a:t>
                      </a:r>
                      <a:endParaRPr lang="zh-CN" sz="16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448101">
                <a:tc vMerge="1">
                  <a:tcPr/>
                </a:tc>
                <a:tc>
                  <a:txBody>
                    <a:bodyPr/>
                    <a:lstStyle/>
                    <a:p>
                      <a:pPr algn="l">
                        <a:spcAft>
                          <a:spcPts val="0"/>
                        </a:spcAft>
                      </a:pPr>
                      <a:r>
                        <a:rPr lang="en-US" sz="1600" kern="0">
                          <a:solidFill>
                            <a:schemeClr val="tx1">
                              <a:lumMod val="75000"/>
                              <a:lumOff val="25000"/>
                            </a:schemeClr>
                          </a:solidFill>
                          <a:effectLst/>
                        </a:rPr>
                        <a:t>()</a:t>
                      </a:r>
                      <a:endParaRPr lang="en-US" sz="16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600" kern="0">
                          <a:solidFill>
                            <a:schemeClr val="tx1">
                              <a:lumMod val="75000"/>
                              <a:lumOff val="25000"/>
                            </a:schemeClr>
                          </a:solidFill>
                          <a:effectLst/>
                        </a:rPr>
                        <a:t>提取匹配的字符串，</a:t>
                      </a:r>
                      <a:r>
                        <a:rPr lang="en-US" sz="1600" kern="0">
                          <a:solidFill>
                            <a:schemeClr val="tx1">
                              <a:lumMod val="75000"/>
                              <a:lumOff val="25000"/>
                            </a:schemeClr>
                          </a:solidFill>
                          <a:effectLst/>
                        </a:rPr>
                        <a:t>(\\s*)</a:t>
                      </a:r>
                      <a:r>
                        <a:rPr lang="zh-CN" sz="1600" kern="0">
                          <a:solidFill>
                            <a:schemeClr val="tx1">
                              <a:lumMod val="75000"/>
                              <a:lumOff val="25000"/>
                            </a:schemeClr>
                          </a:solidFill>
                          <a:effectLst/>
                        </a:rPr>
                        <a:t>表示连续空格的字符串</a:t>
                      </a:r>
                      <a:endParaRPr lang="zh-CN" sz="16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448101">
                <a:tc vMerge="1">
                  <a:tcPr/>
                </a:tc>
                <a:tc>
                  <a:txBody>
                    <a:bodyPr/>
                    <a:lstStyle/>
                    <a:p>
                      <a:pPr algn="l">
                        <a:spcAft>
                          <a:spcPts val="0"/>
                        </a:spcAft>
                      </a:pPr>
                      <a:r>
                        <a:rPr lang="en-US" sz="1600" kern="0">
                          <a:solidFill>
                            <a:schemeClr val="tx1">
                              <a:lumMod val="75000"/>
                              <a:lumOff val="25000"/>
                            </a:schemeClr>
                          </a:solidFill>
                          <a:effectLst/>
                        </a:rPr>
                        <a:t>[]</a:t>
                      </a:r>
                      <a:endParaRPr lang="en-US" sz="16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600" kern="0">
                          <a:solidFill>
                            <a:schemeClr val="tx1">
                              <a:lumMod val="75000"/>
                              <a:lumOff val="25000"/>
                            </a:schemeClr>
                          </a:solidFill>
                          <a:effectLst/>
                        </a:rPr>
                        <a:t>选择方括号中的任意一个</a:t>
                      </a:r>
                      <a:r>
                        <a:rPr lang="en-US" sz="1600" kern="0">
                          <a:solidFill>
                            <a:schemeClr val="tx1">
                              <a:lumMod val="75000"/>
                              <a:lumOff val="25000"/>
                            </a:schemeClr>
                          </a:solidFill>
                          <a:effectLst/>
                        </a:rPr>
                        <a:t>(</a:t>
                      </a:r>
                      <a:r>
                        <a:rPr lang="zh-CN" sz="1600" kern="0">
                          <a:solidFill>
                            <a:schemeClr val="tx1">
                              <a:lumMod val="75000"/>
                              <a:lumOff val="25000"/>
                            </a:schemeClr>
                          </a:solidFill>
                          <a:effectLst/>
                        </a:rPr>
                        <a:t>如</a:t>
                      </a:r>
                      <a:r>
                        <a:rPr lang="en-US" sz="1600" kern="0">
                          <a:solidFill>
                            <a:schemeClr val="tx1">
                              <a:lumMod val="75000"/>
                              <a:lumOff val="25000"/>
                            </a:schemeClr>
                          </a:solidFill>
                          <a:effectLst/>
                        </a:rPr>
                        <a:t>[0-2]</a:t>
                      </a:r>
                      <a:r>
                        <a:rPr lang="zh-CN" sz="1600" kern="0">
                          <a:solidFill>
                            <a:schemeClr val="tx1">
                              <a:lumMod val="75000"/>
                              <a:lumOff val="25000"/>
                            </a:schemeClr>
                          </a:solidFill>
                          <a:effectLst/>
                        </a:rPr>
                        <a:t>和</a:t>
                      </a:r>
                      <a:r>
                        <a:rPr lang="en-US" sz="1600" kern="0">
                          <a:solidFill>
                            <a:schemeClr val="tx1">
                              <a:lumMod val="75000"/>
                              <a:lumOff val="25000"/>
                            </a:schemeClr>
                          </a:solidFill>
                          <a:effectLst/>
                        </a:rPr>
                        <a:t>[012]</a:t>
                      </a:r>
                      <a:r>
                        <a:rPr lang="zh-CN" sz="1600" kern="0">
                          <a:solidFill>
                            <a:schemeClr val="tx1">
                              <a:lumMod val="75000"/>
                              <a:lumOff val="25000"/>
                            </a:schemeClr>
                          </a:solidFill>
                          <a:effectLst/>
                        </a:rPr>
                        <a:t>完全等价，</a:t>
                      </a:r>
                      <a:r>
                        <a:rPr lang="en-US" sz="1600" kern="0">
                          <a:solidFill>
                            <a:schemeClr val="tx1">
                              <a:lumMod val="75000"/>
                              <a:lumOff val="25000"/>
                            </a:schemeClr>
                          </a:solidFill>
                          <a:effectLst/>
                        </a:rPr>
                        <a:t>[Rr]</a:t>
                      </a:r>
                      <a:r>
                        <a:rPr lang="zh-CN" sz="1600" kern="0">
                          <a:solidFill>
                            <a:schemeClr val="tx1">
                              <a:lumMod val="75000"/>
                              <a:lumOff val="25000"/>
                            </a:schemeClr>
                          </a:solidFill>
                          <a:effectLst/>
                        </a:rPr>
                        <a:t>负责匹配字母</a:t>
                      </a:r>
                      <a:r>
                        <a:rPr lang="en-US" sz="1600" kern="0">
                          <a:solidFill>
                            <a:schemeClr val="tx1">
                              <a:lumMod val="75000"/>
                              <a:lumOff val="25000"/>
                            </a:schemeClr>
                          </a:solidFill>
                          <a:effectLst/>
                        </a:rPr>
                        <a:t>R</a:t>
                      </a:r>
                      <a:r>
                        <a:rPr lang="zh-CN" sz="1600" kern="0">
                          <a:solidFill>
                            <a:schemeClr val="tx1">
                              <a:lumMod val="75000"/>
                              <a:lumOff val="25000"/>
                            </a:schemeClr>
                          </a:solidFill>
                          <a:effectLst/>
                        </a:rPr>
                        <a:t>和</a:t>
                      </a:r>
                      <a:r>
                        <a:rPr lang="en-US" sz="1600" kern="0">
                          <a:solidFill>
                            <a:schemeClr val="tx1">
                              <a:lumMod val="75000"/>
                              <a:lumOff val="25000"/>
                            </a:schemeClr>
                          </a:solidFill>
                          <a:effectLst/>
                        </a:rPr>
                        <a:t>r)</a:t>
                      </a:r>
                      <a:endParaRPr lang="en-US" sz="16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633521">
                <a:tc vMerge="1">
                  <a:tcPr/>
                </a:tc>
                <a:tc>
                  <a:txBody>
                    <a:bodyPr/>
                    <a:lstStyle/>
                    <a:p>
                      <a:pPr algn="l">
                        <a:spcAft>
                          <a:spcPts val="0"/>
                        </a:spcAft>
                      </a:pPr>
                      <a:r>
                        <a:rPr lang="en-US" sz="1600" kern="0">
                          <a:solidFill>
                            <a:schemeClr val="tx1">
                              <a:lumMod val="75000"/>
                              <a:lumOff val="25000"/>
                            </a:schemeClr>
                          </a:solidFill>
                          <a:effectLst/>
                        </a:rPr>
                        <a:t>{}</a:t>
                      </a:r>
                      <a:endParaRPr lang="en-US" sz="16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600" kern="0">
                          <a:solidFill>
                            <a:schemeClr val="tx1">
                              <a:lumMod val="75000"/>
                              <a:lumOff val="25000"/>
                            </a:schemeClr>
                          </a:solidFill>
                          <a:effectLst/>
                        </a:rPr>
                        <a:t>前面的字符或表达式的重复次数。如</a:t>
                      </a:r>
                      <a:r>
                        <a:rPr lang="en-US" sz="1600" kern="0">
                          <a:solidFill>
                            <a:schemeClr val="tx1">
                              <a:lumMod val="75000"/>
                              <a:lumOff val="25000"/>
                            </a:schemeClr>
                          </a:solidFill>
                          <a:effectLst/>
                        </a:rPr>
                        <a:t>{5,12}</a:t>
                      </a:r>
                      <a:r>
                        <a:rPr lang="zh-CN" sz="1600" kern="0">
                          <a:solidFill>
                            <a:schemeClr val="tx1">
                              <a:lumMod val="75000"/>
                              <a:lumOff val="25000"/>
                            </a:schemeClr>
                          </a:solidFill>
                          <a:effectLst/>
                        </a:rPr>
                        <a:t>表示重复的次数不能小于</a:t>
                      </a:r>
                      <a:r>
                        <a:rPr lang="en-US" sz="1600" kern="0">
                          <a:solidFill>
                            <a:schemeClr val="tx1">
                              <a:lumMod val="75000"/>
                              <a:lumOff val="25000"/>
                            </a:schemeClr>
                          </a:solidFill>
                          <a:effectLst/>
                        </a:rPr>
                        <a:t>5</a:t>
                      </a:r>
                      <a:r>
                        <a:rPr lang="zh-CN" sz="1600" kern="0">
                          <a:solidFill>
                            <a:schemeClr val="tx1">
                              <a:lumMod val="75000"/>
                              <a:lumOff val="25000"/>
                            </a:schemeClr>
                          </a:solidFill>
                          <a:effectLst/>
                        </a:rPr>
                        <a:t>，不能多于</a:t>
                      </a:r>
                      <a:r>
                        <a:rPr lang="en-US" sz="1600" kern="0">
                          <a:solidFill>
                            <a:schemeClr val="tx1">
                              <a:lumMod val="75000"/>
                              <a:lumOff val="25000"/>
                            </a:schemeClr>
                          </a:solidFill>
                          <a:effectLst/>
                        </a:rPr>
                        <a:t>12</a:t>
                      </a:r>
                      <a:r>
                        <a:rPr lang="zh-CN" sz="1600" kern="0">
                          <a:solidFill>
                            <a:schemeClr val="tx1">
                              <a:lumMod val="75000"/>
                              <a:lumOff val="25000"/>
                            </a:schemeClr>
                          </a:solidFill>
                          <a:effectLst/>
                        </a:rPr>
                        <a:t>，否则都不匹配</a:t>
                      </a:r>
                      <a:endParaRPr lang="zh-CN" sz="16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448101">
                <a:tc vMerge="1">
                  <a:tcPr/>
                </a:tc>
                <a:tc>
                  <a:txBody>
                    <a:bodyPr/>
                    <a:lstStyle/>
                    <a:p>
                      <a:pPr algn="l">
                        <a:spcAft>
                          <a:spcPts val="0"/>
                        </a:spcAft>
                      </a:pPr>
                      <a:r>
                        <a:rPr lang="en-US" sz="1600" kern="0">
                          <a:solidFill>
                            <a:schemeClr val="tx1">
                              <a:lumMod val="75000"/>
                              <a:lumOff val="25000"/>
                            </a:schemeClr>
                          </a:solidFill>
                          <a:effectLst/>
                        </a:rPr>
                        <a:t>*</a:t>
                      </a:r>
                      <a:endParaRPr lang="en-US" sz="16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600" kern="0">
                          <a:solidFill>
                            <a:schemeClr val="tx1">
                              <a:lumMod val="75000"/>
                              <a:lumOff val="25000"/>
                            </a:schemeClr>
                          </a:solidFill>
                          <a:effectLst/>
                        </a:rPr>
                        <a:t>匹配零个或任意多个字符或字符集合，也可以没有匹配</a:t>
                      </a:r>
                      <a:endParaRPr lang="zh-CN" sz="16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262680">
                <a:tc vMerge="1">
                  <a:tcPr/>
                </a:tc>
                <a:tc>
                  <a:txBody>
                    <a:bodyPr/>
                    <a:lstStyle/>
                    <a:p>
                      <a:pPr algn="l">
                        <a:spcAft>
                          <a:spcPts val="0"/>
                        </a:spcAft>
                      </a:pPr>
                      <a:r>
                        <a:rPr lang="en-US" sz="1600" kern="0">
                          <a:solidFill>
                            <a:schemeClr val="tx1">
                              <a:lumMod val="75000"/>
                              <a:lumOff val="25000"/>
                            </a:schemeClr>
                          </a:solidFill>
                          <a:effectLst/>
                        </a:rPr>
                        <a:t>+</a:t>
                      </a:r>
                      <a:endParaRPr lang="en-US" sz="16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600" kern="0">
                          <a:solidFill>
                            <a:schemeClr val="tx1">
                              <a:lumMod val="75000"/>
                              <a:lumOff val="25000"/>
                            </a:schemeClr>
                          </a:solidFill>
                          <a:effectLst/>
                        </a:rPr>
                        <a:t>匹配一个或多个字符，至少匹配一次</a:t>
                      </a:r>
                      <a:endParaRPr lang="zh-CN" sz="16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262680">
                <a:tc vMerge="1">
                  <a:tcPr/>
                </a:tc>
                <a:tc>
                  <a:txBody>
                    <a:bodyPr/>
                    <a:lstStyle/>
                    <a:p>
                      <a:pPr algn="l">
                        <a:spcAft>
                          <a:spcPts val="0"/>
                        </a:spcAft>
                      </a:pPr>
                      <a:r>
                        <a:rPr lang="en-US" sz="1600" kern="0">
                          <a:solidFill>
                            <a:schemeClr val="tx1">
                              <a:lumMod val="75000"/>
                              <a:lumOff val="25000"/>
                            </a:schemeClr>
                          </a:solidFill>
                          <a:effectLst/>
                        </a:rPr>
                        <a:t>?</a:t>
                      </a:r>
                      <a:endParaRPr lang="en-US" sz="1600" kern="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l">
                        <a:spcAft>
                          <a:spcPts val="0"/>
                        </a:spcAft>
                      </a:pPr>
                      <a:r>
                        <a:rPr lang="zh-CN" sz="1600" kern="0" dirty="0">
                          <a:solidFill>
                            <a:schemeClr val="tx1">
                              <a:lumMod val="75000"/>
                              <a:lumOff val="25000"/>
                            </a:schemeClr>
                          </a:solidFill>
                          <a:effectLst/>
                        </a:rPr>
                        <a:t>匹配零个或一个字符</a:t>
                      </a:r>
                      <a:endParaRPr lang="zh-CN" sz="1600" kern="0" dirty="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bl>
          </a:graphicData>
        </a:graphic>
      </p:graphicFrame>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3.3 </a:t>
            </a:r>
            <a:r>
              <a:rPr lang="zh-CN" altLang="en-US" sz="2100" b="1" spc="225" dirty="0" smtClean="0">
                <a:solidFill>
                  <a:prstClr val="white"/>
                </a:solidFill>
              </a:rPr>
              <a:t>字符串操作</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5" name="TextBox 4"/>
          <p:cNvSpPr txBox="1"/>
          <p:nvPr/>
        </p:nvSpPr>
        <p:spPr>
          <a:xfrm>
            <a:off x="590843" y="1012825"/>
            <a:ext cx="7097734" cy="3754874"/>
          </a:xfrm>
          <a:prstGeom prst="rect">
            <a:avLst/>
          </a:prstGeom>
          <a:noFill/>
        </p:spPr>
        <p:txBody>
          <a:bodyPr wrap="square" rtlCol="0">
            <a:spAutoFit/>
          </a:bodyPr>
          <a:lstStyle/>
          <a:p>
            <a:r>
              <a:rPr lang="zh-CN" altLang="zh-CN" sz="2000" dirty="0">
                <a:solidFill>
                  <a:schemeClr val="tx1">
                    <a:lumMod val="75000"/>
                    <a:lumOff val="25000"/>
                  </a:schemeClr>
                </a:solidFill>
              </a:rPr>
              <a:t>【例</a:t>
            </a:r>
            <a:r>
              <a:rPr lang="en-US" altLang="zh-CN" sz="2000" dirty="0">
                <a:solidFill>
                  <a:schemeClr val="tx1">
                    <a:lumMod val="75000"/>
                    <a:lumOff val="25000"/>
                  </a:schemeClr>
                </a:solidFill>
              </a:rPr>
              <a:t>3.5</a:t>
            </a:r>
            <a:r>
              <a:rPr lang="zh-CN" altLang="zh-CN" sz="2000" dirty="0">
                <a:solidFill>
                  <a:schemeClr val="tx1">
                    <a:lumMod val="75000"/>
                    <a:lumOff val="25000"/>
                  </a:schemeClr>
                </a:solidFill>
              </a:rPr>
              <a:t>】查找一下看有没有</a:t>
            </a:r>
            <a:r>
              <a:rPr lang="en-US" altLang="zh-CN" sz="2000" dirty="0">
                <a:solidFill>
                  <a:schemeClr val="tx1">
                    <a:lumMod val="75000"/>
                    <a:lumOff val="25000"/>
                  </a:schemeClr>
                </a:solidFill>
              </a:rPr>
              <a:t>do</a:t>
            </a:r>
            <a:r>
              <a:rPr lang="zh-CN" altLang="zh-CN" sz="2000" dirty="0">
                <a:solidFill>
                  <a:schemeClr val="tx1">
                    <a:lumMod val="75000"/>
                    <a:lumOff val="25000"/>
                  </a:schemeClr>
                </a:solidFill>
              </a:rPr>
              <a:t>组合的单词。</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t>
            </a:r>
            <a:r>
              <a:rPr lang="en-US" altLang="zh-CN" sz="2000" dirty="0" err="1">
                <a:solidFill>
                  <a:schemeClr val="tx1">
                    <a:lumMod val="75000"/>
                    <a:lumOff val="25000"/>
                  </a:schemeClr>
                </a:solidFill>
              </a:rPr>
              <a:t>ext</a:t>
            </a:r>
            <a:r>
              <a:rPr lang="en-US" altLang="zh-CN" sz="2000" dirty="0">
                <a:solidFill>
                  <a:schemeClr val="tx1">
                    <a:lumMod val="75000"/>
                    <a:lumOff val="25000"/>
                  </a:schemeClr>
                </a:solidFill>
              </a:rPr>
              <a:t>&lt;-c("Don't","aim","for","success","if","you","want","it","just","do","what","you","love","and","believe","in","and","it","will","come","naturally")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t>
            </a:r>
            <a:r>
              <a:rPr lang="zh-CN" altLang="zh-CN" sz="2000" dirty="0">
                <a:solidFill>
                  <a:schemeClr val="tx1">
                    <a:lumMod val="75000"/>
                    <a:lumOff val="25000"/>
                  </a:schemeClr>
                </a:solidFill>
              </a:rPr>
              <a:t>查找含有</a:t>
            </a:r>
            <a:r>
              <a:rPr lang="en-US" altLang="zh-CN" sz="2000" dirty="0">
                <a:solidFill>
                  <a:schemeClr val="tx1">
                    <a:lumMod val="75000"/>
                    <a:lumOff val="25000"/>
                  </a:schemeClr>
                </a:solidFill>
              </a:rPr>
              <a:t>DO</a:t>
            </a:r>
            <a:r>
              <a:rPr lang="zh-CN" altLang="zh-CN" sz="2000" dirty="0">
                <a:solidFill>
                  <a:schemeClr val="tx1">
                    <a:lumMod val="75000"/>
                    <a:lumOff val="25000"/>
                  </a:schemeClr>
                </a:solidFill>
              </a:rPr>
              <a:t>组合的单词</a:t>
            </a:r>
            <a:r>
              <a:rPr lang="en-US" altLang="zh-CN" sz="2000" dirty="0">
                <a:solidFill>
                  <a:schemeClr val="tx1">
                    <a:lumMod val="75000"/>
                    <a:lumOff val="25000"/>
                  </a:schemeClr>
                </a:solidFill>
              </a:rPr>
              <a:t>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grep("[</a:t>
            </a:r>
            <a:r>
              <a:rPr lang="en-US" altLang="zh-CN" sz="2000" dirty="0" err="1">
                <a:solidFill>
                  <a:schemeClr val="tx1">
                    <a:lumMod val="75000"/>
                    <a:lumOff val="25000"/>
                  </a:schemeClr>
                </a:solidFill>
              </a:rPr>
              <a:t>Dd</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o",text</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不区分大小写</a:t>
            </a:r>
            <a:r>
              <a:rPr lang="en-US" altLang="zh-CN" sz="2000" dirty="0">
                <a:solidFill>
                  <a:schemeClr val="tx1">
                    <a:lumMod val="75000"/>
                    <a:lumOff val="25000"/>
                  </a:schemeClr>
                </a:solidFill>
              </a:rPr>
              <a:t>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1 10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grep("[D]</a:t>
            </a:r>
            <a:r>
              <a:rPr lang="en-US" altLang="zh-CN" sz="2000" dirty="0" err="1">
                <a:solidFill>
                  <a:schemeClr val="tx1">
                    <a:lumMod val="75000"/>
                    <a:lumOff val="25000"/>
                  </a:schemeClr>
                </a:solidFill>
              </a:rPr>
              <a:t>o",text</a:t>
            </a:r>
            <a:r>
              <a:rPr lang="en-US" altLang="zh-CN" sz="2000" dirty="0">
                <a:solidFill>
                  <a:schemeClr val="tx1">
                    <a:lumMod val="75000"/>
                    <a:lumOff val="25000"/>
                  </a:schemeClr>
                </a:solidFill>
              </a:rPr>
              <a:t>)#D</a:t>
            </a:r>
            <a:r>
              <a:rPr lang="zh-CN" altLang="zh-CN" sz="2000" dirty="0">
                <a:solidFill>
                  <a:schemeClr val="tx1">
                    <a:lumMod val="75000"/>
                    <a:lumOff val="25000"/>
                  </a:schemeClr>
                </a:solidFill>
              </a:rPr>
              <a:t>要大写</a:t>
            </a:r>
            <a:r>
              <a:rPr lang="en-US" altLang="zh-CN" sz="2000" dirty="0">
                <a:solidFill>
                  <a:schemeClr val="tx1">
                    <a:lumMod val="75000"/>
                    <a:lumOff val="25000"/>
                  </a:schemeClr>
                </a:solidFill>
              </a:rPr>
              <a:t>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1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 grep("[d]</a:t>
            </a:r>
            <a:r>
              <a:rPr lang="en-US" altLang="zh-CN" sz="2000" dirty="0" err="1">
                <a:solidFill>
                  <a:schemeClr val="tx1">
                    <a:lumMod val="75000"/>
                    <a:lumOff val="25000"/>
                  </a:schemeClr>
                </a:solidFill>
              </a:rPr>
              <a:t>o",text</a:t>
            </a:r>
            <a:r>
              <a:rPr lang="en-US" altLang="zh-CN" sz="2000" dirty="0">
                <a:solidFill>
                  <a:schemeClr val="tx1">
                    <a:lumMod val="75000"/>
                    <a:lumOff val="25000"/>
                  </a:schemeClr>
                </a:solidFill>
              </a:rPr>
              <a:t>)#D</a:t>
            </a:r>
            <a:r>
              <a:rPr lang="zh-CN" altLang="zh-CN" sz="2000" dirty="0">
                <a:solidFill>
                  <a:schemeClr val="tx1">
                    <a:lumMod val="75000"/>
                    <a:lumOff val="25000"/>
                  </a:schemeClr>
                </a:solidFill>
              </a:rPr>
              <a:t>小写</a:t>
            </a:r>
            <a:r>
              <a:rPr lang="en-US" altLang="zh-CN" sz="2000" dirty="0">
                <a:solidFill>
                  <a:schemeClr val="tx1">
                    <a:lumMod val="75000"/>
                    <a:lumOff val="25000"/>
                  </a:schemeClr>
                </a:solidFill>
              </a:rPr>
              <a:t>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10</a:t>
            </a:r>
            <a:endParaRPr lang="en-US" altLang="zh-CN" sz="2000" dirty="0">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8"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9" name="组合 28"/>
          <p:cNvGrpSpPr/>
          <p:nvPr/>
        </p:nvGrpSpPr>
        <p:grpSpPr>
          <a:xfrm>
            <a:off x="-1" y="-2439"/>
            <a:ext cx="9145786" cy="718410"/>
            <a:chOff x="-1" y="190175"/>
            <a:chExt cx="9145786" cy="525795"/>
          </a:xfrm>
        </p:grpSpPr>
        <p:sp>
          <p:nvSpPr>
            <p:cNvPr id="30" name="任意多边形 29"/>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2" name="任意多边形 31"/>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3" name="文本框 6"/>
          <p:cNvSpPr txBox="1"/>
          <p:nvPr/>
        </p:nvSpPr>
        <p:spPr>
          <a:xfrm>
            <a:off x="452232" y="173917"/>
            <a:ext cx="2281394" cy="415498"/>
          </a:xfrm>
          <a:prstGeom prst="rect">
            <a:avLst/>
          </a:prstGeom>
          <a:noFill/>
        </p:spPr>
        <p:txBody>
          <a:bodyPr wrap="none" rtlCol="0">
            <a:spAutoFit/>
          </a:bodyPr>
          <a:lstStyle/>
          <a:p>
            <a:r>
              <a:rPr lang="en-US" altLang="zh-CN" sz="2100" b="1" spc="225" dirty="0" smtClean="0">
                <a:solidFill>
                  <a:prstClr val="white"/>
                </a:solidFill>
              </a:rPr>
              <a:t>3.3 </a:t>
            </a:r>
            <a:r>
              <a:rPr lang="zh-CN" altLang="en-US" sz="2100" b="1" spc="225" dirty="0" smtClean="0">
                <a:solidFill>
                  <a:prstClr val="white"/>
                </a:solidFill>
              </a:rPr>
              <a:t>字符串操作</a:t>
            </a:r>
            <a:endParaRPr lang="zh-CN" altLang="en-US" sz="2100" b="1" spc="225" dirty="0">
              <a:solidFill>
                <a:prstClr val="white"/>
              </a:solidFill>
            </a:endParaRPr>
          </a:p>
        </p:txBody>
      </p:sp>
      <p:sp>
        <p:nvSpPr>
          <p:cNvPr id="34"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5" name="TextBox 4"/>
          <p:cNvSpPr txBox="1"/>
          <p:nvPr/>
        </p:nvSpPr>
        <p:spPr>
          <a:xfrm>
            <a:off x="590843" y="1012825"/>
            <a:ext cx="7097734" cy="1631216"/>
          </a:xfrm>
          <a:prstGeom prst="rect">
            <a:avLst/>
          </a:prstGeom>
          <a:noFill/>
        </p:spPr>
        <p:txBody>
          <a:bodyPr wrap="square" rtlCol="0">
            <a:spAutoFit/>
          </a:bodyPr>
          <a:lstStyle/>
          <a:p>
            <a:r>
              <a:rPr lang="zh-CN" altLang="zh-CN" sz="2000" dirty="0">
                <a:solidFill>
                  <a:schemeClr val="tx1">
                    <a:lumMod val="75000"/>
                    <a:lumOff val="25000"/>
                  </a:schemeClr>
                </a:solidFill>
              </a:rPr>
              <a:t>【例</a:t>
            </a:r>
            <a:r>
              <a:rPr lang="en-US" altLang="zh-CN" sz="2000" dirty="0">
                <a:solidFill>
                  <a:schemeClr val="tx1">
                    <a:lumMod val="75000"/>
                    <a:lumOff val="25000"/>
                  </a:schemeClr>
                </a:solidFill>
              </a:rPr>
              <a:t>3.6</a:t>
            </a:r>
            <a:r>
              <a:rPr lang="zh-CN" altLang="zh-CN" sz="2000" dirty="0">
                <a:solidFill>
                  <a:schemeClr val="tx1">
                    <a:lumMod val="75000"/>
                    <a:lumOff val="25000"/>
                  </a:schemeClr>
                </a:solidFill>
              </a:rPr>
              <a:t>】邮箱匹配。</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t>
            </a:r>
            <a:r>
              <a:rPr lang="zh-CN" altLang="zh-CN" sz="2000" dirty="0">
                <a:solidFill>
                  <a:schemeClr val="tx1">
                    <a:lumMod val="75000"/>
                    <a:lumOff val="25000"/>
                  </a:schemeClr>
                </a:solidFill>
              </a:rPr>
              <a:t>邮箱匹配：</a:t>
            </a:r>
            <a:r>
              <a:rPr lang="en-US" altLang="zh-CN" sz="2000" dirty="0">
                <a:solidFill>
                  <a:schemeClr val="tx1">
                    <a:lumMod val="75000"/>
                    <a:lumOff val="25000"/>
                  </a:schemeClr>
                </a:solidFill>
              </a:rPr>
              <a:t>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&gt;text2&lt;-c("704232753@qq.com is my email address.")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a:t>
            </a:r>
            <a:r>
              <a:rPr lang="en-US" altLang="zh-CN" sz="2000" dirty="0" err="1">
                <a:solidFill>
                  <a:schemeClr val="tx1">
                    <a:lumMod val="75000"/>
                    <a:lumOff val="25000"/>
                  </a:schemeClr>
                </a:solidFill>
              </a:rPr>
              <a:t>grepl</a:t>
            </a:r>
            <a:r>
              <a:rPr lang="en-US" altLang="zh-CN" sz="2000" dirty="0">
                <a:solidFill>
                  <a:schemeClr val="tx1">
                    <a:lumMod val="75000"/>
                    <a:lumOff val="25000"/>
                  </a:schemeClr>
                </a:solidFill>
              </a:rPr>
              <a:t>("[0-9.*]+@[a-z.*].[a-z.*]",text2) </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 TRUE </a:t>
            </a:r>
            <a:endParaRPr lang="en-US" altLang="zh-CN" sz="2000" dirty="0">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10533" y="1169836"/>
              <a:ext cx="1322924" cy="521970"/>
            </a:xfrm>
            <a:prstGeom prst="rect">
              <a:avLst/>
            </a:prstGeom>
            <a:noFill/>
          </p:spPr>
          <p:txBody>
            <a:bodyPr wrap="none" rtlCol="0">
              <a:spAutoFit/>
            </a:bodyPr>
            <a:lstStyle/>
            <a:p>
              <a:pPr algn="ctr"/>
              <a:r>
                <a:rPr lang="zh-CN" altLang="en-US" sz="2800" dirty="0" smtClean="0">
                  <a:solidFill>
                    <a:schemeClr val="accent4"/>
                  </a:solidFill>
                </a:rPr>
                <a:t>第三章 数据类型</a:t>
              </a:r>
              <a:endParaRPr lang="zh-CN" altLang="en-US" sz="2800" dirty="0">
                <a:solidFill>
                  <a:schemeClr val="accent4"/>
                </a:solidFill>
              </a:endParaRPr>
            </a:p>
          </p:txBody>
        </p:sp>
      </p:grpSp>
      <p:grpSp>
        <p:nvGrpSpPr>
          <p:cNvPr id="67" name="组合 66"/>
          <p:cNvGrpSpPr/>
          <p:nvPr/>
        </p:nvGrpSpPr>
        <p:grpSpPr>
          <a:xfrm>
            <a:off x="1759949" y="3877349"/>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5312673"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3.4</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zh-CN" sz="2100" spc="225" dirty="0">
                  <a:solidFill>
                    <a:schemeClr val="bg1"/>
                  </a:solidFill>
                  <a:latin typeface="微软雅黑" panose="020B0503020204020204" pitchFamily="34" charset="-122"/>
                  <a:ea typeface="微软雅黑" panose="020B0503020204020204" pitchFamily="34" charset="-122"/>
                </a:rPr>
                <a:t>用于数据处理和转换的常用函数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1096" y="2696479"/>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数据结构</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79232" y="445074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26" name="组合 25"/>
          <p:cNvGrpSpPr/>
          <p:nvPr/>
        </p:nvGrpSpPr>
        <p:grpSpPr>
          <a:xfrm>
            <a:off x="1751095" y="2091117"/>
            <a:ext cx="5693399" cy="426278"/>
            <a:chOff x="1807265" y="2935089"/>
            <a:chExt cx="5693399" cy="426278"/>
          </a:xfrm>
        </p:grpSpPr>
        <p:sp>
          <p:nvSpPr>
            <p:cNvPr id="27" name="圆角矩形 26"/>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a:off x="1881814" y="2945869"/>
              <a:ext cx="24416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变量与常量</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721083" y="3270932"/>
            <a:ext cx="5693399" cy="426278"/>
            <a:chOff x="1807265" y="2935089"/>
            <a:chExt cx="5693399" cy="426278"/>
          </a:xfrm>
        </p:grpSpPr>
        <p:sp>
          <p:nvSpPr>
            <p:cNvPr id="30" name="圆角矩形 29"/>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a:off x="1881814" y="2945869"/>
              <a:ext cx="24416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字符串操作</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5465440"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用于管理</a:t>
            </a:r>
            <a:r>
              <a:rPr lang="en-US" altLang="zh-CN" sz="2400" dirty="0">
                <a:solidFill>
                  <a:schemeClr val="tx1">
                    <a:lumMod val="75000"/>
                    <a:lumOff val="25000"/>
                  </a:schemeClr>
                </a:solidFill>
              </a:rPr>
              <a:t>R</a:t>
            </a:r>
            <a:r>
              <a:rPr lang="zh-CN" altLang="zh-CN" sz="2400" dirty="0">
                <a:solidFill>
                  <a:schemeClr val="tx1">
                    <a:lumMod val="75000"/>
                    <a:lumOff val="25000"/>
                  </a:schemeClr>
                </a:solidFill>
              </a:rPr>
              <a:t>工作空间的函数</a:t>
            </a:r>
            <a:endParaRPr kumimoji="1" lang="zh-CN" altLang="zh-CN" sz="2400" dirty="0" smtClean="0">
              <a:solidFill>
                <a:schemeClr val="tx1">
                  <a:lumMod val="75000"/>
                  <a:lumOff val="25000"/>
                </a:schemeClr>
              </a:solidFill>
            </a:endParaRPr>
          </a:p>
        </p:txBody>
      </p:sp>
      <p:grpSp>
        <p:nvGrpSpPr>
          <p:cNvPr id="21" name="组合 20"/>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8" name="组合 27"/>
          <p:cNvGrpSpPr/>
          <p:nvPr/>
        </p:nvGrpSpPr>
        <p:grpSpPr>
          <a:xfrm>
            <a:off x="-1" y="-2439"/>
            <a:ext cx="9145786" cy="718410"/>
            <a:chOff x="-1" y="190175"/>
            <a:chExt cx="9145786" cy="525795"/>
          </a:xfrm>
        </p:grpSpPr>
        <p:sp>
          <p:nvSpPr>
            <p:cNvPr id="29" name="任意多边形 28"/>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0" name="任意多边形 29"/>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2" name="文本框 6"/>
          <p:cNvSpPr txBox="1"/>
          <p:nvPr/>
        </p:nvSpPr>
        <p:spPr>
          <a:xfrm>
            <a:off x="452232" y="173917"/>
            <a:ext cx="4964821" cy="415498"/>
          </a:xfrm>
          <a:prstGeom prst="rect">
            <a:avLst/>
          </a:prstGeom>
          <a:noFill/>
        </p:spPr>
        <p:txBody>
          <a:bodyPr wrap="none" rtlCol="0">
            <a:spAutoFit/>
          </a:bodyPr>
          <a:lstStyle/>
          <a:p>
            <a:r>
              <a:rPr lang="en-US" altLang="zh-CN" sz="2100" b="1" spc="225" dirty="0" smtClean="0">
                <a:solidFill>
                  <a:prstClr val="white"/>
                </a:solidFill>
              </a:rPr>
              <a:t>3.4 </a:t>
            </a:r>
            <a:r>
              <a:rPr lang="zh-CN" altLang="zh-CN" sz="2100" b="1" spc="225" dirty="0" smtClean="0">
                <a:solidFill>
                  <a:schemeClr val="bg1"/>
                </a:solidFill>
                <a:latin typeface="微软雅黑" panose="020B0503020204020204" pitchFamily="34" charset="-122"/>
                <a:ea typeface="微软雅黑" panose="020B0503020204020204" pitchFamily="34" charset="-122"/>
              </a:rPr>
              <a:t>用于</a:t>
            </a:r>
            <a:r>
              <a:rPr lang="zh-CN" altLang="zh-CN" sz="2100" b="1" spc="225" dirty="0">
                <a:solidFill>
                  <a:schemeClr val="bg1"/>
                </a:solidFill>
                <a:latin typeface="微软雅黑" panose="020B0503020204020204" pitchFamily="34" charset="-122"/>
                <a:ea typeface="微软雅黑" panose="020B0503020204020204" pitchFamily="34" charset="-122"/>
              </a:rPr>
              <a:t>数据处理和转换的常用函</a:t>
            </a:r>
            <a:r>
              <a:rPr lang="zh-CN" altLang="zh-CN" sz="2100" spc="225" dirty="0">
                <a:solidFill>
                  <a:schemeClr val="bg1"/>
                </a:solidFill>
                <a:latin typeface="微软雅黑" panose="020B0503020204020204" pitchFamily="34" charset="-122"/>
                <a:ea typeface="微软雅黑" panose="020B0503020204020204" pitchFamily="34" charset="-122"/>
              </a:rPr>
              <a:t>数</a:t>
            </a:r>
            <a:endParaRPr lang="zh-CN" altLang="en-US" sz="2100" b="1" spc="225" dirty="0">
              <a:solidFill>
                <a:prstClr val="white"/>
              </a:solidFill>
            </a:endParaRPr>
          </a:p>
        </p:txBody>
      </p:sp>
      <p:sp>
        <p:nvSpPr>
          <p:cNvPr id="33"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graphicFrame>
        <p:nvGraphicFramePr>
          <p:cNvPr id="11" name="表格 10"/>
          <p:cNvGraphicFramePr>
            <a:graphicFrameLocks noGrp="1"/>
          </p:cNvGraphicFramePr>
          <p:nvPr/>
        </p:nvGraphicFramePr>
        <p:xfrm>
          <a:off x="350837" y="1520685"/>
          <a:ext cx="8439151" cy="3501480"/>
        </p:xfrm>
        <a:graphic>
          <a:graphicData uri="http://schemas.openxmlformats.org/drawingml/2006/table">
            <a:tbl>
              <a:tblPr firstRow="1" firstCol="1" bandRow="1">
                <a:tableStyleId>{5C22544A-7EE6-4342-B048-85BDC9FD1C3A}</a:tableStyleId>
              </a:tblPr>
              <a:tblGrid>
                <a:gridCol w="4248058"/>
                <a:gridCol w="4191093"/>
              </a:tblGrid>
              <a:tr h="350148">
                <a:tc>
                  <a:txBody>
                    <a:bodyPr/>
                    <a:lstStyle/>
                    <a:p>
                      <a:pPr algn="l">
                        <a:spcAft>
                          <a:spcPts val="0"/>
                        </a:spcAft>
                      </a:pPr>
                      <a:r>
                        <a:rPr lang="zh-CN" sz="1800" kern="0">
                          <a:effectLst/>
                        </a:rPr>
                        <a:t>函数</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effectLst/>
                        </a:rPr>
                        <a:t>用途</a:t>
                      </a:r>
                      <a:endParaRPr lang="zh-CN" sz="1800" kern="100">
                        <a:effectLst/>
                        <a:latin typeface="等线" panose="02010600030101010101" charset="-122"/>
                        <a:cs typeface="Times New Roman" panose="02020603050405020304"/>
                      </a:endParaRPr>
                    </a:p>
                  </a:txBody>
                  <a:tcPr marL="68580" marR="68580" marT="0" marB="0"/>
                </a:tc>
              </a:tr>
              <a:tr h="350148">
                <a:tc>
                  <a:txBody>
                    <a:bodyPr/>
                    <a:lstStyle/>
                    <a:p>
                      <a:pPr algn="l">
                        <a:spcAft>
                          <a:spcPts val="0"/>
                        </a:spcAft>
                      </a:pPr>
                      <a:r>
                        <a:rPr lang="en-US" sz="1800" kern="0">
                          <a:effectLst/>
                        </a:rPr>
                        <a:t>length(object)</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solidFill>
                            <a:schemeClr val="tx1">
                              <a:lumMod val="75000"/>
                              <a:lumOff val="25000"/>
                            </a:schemeClr>
                          </a:solidFill>
                          <a:effectLst/>
                        </a:rPr>
                        <a:t>显示对象中元素</a:t>
                      </a:r>
                      <a:r>
                        <a:rPr lang="en-US" sz="1800" kern="0">
                          <a:solidFill>
                            <a:schemeClr val="tx1">
                              <a:lumMod val="75000"/>
                              <a:lumOff val="25000"/>
                            </a:schemeClr>
                          </a:solidFill>
                          <a:effectLst/>
                        </a:rPr>
                        <a:t>/</a:t>
                      </a:r>
                      <a:r>
                        <a:rPr lang="zh-CN" sz="1800" kern="0">
                          <a:solidFill>
                            <a:schemeClr val="tx1">
                              <a:lumMod val="75000"/>
                              <a:lumOff val="25000"/>
                            </a:schemeClr>
                          </a:solidFill>
                          <a:effectLst/>
                        </a:rPr>
                        <a:t>成分的数量</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r h="350148">
                <a:tc>
                  <a:txBody>
                    <a:bodyPr/>
                    <a:lstStyle/>
                    <a:p>
                      <a:pPr algn="l">
                        <a:spcAft>
                          <a:spcPts val="0"/>
                        </a:spcAft>
                      </a:pPr>
                      <a:r>
                        <a:rPr lang="en-US" sz="1800" kern="0">
                          <a:effectLst/>
                        </a:rPr>
                        <a:t>dim(object)</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solidFill>
                            <a:schemeClr val="tx1">
                              <a:lumMod val="75000"/>
                              <a:lumOff val="25000"/>
                            </a:schemeClr>
                          </a:solidFill>
                          <a:effectLst/>
                        </a:rPr>
                        <a:t>显示对象的维度</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r h="350148">
                <a:tc>
                  <a:txBody>
                    <a:bodyPr/>
                    <a:lstStyle/>
                    <a:p>
                      <a:pPr algn="l">
                        <a:spcAft>
                          <a:spcPts val="0"/>
                        </a:spcAft>
                      </a:pPr>
                      <a:r>
                        <a:rPr lang="en-US" sz="1800" kern="0">
                          <a:effectLst/>
                        </a:rPr>
                        <a:t>str(object)</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solidFill>
                            <a:schemeClr val="tx1">
                              <a:lumMod val="75000"/>
                              <a:lumOff val="25000"/>
                            </a:schemeClr>
                          </a:solidFill>
                          <a:effectLst/>
                        </a:rPr>
                        <a:t>显示对象的结构</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r h="350148">
                <a:tc>
                  <a:txBody>
                    <a:bodyPr/>
                    <a:lstStyle/>
                    <a:p>
                      <a:pPr algn="l">
                        <a:spcAft>
                          <a:spcPts val="0"/>
                        </a:spcAft>
                      </a:pPr>
                      <a:r>
                        <a:rPr lang="en-US" sz="1800" kern="0">
                          <a:effectLst/>
                        </a:rPr>
                        <a:t>class(object)</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solidFill>
                            <a:schemeClr val="tx1">
                              <a:lumMod val="75000"/>
                              <a:lumOff val="25000"/>
                            </a:schemeClr>
                          </a:solidFill>
                          <a:effectLst/>
                        </a:rPr>
                        <a:t>显示对象的类别</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r h="350148">
                <a:tc>
                  <a:txBody>
                    <a:bodyPr/>
                    <a:lstStyle/>
                    <a:p>
                      <a:pPr algn="l">
                        <a:spcAft>
                          <a:spcPts val="0"/>
                        </a:spcAft>
                      </a:pPr>
                      <a:r>
                        <a:rPr lang="en-US" sz="1800" kern="0">
                          <a:effectLst/>
                        </a:rPr>
                        <a:t>mode(object)</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solidFill>
                            <a:schemeClr val="tx1">
                              <a:lumMod val="75000"/>
                              <a:lumOff val="25000"/>
                            </a:schemeClr>
                          </a:solidFill>
                          <a:effectLst/>
                        </a:rPr>
                        <a:t>显示对象的模式</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r h="350148">
                <a:tc>
                  <a:txBody>
                    <a:bodyPr/>
                    <a:lstStyle/>
                    <a:p>
                      <a:pPr algn="l">
                        <a:spcAft>
                          <a:spcPts val="0"/>
                        </a:spcAft>
                      </a:pPr>
                      <a:r>
                        <a:rPr lang="en-US" sz="1800" kern="0">
                          <a:effectLst/>
                        </a:rPr>
                        <a:t>names(object)</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solidFill>
                            <a:schemeClr val="tx1">
                              <a:lumMod val="75000"/>
                              <a:lumOff val="25000"/>
                            </a:schemeClr>
                          </a:solidFill>
                          <a:effectLst/>
                        </a:rPr>
                        <a:t>显示象中各成分的名称</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r h="350148">
                <a:tc>
                  <a:txBody>
                    <a:bodyPr/>
                    <a:lstStyle/>
                    <a:p>
                      <a:pPr algn="just">
                        <a:spcAft>
                          <a:spcPts val="0"/>
                        </a:spcAft>
                      </a:pPr>
                      <a:r>
                        <a:rPr lang="en-US" sz="1800" kern="0">
                          <a:effectLst/>
                        </a:rPr>
                        <a:t>c(object,object,…)</a:t>
                      </a:r>
                      <a:endParaRPr lang="zh-CN" sz="1800" kern="100">
                        <a:effectLst/>
                        <a:latin typeface="等线" panose="02010600030101010101" charset="-122"/>
                        <a:cs typeface="Times New Roman" panose="02020603050405020304"/>
                      </a:endParaRPr>
                    </a:p>
                  </a:txBody>
                  <a:tcPr marL="68580" marR="68580" marT="0" marB="0"/>
                </a:tc>
                <a:tc>
                  <a:txBody>
                    <a:bodyPr/>
                    <a:lstStyle/>
                    <a:p>
                      <a:pPr algn="just">
                        <a:spcAft>
                          <a:spcPts val="0"/>
                        </a:spcAft>
                      </a:pPr>
                      <a:r>
                        <a:rPr lang="zh-CN" sz="1800" kern="0">
                          <a:solidFill>
                            <a:schemeClr val="tx1">
                              <a:lumMod val="75000"/>
                              <a:lumOff val="25000"/>
                            </a:schemeClr>
                          </a:solidFill>
                          <a:effectLst/>
                        </a:rPr>
                        <a:t>将对象合并入一个向量</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r h="350148">
                <a:tc>
                  <a:txBody>
                    <a:bodyPr/>
                    <a:lstStyle/>
                    <a:p>
                      <a:pPr algn="l">
                        <a:spcAft>
                          <a:spcPts val="0"/>
                        </a:spcAft>
                      </a:pPr>
                      <a:r>
                        <a:rPr lang="en-US" sz="1800" kern="0">
                          <a:effectLst/>
                        </a:rPr>
                        <a:t>cbind(object,object,…)</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solidFill>
                            <a:schemeClr val="tx1">
                              <a:lumMod val="75000"/>
                              <a:lumOff val="25000"/>
                            </a:schemeClr>
                          </a:solidFill>
                          <a:effectLst/>
                        </a:rPr>
                        <a:t>按列合并对象</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r h="350148">
                <a:tc>
                  <a:txBody>
                    <a:bodyPr/>
                    <a:lstStyle/>
                    <a:p>
                      <a:pPr algn="l">
                        <a:spcAft>
                          <a:spcPts val="0"/>
                        </a:spcAft>
                      </a:pPr>
                      <a:r>
                        <a:rPr lang="en-US" sz="1800" kern="0">
                          <a:effectLst/>
                        </a:rPr>
                        <a:t>rbind(object,object,…)</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dirty="0">
                          <a:solidFill>
                            <a:schemeClr val="tx1">
                              <a:lumMod val="75000"/>
                              <a:lumOff val="25000"/>
                            </a:schemeClr>
                          </a:solidFill>
                          <a:effectLst/>
                        </a:rPr>
                        <a:t>按行合并对象</a:t>
                      </a:r>
                      <a:endParaRPr lang="zh-CN" sz="1800" kern="0" dirty="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bl>
          </a:graphicData>
        </a:graphic>
      </p:graphicFrame>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5465440"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用于管理</a:t>
            </a:r>
            <a:r>
              <a:rPr lang="en-US" altLang="zh-CN" sz="2400" dirty="0">
                <a:solidFill>
                  <a:schemeClr val="tx1">
                    <a:lumMod val="75000"/>
                    <a:lumOff val="25000"/>
                  </a:schemeClr>
                </a:solidFill>
              </a:rPr>
              <a:t>R</a:t>
            </a:r>
            <a:r>
              <a:rPr lang="zh-CN" altLang="zh-CN" sz="2400" dirty="0">
                <a:solidFill>
                  <a:schemeClr val="tx1">
                    <a:lumMod val="75000"/>
                    <a:lumOff val="25000"/>
                  </a:schemeClr>
                </a:solidFill>
              </a:rPr>
              <a:t>工作空间的函数</a:t>
            </a:r>
            <a:endParaRPr kumimoji="1" lang="zh-CN" altLang="zh-CN" sz="2400" dirty="0" smtClean="0">
              <a:solidFill>
                <a:schemeClr val="tx1">
                  <a:lumMod val="75000"/>
                  <a:lumOff val="25000"/>
                </a:schemeClr>
              </a:solidFill>
            </a:endParaRPr>
          </a:p>
        </p:txBody>
      </p:sp>
      <p:grpSp>
        <p:nvGrpSpPr>
          <p:cNvPr id="21" name="组合 20"/>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8" name="组合 27"/>
          <p:cNvGrpSpPr/>
          <p:nvPr/>
        </p:nvGrpSpPr>
        <p:grpSpPr>
          <a:xfrm>
            <a:off x="-1" y="-2439"/>
            <a:ext cx="9145786" cy="718410"/>
            <a:chOff x="-1" y="190175"/>
            <a:chExt cx="9145786" cy="525795"/>
          </a:xfrm>
        </p:grpSpPr>
        <p:sp>
          <p:nvSpPr>
            <p:cNvPr id="29" name="任意多边形 28"/>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0" name="任意多边形 29"/>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2" name="文本框 6"/>
          <p:cNvSpPr txBox="1"/>
          <p:nvPr/>
        </p:nvSpPr>
        <p:spPr>
          <a:xfrm>
            <a:off x="452232" y="173917"/>
            <a:ext cx="4964821" cy="415498"/>
          </a:xfrm>
          <a:prstGeom prst="rect">
            <a:avLst/>
          </a:prstGeom>
          <a:noFill/>
        </p:spPr>
        <p:txBody>
          <a:bodyPr wrap="none" rtlCol="0">
            <a:spAutoFit/>
          </a:bodyPr>
          <a:lstStyle/>
          <a:p>
            <a:r>
              <a:rPr lang="en-US" altLang="zh-CN" sz="2100" b="1" spc="225" dirty="0" smtClean="0">
                <a:solidFill>
                  <a:prstClr val="white"/>
                </a:solidFill>
              </a:rPr>
              <a:t>3.4 </a:t>
            </a:r>
            <a:r>
              <a:rPr lang="zh-CN" altLang="zh-CN" sz="2100" b="1" spc="225" dirty="0" smtClean="0">
                <a:solidFill>
                  <a:schemeClr val="bg1"/>
                </a:solidFill>
                <a:latin typeface="微软雅黑" panose="020B0503020204020204" pitchFamily="34" charset="-122"/>
                <a:ea typeface="微软雅黑" panose="020B0503020204020204" pitchFamily="34" charset="-122"/>
              </a:rPr>
              <a:t>用于</a:t>
            </a:r>
            <a:r>
              <a:rPr lang="zh-CN" altLang="zh-CN" sz="2100" b="1" spc="225" dirty="0">
                <a:solidFill>
                  <a:schemeClr val="bg1"/>
                </a:solidFill>
                <a:latin typeface="微软雅黑" panose="020B0503020204020204" pitchFamily="34" charset="-122"/>
                <a:ea typeface="微软雅黑" panose="020B0503020204020204" pitchFamily="34" charset="-122"/>
              </a:rPr>
              <a:t>数据处理和转换的常用函</a:t>
            </a:r>
            <a:r>
              <a:rPr lang="zh-CN" altLang="zh-CN" sz="2100" spc="225" dirty="0">
                <a:solidFill>
                  <a:schemeClr val="bg1"/>
                </a:solidFill>
                <a:latin typeface="微软雅黑" panose="020B0503020204020204" pitchFamily="34" charset="-122"/>
                <a:ea typeface="微软雅黑" panose="020B0503020204020204" pitchFamily="34" charset="-122"/>
              </a:rPr>
              <a:t>数</a:t>
            </a:r>
            <a:endParaRPr lang="zh-CN" altLang="en-US" sz="2100" b="1" spc="225" dirty="0">
              <a:solidFill>
                <a:prstClr val="white"/>
              </a:solidFill>
            </a:endParaRPr>
          </a:p>
        </p:txBody>
      </p:sp>
      <p:sp>
        <p:nvSpPr>
          <p:cNvPr id="33"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graphicFrame>
        <p:nvGraphicFramePr>
          <p:cNvPr id="4" name="表格 3"/>
          <p:cNvGraphicFramePr>
            <a:graphicFrameLocks noGrp="1"/>
          </p:cNvGraphicFramePr>
          <p:nvPr/>
        </p:nvGraphicFramePr>
        <p:xfrm>
          <a:off x="300979" y="1687515"/>
          <a:ext cx="8489009" cy="3883290"/>
        </p:xfrm>
        <a:graphic>
          <a:graphicData uri="http://schemas.openxmlformats.org/drawingml/2006/table">
            <a:tbl>
              <a:tblPr firstRow="1" firstCol="1" bandRow="1">
                <a:tableStyleId>{5C22544A-7EE6-4342-B048-85BDC9FD1C3A}</a:tableStyleId>
              </a:tblPr>
              <a:tblGrid>
                <a:gridCol w="3117470"/>
                <a:gridCol w="5371539"/>
              </a:tblGrid>
              <a:tr h="388329">
                <a:tc>
                  <a:txBody>
                    <a:bodyPr/>
                    <a:lstStyle/>
                    <a:p>
                      <a:pPr algn="l">
                        <a:spcAft>
                          <a:spcPts val="0"/>
                        </a:spcAft>
                      </a:pPr>
                      <a:r>
                        <a:rPr lang="zh-CN" sz="1800" kern="0">
                          <a:effectLst/>
                        </a:rPr>
                        <a:t>函数</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effectLst/>
                        </a:rPr>
                        <a:t>用途</a:t>
                      </a:r>
                      <a:endParaRPr lang="zh-CN" sz="1800" kern="100">
                        <a:effectLst/>
                        <a:latin typeface="等线" panose="02010600030101010101" charset="-122"/>
                        <a:cs typeface="Times New Roman" panose="02020603050405020304"/>
                      </a:endParaRPr>
                    </a:p>
                  </a:txBody>
                  <a:tcPr marL="68580" marR="68580" marT="0" marB="0"/>
                </a:tc>
              </a:tr>
              <a:tr h="388329">
                <a:tc>
                  <a:txBody>
                    <a:bodyPr/>
                    <a:lstStyle/>
                    <a:p>
                      <a:pPr algn="l">
                        <a:spcAft>
                          <a:spcPts val="0"/>
                        </a:spcAft>
                      </a:pPr>
                      <a:r>
                        <a:rPr lang="en-US" sz="1800" kern="0">
                          <a:effectLst/>
                        </a:rPr>
                        <a:t>length(object)</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solidFill>
                            <a:schemeClr val="tx1">
                              <a:lumMod val="75000"/>
                              <a:lumOff val="25000"/>
                            </a:schemeClr>
                          </a:solidFill>
                          <a:effectLst/>
                        </a:rPr>
                        <a:t>显示对象中元素</a:t>
                      </a:r>
                      <a:r>
                        <a:rPr lang="en-US" sz="1800" kern="0">
                          <a:solidFill>
                            <a:schemeClr val="tx1">
                              <a:lumMod val="75000"/>
                              <a:lumOff val="25000"/>
                            </a:schemeClr>
                          </a:solidFill>
                          <a:effectLst/>
                        </a:rPr>
                        <a:t>/</a:t>
                      </a:r>
                      <a:r>
                        <a:rPr lang="zh-CN" sz="1800" kern="0">
                          <a:solidFill>
                            <a:schemeClr val="tx1">
                              <a:lumMod val="75000"/>
                              <a:lumOff val="25000"/>
                            </a:schemeClr>
                          </a:solidFill>
                          <a:effectLst/>
                        </a:rPr>
                        <a:t>成分的数量</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r h="388329">
                <a:tc>
                  <a:txBody>
                    <a:bodyPr/>
                    <a:lstStyle/>
                    <a:p>
                      <a:pPr algn="l">
                        <a:spcAft>
                          <a:spcPts val="0"/>
                        </a:spcAft>
                      </a:pPr>
                      <a:r>
                        <a:rPr lang="en-US" sz="1800" kern="0">
                          <a:effectLst/>
                        </a:rPr>
                        <a:t>dim(object)</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solidFill>
                            <a:schemeClr val="tx1">
                              <a:lumMod val="75000"/>
                              <a:lumOff val="25000"/>
                            </a:schemeClr>
                          </a:solidFill>
                          <a:effectLst/>
                        </a:rPr>
                        <a:t>显示对象的维度</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r h="388329">
                <a:tc>
                  <a:txBody>
                    <a:bodyPr/>
                    <a:lstStyle/>
                    <a:p>
                      <a:pPr algn="l">
                        <a:spcAft>
                          <a:spcPts val="0"/>
                        </a:spcAft>
                      </a:pPr>
                      <a:r>
                        <a:rPr lang="en-US" sz="1800" kern="0">
                          <a:effectLst/>
                        </a:rPr>
                        <a:t>str(object)</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solidFill>
                            <a:schemeClr val="tx1">
                              <a:lumMod val="75000"/>
                              <a:lumOff val="25000"/>
                            </a:schemeClr>
                          </a:solidFill>
                          <a:effectLst/>
                        </a:rPr>
                        <a:t>显示对象的结构</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r h="388329">
                <a:tc>
                  <a:txBody>
                    <a:bodyPr/>
                    <a:lstStyle/>
                    <a:p>
                      <a:pPr algn="l">
                        <a:spcAft>
                          <a:spcPts val="0"/>
                        </a:spcAft>
                      </a:pPr>
                      <a:r>
                        <a:rPr lang="en-US" sz="1800" kern="0">
                          <a:effectLst/>
                        </a:rPr>
                        <a:t>class(object)</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solidFill>
                            <a:schemeClr val="tx1">
                              <a:lumMod val="75000"/>
                              <a:lumOff val="25000"/>
                            </a:schemeClr>
                          </a:solidFill>
                          <a:effectLst/>
                        </a:rPr>
                        <a:t>显示对象的类别</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r h="388329">
                <a:tc>
                  <a:txBody>
                    <a:bodyPr/>
                    <a:lstStyle/>
                    <a:p>
                      <a:pPr algn="l">
                        <a:spcAft>
                          <a:spcPts val="0"/>
                        </a:spcAft>
                      </a:pPr>
                      <a:r>
                        <a:rPr lang="en-US" sz="1800" kern="0">
                          <a:effectLst/>
                        </a:rPr>
                        <a:t>mode(object)</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dirty="0">
                          <a:solidFill>
                            <a:schemeClr val="tx1">
                              <a:lumMod val="75000"/>
                              <a:lumOff val="25000"/>
                            </a:schemeClr>
                          </a:solidFill>
                          <a:effectLst/>
                        </a:rPr>
                        <a:t>显示对象的模式</a:t>
                      </a:r>
                      <a:endParaRPr lang="zh-CN" sz="1800" kern="0" dirty="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r h="388329">
                <a:tc>
                  <a:txBody>
                    <a:bodyPr/>
                    <a:lstStyle/>
                    <a:p>
                      <a:pPr algn="l">
                        <a:spcAft>
                          <a:spcPts val="0"/>
                        </a:spcAft>
                      </a:pPr>
                      <a:r>
                        <a:rPr lang="en-US" sz="1800" kern="0">
                          <a:effectLst/>
                        </a:rPr>
                        <a:t>names(object)</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solidFill>
                            <a:schemeClr val="tx1">
                              <a:lumMod val="75000"/>
                              <a:lumOff val="25000"/>
                            </a:schemeClr>
                          </a:solidFill>
                          <a:effectLst/>
                        </a:rPr>
                        <a:t>显示象中各成分的名称</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r h="388329">
                <a:tc>
                  <a:txBody>
                    <a:bodyPr/>
                    <a:lstStyle/>
                    <a:p>
                      <a:pPr algn="just">
                        <a:spcAft>
                          <a:spcPts val="0"/>
                        </a:spcAft>
                      </a:pPr>
                      <a:r>
                        <a:rPr lang="en-US" sz="1800" kern="0">
                          <a:effectLst/>
                        </a:rPr>
                        <a:t>c(object,object,…)</a:t>
                      </a:r>
                      <a:endParaRPr lang="zh-CN" sz="1800" kern="100">
                        <a:effectLst/>
                        <a:latin typeface="等线" panose="02010600030101010101" charset="-122"/>
                        <a:cs typeface="Times New Roman" panose="02020603050405020304"/>
                      </a:endParaRPr>
                    </a:p>
                  </a:txBody>
                  <a:tcPr marL="68580" marR="68580" marT="0" marB="0"/>
                </a:tc>
                <a:tc>
                  <a:txBody>
                    <a:bodyPr/>
                    <a:lstStyle/>
                    <a:p>
                      <a:pPr algn="just">
                        <a:spcAft>
                          <a:spcPts val="0"/>
                        </a:spcAft>
                      </a:pPr>
                      <a:r>
                        <a:rPr lang="zh-CN" sz="1800" kern="0">
                          <a:solidFill>
                            <a:schemeClr val="tx1">
                              <a:lumMod val="75000"/>
                              <a:lumOff val="25000"/>
                            </a:schemeClr>
                          </a:solidFill>
                          <a:effectLst/>
                        </a:rPr>
                        <a:t>将对象合并入一个向量</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r h="388329">
                <a:tc>
                  <a:txBody>
                    <a:bodyPr/>
                    <a:lstStyle/>
                    <a:p>
                      <a:pPr algn="l">
                        <a:spcAft>
                          <a:spcPts val="0"/>
                        </a:spcAft>
                      </a:pPr>
                      <a:r>
                        <a:rPr lang="en-US" sz="1800" kern="0">
                          <a:effectLst/>
                        </a:rPr>
                        <a:t>cbind(object,object,…)</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a:solidFill>
                            <a:schemeClr val="tx1">
                              <a:lumMod val="75000"/>
                              <a:lumOff val="25000"/>
                            </a:schemeClr>
                          </a:solidFill>
                          <a:effectLst/>
                        </a:rPr>
                        <a:t>按列合并对象</a:t>
                      </a:r>
                      <a:endParaRPr lang="zh-CN" sz="1800" kern="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r h="388329">
                <a:tc>
                  <a:txBody>
                    <a:bodyPr/>
                    <a:lstStyle/>
                    <a:p>
                      <a:pPr algn="l">
                        <a:spcAft>
                          <a:spcPts val="0"/>
                        </a:spcAft>
                      </a:pPr>
                      <a:r>
                        <a:rPr lang="en-US" sz="1800" kern="0">
                          <a:effectLst/>
                        </a:rPr>
                        <a:t>rbind(object,object,…)</a:t>
                      </a:r>
                      <a:endParaRPr lang="zh-CN" sz="1800" kern="100">
                        <a:effectLst/>
                        <a:latin typeface="等线" panose="02010600030101010101" charset="-122"/>
                        <a:cs typeface="Times New Roman" panose="02020603050405020304"/>
                      </a:endParaRPr>
                    </a:p>
                  </a:txBody>
                  <a:tcPr marL="68580" marR="68580" marT="0" marB="0"/>
                </a:tc>
                <a:tc>
                  <a:txBody>
                    <a:bodyPr/>
                    <a:lstStyle/>
                    <a:p>
                      <a:pPr algn="l">
                        <a:spcAft>
                          <a:spcPts val="0"/>
                        </a:spcAft>
                      </a:pPr>
                      <a:r>
                        <a:rPr lang="zh-CN" sz="1800" kern="0" dirty="0">
                          <a:solidFill>
                            <a:schemeClr val="tx1">
                              <a:lumMod val="75000"/>
                              <a:lumOff val="25000"/>
                            </a:schemeClr>
                          </a:solidFill>
                          <a:effectLst/>
                        </a:rPr>
                        <a:t>按行合并对象</a:t>
                      </a:r>
                      <a:endParaRPr lang="zh-CN" sz="1800" kern="0" dirty="0">
                        <a:solidFill>
                          <a:schemeClr val="tx1">
                            <a:lumMod val="75000"/>
                            <a:lumOff val="25000"/>
                          </a:schemeClr>
                        </a:solidFill>
                        <a:effectLst/>
                        <a:latin typeface="等线" panose="02010600030101010101" charset="-122"/>
                        <a:cs typeface="Times New Roman" panose="02020603050405020304"/>
                      </a:endParaRPr>
                    </a:p>
                  </a:txBody>
                  <a:tcPr marL="68580" marR="68580" marT="0" marB="0"/>
                </a:tc>
              </a:tr>
            </a:tbl>
          </a:graphicData>
        </a:graphic>
      </p:graphicFrame>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5465440"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用于管理</a:t>
            </a:r>
            <a:r>
              <a:rPr lang="en-US" altLang="zh-CN" sz="2400" dirty="0">
                <a:solidFill>
                  <a:schemeClr val="tx1">
                    <a:lumMod val="75000"/>
                    <a:lumOff val="25000"/>
                  </a:schemeClr>
                </a:solidFill>
              </a:rPr>
              <a:t>R</a:t>
            </a:r>
            <a:r>
              <a:rPr lang="zh-CN" altLang="zh-CN" sz="2400" dirty="0">
                <a:solidFill>
                  <a:schemeClr val="tx1">
                    <a:lumMod val="75000"/>
                    <a:lumOff val="25000"/>
                  </a:schemeClr>
                </a:solidFill>
              </a:rPr>
              <a:t>工作空间的函数</a:t>
            </a:r>
            <a:endParaRPr kumimoji="1" lang="zh-CN" altLang="zh-CN" sz="2400" dirty="0" smtClean="0">
              <a:solidFill>
                <a:schemeClr val="tx1">
                  <a:lumMod val="75000"/>
                  <a:lumOff val="25000"/>
                </a:schemeClr>
              </a:solidFill>
            </a:endParaRPr>
          </a:p>
        </p:txBody>
      </p:sp>
      <p:grpSp>
        <p:nvGrpSpPr>
          <p:cNvPr id="21" name="组合 20"/>
          <p:cNvGrpSpPr/>
          <p:nvPr/>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6"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7"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8" name="组合 27"/>
          <p:cNvGrpSpPr/>
          <p:nvPr/>
        </p:nvGrpSpPr>
        <p:grpSpPr>
          <a:xfrm>
            <a:off x="-1" y="-2439"/>
            <a:ext cx="9145786" cy="718410"/>
            <a:chOff x="-1" y="190175"/>
            <a:chExt cx="9145786" cy="525795"/>
          </a:xfrm>
        </p:grpSpPr>
        <p:sp>
          <p:nvSpPr>
            <p:cNvPr id="29" name="任意多边形 28"/>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0" name="任意多边形 29"/>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1" name="任意多边形 30"/>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32" name="文本框 6"/>
          <p:cNvSpPr txBox="1"/>
          <p:nvPr/>
        </p:nvSpPr>
        <p:spPr>
          <a:xfrm>
            <a:off x="452232" y="173917"/>
            <a:ext cx="4964821" cy="415498"/>
          </a:xfrm>
          <a:prstGeom prst="rect">
            <a:avLst/>
          </a:prstGeom>
          <a:noFill/>
        </p:spPr>
        <p:txBody>
          <a:bodyPr wrap="none" rtlCol="0">
            <a:spAutoFit/>
          </a:bodyPr>
          <a:lstStyle/>
          <a:p>
            <a:r>
              <a:rPr lang="en-US" altLang="zh-CN" sz="2100" b="1" spc="225" dirty="0" smtClean="0">
                <a:solidFill>
                  <a:prstClr val="white"/>
                </a:solidFill>
              </a:rPr>
              <a:t>3.4 </a:t>
            </a:r>
            <a:r>
              <a:rPr lang="zh-CN" altLang="zh-CN" sz="2100" b="1" spc="225" dirty="0" smtClean="0">
                <a:solidFill>
                  <a:schemeClr val="bg1"/>
                </a:solidFill>
                <a:latin typeface="微软雅黑" panose="020B0503020204020204" pitchFamily="34" charset="-122"/>
                <a:ea typeface="微软雅黑" panose="020B0503020204020204" pitchFamily="34" charset="-122"/>
              </a:rPr>
              <a:t>用于</a:t>
            </a:r>
            <a:r>
              <a:rPr lang="zh-CN" altLang="zh-CN" sz="2100" b="1" spc="225" dirty="0">
                <a:solidFill>
                  <a:schemeClr val="bg1"/>
                </a:solidFill>
                <a:latin typeface="微软雅黑" panose="020B0503020204020204" pitchFamily="34" charset="-122"/>
                <a:ea typeface="微软雅黑" panose="020B0503020204020204" pitchFamily="34" charset="-122"/>
              </a:rPr>
              <a:t>数据处理和转换的常用函</a:t>
            </a:r>
            <a:r>
              <a:rPr lang="zh-CN" altLang="zh-CN" sz="2100" spc="225" dirty="0">
                <a:solidFill>
                  <a:schemeClr val="bg1"/>
                </a:solidFill>
                <a:latin typeface="微软雅黑" panose="020B0503020204020204" pitchFamily="34" charset="-122"/>
                <a:ea typeface="微软雅黑" panose="020B0503020204020204" pitchFamily="34" charset="-122"/>
              </a:rPr>
              <a:t>数</a:t>
            </a:r>
            <a:endParaRPr lang="zh-CN" altLang="en-US" sz="2100" b="1" spc="225" dirty="0">
              <a:solidFill>
                <a:prstClr val="white"/>
              </a:solidFill>
            </a:endParaRPr>
          </a:p>
        </p:txBody>
      </p:sp>
      <p:sp>
        <p:nvSpPr>
          <p:cNvPr id="33"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graphicFrame>
        <p:nvGraphicFramePr>
          <p:cNvPr id="5" name="表格 4"/>
          <p:cNvGraphicFramePr>
            <a:graphicFrameLocks noGrp="1"/>
          </p:cNvGraphicFramePr>
          <p:nvPr/>
        </p:nvGraphicFramePr>
        <p:xfrm>
          <a:off x="650047" y="1815453"/>
          <a:ext cx="7832772" cy="3670947"/>
        </p:xfrm>
        <a:graphic>
          <a:graphicData uri="http://schemas.openxmlformats.org/drawingml/2006/table">
            <a:tbl>
              <a:tblPr firstRow="1" firstCol="1" bandRow="1">
                <a:tableStyleId>{5C22544A-7EE6-4342-B048-85BDC9FD1C3A}</a:tableStyleId>
              </a:tblPr>
              <a:tblGrid>
                <a:gridCol w="1654810"/>
                <a:gridCol w="2435955"/>
                <a:gridCol w="1457765"/>
                <a:gridCol w="2284242"/>
              </a:tblGrid>
              <a:tr h="899173">
                <a:tc>
                  <a:txBody>
                    <a:bodyPr/>
                    <a:lstStyle/>
                    <a:p>
                      <a:pPr algn="just">
                        <a:spcAft>
                          <a:spcPts val="0"/>
                        </a:spcAft>
                      </a:pPr>
                      <a:r>
                        <a:rPr lang="en-US" sz="1800" kern="100">
                          <a:effectLst/>
                        </a:rPr>
                        <a:t> </a:t>
                      </a:r>
                      <a:endParaRPr lang="zh-CN" sz="1800" kern="100">
                        <a:effectLst/>
                        <a:latin typeface="等线" panose="02010600030101010101" charset="-122"/>
                        <a:cs typeface="Times New Roman" panose="02020603050405020304"/>
                      </a:endParaRPr>
                    </a:p>
                  </a:txBody>
                  <a:tcPr marL="28575" marR="28575" marT="28575" marB="28575" anchor="ctr"/>
                </a:tc>
                <a:tc>
                  <a:txBody>
                    <a:bodyPr/>
                    <a:lstStyle/>
                    <a:p>
                      <a:pPr algn="just">
                        <a:spcAft>
                          <a:spcPts val="0"/>
                        </a:spcAft>
                      </a:pPr>
                      <a:r>
                        <a:rPr lang="en-US" sz="1800" kern="100">
                          <a:effectLst/>
                        </a:rPr>
                        <a:t>to one long vector</a:t>
                      </a:r>
                      <a:endParaRPr lang="zh-CN" sz="1800" kern="100">
                        <a:effectLst/>
                        <a:latin typeface="等线" panose="02010600030101010101" charset="-122"/>
                        <a:cs typeface="Times New Roman" panose="02020603050405020304"/>
                      </a:endParaRPr>
                    </a:p>
                  </a:txBody>
                  <a:tcPr marL="28575" marR="28575" marT="28575" marB="28575" anchor="ctr"/>
                </a:tc>
                <a:tc>
                  <a:txBody>
                    <a:bodyPr/>
                    <a:lstStyle/>
                    <a:p>
                      <a:pPr algn="just">
                        <a:spcAft>
                          <a:spcPts val="0"/>
                        </a:spcAft>
                      </a:pPr>
                      <a:r>
                        <a:rPr lang="en-US" sz="1800" kern="100">
                          <a:effectLst/>
                        </a:rPr>
                        <a:t>To matrix</a:t>
                      </a:r>
                      <a:endParaRPr lang="zh-CN" sz="1800" kern="100">
                        <a:effectLst/>
                        <a:latin typeface="等线" panose="02010600030101010101" charset="-122"/>
                        <a:cs typeface="Times New Roman" panose="02020603050405020304"/>
                      </a:endParaRPr>
                    </a:p>
                  </a:txBody>
                  <a:tcPr marL="28575" marR="28575" marT="28575" marB="28575" anchor="ctr"/>
                </a:tc>
                <a:tc>
                  <a:txBody>
                    <a:bodyPr/>
                    <a:lstStyle/>
                    <a:p>
                      <a:pPr algn="just">
                        <a:spcAft>
                          <a:spcPts val="0"/>
                        </a:spcAft>
                      </a:pPr>
                      <a:r>
                        <a:rPr lang="en-US" sz="1800" kern="100">
                          <a:effectLst/>
                        </a:rPr>
                        <a:t>To data frame</a:t>
                      </a:r>
                      <a:endParaRPr lang="zh-CN" sz="1800" kern="100">
                        <a:effectLst/>
                        <a:latin typeface="等线" panose="02010600030101010101" charset="-122"/>
                        <a:cs typeface="Times New Roman" panose="02020603050405020304"/>
                      </a:endParaRPr>
                    </a:p>
                  </a:txBody>
                  <a:tcPr marL="28575" marR="28575" marT="28575" marB="28575" anchor="ctr"/>
                </a:tc>
              </a:tr>
              <a:tr h="801965">
                <a:tc>
                  <a:txBody>
                    <a:bodyPr/>
                    <a:lstStyle/>
                    <a:p>
                      <a:pPr algn="just">
                        <a:spcAft>
                          <a:spcPts val="0"/>
                        </a:spcAft>
                      </a:pPr>
                      <a:r>
                        <a:rPr lang="en-US" sz="1800" kern="100">
                          <a:effectLst/>
                        </a:rPr>
                        <a:t>From vector</a:t>
                      </a:r>
                      <a:endParaRPr lang="zh-CN" sz="1800" kern="100">
                        <a:effectLst/>
                        <a:latin typeface="等线" panose="02010600030101010101" charset="-122"/>
                        <a:cs typeface="Times New Roman" panose="02020603050405020304"/>
                      </a:endParaRPr>
                    </a:p>
                  </a:txBody>
                  <a:tcPr marL="28575" marR="28575" marT="28575" marB="28575" anchor="ctr"/>
                </a:tc>
                <a:tc>
                  <a:txBody>
                    <a:bodyPr/>
                    <a:lstStyle/>
                    <a:p>
                      <a:pPr algn="just">
                        <a:spcAft>
                          <a:spcPts val="0"/>
                        </a:spcAft>
                      </a:pPr>
                      <a:r>
                        <a:rPr lang="en-US" sz="1800" kern="100">
                          <a:solidFill>
                            <a:schemeClr val="tx1">
                              <a:lumMod val="75000"/>
                              <a:lumOff val="25000"/>
                            </a:schemeClr>
                          </a:solidFill>
                          <a:effectLst/>
                        </a:rPr>
                        <a:t>c(x,y)</a:t>
                      </a:r>
                      <a:endParaRPr lang="en-US" sz="1800" kern="10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just">
                        <a:spcAft>
                          <a:spcPts val="0"/>
                        </a:spcAft>
                      </a:pPr>
                      <a:r>
                        <a:rPr lang="fr-FR" sz="1800" kern="100">
                          <a:solidFill>
                            <a:schemeClr val="tx1">
                              <a:lumMod val="75000"/>
                              <a:lumOff val="25000"/>
                            </a:schemeClr>
                          </a:solidFill>
                          <a:effectLst/>
                        </a:rPr>
                        <a:t>cbind(x,y)</a:t>
                      </a:r>
                      <a:endParaRPr lang="zh-CN" sz="1800" kern="100">
                        <a:solidFill>
                          <a:schemeClr val="tx1">
                            <a:lumMod val="75000"/>
                            <a:lumOff val="25000"/>
                          </a:schemeClr>
                        </a:solidFill>
                        <a:effectLst/>
                      </a:endParaRPr>
                    </a:p>
                    <a:p>
                      <a:pPr algn="just">
                        <a:spcAft>
                          <a:spcPts val="0"/>
                        </a:spcAft>
                      </a:pPr>
                      <a:r>
                        <a:rPr lang="fr-FR" sz="1800" kern="100">
                          <a:solidFill>
                            <a:schemeClr val="tx1">
                              <a:lumMod val="75000"/>
                              <a:lumOff val="25000"/>
                            </a:schemeClr>
                          </a:solidFill>
                          <a:effectLst/>
                        </a:rPr>
                        <a:t>rbind(x,y)</a:t>
                      </a:r>
                      <a:endParaRPr lang="fr-FR" sz="1800" kern="10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just">
                        <a:spcAft>
                          <a:spcPts val="0"/>
                        </a:spcAft>
                      </a:pPr>
                      <a:r>
                        <a:rPr lang="en-US" sz="1800" kern="100">
                          <a:solidFill>
                            <a:schemeClr val="tx1">
                              <a:lumMod val="75000"/>
                              <a:lumOff val="25000"/>
                            </a:schemeClr>
                          </a:solidFill>
                          <a:effectLst/>
                        </a:rPr>
                        <a:t>data.frame(x,y)</a:t>
                      </a:r>
                      <a:endParaRPr lang="en-US" sz="1800" kern="10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801965">
                <a:tc>
                  <a:txBody>
                    <a:bodyPr/>
                    <a:lstStyle/>
                    <a:p>
                      <a:pPr algn="just">
                        <a:spcAft>
                          <a:spcPts val="0"/>
                        </a:spcAft>
                      </a:pPr>
                      <a:r>
                        <a:rPr lang="en-US" sz="1800" kern="100">
                          <a:effectLst/>
                        </a:rPr>
                        <a:t>From matrix</a:t>
                      </a:r>
                      <a:endParaRPr lang="zh-CN" sz="1800" kern="100">
                        <a:effectLst/>
                        <a:latin typeface="等线" panose="02010600030101010101" charset="-122"/>
                        <a:cs typeface="Times New Roman" panose="02020603050405020304"/>
                      </a:endParaRPr>
                    </a:p>
                  </a:txBody>
                  <a:tcPr marL="28575" marR="28575" marT="28575" marB="28575" anchor="ctr"/>
                </a:tc>
                <a:tc>
                  <a:txBody>
                    <a:bodyPr/>
                    <a:lstStyle/>
                    <a:p>
                      <a:pPr algn="just">
                        <a:spcAft>
                          <a:spcPts val="0"/>
                        </a:spcAft>
                      </a:pPr>
                      <a:r>
                        <a:rPr lang="en-US" sz="1800" kern="100">
                          <a:solidFill>
                            <a:schemeClr val="tx1">
                              <a:lumMod val="75000"/>
                              <a:lumOff val="25000"/>
                            </a:schemeClr>
                          </a:solidFill>
                          <a:effectLst/>
                        </a:rPr>
                        <a:t>as.vector(mymatrix)</a:t>
                      </a:r>
                      <a:endParaRPr lang="en-US" sz="1800" kern="10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just">
                        <a:spcAft>
                          <a:spcPts val="0"/>
                        </a:spcAft>
                      </a:pPr>
                      <a:r>
                        <a:rPr lang="en-US" sz="1800" kern="100">
                          <a:solidFill>
                            <a:schemeClr val="tx1">
                              <a:lumMod val="75000"/>
                              <a:lumOff val="25000"/>
                            </a:schemeClr>
                          </a:solidFill>
                          <a:effectLst/>
                        </a:rPr>
                        <a:t> </a:t>
                      </a:r>
                      <a:endParaRPr lang="en-US" sz="1800" kern="10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just">
                        <a:spcAft>
                          <a:spcPts val="0"/>
                        </a:spcAft>
                      </a:pPr>
                      <a:r>
                        <a:rPr lang="en-US" sz="1800" kern="100">
                          <a:solidFill>
                            <a:schemeClr val="tx1">
                              <a:lumMod val="75000"/>
                              <a:lumOff val="25000"/>
                            </a:schemeClr>
                          </a:solidFill>
                          <a:effectLst/>
                        </a:rPr>
                        <a:t>as.data.frame(mymatrix)</a:t>
                      </a:r>
                      <a:endParaRPr lang="en-US" sz="1800" kern="10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r h="1167844">
                <a:tc>
                  <a:txBody>
                    <a:bodyPr/>
                    <a:lstStyle/>
                    <a:p>
                      <a:pPr algn="just">
                        <a:spcAft>
                          <a:spcPts val="0"/>
                        </a:spcAft>
                      </a:pPr>
                      <a:r>
                        <a:rPr lang="en-US" sz="1800" kern="100">
                          <a:effectLst/>
                        </a:rPr>
                        <a:t>From data frame</a:t>
                      </a:r>
                      <a:endParaRPr lang="zh-CN" sz="1800" kern="100">
                        <a:effectLst/>
                        <a:latin typeface="等线" panose="02010600030101010101" charset="-122"/>
                        <a:cs typeface="Times New Roman" panose="02020603050405020304"/>
                      </a:endParaRPr>
                    </a:p>
                  </a:txBody>
                  <a:tcPr marL="28575" marR="28575" marT="28575" marB="28575" anchor="ctr"/>
                </a:tc>
                <a:tc>
                  <a:txBody>
                    <a:bodyPr/>
                    <a:lstStyle/>
                    <a:p>
                      <a:pPr algn="just">
                        <a:spcAft>
                          <a:spcPts val="0"/>
                        </a:spcAft>
                      </a:pPr>
                      <a:r>
                        <a:rPr lang="en-US" sz="1800" kern="100">
                          <a:solidFill>
                            <a:schemeClr val="tx1">
                              <a:lumMod val="75000"/>
                              <a:lumOff val="25000"/>
                            </a:schemeClr>
                          </a:solidFill>
                          <a:effectLst/>
                        </a:rPr>
                        <a:t> </a:t>
                      </a:r>
                      <a:endParaRPr lang="en-US" sz="1800" kern="10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just">
                        <a:spcAft>
                          <a:spcPts val="0"/>
                        </a:spcAft>
                      </a:pPr>
                      <a:r>
                        <a:rPr lang="en-US" sz="1800" kern="100">
                          <a:solidFill>
                            <a:schemeClr val="tx1">
                              <a:lumMod val="75000"/>
                              <a:lumOff val="25000"/>
                            </a:schemeClr>
                          </a:solidFill>
                          <a:effectLst/>
                        </a:rPr>
                        <a:t>as.matrix(myframe)</a:t>
                      </a:r>
                      <a:endParaRPr lang="en-US" sz="1800" kern="10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c>
                  <a:txBody>
                    <a:bodyPr/>
                    <a:lstStyle/>
                    <a:p>
                      <a:pPr algn="just">
                        <a:spcAft>
                          <a:spcPts val="0"/>
                        </a:spcAft>
                      </a:pPr>
                      <a:r>
                        <a:rPr lang="en-US" sz="1800" kern="100" dirty="0">
                          <a:solidFill>
                            <a:schemeClr val="tx1">
                              <a:lumMod val="75000"/>
                              <a:lumOff val="25000"/>
                            </a:schemeClr>
                          </a:solidFill>
                          <a:effectLst/>
                        </a:rPr>
                        <a:t> </a:t>
                      </a:r>
                      <a:endParaRPr lang="en-US" sz="1800" kern="100" dirty="0">
                        <a:solidFill>
                          <a:schemeClr val="tx1">
                            <a:lumMod val="75000"/>
                            <a:lumOff val="25000"/>
                          </a:schemeClr>
                        </a:solidFill>
                        <a:effectLst/>
                        <a:latin typeface="等线" panose="02010600030101010101" charset="-122"/>
                        <a:cs typeface="Times New Roman" panose="02020603050405020304"/>
                      </a:endParaRPr>
                    </a:p>
                  </a:txBody>
                  <a:tcPr marL="28575" marR="28575" marT="28575" marB="28575" anchor="ctr"/>
                </a:tc>
              </a:tr>
            </a:tbl>
          </a:graphicData>
        </a:graphic>
      </p:graphicFrame>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a:off x="797657" y="1038257"/>
            <a:ext cx="7548684" cy="3170099"/>
          </a:xfrm>
          <a:prstGeom prst="rect">
            <a:avLst/>
          </a:prstGeom>
        </p:spPr>
        <p:txBody>
          <a:bodyPr wrap="square">
            <a:spAutoFit/>
          </a:bodyPr>
          <a:lstStyle/>
          <a:p>
            <a:pPr algn="just"/>
            <a:r>
              <a:rPr lang="en-US" altLang="zh-CN" sz="2000" dirty="0" smtClean="0"/>
              <a:t>     </a:t>
            </a:r>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从表</a:t>
            </a:r>
            <a:r>
              <a:rPr lang="zh-CN" altLang="en-US" sz="2000" dirty="0" smtClean="0">
                <a:solidFill>
                  <a:schemeClr val="tx1">
                    <a:lumMod val="75000"/>
                    <a:lumOff val="25000"/>
                  </a:schemeClr>
                </a:solidFill>
              </a:rPr>
              <a:t>中</a:t>
            </a:r>
            <a:r>
              <a:rPr lang="zh-CN" altLang="zh-CN" sz="2000" dirty="0" smtClean="0">
                <a:solidFill>
                  <a:schemeClr val="tx1">
                    <a:lumMod val="75000"/>
                    <a:lumOff val="25000"/>
                  </a:schemeClr>
                </a:solidFill>
              </a:rPr>
              <a:t>可以</a:t>
            </a:r>
            <a:r>
              <a:rPr lang="zh-CN" altLang="zh-CN" sz="2000" dirty="0">
                <a:solidFill>
                  <a:schemeClr val="tx1">
                    <a:lumMod val="75000"/>
                    <a:lumOff val="25000"/>
                  </a:schemeClr>
                </a:solidFill>
              </a:rPr>
              <a:t>清楚地看到该数据中包含的元素的数据类型。其中，</a:t>
            </a:r>
            <a:r>
              <a:rPr lang="en-US" altLang="zh-CN" sz="2000" dirty="0" err="1">
                <a:solidFill>
                  <a:schemeClr val="tx1">
                    <a:lumMod val="75000"/>
                    <a:lumOff val="25000"/>
                  </a:schemeClr>
                </a:solidFill>
              </a:rPr>
              <a:t>PatientID</a:t>
            </a:r>
            <a:r>
              <a:rPr lang="zh-CN" altLang="zh-CN" sz="2000" dirty="0">
                <a:solidFill>
                  <a:schemeClr val="tx1">
                    <a:lumMod val="75000"/>
                    <a:lumOff val="25000"/>
                  </a:schemeClr>
                </a:solidFill>
              </a:rPr>
              <a:t>是行</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实例标识符，</a:t>
            </a:r>
            <a:r>
              <a:rPr lang="en-US" altLang="zh-CN" sz="2000" dirty="0" err="1">
                <a:solidFill>
                  <a:schemeClr val="tx1">
                    <a:lumMod val="75000"/>
                    <a:lumOff val="25000"/>
                  </a:schemeClr>
                </a:solidFill>
              </a:rPr>
              <a:t>AdmDate</a:t>
            </a:r>
            <a:r>
              <a:rPr lang="zh-CN" altLang="zh-CN" sz="2000" dirty="0">
                <a:solidFill>
                  <a:schemeClr val="tx1">
                    <a:lumMod val="75000"/>
                    <a:lumOff val="25000"/>
                  </a:schemeClr>
                </a:solidFill>
              </a:rPr>
              <a:t>是日期型变量，</a:t>
            </a:r>
            <a:r>
              <a:rPr lang="en-US" altLang="zh-CN" sz="2000" dirty="0">
                <a:solidFill>
                  <a:schemeClr val="tx1">
                    <a:lumMod val="75000"/>
                    <a:lumOff val="25000"/>
                  </a:schemeClr>
                </a:solidFill>
              </a:rPr>
              <a:t>Age</a:t>
            </a:r>
            <a:r>
              <a:rPr lang="zh-CN" altLang="zh-CN" sz="2000" dirty="0">
                <a:solidFill>
                  <a:schemeClr val="tx1">
                    <a:lumMod val="75000"/>
                    <a:lumOff val="25000"/>
                  </a:schemeClr>
                </a:solidFill>
              </a:rPr>
              <a:t>是整型变量，</a:t>
            </a:r>
            <a:r>
              <a:rPr lang="en-US" altLang="zh-CN" sz="2000" dirty="0">
                <a:solidFill>
                  <a:schemeClr val="tx1">
                    <a:lumMod val="75000"/>
                    <a:lumOff val="25000"/>
                  </a:schemeClr>
                </a:solidFill>
              </a:rPr>
              <a:t>Diabetes</a:t>
            </a:r>
            <a:r>
              <a:rPr lang="zh-CN" altLang="zh-CN" sz="2000" dirty="0">
                <a:solidFill>
                  <a:schemeClr val="tx1">
                    <a:lumMod val="75000"/>
                    <a:lumOff val="25000"/>
                  </a:schemeClr>
                </a:solidFill>
              </a:rPr>
              <a:t>是名义型变量，</a:t>
            </a:r>
            <a:r>
              <a:rPr lang="en-US" altLang="zh-CN" sz="2000" dirty="0">
                <a:solidFill>
                  <a:schemeClr val="tx1">
                    <a:lumMod val="75000"/>
                    <a:lumOff val="25000"/>
                  </a:schemeClr>
                </a:solidFill>
              </a:rPr>
              <a:t>Status</a:t>
            </a:r>
            <a:r>
              <a:rPr lang="zh-CN" altLang="zh-CN" sz="2000" dirty="0">
                <a:solidFill>
                  <a:schemeClr val="tx1">
                    <a:lumMod val="75000"/>
                    <a:lumOff val="25000"/>
                  </a:schemeClr>
                </a:solidFill>
              </a:rPr>
              <a:t>是有序型变量。</a:t>
            </a:r>
            <a:endParaRPr lang="zh-CN" altLang="zh-CN" sz="2000" dirty="0">
              <a:solidFill>
                <a:schemeClr val="tx1">
                  <a:lumMod val="75000"/>
                  <a:lumOff val="25000"/>
                </a:schemeClr>
              </a:solidFill>
            </a:endParaRPr>
          </a:p>
          <a:p>
            <a:pPr algn="just"/>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变量</a:t>
            </a:r>
            <a:r>
              <a:rPr lang="zh-CN" altLang="zh-CN" sz="2000" dirty="0">
                <a:solidFill>
                  <a:schemeClr val="tx1">
                    <a:lumMod val="75000"/>
                    <a:lumOff val="25000"/>
                  </a:schemeClr>
                </a:solidFill>
              </a:rPr>
              <a:t>的类型包括数值型、字符型、逻辑型、复数型（虚数）和字节。</a:t>
            </a:r>
            <a:endParaRPr lang="zh-CN" altLang="zh-CN" sz="2000" dirty="0">
              <a:solidFill>
                <a:schemeClr val="tx1">
                  <a:lumMod val="75000"/>
                  <a:lumOff val="25000"/>
                </a:schemeClr>
              </a:solidFill>
            </a:endParaRPr>
          </a:p>
          <a:p>
            <a:pPr algn="just"/>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在表中</a:t>
            </a:r>
            <a:r>
              <a:rPr lang="zh-CN" altLang="zh-CN" sz="2000" dirty="0">
                <a:solidFill>
                  <a:schemeClr val="tx1">
                    <a:lumMod val="75000"/>
                    <a:lumOff val="25000"/>
                  </a:schemeClr>
                </a:solidFill>
              </a:rPr>
              <a:t>，</a:t>
            </a:r>
            <a:r>
              <a:rPr lang="en-US" altLang="zh-CN" sz="2000" dirty="0" err="1">
                <a:solidFill>
                  <a:schemeClr val="tx1">
                    <a:lumMod val="75000"/>
                    <a:lumOff val="25000"/>
                  </a:schemeClr>
                </a:solidFill>
              </a:rPr>
              <a:t>PatientID</a:t>
            </a:r>
            <a:r>
              <a:rPr lang="zh-CN" altLang="zh-CN" sz="2000" dirty="0">
                <a:solidFill>
                  <a:schemeClr val="tx1">
                    <a:lumMod val="75000"/>
                    <a:lumOff val="25000"/>
                  </a:schemeClr>
                </a:solidFill>
              </a:rPr>
              <a:t>、</a:t>
            </a:r>
            <a:r>
              <a:rPr lang="en-US" altLang="zh-CN" sz="2000" dirty="0" err="1">
                <a:solidFill>
                  <a:schemeClr val="tx1">
                    <a:lumMod val="75000"/>
                    <a:lumOff val="25000"/>
                  </a:schemeClr>
                </a:solidFill>
              </a:rPr>
              <a:t>AdmDate</a:t>
            </a:r>
            <a:r>
              <a:rPr lang="zh-CN" altLang="zh-CN" sz="2000" dirty="0">
                <a:solidFill>
                  <a:schemeClr val="tx1">
                    <a:lumMod val="75000"/>
                    <a:lumOff val="25000"/>
                  </a:schemeClr>
                </a:solidFill>
              </a:rPr>
              <a:t>和</a:t>
            </a:r>
            <a:r>
              <a:rPr lang="en-US" altLang="zh-CN" sz="2000" dirty="0">
                <a:solidFill>
                  <a:schemeClr val="tx1">
                    <a:lumMod val="75000"/>
                    <a:lumOff val="25000"/>
                  </a:schemeClr>
                </a:solidFill>
              </a:rPr>
              <a:t>Age</a:t>
            </a:r>
            <a:r>
              <a:rPr lang="zh-CN" altLang="zh-CN" sz="2000" dirty="0">
                <a:solidFill>
                  <a:schemeClr val="tx1">
                    <a:lumMod val="75000"/>
                    <a:lumOff val="25000"/>
                  </a:schemeClr>
                </a:solidFill>
              </a:rPr>
              <a:t>为数值型变量，而</a:t>
            </a:r>
            <a:r>
              <a:rPr lang="en-US" altLang="zh-CN" sz="2000" dirty="0">
                <a:solidFill>
                  <a:schemeClr val="tx1">
                    <a:lumMod val="75000"/>
                    <a:lumOff val="25000"/>
                  </a:schemeClr>
                </a:solidFill>
              </a:rPr>
              <a:t>Diabetes</a:t>
            </a:r>
            <a:r>
              <a:rPr lang="zh-CN" altLang="zh-CN" sz="2000" dirty="0">
                <a:solidFill>
                  <a:schemeClr val="tx1">
                    <a:lumMod val="75000"/>
                    <a:lumOff val="25000"/>
                  </a:schemeClr>
                </a:solidFill>
              </a:rPr>
              <a:t>和</a:t>
            </a:r>
            <a:r>
              <a:rPr lang="en-US" altLang="zh-CN" sz="2000" dirty="0">
                <a:solidFill>
                  <a:schemeClr val="tx1">
                    <a:lumMod val="75000"/>
                    <a:lumOff val="25000"/>
                  </a:schemeClr>
                </a:solidFill>
              </a:rPr>
              <a:t>Status</a:t>
            </a:r>
            <a:r>
              <a:rPr lang="zh-CN" altLang="zh-CN" sz="2000" dirty="0">
                <a:solidFill>
                  <a:schemeClr val="tx1">
                    <a:lumMod val="75000"/>
                    <a:lumOff val="25000"/>
                  </a:schemeClr>
                </a:solidFill>
              </a:rPr>
              <a:t>为字符型变量</a:t>
            </a:r>
            <a:r>
              <a:rPr lang="zh-CN" altLang="zh-CN" sz="2000" dirty="0" smtClean="0">
                <a:solidFill>
                  <a:schemeClr val="tx1">
                    <a:lumMod val="75000"/>
                    <a:lumOff val="25000"/>
                  </a:schemeClr>
                </a:solidFill>
              </a:rPr>
              <a:t>。</a:t>
            </a:r>
            <a:r>
              <a:rPr lang="en-US" altLang="zh-CN" sz="2000" dirty="0" smtClean="0">
                <a:solidFill>
                  <a:schemeClr val="tx1">
                    <a:lumMod val="75000"/>
                    <a:lumOff val="25000"/>
                  </a:schemeClr>
                </a:solidFill>
              </a:rPr>
              <a:t>Diabetes</a:t>
            </a:r>
            <a:r>
              <a:rPr lang="zh-CN" altLang="zh-CN" sz="2000" dirty="0">
                <a:solidFill>
                  <a:schemeClr val="tx1">
                    <a:lumMod val="75000"/>
                    <a:lumOff val="25000"/>
                  </a:schemeClr>
                </a:solidFill>
              </a:rPr>
              <a:t>和</a:t>
            </a:r>
            <a:r>
              <a:rPr lang="en-US" altLang="zh-CN" sz="2000" dirty="0">
                <a:solidFill>
                  <a:schemeClr val="tx1">
                    <a:lumMod val="75000"/>
                    <a:lumOff val="25000"/>
                  </a:schemeClr>
                </a:solidFill>
              </a:rPr>
              <a:t>Status</a:t>
            </a:r>
            <a:r>
              <a:rPr lang="zh-CN" altLang="zh-CN" sz="2000" dirty="0">
                <a:solidFill>
                  <a:schemeClr val="tx1">
                    <a:lumMod val="75000"/>
                    <a:lumOff val="25000"/>
                  </a:schemeClr>
                </a:solidFill>
              </a:rPr>
              <a:t>分别是名义型和有序型变量</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gn="just"/>
            <a:r>
              <a:rPr lang="en-US" altLang="zh-CN" sz="2000" dirty="0">
                <a:solidFill>
                  <a:schemeClr val="tx1">
                    <a:lumMod val="75000"/>
                    <a:lumOff val="25000"/>
                  </a:schemeClr>
                </a:solidFill>
              </a:rPr>
              <a:t> </a:t>
            </a:r>
            <a:r>
              <a:rPr lang="en-US" altLang="zh-CN" sz="2000" dirty="0" smtClean="0">
                <a:solidFill>
                  <a:schemeClr val="tx1">
                    <a:lumMod val="75000"/>
                    <a:lumOff val="25000"/>
                  </a:schemeClr>
                </a:solidFill>
              </a:rPr>
              <a:t>      R</a:t>
            </a:r>
            <a:r>
              <a:rPr lang="zh-CN" altLang="zh-CN" sz="2000" dirty="0">
                <a:solidFill>
                  <a:schemeClr val="tx1">
                    <a:lumMod val="75000"/>
                    <a:lumOff val="25000"/>
                  </a:schemeClr>
                </a:solidFill>
              </a:rPr>
              <a:t>将实例标识符称为</a:t>
            </a:r>
            <a:r>
              <a:rPr lang="en-US" altLang="zh-CN" sz="2000" dirty="0" err="1">
                <a:solidFill>
                  <a:schemeClr val="tx1">
                    <a:lumMod val="75000"/>
                    <a:lumOff val="25000"/>
                  </a:schemeClr>
                </a:solidFill>
              </a:rPr>
              <a:t>rownames</a:t>
            </a:r>
            <a:r>
              <a:rPr lang="zh-CN" altLang="zh-CN" sz="2000" dirty="0">
                <a:solidFill>
                  <a:schemeClr val="tx1">
                    <a:lumMod val="75000"/>
                    <a:lumOff val="25000"/>
                  </a:schemeClr>
                </a:solidFill>
              </a:rPr>
              <a:t>（行名），将名义型和有序型变量称为因子（响应变量、决策变量、类别变量）。</a:t>
            </a:r>
            <a:endParaRPr lang="zh-CN" altLang="zh-CN" sz="2000" dirty="0">
              <a:solidFill>
                <a:schemeClr val="tx1">
                  <a:lumMod val="75000"/>
                  <a:lumOff val="25000"/>
                </a:schemeClr>
              </a:solidFill>
            </a:endParaRPr>
          </a:p>
        </p:txBody>
      </p:sp>
      <p:grpSp>
        <p:nvGrpSpPr>
          <p:cNvPr id="15" name="组合 14"/>
          <p:cNvGrpSpPr/>
          <p:nvPr/>
        </p:nvGrpSpPr>
        <p:grpSpPr>
          <a:xfrm>
            <a:off x="-1" y="-2439"/>
            <a:ext cx="9145786" cy="718410"/>
            <a:chOff x="-1" y="190175"/>
            <a:chExt cx="9145786" cy="525795"/>
          </a:xfrm>
        </p:grpSpPr>
        <p:sp>
          <p:nvSpPr>
            <p:cNvPr id="16" name="任意多边形 1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0"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1"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3" name="组合 22"/>
          <p:cNvGrpSpPr/>
          <p:nvPr/>
        </p:nvGrpSpPr>
        <p:grpSpPr>
          <a:xfrm>
            <a:off x="-1" y="-2439"/>
            <a:ext cx="9145786" cy="718410"/>
            <a:chOff x="-1" y="190175"/>
            <a:chExt cx="9145786" cy="525795"/>
          </a:xfrm>
        </p:grpSpPr>
        <p:sp>
          <p:nvSpPr>
            <p:cNvPr id="24" name="任意多边形 23"/>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 name="任意多边形 25"/>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7" name="文本框 6"/>
          <p:cNvSpPr txBox="1"/>
          <p:nvPr/>
        </p:nvSpPr>
        <p:spPr>
          <a:xfrm>
            <a:off x="452232" y="173917"/>
            <a:ext cx="2172390" cy="415498"/>
          </a:xfrm>
          <a:prstGeom prst="rect">
            <a:avLst/>
          </a:prstGeom>
          <a:noFill/>
        </p:spPr>
        <p:txBody>
          <a:bodyPr wrap="none" rtlCol="0">
            <a:spAutoFit/>
          </a:bodyPr>
          <a:lstStyle/>
          <a:p>
            <a:r>
              <a:rPr lang="en-US" altLang="zh-CN" sz="2100" b="1" spc="225" dirty="0" smtClean="0">
                <a:solidFill>
                  <a:prstClr val="white"/>
                </a:solidFill>
              </a:rPr>
              <a:t>3.1</a:t>
            </a:r>
            <a:r>
              <a:rPr lang="zh-CN" altLang="en-US" sz="2100" b="1" spc="225" dirty="0" smtClean="0">
                <a:solidFill>
                  <a:prstClr val="white"/>
                </a:solidFill>
              </a:rPr>
              <a:t>变量与常量</a:t>
            </a:r>
            <a:endParaRPr lang="zh-CN" altLang="en-US" sz="2100" b="1" spc="225" dirty="0">
              <a:solidFill>
                <a:prstClr val="white"/>
              </a:solidFill>
            </a:endParaRPr>
          </a:p>
        </p:txBody>
      </p:sp>
      <p:sp>
        <p:nvSpPr>
          <p:cNvPr id="28"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10533" y="1169836"/>
              <a:ext cx="1322924" cy="521970"/>
            </a:xfrm>
            <a:prstGeom prst="rect">
              <a:avLst/>
            </a:prstGeom>
            <a:noFill/>
          </p:spPr>
          <p:txBody>
            <a:bodyPr wrap="none" rtlCol="0">
              <a:spAutoFit/>
            </a:bodyPr>
            <a:lstStyle/>
            <a:p>
              <a:pPr algn="ctr"/>
              <a:r>
                <a:rPr lang="zh-CN" altLang="en-US" sz="2800" dirty="0" smtClean="0">
                  <a:solidFill>
                    <a:schemeClr val="accent4"/>
                  </a:solidFill>
                </a:rPr>
                <a:t>第三章 数据类型</a:t>
              </a:r>
              <a:endParaRPr lang="zh-CN" altLang="en-US" sz="2800" dirty="0">
                <a:solidFill>
                  <a:schemeClr val="accent4"/>
                </a:solidFill>
              </a:endParaRPr>
            </a:p>
          </p:txBody>
        </p:sp>
      </p:grpSp>
      <p:grpSp>
        <p:nvGrpSpPr>
          <p:cNvPr id="68" name="组合 67"/>
          <p:cNvGrpSpPr/>
          <p:nvPr/>
        </p:nvGrpSpPr>
        <p:grpSpPr>
          <a:xfrm>
            <a:off x="1751096" y="2696479"/>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数据结构</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26" name="组合 25"/>
          <p:cNvGrpSpPr/>
          <p:nvPr/>
        </p:nvGrpSpPr>
        <p:grpSpPr>
          <a:xfrm>
            <a:off x="1751095" y="2091117"/>
            <a:ext cx="5693399" cy="426278"/>
            <a:chOff x="1807265" y="2935089"/>
            <a:chExt cx="5693399" cy="426278"/>
          </a:xfrm>
        </p:grpSpPr>
        <p:sp>
          <p:nvSpPr>
            <p:cNvPr id="27" name="圆角矩形 26"/>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a:off x="1881814" y="2945869"/>
              <a:ext cx="24416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变量与常量</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721083" y="3270932"/>
            <a:ext cx="5693399" cy="426278"/>
            <a:chOff x="1807265" y="2935089"/>
            <a:chExt cx="5693399" cy="426278"/>
          </a:xfrm>
        </p:grpSpPr>
        <p:sp>
          <p:nvSpPr>
            <p:cNvPr id="30" name="圆角矩形 29"/>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a:off x="1881814" y="2945869"/>
              <a:ext cx="24416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字符串操作</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3" name="圆角矩形 32"/>
          <p:cNvSpPr/>
          <p:nvPr/>
        </p:nvSpPr>
        <p:spPr>
          <a:xfrm>
            <a:off x="1779230" y="4461863"/>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bg1"/>
                </a:solidFill>
              </a:rPr>
              <a:t>习题</a:t>
            </a:r>
            <a:endParaRPr lang="zh-CN" altLang="en-US" sz="2100" dirty="0" smtClean="0">
              <a:solidFill>
                <a:schemeClr val="bg1"/>
              </a:solidFill>
            </a:endParaRPr>
          </a:p>
        </p:txBody>
      </p:sp>
      <p:grpSp>
        <p:nvGrpSpPr>
          <p:cNvPr id="34" name="组合 33"/>
          <p:cNvGrpSpPr/>
          <p:nvPr/>
        </p:nvGrpSpPr>
        <p:grpSpPr>
          <a:xfrm>
            <a:off x="1762816" y="3875843"/>
            <a:ext cx="5693399" cy="426278"/>
            <a:chOff x="1807265" y="2935089"/>
            <a:chExt cx="5693399" cy="426278"/>
          </a:xfrm>
        </p:grpSpPr>
        <p:sp>
          <p:nvSpPr>
            <p:cNvPr id="37" name="圆角矩形 36"/>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矩形 37"/>
            <p:cNvSpPr/>
            <p:nvPr/>
          </p:nvSpPr>
          <p:spPr>
            <a:xfrm>
              <a:off x="1881814" y="2945869"/>
              <a:ext cx="512512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用于数据处理和转换的常用函数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14605" y="-22225"/>
            <a:ext cx="9168130" cy="6880225"/>
          </a:xfrm>
          <a:prstGeom prst="rect">
            <a:avLst/>
          </a:prstGeom>
        </p:spPr>
      </p:pic>
      <p:sp>
        <p:nvSpPr>
          <p:cNvPr id="5" name="矩形 4"/>
          <p:cNvSpPr/>
          <p:nvPr/>
        </p:nvSpPr>
        <p:spPr>
          <a:xfrm>
            <a:off x="564072" y="2028169"/>
            <a:ext cx="7961879" cy="4523105"/>
          </a:xfrm>
          <a:prstGeom prst="rect">
            <a:avLst/>
          </a:prstGeom>
        </p:spPr>
        <p:txBody>
          <a:bodyPr wrap="square">
            <a:spAutoFit/>
          </a:bodyPr>
          <a:lstStyle/>
          <a:p>
            <a:r>
              <a:rPr lang="en-US" altLang="zh-CN" dirty="0">
                <a:solidFill>
                  <a:schemeClr val="bg1"/>
                </a:solidFill>
              </a:rPr>
              <a:t>1</a:t>
            </a:r>
            <a:r>
              <a:rPr lang="zh-CN" altLang="zh-CN" dirty="0">
                <a:solidFill>
                  <a:schemeClr val="bg1"/>
                </a:solidFill>
                <a:sym typeface="+mn-ea"/>
              </a:rPr>
              <a:t>．</a:t>
            </a:r>
            <a:r>
              <a:rPr lang="zh-CN" altLang="zh-CN" dirty="0">
                <a:solidFill>
                  <a:schemeClr val="bg1"/>
                </a:solidFill>
              </a:rPr>
              <a:t>从表</a:t>
            </a:r>
            <a:r>
              <a:rPr lang="en-US" altLang="zh-CN" dirty="0">
                <a:solidFill>
                  <a:schemeClr val="bg1"/>
                </a:solidFill>
              </a:rPr>
              <a:t>3.1</a:t>
            </a:r>
            <a:r>
              <a:rPr lang="zh-CN" altLang="zh-CN" dirty="0">
                <a:solidFill>
                  <a:schemeClr val="bg1"/>
                </a:solidFill>
              </a:rPr>
              <a:t>你可以清楚地看到此数据结构（本例中是一个数据框）以及其中包含的元素和数据类型。其中，</a:t>
            </a:r>
            <a:r>
              <a:rPr lang="en-US" altLang="zh-CN" dirty="0">
                <a:solidFill>
                  <a:schemeClr val="bg1"/>
                </a:solidFill>
              </a:rPr>
              <a:t>Status</a:t>
            </a:r>
            <a:r>
              <a:rPr lang="zh-CN" altLang="zh-CN" dirty="0">
                <a:solidFill>
                  <a:schemeClr val="bg1"/>
                </a:solidFill>
              </a:rPr>
              <a:t>是</a:t>
            </a:r>
            <a:r>
              <a:rPr lang="en-US" altLang="zh-CN" u="sng" dirty="0">
                <a:solidFill>
                  <a:schemeClr val="bg1"/>
                </a:solidFill>
              </a:rPr>
              <a:t>         </a:t>
            </a:r>
            <a:r>
              <a:rPr lang="zh-CN" altLang="zh-CN" dirty="0">
                <a:solidFill>
                  <a:schemeClr val="bg1"/>
                </a:solidFill>
              </a:rPr>
              <a:t>变量。</a:t>
            </a:r>
            <a:endParaRPr lang="zh-CN" altLang="zh-CN" dirty="0">
              <a:solidFill>
                <a:schemeClr val="bg1"/>
              </a:solidFill>
            </a:endParaRPr>
          </a:p>
          <a:p>
            <a:r>
              <a:rPr lang="en-US" altLang="zh-CN" dirty="0" smtClean="0">
                <a:solidFill>
                  <a:schemeClr val="bg1"/>
                </a:solidFill>
              </a:rPr>
              <a:t>  A</a:t>
            </a:r>
            <a:r>
              <a:rPr lang="en-US" altLang="zh-CN" dirty="0">
                <a:solidFill>
                  <a:schemeClr val="bg1"/>
                </a:solidFill>
              </a:rPr>
              <a:t>.</a:t>
            </a:r>
            <a:r>
              <a:rPr lang="zh-CN" altLang="zh-CN" dirty="0">
                <a:solidFill>
                  <a:schemeClr val="bg1"/>
                </a:solidFill>
              </a:rPr>
              <a:t>日期型</a:t>
            </a:r>
            <a:r>
              <a:rPr lang="en-US" altLang="zh-CN" dirty="0">
                <a:solidFill>
                  <a:schemeClr val="bg1"/>
                </a:solidFill>
              </a:rPr>
              <a:t>          B.</a:t>
            </a:r>
            <a:r>
              <a:rPr lang="zh-CN" altLang="zh-CN" dirty="0">
                <a:solidFill>
                  <a:schemeClr val="bg1"/>
                </a:solidFill>
              </a:rPr>
              <a:t>整型</a:t>
            </a:r>
            <a:r>
              <a:rPr lang="en-US" altLang="zh-CN" dirty="0">
                <a:solidFill>
                  <a:schemeClr val="bg1"/>
                </a:solidFill>
              </a:rPr>
              <a:t>          C.</a:t>
            </a:r>
            <a:r>
              <a:rPr lang="zh-CN" altLang="zh-CN" dirty="0">
                <a:solidFill>
                  <a:schemeClr val="bg1"/>
                </a:solidFill>
              </a:rPr>
              <a:t>名义型</a:t>
            </a:r>
            <a:r>
              <a:rPr lang="en-US" altLang="zh-CN" dirty="0">
                <a:solidFill>
                  <a:schemeClr val="bg1"/>
                </a:solidFill>
              </a:rPr>
              <a:t>       D.</a:t>
            </a:r>
            <a:r>
              <a:rPr lang="zh-CN" altLang="zh-CN" dirty="0">
                <a:solidFill>
                  <a:schemeClr val="bg1"/>
                </a:solidFill>
              </a:rPr>
              <a:t>有序型</a:t>
            </a:r>
            <a:endParaRPr lang="zh-CN" altLang="zh-CN" dirty="0">
              <a:solidFill>
                <a:schemeClr val="bg1"/>
              </a:solidFill>
            </a:endParaRPr>
          </a:p>
          <a:p>
            <a:r>
              <a:rPr lang="en-US" altLang="zh-CN" dirty="0" smtClean="0">
                <a:solidFill>
                  <a:schemeClr val="bg1"/>
                </a:solidFill>
              </a:rPr>
              <a:t>2.</a:t>
            </a:r>
            <a:r>
              <a:rPr lang="zh-CN" altLang="zh-CN" dirty="0">
                <a:solidFill>
                  <a:schemeClr val="bg1"/>
                </a:solidFill>
                <a:sym typeface="+mn-ea"/>
              </a:rPr>
              <a:t>．</a:t>
            </a:r>
            <a:r>
              <a:rPr lang="en-US" altLang="zh-CN" dirty="0">
                <a:solidFill>
                  <a:schemeClr val="bg1"/>
                </a:solidFill>
              </a:rPr>
              <a:t>R</a:t>
            </a:r>
            <a:r>
              <a:rPr lang="zh-CN" altLang="zh-CN" dirty="0">
                <a:solidFill>
                  <a:schemeClr val="bg1"/>
                </a:solidFill>
              </a:rPr>
              <a:t>中的数据结构包括</a:t>
            </a:r>
            <a:r>
              <a:rPr lang="en-US" altLang="zh-CN" u="sng" dirty="0">
                <a:solidFill>
                  <a:schemeClr val="bg1"/>
                </a:solidFill>
              </a:rPr>
              <a:t>         </a:t>
            </a:r>
            <a:r>
              <a:rPr lang="zh-CN" altLang="zh-CN" dirty="0">
                <a:solidFill>
                  <a:schemeClr val="bg1"/>
                </a:solidFill>
              </a:rPr>
              <a:t>。</a:t>
            </a:r>
            <a:endParaRPr lang="zh-CN" altLang="zh-CN" dirty="0">
              <a:solidFill>
                <a:schemeClr val="bg1"/>
              </a:solidFill>
            </a:endParaRPr>
          </a:p>
          <a:p>
            <a:r>
              <a:rPr lang="en-US" altLang="zh-CN" dirty="0" smtClean="0">
                <a:solidFill>
                  <a:schemeClr val="bg1"/>
                </a:solidFill>
              </a:rPr>
              <a:t>  A</a:t>
            </a:r>
            <a:r>
              <a:rPr lang="en-US" altLang="zh-CN" dirty="0">
                <a:solidFill>
                  <a:schemeClr val="bg1"/>
                </a:solidFill>
              </a:rPr>
              <a:t>.</a:t>
            </a:r>
            <a:r>
              <a:rPr lang="zh-CN" altLang="zh-CN" dirty="0">
                <a:solidFill>
                  <a:schemeClr val="bg1"/>
                </a:solidFill>
              </a:rPr>
              <a:t>向量</a:t>
            </a:r>
            <a:r>
              <a:rPr lang="en-US" altLang="zh-CN" dirty="0">
                <a:solidFill>
                  <a:schemeClr val="bg1"/>
                </a:solidFill>
              </a:rPr>
              <a:t>          B.</a:t>
            </a:r>
            <a:r>
              <a:rPr lang="zh-CN" altLang="zh-CN" dirty="0">
                <a:solidFill>
                  <a:schemeClr val="bg1"/>
                </a:solidFill>
              </a:rPr>
              <a:t>矩阵</a:t>
            </a:r>
            <a:r>
              <a:rPr lang="en-US" altLang="zh-CN" dirty="0">
                <a:solidFill>
                  <a:schemeClr val="bg1"/>
                </a:solidFill>
              </a:rPr>
              <a:t>          C.</a:t>
            </a:r>
            <a:r>
              <a:rPr lang="zh-CN" altLang="zh-CN" dirty="0">
                <a:solidFill>
                  <a:schemeClr val="bg1"/>
                </a:solidFill>
              </a:rPr>
              <a:t>数组</a:t>
            </a:r>
            <a:r>
              <a:rPr lang="en-US" altLang="zh-CN" dirty="0">
                <a:solidFill>
                  <a:schemeClr val="bg1"/>
                </a:solidFill>
              </a:rPr>
              <a:t>       D.</a:t>
            </a:r>
            <a:r>
              <a:rPr lang="zh-CN" altLang="zh-CN" dirty="0">
                <a:solidFill>
                  <a:schemeClr val="bg1"/>
                </a:solidFill>
              </a:rPr>
              <a:t>以上全是</a:t>
            </a:r>
            <a:endParaRPr lang="zh-CN" altLang="zh-CN" dirty="0">
              <a:solidFill>
                <a:schemeClr val="bg1"/>
              </a:solidFill>
            </a:endParaRPr>
          </a:p>
          <a:p>
            <a:r>
              <a:rPr lang="en-US" altLang="zh-CN" dirty="0" smtClean="0">
                <a:solidFill>
                  <a:schemeClr val="bg1"/>
                </a:solidFill>
              </a:rPr>
              <a:t>3.R</a:t>
            </a:r>
            <a:r>
              <a:rPr lang="zh-CN" altLang="zh-CN" dirty="0">
                <a:solidFill>
                  <a:schemeClr val="bg1"/>
                </a:solidFill>
              </a:rPr>
              <a:t>中最常处理的数据结构是</a:t>
            </a:r>
            <a:r>
              <a:rPr lang="en-US" altLang="zh-CN" u="sng" dirty="0">
                <a:solidFill>
                  <a:schemeClr val="bg1"/>
                </a:solidFill>
              </a:rPr>
              <a:t>         </a:t>
            </a:r>
            <a:r>
              <a:rPr lang="zh-CN" altLang="zh-CN" dirty="0">
                <a:solidFill>
                  <a:schemeClr val="bg1"/>
                </a:solidFill>
              </a:rPr>
              <a:t>。</a:t>
            </a:r>
            <a:endParaRPr lang="zh-CN" altLang="zh-CN" dirty="0">
              <a:solidFill>
                <a:schemeClr val="bg1"/>
              </a:solidFill>
            </a:endParaRPr>
          </a:p>
          <a:p>
            <a:r>
              <a:rPr lang="en-US" altLang="zh-CN" dirty="0" smtClean="0">
                <a:solidFill>
                  <a:schemeClr val="bg1"/>
                </a:solidFill>
              </a:rPr>
              <a:t>  A</a:t>
            </a:r>
            <a:r>
              <a:rPr lang="en-US" altLang="zh-CN" dirty="0">
                <a:solidFill>
                  <a:schemeClr val="bg1"/>
                </a:solidFill>
              </a:rPr>
              <a:t>.</a:t>
            </a:r>
            <a:r>
              <a:rPr lang="zh-CN" altLang="zh-CN" dirty="0">
                <a:solidFill>
                  <a:schemeClr val="bg1"/>
                </a:solidFill>
              </a:rPr>
              <a:t>向量</a:t>
            </a:r>
            <a:r>
              <a:rPr lang="en-US" altLang="zh-CN" dirty="0">
                <a:solidFill>
                  <a:schemeClr val="bg1"/>
                </a:solidFill>
              </a:rPr>
              <a:t>         B.</a:t>
            </a:r>
            <a:r>
              <a:rPr lang="zh-CN" altLang="zh-CN" dirty="0">
                <a:solidFill>
                  <a:schemeClr val="bg1"/>
                </a:solidFill>
              </a:rPr>
              <a:t>矩阵</a:t>
            </a:r>
            <a:r>
              <a:rPr lang="en-US" altLang="zh-CN" dirty="0">
                <a:solidFill>
                  <a:schemeClr val="bg1"/>
                </a:solidFill>
              </a:rPr>
              <a:t>          C.</a:t>
            </a:r>
            <a:r>
              <a:rPr lang="zh-CN" altLang="zh-CN" dirty="0">
                <a:solidFill>
                  <a:schemeClr val="bg1"/>
                </a:solidFill>
              </a:rPr>
              <a:t>数组</a:t>
            </a:r>
            <a:r>
              <a:rPr lang="en-US" altLang="zh-CN" dirty="0">
                <a:solidFill>
                  <a:schemeClr val="bg1"/>
                </a:solidFill>
              </a:rPr>
              <a:t>       D.</a:t>
            </a:r>
            <a:r>
              <a:rPr lang="zh-CN" altLang="zh-CN" dirty="0">
                <a:solidFill>
                  <a:schemeClr val="bg1"/>
                </a:solidFill>
              </a:rPr>
              <a:t>数据框</a:t>
            </a:r>
            <a:endParaRPr lang="zh-CN" altLang="zh-CN" dirty="0">
              <a:solidFill>
                <a:schemeClr val="bg1"/>
              </a:solidFill>
            </a:endParaRPr>
          </a:p>
          <a:p>
            <a:r>
              <a:rPr lang="en-US" altLang="zh-CN" dirty="0" smtClean="0">
                <a:solidFill>
                  <a:schemeClr val="bg1"/>
                </a:solidFill>
              </a:rPr>
              <a:t>4</a:t>
            </a:r>
            <a:r>
              <a:rPr lang="zh-CN" altLang="zh-CN" dirty="0">
                <a:solidFill>
                  <a:schemeClr val="bg1"/>
                </a:solidFill>
                <a:sym typeface="+mn-ea"/>
              </a:rPr>
              <a:t>．</a:t>
            </a:r>
            <a:r>
              <a:rPr lang="en-US" altLang="zh-CN" dirty="0" smtClean="0">
                <a:solidFill>
                  <a:schemeClr val="bg1"/>
                </a:solidFill>
              </a:rPr>
              <a:t>a=matrix(1:12,nrow=4,ncol=3</a:t>
            </a:r>
            <a:r>
              <a:rPr lang="en-US" altLang="zh-CN" dirty="0">
                <a:solidFill>
                  <a:schemeClr val="bg1"/>
                </a:solidFill>
              </a:rPr>
              <a:t>);a[2,2];</a:t>
            </a:r>
            <a:r>
              <a:rPr lang="zh-CN" altLang="zh-CN" dirty="0">
                <a:solidFill>
                  <a:schemeClr val="bg1"/>
                </a:solidFill>
              </a:rPr>
              <a:t>结果为（</a:t>
            </a:r>
            <a:r>
              <a:rPr lang="en-US" altLang="zh-CN" dirty="0">
                <a:solidFill>
                  <a:schemeClr val="bg1"/>
                </a:solidFill>
              </a:rPr>
              <a:t>       </a:t>
            </a:r>
            <a:r>
              <a:rPr lang="zh-CN" altLang="zh-CN" dirty="0">
                <a:solidFill>
                  <a:schemeClr val="bg1"/>
                </a:solidFill>
              </a:rPr>
              <a:t>）。</a:t>
            </a:r>
            <a:r>
              <a:rPr lang="en-US" altLang="zh-CN" dirty="0">
                <a:solidFill>
                  <a:schemeClr val="bg1"/>
                </a:solidFill>
              </a:rPr>
              <a:t> </a:t>
            </a:r>
            <a:endParaRPr lang="zh-CN" altLang="zh-CN" dirty="0">
              <a:solidFill>
                <a:schemeClr val="bg1"/>
              </a:solidFill>
            </a:endParaRPr>
          </a:p>
          <a:p>
            <a:r>
              <a:rPr lang="en-US" altLang="zh-CN" dirty="0" smtClean="0">
                <a:solidFill>
                  <a:schemeClr val="bg1"/>
                </a:solidFill>
              </a:rPr>
              <a:t>  A</a:t>
            </a:r>
            <a:r>
              <a:rPr lang="en-US" altLang="zh-CN" dirty="0">
                <a:solidFill>
                  <a:schemeClr val="bg1"/>
                </a:solidFill>
              </a:rPr>
              <a:t>. 5           B. 6          C. 7            D.8</a:t>
            </a:r>
            <a:endParaRPr lang="zh-CN" altLang="zh-CN" dirty="0">
              <a:solidFill>
                <a:schemeClr val="bg1"/>
              </a:solidFill>
            </a:endParaRPr>
          </a:p>
          <a:p>
            <a:r>
              <a:rPr lang="en-US" altLang="zh-CN" dirty="0" smtClean="0">
                <a:solidFill>
                  <a:schemeClr val="bg1"/>
                </a:solidFill>
              </a:rPr>
              <a:t>5</a:t>
            </a:r>
            <a:r>
              <a:rPr lang="zh-CN" altLang="zh-CN" dirty="0">
                <a:solidFill>
                  <a:schemeClr val="bg1"/>
                </a:solidFill>
                <a:sym typeface="+mn-ea"/>
              </a:rPr>
              <a:t>．</a:t>
            </a:r>
            <a:r>
              <a:rPr lang="zh-CN" altLang="zh-CN" dirty="0">
                <a:solidFill>
                  <a:schemeClr val="bg1"/>
                </a:solidFill>
              </a:rPr>
              <a:t>如果</a:t>
            </a:r>
            <a:r>
              <a:rPr lang="en-US" altLang="zh-CN" dirty="0">
                <a:solidFill>
                  <a:schemeClr val="bg1"/>
                </a:solidFill>
              </a:rPr>
              <a:t>A</a:t>
            </a:r>
            <a:r>
              <a:rPr lang="zh-CN" altLang="zh-CN" dirty="0">
                <a:solidFill>
                  <a:schemeClr val="bg1"/>
                </a:solidFill>
              </a:rPr>
              <a:t>是</a:t>
            </a:r>
            <a:r>
              <a:rPr lang="en-US" altLang="zh-CN" dirty="0">
                <a:solidFill>
                  <a:schemeClr val="bg1"/>
                </a:solidFill>
              </a:rPr>
              <a:t>5</a:t>
            </a:r>
            <a:r>
              <a:rPr lang="zh-CN" altLang="zh-CN" dirty="0">
                <a:solidFill>
                  <a:schemeClr val="bg1"/>
                </a:solidFill>
              </a:rPr>
              <a:t>行</a:t>
            </a:r>
            <a:r>
              <a:rPr lang="en-US" altLang="zh-CN" dirty="0">
                <a:solidFill>
                  <a:schemeClr val="bg1"/>
                </a:solidFill>
              </a:rPr>
              <a:t>x6</a:t>
            </a:r>
            <a:r>
              <a:rPr lang="zh-CN" altLang="zh-CN" dirty="0">
                <a:solidFill>
                  <a:schemeClr val="bg1"/>
                </a:solidFill>
              </a:rPr>
              <a:t>列的矩阵，</a:t>
            </a:r>
            <a:r>
              <a:rPr lang="en-US" altLang="zh-CN" dirty="0">
                <a:solidFill>
                  <a:schemeClr val="bg1"/>
                </a:solidFill>
              </a:rPr>
              <a:t>t(A)</a:t>
            </a:r>
            <a:r>
              <a:rPr lang="zh-CN" altLang="zh-CN" dirty="0">
                <a:solidFill>
                  <a:schemeClr val="bg1"/>
                </a:solidFill>
              </a:rPr>
              <a:t>是</a:t>
            </a:r>
            <a:r>
              <a:rPr lang="en-US" altLang="zh-CN" u="sng" dirty="0">
                <a:solidFill>
                  <a:schemeClr val="bg1"/>
                </a:solidFill>
              </a:rPr>
              <a:t>         </a:t>
            </a:r>
            <a:r>
              <a:rPr lang="zh-CN" altLang="zh-CN" dirty="0">
                <a:solidFill>
                  <a:schemeClr val="bg1"/>
                </a:solidFill>
              </a:rPr>
              <a:t>。</a:t>
            </a:r>
            <a:endParaRPr lang="zh-CN" altLang="zh-CN" dirty="0">
              <a:solidFill>
                <a:schemeClr val="bg1"/>
              </a:solidFill>
            </a:endParaRPr>
          </a:p>
          <a:p>
            <a:r>
              <a:rPr lang="en-US" altLang="zh-CN" dirty="0" smtClean="0">
                <a:solidFill>
                  <a:schemeClr val="bg1"/>
                </a:solidFill>
              </a:rPr>
              <a:t>  A </a:t>
            </a:r>
            <a:r>
              <a:rPr lang="en-US" altLang="zh-CN" dirty="0">
                <a:solidFill>
                  <a:schemeClr val="bg1"/>
                </a:solidFill>
              </a:rPr>
              <a:t>5</a:t>
            </a:r>
            <a:r>
              <a:rPr lang="zh-CN" altLang="zh-CN" dirty="0">
                <a:solidFill>
                  <a:schemeClr val="bg1"/>
                </a:solidFill>
              </a:rPr>
              <a:t>行</a:t>
            </a:r>
            <a:r>
              <a:rPr lang="en-US" altLang="zh-CN" dirty="0">
                <a:solidFill>
                  <a:schemeClr val="bg1"/>
                </a:solidFill>
              </a:rPr>
              <a:t>x6</a:t>
            </a:r>
            <a:r>
              <a:rPr lang="zh-CN" altLang="zh-CN" dirty="0">
                <a:solidFill>
                  <a:schemeClr val="bg1"/>
                </a:solidFill>
              </a:rPr>
              <a:t>列矩阵</a:t>
            </a:r>
            <a:r>
              <a:rPr lang="en-US" altLang="zh-CN" dirty="0">
                <a:solidFill>
                  <a:schemeClr val="bg1"/>
                </a:solidFill>
              </a:rPr>
              <a:t>    </a:t>
            </a:r>
            <a:r>
              <a:rPr lang="en-US" altLang="zh-CN" dirty="0" smtClean="0">
                <a:solidFill>
                  <a:schemeClr val="bg1"/>
                </a:solidFill>
              </a:rPr>
              <a:t>             </a:t>
            </a:r>
            <a:r>
              <a:rPr lang="en-US" altLang="zh-CN" dirty="0">
                <a:solidFill>
                  <a:schemeClr val="bg1"/>
                </a:solidFill>
              </a:rPr>
              <a:t>B 30</a:t>
            </a:r>
            <a:r>
              <a:rPr lang="zh-CN" altLang="zh-CN" dirty="0">
                <a:solidFill>
                  <a:schemeClr val="bg1"/>
                </a:solidFill>
              </a:rPr>
              <a:t>个元素的</a:t>
            </a:r>
            <a:r>
              <a:rPr lang="zh-CN" altLang="zh-CN" dirty="0" smtClean="0">
                <a:solidFill>
                  <a:schemeClr val="bg1"/>
                </a:solidFill>
              </a:rPr>
              <a:t>向量</a:t>
            </a:r>
            <a:endParaRPr lang="en-US" altLang="zh-CN" dirty="0" smtClean="0">
              <a:solidFill>
                <a:schemeClr val="bg1"/>
              </a:solidFill>
            </a:endParaRPr>
          </a:p>
          <a:p>
            <a:r>
              <a:rPr lang="en-US" altLang="zh-CN" dirty="0">
                <a:solidFill>
                  <a:schemeClr val="bg1"/>
                </a:solidFill>
              </a:rPr>
              <a:t> </a:t>
            </a:r>
            <a:r>
              <a:rPr lang="en-US" altLang="zh-CN" dirty="0" smtClean="0">
                <a:solidFill>
                  <a:schemeClr val="bg1"/>
                </a:solidFill>
              </a:rPr>
              <a:t> C </a:t>
            </a:r>
            <a:r>
              <a:rPr lang="en-US" altLang="zh-CN" dirty="0">
                <a:solidFill>
                  <a:schemeClr val="bg1"/>
                </a:solidFill>
              </a:rPr>
              <a:t>11</a:t>
            </a:r>
            <a:r>
              <a:rPr lang="zh-CN" altLang="zh-CN" dirty="0">
                <a:solidFill>
                  <a:schemeClr val="bg1"/>
                </a:solidFill>
              </a:rPr>
              <a:t>个元素的向量</a:t>
            </a:r>
            <a:r>
              <a:rPr lang="en-US" altLang="zh-CN" dirty="0">
                <a:solidFill>
                  <a:schemeClr val="bg1"/>
                </a:solidFill>
              </a:rPr>
              <a:t>             D 6</a:t>
            </a:r>
            <a:r>
              <a:rPr lang="zh-CN" altLang="zh-CN" dirty="0">
                <a:solidFill>
                  <a:schemeClr val="bg1"/>
                </a:solidFill>
              </a:rPr>
              <a:t>行</a:t>
            </a:r>
            <a:r>
              <a:rPr lang="en-US" altLang="zh-CN" dirty="0">
                <a:solidFill>
                  <a:schemeClr val="bg1"/>
                </a:solidFill>
              </a:rPr>
              <a:t>x5</a:t>
            </a:r>
            <a:r>
              <a:rPr lang="zh-CN" altLang="zh-CN" dirty="0">
                <a:solidFill>
                  <a:schemeClr val="bg1"/>
                </a:solidFill>
              </a:rPr>
              <a:t>列的矩阵</a:t>
            </a:r>
            <a:endParaRPr lang="zh-CN" altLang="zh-CN" dirty="0">
              <a:solidFill>
                <a:schemeClr val="bg1"/>
              </a:solidFill>
            </a:endParaRPr>
          </a:p>
          <a:p>
            <a:r>
              <a:rPr lang="en-US" altLang="zh-CN" dirty="0" smtClean="0">
                <a:solidFill>
                  <a:schemeClr val="bg1"/>
                </a:solidFill>
              </a:rPr>
              <a:t>6</a:t>
            </a:r>
            <a:r>
              <a:rPr lang="zh-CN" altLang="zh-CN" dirty="0">
                <a:solidFill>
                  <a:schemeClr val="bg1"/>
                </a:solidFill>
                <a:sym typeface="+mn-ea"/>
              </a:rPr>
              <a:t>．</a:t>
            </a:r>
            <a:r>
              <a:rPr lang="en-US" altLang="zh-CN" dirty="0" smtClean="0">
                <a:solidFill>
                  <a:schemeClr val="bg1"/>
                </a:solidFill>
              </a:rPr>
              <a:t>a=</a:t>
            </a:r>
            <a:r>
              <a:rPr lang="en-US" altLang="zh-CN" dirty="0" err="1" smtClean="0">
                <a:solidFill>
                  <a:schemeClr val="bg1"/>
                </a:solidFill>
              </a:rPr>
              <a:t>det</a:t>
            </a:r>
            <a:r>
              <a:rPr lang="en-US" altLang="zh-CN" dirty="0" smtClean="0">
                <a:solidFill>
                  <a:schemeClr val="bg1"/>
                </a:solidFill>
              </a:rPr>
              <a:t>(matrix(1:12,nrow=4,ncol=3,byrow=TRUE</a:t>
            </a:r>
            <a:r>
              <a:rPr lang="en-US" altLang="zh-CN" dirty="0">
                <a:solidFill>
                  <a:schemeClr val="bg1"/>
                </a:solidFill>
              </a:rPr>
              <a:t>))</a:t>
            </a:r>
            <a:endParaRPr lang="zh-CN" altLang="zh-CN" dirty="0">
              <a:solidFill>
                <a:schemeClr val="bg1"/>
              </a:solidFill>
            </a:endParaRPr>
          </a:p>
          <a:p>
            <a:r>
              <a:rPr lang="en-US" altLang="zh-CN" dirty="0" smtClean="0">
                <a:solidFill>
                  <a:schemeClr val="bg1"/>
                </a:solidFill>
              </a:rPr>
              <a:t>   b=</a:t>
            </a:r>
            <a:r>
              <a:rPr lang="en-US" altLang="zh-CN" dirty="0" err="1" smtClean="0">
                <a:solidFill>
                  <a:schemeClr val="bg1"/>
                </a:solidFill>
              </a:rPr>
              <a:t>det</a:t>
            </a:r>
            <a:r>
              <a:rPr lang="en-US" altLang="zh-CN" dirty="0" smtClean="0">
                <a:solidFill>
                  <a:schemeClr val="bg1"/>
                </a:solidFill>
              </a:rPr>
              <a:t>(matrix(1:12,nrow=3,ncol=4,byrow=FALSE</a:t>
            </a:r>
            <a:r>
              <a:rPr lang="en-US" altLang="zh-CN" dirty="0">
                <a:solidFill>
                  <a:schemeClr val="bg1"/>
                </a:solidFill>
              </a:rPr>
              <a:t>)) </a:t>
            </a:r>
            <a:r>
              <a:rPr lang="zh-CN" altLang="zh-CN" dirty="0" smtClean="0">
                <a:solidFill>
                  <a:schemeClr val="bg1"/>
                </a:solidFill>
              </a:rPr>
              <a:t>则</a:t>
            </a:r>
            <a:r>
              <a:rPr lang="zh-CN" altLang="zh-CN" dirty="0">
                <a:solidFill>
                  <a:schemeClr val="bg1"/>
                </a:solidFill>
              </a:rPr>
              <a:t>有</a:t>
            </a:r>
            <a:r>
              <a:rPr lang="en-US" altLang="zh-CN" u="sng" dirty="0">
                <a:solidFill>
                  <a:schemeClr val="bg1"/>
                </a:solidFill>
              </a:rPr>
              <a:t>         </a:t>
            </a:r>
            <a:r>
              <a:rPr lang="zh-CN" altLang="zh-CN" dirty="0">
                <a:solidFill>
                  <a:schemeClr val="bg1"/>
                </a:solidFill>
              </a:rPr>
              <a:t>。</a:t>
            </a:r>
            <a:endParaRPr lang="zh-CN" altLang="zh-CN" dirty="0">
              <a:solidFill>
                <a:schemeClr val="bg1"/>
              </a:solidFill>
            </a:endParaRPr>
          </a:p>
          <a:p>
            <a:r>
              <a:rPr lang="en-US" altLang="zh-CN" dirty="0" smtClean="0">
                <a:solidFill>
                  <a:schemeClr val="bg1"/>
                </a:solidFill>
              </a:rPr>
              <a:t>  A </a:t>
            </a:r>
            <a:r>
              <a:rPr lang="en-US" altLang="zh-CN" dirty="0">
                <a:solidFill>
                  <a:schemeClr val="bg1"/>
                </a:solidFill>
              </a:rPr>
              <a:t>a&gt;b         </a:t>
            </a:r>
            <a:r>
              <a:rPr lang="en-US" altLang="zh-CN" dirty="0" err="1">
                <a:solidFill>
                  <a:schemeClr val="bg1"/>
                </a:solidFill>
              </a:rPr>
              <a:t>B</a:t>
            </a:r>
            <a:r>
              <a:rPr lang="en-US" altLang="zh-CN" dirty="0">
                <a:solidFill>
                  <a:schemeClr val="bg1"/>
                </a:solidFill>
              </a:rPr>
              <a:t> a=b     C a&lt;b     D </a:t>
            </a:r>
            <a:r>
              <a:rPr lang="zh-CN" altLang="zh-CN" dirty="0">
                <a:solidFill>
                  <a:schemeClr val="bg1"/>
                </a:solidFill>
              </a:rPr>
              <a:t>两者都显示出错信息</a:t>
            </a:r>
            <a:endParaRPr lang="zh-CN" altLang="zh-CN" dirty="0">
              <a:solidFill>
                <a:schemeClr val="bg1"/>
              </a:solidFill>
            </a:endParaRPr>
          </a:p>
          <a:p>
            <a:endParaRPr lang="zh-CN" altLang="zh-CN" dirty="0">
              <a:solidFill>
                <a:schemeClr val="bg1"/>
              </a:solidFill>
            </a:endParaRPr>
          </a:p>
        </p:txBody>
      </p:sp>
      <p:sp>
        <p:nvSpPr>
          <p:cNvPr id="3" name="矩形 2"/>
          <p:cNvSpPr/>
          <p:nvPr/>
        </p:nvSpPr>
        <p:spPr>
          <a:xfrm>
            <a:off x="564072" y="1012685"/>
            <a:ext cx="1554480"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5"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14605" y="-22225"/>
            <a:ext cx="9168130" cy="6880225"/>
          </a:xfrm>
          <a:prstGeom prst="rect">
            <a:avLst/>
          </a:prstGeom>
        </p:spPr>
      </p:pic>
      <p:sp>
        <p:nvSpPr>
          <p:cNvPr id="5" name="矩形 4"/>
          <p:cNvSpPr/>
          <p:nvPr/>
        </p:nvSpPr>
        <p:spPr>
          <a:xfrm>
            <a:off x="564072" y="2028169"/>
            <a:ext cx="8225916" cy="3415030"/>
          </a:xfrm>
          <a:prstGeom prst="rect">
            <a:avLst/>
          </a:prstGeom>
        </p:spPr>
        <p:txBody>
          <a:bodyPr wrap="square">
            <a:spAutoFit/>
          </a:bodyPr>
          <a:lstStyle/>
          <a:p>
            <a:r>
              <a:rPr lang="en-US" altLang="zh-CN" dirty="0">
                <a:solidFill>
                  <a:schemeClr val="bg1"/>
                </a:solidFill>
              </a:rPr>
              <a:t>7</a:t>
            </a:r>
            <a:r>
              <a:rPr lang="zh-CN" altLang="zh-CN" dirty="0">
                <a:solidFill>
                  <a:schemeClr val="bg1"/>
                </a:solidFill>
                <a:sym typeface="+mn-ea"/>
              </a:rPr>
              <a:t>．</a:t>
            </a:r>
            <a:r>
              <a:rPr lang="zh-CN" altLang="zh-CN" dirty="0">
                <a:solidFill>
                  <a:schemeClr val="bg1"/>
                </a:solidFill>
              </a:rPr>
              <a:t>将矩阵转化成向量使用</a:t>
            </a:r>
            <a:r>
              <a:rPr lang="en-US" altLang="zh-CN" dirty="0">
                <a:solidFill>
                  <a:schemeClr val="bg1"/>
                </a:solidFill>
              </a:rPr>
              <a:t>_____</a:t>
            </a:r>
            <a:r>
              <a:rPr lang="zh-CN" altLang="zh-CN" dirty="0">
                <a:solidFill>
                  <a:schemeClr val="bg1"/>
                </a:solidFill>
              </a:rPr>
              <a:t>。</a:t>
            </a:r>
            <a:endParaRPr lang="zh-CN" altLang="zh-CN" dirty="0">
              <a:solidFill>
                <a:schemeClr val="bg1"/>
              </a:solidFill>
            </a:endParaRPr>
          </a:p>
          <a:p>
            <a:r>
              <a:rPr lang="en-US" altLang="zh-CN" dirty="0">
                <a:solidFill>
                  <a:schemeClr val="bg1"/>
                </a:solidFill>
              </a:rPr>
              <a:t>8</a:t>
            </a:r>
            <a:r>
              <a:rPr lang="zh-CN" altLang="zh-CN" dirty="0">
                <a:solidFill>
                  <a:schemeClr val="bg1"/>
                </a:solidFill>
                <a:sym typeface="+mn-ea"/>
              </a:rPr>
              <a:t>．</a:t>
            </a:r>
            <a:r>
              <a:rPr lang="zh-CN" altLang="zh-CN" dirty="0">
                <a:solidFill>
                  <a:schemeClr val="bg1"/>
                </a:solidFill>
              </a:rPr>
              <a:t>对于字符型向量，因子的水平默认依</a:t>
            </a:r>
            <a:r>
              <a:rPr lang="en-US" altLang="zh-CN" u="sng" dirty="0">
                <a:solidFill>
                  <a:schemeClr val="bg1"/>
                </a:solidFill>
              </a:rPr>
              <a:t>         </a:t>
            </a:r>
            <a:r>
              <a:rPr lang="zh-CN" altLang="zh-CN" dirty="0">
                <a:solidFill>
                  <a:schemeClr val="bg1"/>
                </a:solidFill>
              </a:rPr>
              <a:t>顺序创建。</a:t>
            </a:r>
            <a:endParaRPr lang="zh-CN" altLang="zh-CN" dirty="0">
              <a:solidFill>
                <a:schemeClr val="bg1"/>
              </a:solidFill>
            </a:endParaRPr>
          </a:p>
          <a:p>
            <a:r>
              <a:rPr lang="en-US" altLang="zh-CN" dirty="0">
                <a:solidFill>
                  <a:schemeClr val="bg1"/>
                </a:solidFill>
              </a:rPr>
              <a:t>9</a:t>
            </a:r>
            <a:r>
              <a:rPr lang="zh-CN" altLang="zh-CN" dirty="0">
                <a:solidFill>
                  <a:schemeClr val="bg1"/>
                </a:solidFill>
                <a:sym typeface="+mn-ea"/>
              </a:rPr>
              <a:t>．</a:t>
            </a:r>
            <a:r>
              <a:rPr lang="zh-CN" altLang="zh-CN" dirty="0">
                <a:solidFill>
                  <a:schemeClr val="bg1"/>
                </a:solidFill>
              </a:rPr>
              <a:t>列表（</a:t>
            </a:r>
            <a:r>
              <a:rPr lang="en-US" altLang="zh-CN" dirty="0">
                <a:solidFill>
                  <a:schemeClr val="bg1"/>
                </a:solidFill>
              </a:rPr>
              <a:t>list</a:t>
            </a:r>
            <a:r>
              <a:rPr lang="zh-CN" altLang="zh-CN" dirty="0">
                <a:solidFill>
                  <a:schemeClr val="bg1"/>
                </a:solidFill>
              </a:rPr>
              <a:t>）是</a:t>
            </a:r>
            <a:r>
              <a:rPr lang="en-US" altLang="zh-CN" dirty="0">
                <a:solidFill>
                  <a:schemeClr val="bg1"/>
                </a:solidFill>
              </a:rPr>
              <a:t>R</a:t>
            </a:r>
            <a:r>
              <a:rPr lang="zh-CN" altLang="zh-CN" dirty="0">
                <a:solidFill>
                  <a:schemeClr val="bg1"/>
                </a:solidFill>
              </a:rPr>
              <a:t>的数据类型中最为复杂的一种。一般来说，列表就是一些对象（或成分，</a:t>
            </a:r>
            <a:r>
              <a:rPr lang="en-US" altLang="zh-CN" dirty="0">
                <a:solidFill>
                  <a:schemeClr val="bg1"/>
                </a:solidFill>
              </a:rPr>
              <a:t>component</a:t>
            </a:r>
            <a:r>
              <a:rPr lang="zh-CN" altLang="zh-CN" dirty="0">
                <a:solidFill>
                  <a:schemeClr val="bg1"/>
                </a:solidFill>
              </a:rPr>
              <a:t>）的</a:t>
            </a:r>
            <a:r>
              <a:rPr lang="en-US" altLang="zh-CN" u="sng" dirty="0">
                <a:solidFill>
                  <a:schemeClr val="bg1"/>
                </a:solidFill>
              </a:rPr>
              <a:t>         </a:t>
            </a:r>
            <a:r>
              <a:rPr lang="zh-CN" altLang="zh-CN" dirty="0">
                <a:solidFill>
                  <a:schemeClr val="bg1"/>
                </a:solidFill>
              </a:rPr>
              <a:t>集合。</a:t>
            </a:r>
            <a:endParaRPr lang="zh-CN" altLang="zh-CN" dirty="0">
              <a:solidFill>
                <a:schemeClr val="bg1"/>
              </a:solidFill>
            </a:endParaRPr>
          </a:p>
          <a:p>
            <a:r>
              <a:rPr lang="en-US" altLang="zh-CN" dirty="0">
                <a:solidFill>
                  <a:schemeClr val="bg1"/>
                </a:solidFill>
              </a:rPr>
              <a:t>10</a:t>
            </a:r>
            <a:r>
              <a:rPr lang="zh-CN" altLang="zh-CN" dirty="0">
                <a:solidFill>
                  <a:schemeClr val="bg1"/>
                </a:solidFill>
                <a:sym typeface="+mn-ea"/>
              </a:rPr>
              <a:t>．</a:t>
            </a:r>
            <a:r>
              <a:rPr lang="en-US" altLang="zh-CN" u="sng" dirty="0">
                <a:solidFill>
                  <a:schemeClr val="bg1"/>
                </a:solidFill>
              </a:rPr>
              <a:t>         </a:t>
            </a:r>
            <a:r>
              <a:rPr lang="zh-CN" altLang="zh-CN" dirty="0">
                <a:solidFill>
                  <a:schemeClr val="bg1"/>
                </a:solidFill>
              </a:rPr>
              <a:t>可为类别型变量创建值标签。</a:t>
            </a:r>
            <a:endParaRPr lang="zh-CN" altLang="zh-CN" dirty="0">
              <a:solidFill>
                <a:schemeClr val="bg1"/>
              </a:solidFill>
            </a:endParaRPr>
          </a:p>
          <a:p>
            <a:r>
              <a:rPr lang="en-US" altLang="zh-CN" dirty="0">
                <a:solidFill>
                  <a:schemeClr val="bg1"/>
                </a:solidFill>
              </a:rPr>
              <a:t>11</a:t>
            </a:r>
            <a:r>
              <a:rPr lang="zh-CN" altLang="zh-CN" dirty="0">
                <a:solidFill>
                  <a:schemeClr val="bg1"/>
                </a:solidFill>
                <a:sym typeface="+mn-ea"/>
              </a:rPr>
              <a:t>．</a:t>
            </a:r>
            <a:r>
              <a:rPr lang="zh-CN" altLang="zh-CN" dirty="0">
                <a:solidFill>
                  <a:schemeClr val="bg1"/>
                </a:solidFill>
              </a:rPr>
              <a:t>产生</a:t>
            </a:r>
            <a:r>
              <a:rPr lang="en-US" altLang="zh-CN" dirty="0">
                <a:solidFill>
                  <a:schemeClr val="bg1"/>
                </a:solidFill>
              </a:rPr>
              <a:t>100</a:t>
            </a:r>
            <a:r>
              <a:rPr lang="zh-CN" altLang="zh-CN" dirty="0">
                <a:solidFill>
                  <a:schemeClr val="bg1"/>
                </a:solidFill>
              </a:rPr>
              <a:t>个满足标准正态分布</a:t>
            </a:r>
            <a:r>
              <a:rPr lang="en-US" altLang="zh-CN" dirty="0">
                <a:solidFill>
                  <a:schemeClr val="bg1"/>
                </a:solidFill>
              </a:rPr>
              <a:t>N(0,1)</a:t>
            </a:r>
            <a:r>
              <a:rPr lang="zh-CN" altLang="zh-CN" dirty="0">
                <a:solidFill>
                  <a:schemeClr val="bg1"/>
                </a:solidFill>
              </a:rPr>
              <a:t>的随机数，使用的函数是</a:t>
            </a:r>
            <a:r>
              <a:rPr lang="en-US" altLang="zh-CN" u="sng" dirty="0">
                <a:solidFill>
                  <a:schemeClr val="bg1"/>
                </a:solidFill>
              </a:rPr>
              <a:t>       </a:t>
            </a:r>
            <a:r>
              <a:rPr lang="zh-CN" altLang="zh-CN" dirty="0">
                <a:solidFill>
                  <a:schemeClr val="bg1"/>
                </a:solidFill>
              </a:rPr>
              <a:t>。</a:t>
            </a:r>
            <a:endParaRPr lang="zh-CN" altLang="zh-CN" dirty="0">
              <a:solidFill>
                <a:schemeClr val="bg1"/>
              </a:solidFill>
            </a:endParaRPr>
          </a:p>
          <a:p>
            <a:r>
              <a:rPr lang="en-US" altLang="zh-CN" dirty="0">
                <a:solidFill>
                  <a:schemeClr val="bg1"/>
                </a:solidFill>
              </a:rPr>
              <a:t>12</a:t>
            </a:r>
            <a:r>
              <a:rPr lang="zh-CN" altLang="zh-CN" dirty="0">
                <a:solidFill>
                  <a:schemeClr val="bg1"/>
                </a:solidFill>
                <a:sym typeface="+mn-ea"/>
              </a:rPr>
              <a:t>．</a:t>
            </a:r>
            <a:r>
              <a:rPr lang="zh-CN" altLang="zh-CN" dirty="0">
                <a:solidFill>
                  <a:schemeClr val="bg1"/>
                </a:solidFill>
              </a:rPr>
              <a:t>请使用</a:t>
            </a:r>
            <a:r>
              <a:rPr lang="en-US" altLang="zh-CN" dirty="0" err="1">
                <a:solidFill>
                  <a:schemeClr val="bg1"/>
                </a:solidFill>
              </a:rPr>
              <a:t>seq</a:t>
            </a:r>
            <a:r>
              <a:rPr lang="en-US" altLang="zh-CN" dirty="0">
                <a:solidFill>
                  <a:schemeClr val="bg1"/>
                </a:solidFill>
              </a:rPr>
              <a:t>() </a:t>
            </a:r>
            <a:r>
              <a:rPr lang="zh-CN" altLang="zh-CN" dirty="0">
                <a:solidFill>
                  <a:schemeClr val="bg1"/>
                </a:solidFill>
              </a:rPr>
              <a:t>产生一个首相为</a:t>
            </a:r>
            <a:r>
              <a:rPr lang="en-US" altLang="zh-CN" dirty="0">
                <a:solidFill>
                  <a:schemeClr val="bg1"/>
                </a:solidFill>
              </a:rPr>
              <a:t>2</a:t>
            </a:r>
            <a:r>
              <a:rPr lang="zh-CN" altLang="zh-CN" dirty="0">
                <a:solidFill>
                  <a:schemeClr val="bg1"/>
                </a:solidFill>
              </a:rPr>
              <a:t>，公差为</a:t>
            </a:r>
            <a:r>
              <a:rPr lang="en-US" altLang="zh-CN" dirty="0">
                <a:solidFill>
                  <a:schemeClr val="bg1"/>
                </a:solidFill>
              </a:rPr>
              <a:t>2</a:t>
            </a:r>
            <a:r>
              <a:rPr lang="zh-CN" altLang="zh-CN" dirty="0">
                <a:solidFill>
                  <a:schemeClr val="bg1"/>
                </a:solidFill>
              </a:rPr>
              <a:t>，长度为</a:t>
            </a:r>
            <a:r>
              <a:rPr lang="en-US" altLang="zh-CN" dirty="0">
                <a:solidFill>
                  <a:schemeClr val="bg1"/>
                </a:solidFill>
              </a:rPr>
              <a:t>10</a:t>
            </a:r>
            <a:r>
              <a:rPr lang="zh-CN" altLang="zh-CN" dirty="0">
                <a:solidFill>
                  <a:schemeClr val="bg1"/>
                </a:solidFill>
              </a:rPr>
              <a:t>的等差向量序列。</a:t>
            </a:r>
            <a:endParaRPr lang="zh-CN" altLang="zh-CN" dirty="0">
              <a:solidFill>
                <a:schemeClr val="bg1"/>
              </a:solidFill>
            </a:endParaRPr>
          </a:p>
          <a:p>
            <a:r>
              <a:rPr lang="en-US" altLang="zh-CN" dirty="0">
                <a:solidFill>
                  <a:schemeClr val="bg1"/>
                </a:solidFill>
              </a:rPr>
              <a:t>13</a:t>
            </a:r>
            <a:r>
              <a:rPr lang="zh-CN" altLang="zh-CN" dirty="0">
                <a:solidFill>
                  <a:schemeClr val="bg1"/>
                </a:solidFill>
                <a:sym typeface="+mn-ea"/>
              </a:rPr>
              <a:t>．</a:t>
            </a:r>
            <a:r>
              <a:rPr lang="zh-CN" altLang="zh-CN" dirty="0">
                <a:solidFill>
                  <a:schemeClr val="bg1"/>
                </a:solidFill>
              </a:rPr>
              <a:t>横向合并矩阵</a:t>
            </a:r>
            <a:r>
              <a:rPr lang="fr-FR" altLang="zh-CN" dirty="0">
                <a:solidFill>
                  <a:schemeClr val="bg1"/>
                </a:solidFill>
              </a:rPr>
              <a:t>c(</a:t>
            </a:r>
            <a:r>
              <a:rPr lang="en-US" altLang="zh-CN" dirty="0">
                <a:solidFill>
                  <a:schemeClr val="bg1"/>
                </a:solidFill>
              </a:rPr>
              <a:t>2</a:t>
            </a:r>
            <a:r>
              <a:rPr lang="fr-FR" altLang="zh-CN" dirty="0">
                <a:solidFill>
                  <a:schemeClr val="bg1"/>
                </a:solidFill>
              </a:rPr>
              <a:t>,</a:t>
            </a:r>
            <a:r>
              <a:rPr lang="en-US" altLang="zh-CN" dirty="0">
                <a:solidFill>
                  <a:schemeClr val="bg1"/>
                </a:solidFill>
              </a:rPr>
              <a:t>1</a:t>
            </a:r>
            <a:r>
              <a:rPr lang="fr-FR" altLang="zh-CN" dirty="0">
                <a:solidFill>
                  <a:schemeClr val="bg1"/>
                </a:solidFill>
              </a:rPr>
              <a:t>),c(</a:t>
            </a:r>
            <a:r>
              <a:rPr lang="en-US" altLang="zh-CN" dirty="0">
                <a:solidFill>
                  <a:schemeClr val="bg1"/>
                </a:solidFill>
              </a:rPr>
              <a:t>4</a:t>
            </a:r>
            <a:r>
              <a:rPr lang="fr-FR" altLang="zh-CN" dirty="0">
                <a:solidFill>
                  <a:schemeClr val="bg1"/>
                </a:solidFill>
              </a:rPr>
              <a:t>,</a:t>
            </a:r>
            <a:r>
              <a:rPr lang="en-US" altLang="zh-CN" dirty="0">
                <a:solidFill>
                  <a:schemeClr val="bg1"/>
                </a:solidFill>
              </a:rPr>
              <a:t>3</a:t>
            </a:r>
            <a:r>
              <a:rPr lang="fr-FR" altLang="zh-CN" dirty="0">
                <a:solidFill>
                  <a:schemeClr val="bg1"/>
                </a:solidFill>
              </a:rPr>
              <a:t>)</a:t>
            </a:r>
            <a:r>
              <a:rPr lang="zh-CN" altLang="zh-CN" dirty="0">
                <a:solidFill>
                  <a:schemeClr val="bg1"/>
                </a:solidFill>
              </a:rPr>
              <a:t>。</a:t>
            </a:r>
            <a:endParaRPr lang="zh-CN" altLang="zh-CN" dirty="0">
              <a:solidFill>
                <a:schemeClr val="bg1"/>
              </a:solidFill>
            </a:endParaRPr>
          </a:p>
          <a:p>
            <a:r>
              <a:rPr lang="en-US" altLang="zh-CN" dirty="0">
                <a:solidFill>
                  <a:schemeClr val="bg1"/>
                </a:solidFill>
              </a:rPr>
              <a:t>14</a:t>
            </a:r>
            <a:r>
              <a:rPr lang="zh-CN" altLang="zh-CN" dirty="0">
                <a:solidFill>
                  <a:schemeClr val="bg1"/>
                </a:solidFill>
                <a:sym typeface="+mn-ea"/>
              </a:rPr>
              <a:t>．</a:t>
            </a:r>
            <a:r>
              <a:rPr lang="zh-CN" altLang="zh-CN" dirty="0">
                <a:solidFill>
                  <a:schemeClr val="bg1"/>
                </a:solidFill>
              </a:rPr>
              <a:t>建立一个</a:t>
            </a:r>
            <a:r>
              <a:rPr lang="en-US" altLang="zh-CN" dirty="0">
                <a:solidFill>
                  <a:schemeClr val="bg1"/>
                </a:solidFill>
              </a:rPr>
              <a:t>R</a:t>
            </a:r>
            <a:r>
              <a:rPr lang="zh-CN" altLang="zh-CN" dirty="0">
                <a:solidFill>
                  <a:schemeClr val="bg1"/>
                </a:solidFill>
              </a:rPr>
              <a:t>文件，在文件中输入变量</a:t>
            </a:r>
            <a:r>
              <a:rPr lang="en-US" altLang="zh-CN" dirty="0">
                <a:solidFill>
                  <a:schemeClr val="bg1"/>
                </a:solidFill>
              </a:rPr>
              <a:t>x=(1,2,3)</a:t>
            </a:r>
            <a:r>
              <a:rPr lang="en-US" altLang="zh-CN" baseline="30000" dirty="0">
                <a:solidFill>
                  <a:schemeClr val="bg1"/>
                </a:solidFill>
              </a:rPr>
              <a:t>T</a:t>
            </a:r>
            <a:r>
              <a:rPr lang="zh-CN" altLang="zh-CN" dirty="0">
                <a:solidFill>
                  <a:schemeClr val="bg1"/>
                </a:solidFill>
              </a:rPr>
              <a:t>，</a:t>
            </a:r>
            <a:r>
              <a:rPr lang="en-US" altLang="zh-CN" dirty="0">
                <a:solidFill>
                  <a:schemeClr val="bg1"/>
                </a:solidFill>
              </a:rPr>
              <a:t>y=(4,5,6)</a:t>
            </a:r>
            <a:r>
              <a:rPr lang="en-US" altLang="zh-CN" baseline="30000" dirty="0">
                <a:solidFill>
                  <a:schemeClr val="bg1"/>
                </a:solidFill>
              </a:rPr>
              <a:t>T</a:t>
            </a:r>
            <a:r>
              <a:rPr lang="zh-CN" altLang="zh-CN" dirty="0">
                <a:solidFill>
                  <a:schemeClr val="bg1"/>
                </a:solidFill>
              </a:rPr>
              <a:t>，并作以下运算。</a:t>
            </a:r>
            <a:endParaRPr lang="zh-CN" altLang="zh-CN" dirty="0">
              <a:solidFill>
                <a:schemeClr val="bg1"/>
              </a:solidFill>
            </a:endParaRPr>
          </a:p>
          <a:p>
            <a:r>
              <a:rPr lang="en-US" altLang="zh-CN" dirty="0">
                <a:solidFill>
                  <a:schemeClr val="bg1"/>
                </a:solidFill>
              </a:rPr>
              <a:t>  </a:t>
            </a:r>
            <a:r>
              <a:rPr lang="zh-CN" altLang="zh-CN" dirty="0">
                <a:solidFill>
                  <a:schemeClr val="bg1"/>
                </a:solidFill>
              </a:rPr>
              <a:t>①计算</a:t>
            </a:r>
            <a:r>
              <a:rPr lang="en-US" altLang="zh-CN" dirty="0">
                <a:solidFill>
                  <a:schemeClr val="bg1"/>
                </a:solidFill>
              </a:rPr>
              <a:t> z=2x+y+e,</a:t>
            </a:r>
            <a:r>
              <a:rPr lang="zh-CN" altLang="zh-CN" dirty="0">
                <a:solidFill>
                  <a:schemeClr val="bg1"/>
                </a:solidFill>
              </a:rPr>
              <a:t>其中</a:t>
            </a:r>
            <a:r>
              <a:rPr lang="en-US" altLang="zh-CN" dirty="0">
                <a:solidFill>
                  <a:schemeClr val="bg1"/>
                </a:solidFill>
              </a:rPr>
              <a:t> e=(1,1,1)</a:t>
            </a:r>
            <a:r>
              <a:rPr lang="en-US" altLang="zh-CN" baseline="30000" dirty="0">
                <a:solidFill>
                  <a:schemeClr val="bg1"/>
                </a:solidFill>
              </a:rPr>
              <a:t>T</a:t>
            </a:r>
            <a:r>
              <a:rPr lang="en-US" altLang="zh-CN" dirty="0">
                <a:solidFill>
                  <a:schemeClr val="bg1"/>
                </a:solidFill>
              </a:rPr>
              <a:t>;</a:t>
            </a:r>
            <a:endParaRPr lang="zh-CN" altLang="zh-CN" dirty="0">
              <a:solidFill>
                <a:schemeClr val="bg1"/>
              </a:solidFill>
            </a:endParaRPr>
          </a:p>
          <a:p>
            <a:r>
              <a:rPr lang="en-US" altLang="zh-CN" dirty="0">
                <a:solidFill>
                  <a:schemeClr val="bg1"/>
                </a:solidFill>
              </a:rPr>
              <a:t>  </a:t>
            </a:r>
            <a:r>
              <a:rPr lang="zh-CN" altLang="zh-CN" dirty="0">
                <a:solidFill>
                  <a:schemeClr val="bg1"/>
                </a:solidFill>
              </a:rPr>
              <a:t>②计算</a:t>
            </a:r>
            <a:r>
              <a:rPr lang="en-US" altLang="zh-CN" dirty="0">
                <a:solidFill>
                  <a:schemeClr val="bg1"/>
                </a:solidFill>
              </a:rPr>
              <a:t>x</a:t>
            </a:r>
            <a:r>
              <a:rPr lang="zh-CN" altLang="zh-CN" dirty="0">
                <a:solidFill>
                  <a:schemeClr val="bg1"/>
                </a:solidFill>
              </a:rPr>
              <a:t>与</a:t>
            </a:r>
            <a:r>
              <a:rPr lang="en-US" altLang="zh-CN" dirty="0">
                <a:solidFill>
                  <a:schemeClr val="bg1"/>
                </a:solidFill>
              </a:rPr>
              <a:t>y</a:t>
            </a:r>
            <a:r>
              <a:rPr lang="zh-CN" altLang="zh-CN" dirty="0">
                <a:solidFill>
                  <a:schemeClr val="bg1"/>
                </a:solidFill>
              </a:rPr>
              <a:t>的內积；</a:t>
            </a:r>
            <a:endParaRPr lang="zh-CN" altLang="zh-CN" dirty="0">
              <a:solidFill>
                <a:schemeClr val="bg1"/>
              </a:solidFill>
            </a:endParaRPr>
          </a:p>
          <a:p>
            <a:r>
              <a:rPr lang="en-US" altLang="zh-CN" dirty="0">
                <a:solidFill>
                  <a:schemeClr val="bg1"/>
                </a:solidFill>
              </a:rPr>
              <a:t>  </a:t>
            </a:r>
            <a:r>
              <a:rPr lang="zh-CN" altLang="zh-CN" dirty="0">
                <a:solidFill>
                  <a:schemeClr val="bg1"/>
                </a:solidFill>
              </a:rPr>
              <a:t>③计算</a:t>
            </a:r>
            <a:r>
              <a:rPr lang="en-US" altLang="zh-CN" dirty="0">
                <a:solidFill>
                  <a:schemeClr val="bg1"/>
                </a:solidFill>
              </a:rPr>
              <a:t>x</a:t>
            </a:r>
            <a:r>
              <a:rPr lang="zh-CN" altLang="zh-CN" dirty="0">
                <a:solidFill>
                  <a:schemeClr val="bg1"/>
                </a:solidFill>
              </a:rPr>
              <a:t>与</a:t>
            </a:r>
            <a:r>
              <a:rPr lang="en-US" altLang="zh-CN" dirty="0">
                <a:solidFill>
                  <a:schemeClr val="bg1"/>
                </a:solidFill>
              </a:rPr>
              <a:t>y</a:t>
            </a:r>
            <a:r>
              <a:rPr lang="zh-CN" altLang="zh-CN" dirty="0">
                <a:solidFill>
                  <a:schemeClr val="bg1"/>
                </a:solidFill>
              </a:rPr>
              <a:t>的外积；</a:t>
            </a:r>
            <a:endParaRPr lang="zh-CN" altLang="zh-CN" dirty="0">
              <a:solidFill>
                <a:schemeClr val="bg1"/>
              </a:solidFill>
            </a:endParaRPr>
          </a:p>
        </p:txBody>
      </p:sp>
      <p:sp>
        <p:nvSpPr>
          <p:cNvPr id="3" name="矩形 2"/>
          <p:cNvSpPr/>
          <p:nvPr/>
        </p:nvSpPr>
        <p:spPr>
          <a:xfrm>
            <a:off x="564072" y="1012685"/>
            <a:ext cx="1554480"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5"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TextBox 10"/>
          <p:cNvSpPr txBox="1"/>
          <p:nvPr/>
        </p:nvSpPr>
        <p:spPr>
          <a:xfrm>
            <a:off x="1245349" y="1552700"/>
            <a:ext cx="4986020" cy="1938992"/>
          </a:xfrm>
          <a:prstGeom prst="rect">
            <a:avLst/>
          </a:prstGeom>
          <a:noFill/>
        </p:spPr>
        <p:txBody>
          <a:bodyPr wrap="square" rtlCol="0">
            <a:spAutoFit/>
          </a:bodyPr>
          <a:lstStyle/>
          <a:p>
            <a:r>
              <a:rPr lang="en-US" altLang="zh-CN" sz="2000" dirty="0" smtClean="0">
                <a:solidFill>
                  <a:schemeClr val="tx1">
                    <a:lumMod val="75000"/>
                    <a:lumOff val="25000"/>
                  </a:schemeClr>
                </a:solidFill>
              </a:rPr>
              <a:t>R</a:t>
            </a:r>
            <a:r>
              <a:rPr lang="zh-CN" altLang="zh-CN" sz="2000" dirty="0">
                <a:solidFill>
                  <a:schemeClr val="tx1">
                    <a:lumMod val="75000"/>
                    <a:lumOff val="25000"/>
                  </a:schemeClr>
                </a:solidFill>
              </a:rPr>
              <a:t>中定义了一些常量类型：</a:t>
            </a:r>
            <a:endParaRPr lang="zh-CN" altLang="zh-CN" sz="2000" dirty="0">
              <a:solidFill>
                <a:schemeClr val="tx1">
                  <a:lumMod val="75000"/>
                  <a:lumOff val="25000"/>
                </a:schemeClr>
              </a:solidFill>
            </a:endParaRPr>
          </a:p>
          <a:p>
            <a:pPr lvl="1"/>
            <a:r>
              <a:rPr lang="en-US" altLang="zh-CN" sz="2000" dirty="0">
                <a:solidFill>
                  <a:schemeClr val="tx1">
                    <a:lumMod val="75000"/>
                    <a:lumOff val="25000"/>
                  </a:schemeClr>
                </a:solidFill>
              </a:rPr>
              <a:t>NA</a:t>
            </a:r>
            <a:r>
              <a:rPr lang="zh-CN" altLang="zh-CN" sz="2000" dirty="0">
                <a:solidFill>
                  <a:schemeClr val="tx1">
                    <a:lumMod val="75000"/>
                    <a:lumOff val="25000"/>
                  </a:schemeClr>
                </a:solidFill>
              </a:rPr>
              <a:t>：表示不可用</a:t>
            </a:r>
            <a:endParaRPr lang="zh-CN" altLang="zh-CN" sz="2000" dirty="0">
              <a:solidFill>
                <a:schemeClr val="tx1">
                  <a:lumMod val="75000"/>
                  <a:lumOff val="25000"/>
                </a:schemeClr>
              </a:solidFill>
            </a:endParaRPr>
          </a:p>
          <a:p>
            <a:pPr lvl="1"/>
            <a:r>
              <a:rPr lang="en-US" altLang="zh-CN" sz="2000" dirty="0" err="1">
                <a:solidFill>
                  <a:schemeClr val="tx1">
                    <a:lumMod val="75000"/>
                    <a:lumOff val="25000"/>
                  </a:schemeClr>
                </a:solidFill>
              </a:rPr>
              <a:t>Inf</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无穷</a:t>
            </a:r>
            <a:endParaRPr lang="zh-CN" altLang="zh-CN" sz="2000" dirty="0">
              <a:solidFill>
                <a:schemeClr val="tx1">
                  <a:lumMod val="75000"/>
                  <a:lumOff val="25000"/>
                </a:schemeClr>
              </a:solidFill>
            </a:endParaRPr>
          </a:p>
          <a:p>
            <a:pPr lvl="1"/>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Inf</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负无穷</a:t>
            </a:r>
            <a:endParaRPr lang="zh-CN" altLang="zh-CN" sz="2000" dirty="0">
              <a:solidFill>
                <a:schemeClr val="tx1">
                  <a:lumMod val="75000"/>
                  <a:lumOff val="25000"/>
                </a:schemeClr>
              </a:solidFill>
            </a:endParaRPr>
          </a:p>
          <a:p>
            <a:pPr lvl="1"/>
            <a:r>
              <a:rPr lang="en-US" altLang="zh-CN" sz="2000" dirty="0">
                <a:solidFill>
                  <a:schemeClr val="tx1">
                    <a:lumMod val="75000"/>
                    <a:lumOff val="25000"/>
                  </a:schemeClr>
                </a:solidFill>
              </a:rPr>
              <a:t>TRUE</a:t>
            </a:r>
            <a:r>
              <a:rPr lang="zh-CN" altLang="zh-CN" sz="2000" dirty="0">
                <a:solidFill>
                  <a:schemeClr val="tx1">
                    <a:lumMod val="75000"/>
                    <a:lumOff val="25000"/>
                  </a:schemeClr>
                </a:solidFill>
              </a:rPr>
              <a:t>：真</a:t>
            </a:r>
            <a:endParaRPr lang="zh-CN" altLang="zh-CN" sz="2000" dirty="0">
              <a:solidFill>
                <a:schemeClr val="tx1">
                  <a:lumMod val="75000"/>
                  <a:lumOff val="25000"/>
                </a:schemeClr>
              </a:solidFill>
            </a:endParaRPr>
          </a:p>
          <a:p>
            <a:pPr lvl="1"/>
            <a:r>
              <a:rPr lang="en-US" altLang="zh-CN" sz="2000" dirty="0">
                <a:solidFill>
                  <a:schemeClr val="tx1">
                    <a:lumMod val="75000"/>
                    <a:lumOff val="25000"/>
                  </a:schemeClr>
                </a:solidFill>
              </a:rPr>
              <a:t>FALSE</a:t>
            </a:r>
            <a:r>
              <a:rPr lang="zh-CN" altLang="zh-CN" sz="2000" dirty="0">
                <a:solidFill>
                  <a:schemeClr val="tx1">
                    <a:lumMod val="75000"/>
                    <a:lumOff val="25000"/>
                  </a:schemeClr>
                </a:solidFill>
              </a:rPr>
              <a:t>：假</a:t>
            </a:r>
            <a:endParaRPr lang="zh-CN" altLang="zh-CN" sz="2000" dirty="0">
              <a:solidFill>
                <a:schemeClr val="tx1">
                  <a:lumMod val="75000"/>
                  <a:lumOff val="25000"/>
                </a:schemeClr>
              </a:solidFill>
            </a:endParaRPr>
          </a:p>
        </p:txBody>
      </p:sp>
      <p:grpSp>
        <p:nvGrpSpPr>
          <p:cNvPr id="16" name="组合 15"/>
          <p:cNvGrpSpPr/>
          <p:nvPr/>
        </p:nvGrpSpPr>
        <p:grpSpPr>
          <a:xfrm>
            <a:off x="-1" y="-2439"/>
            <a:ext cx="9145786" cy="718410"/>
            <a:chOff x="-1" y="190175"/>
            <a:chExt cx="9145786" cy="525795"/>
          </a:xfrm>
        </p:grpSpPr>
        <p:sp>
          <p:nvSpPr>
            <p:cNvPr id="17" name="任意多边形 16"/>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18"/>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0"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1"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2"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3" name="组合 22"/>
          <p:cNvGrpSpPr/>
          <p:nvPr/>
        </p:nvGrpSpPr>
        <p:grpSpPr>
          <a:xfrm>
            <a:off x="-1" y="-2439"/>
            <a:ext cx="9145786" cy="718410"/>
            <a:chOff x="-1" y="190175"/>
            <a:chExt cx="9145786" cy="525795"/>
          </a:xfrm>
        </p:grpSpPr>
        <p:sp>
          <p:nvSpPr>
            <p:cNvPr id="24" name="任意多边形 23"/>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6" name="任意多边形 25"/>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7" name="文本框 6"/>
          <p:cNvSpPr txBox="1"/>
          <p:nvPr/>
        </p:nvSpPr>
        <p:spPr>
          <a:xfrm>
            <a:off x="452232" y="173917"/>
            <a:ext cx="2172390" cy="415498"/>
          </a:xfrm>
          <a:prstGeom prst="rect">
            <a:avLst/>
          </a:prstGeom>
          <a:noFill/>
        </p:spPr>
        <p:txBody>
          <a:bodyPr wrap="none" rtlCol="0">
            <a:spAutoFit/>
          </a:bodyPr>
          <a:lstStyle/>
          <a:p>
            <a:r>
              <a:rPr lang="en-US" altLang="zh-CN" sz="2100" b="1" spc="225" dirty="0" smtClean="0">
                <a:solidFill>
                  <a:prstClr val="white"/>
                </a:solidFill>
              </a:rPr>
              <a:t>3.1</a:t>
            </a:r>
            <a:r>
              <a:rPr lang="zh-CN" altLang="en-US" sz="2100" b="1" spc="225" dirty="0" smtClean="0">
                <a:solidFill>
                  <a:prstClr val="white"/>
                </a:solidFill>
              </a:rPr>
              <a:t>变量与常量</a:t>
            </a:r>
            <a:endParaRPr lang="zh-CN" altLang="en-US" sz="2100" b="1" spc="225" dirty="0">
              <a:solidFill>
                <a:prstClr val="white"/>
              </a:solidFill>
            </a:endParaRPr>
          </a:p>
        </p:txBody>
      </p:sp>
      <p:sp>
        <p:nvSpPr>
          <p:cNvPr id="28"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0"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a:solidFill>
                  <a:schemeClr val="tx1">
                    <a:lumMod val="75000"/>
                    <a:lumOff val="25000"/>
                  </a:schemeClr>
                </a:solidFill>
              </a:rPr>
              <a:t>常</a:t>
            </a:r>
            <a:r>
              <a:rPr kumimoji="1" lang="zh-CN" altLang="en-US" sz="2400" dirty="0" smtClean="0">
                <a:solidFill>
                  <a:schemeClr val="tx1">
                    <a:lumMod val="75000"/>
                    <a:lumOff val="25000"/>
                  </a:schemeClr>
                </a:solidFill>
              </a:rPr>
              <a:t>量</a:t>
            </a:r>
            <a:endParaRPr kumimoji="1" lang="zh-CN" altLang="en-US" sz="2400" dirty="0" smtClean="0">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10533" y="1169836"/>
              <a:ext cx="1322924" cy="521970"/>
            </a:xfrm>
            <a:prstGeom prst="rect">
              <a:avLst/>
            </a:prstGeom>
            <a:noFill/>
          </p:spPr>
          <p:txBody>
            <a:bodyPr wrap="none" rtlCol="0">
              <a:spAutoFit/>
            </a:bodyPr>
            <a:lstStyle/>
            <a:p>
              <a:pPr algn="ctr"/>
              <a:r>
                <a:rPr lang="zh-CN" altLang="en-US" sz="2800" dirty="0" smtClean="0">
                  <a:solidFill>
                    <a:schemeClr val="accent4"/>
                  </a:solidFill>
                </a:rPr>
                <a:t>第三章 数据类型</a:t>
              </a:r>
              <a:endParaRPr lang="zh-CN" altLang="en-US" sz="2800" dirty="0">
                <a:solidFill>
                  <a:schemeClr val="accent4"/>
                </a:solidFill>
              </a:endParaRPr>
            </a:p>
          </p:txBody>
        </p:sp>
      </p:grpSp>
      <p:grpSp>
        <p:nvGrpSpPr>
          <p:cNvPr id="67" name="组合 66"/>
          <p:cNvGrpSpPr/>
          <p:nvPr/>
        </p:nvGrpSpPr>
        <p:grpSpPr>
          <a:xfrm>
            <a:off x="1749219" y="3300573"/>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4416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字符串操作</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1096" y="2696479"/>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43536"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3.2</a:t>
              </a:r>
              <a:r>
                <a:rPr lang="zh-CN" altLang="en-US" sz="2100" spc="225" dirty="0" smtClean="0">
                  <a:solidFill>
                    <a:schemeClr val="bg1"/>
                  </a:solidFill>
                  <a:latin typeface="微软雅黑" panose="020B0503020204020204" pitchFamily="34" charset="-122"/>
                  <a:ea typeface="微软雅黑" panose="020B0503020204020204" pitchFamily="34" charset="-122"/>
                </a:rPr>
                <a:t>　数据结构</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79232" y="445074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grpSp>
        <p:nvGrpSpPr>
          <p:cNvPr id="26" name="组合 25"/>
          <p:cNvGrpSpPr/>
          <p:nvPr/>
        </p:nvGrpSpPr>
        <p:grpSpPr>
          <a:xfrm>
            <a:off x="1751095" y="2091117"/>
            <a:ext cx="5693399" cy="426278"/>
            <a:chOff x="1807265" y="2935089"/>
            <a:chExt cx="5693399" cy="426278"/>
          </a:xfrm>
        </p:grpSpPr>
        <p:sp>
          <p:nvSpPr>
            <p:cNvPr id="27" name="圆角矩形 26"/>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a:off x="1881814" y="2945869"/>
              <a:ext cx="244169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变量与常量</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762816" y="3875843"/>
            <a:ext cx="5693399" cy="426278"/>
            <a:chOff x="1807265" y="2935089"/>
            <a:chExt cx="5693399" cy="426278"/>
          </a:xfrm>
        </p:grpSpPr>
        <p:sp>
          <p:nvSpPr>
            <p:cNvPr id="30" name="圆角矩形 29"/>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a:off x="1881814" y="2945869"/>
              <a:ext cx="512512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用于数据处理和转换的常用函数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5" name="组合 14"/>
          <p:cNvGrpSpPr/>
          <p:nvPr/>
        </p:nvGrpSpPr>
        <p:grpSpPr>
          <a:xfrm>
            <a:off x="-1" y="-2439"/>
            <a:ext cx="9145786" cy="718410"/>
            <a:chOff x="-1" y="190175"/>
            <a:chExt cx="9145786" cy="525795"/>
          </a:xfrm>
        </p:grpSpPr>
        <p:sp>
          <p:nvSpPr>
            <p:cNvPr id="16" name="任意多边形 1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0"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1"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pic>
        <p:nvPicPr>
          <p:cNvPr id="29" name="图片 28"/>
          <p:cNvPicPr/>
          <p:nvPr/>
        </p:nvPicPr>
        <p:blipFill>
          <a:blip r:embed="rId1">
            <a:extLst>
              <a:ext uri="{28A0092B-C50C-407E-A947-70E740481C1C}">
                <a14:useLocalDpi xmlns:a14="http://schemas.microsoft.com/office/drawing/2010/main" val="0"/>
              </a:ext>
            </a:extLst>
          </a:blip>
          <a:srcRect/>
          <a:stretch>
            <a:fillRect/>
          </a:stretch>
        </p:blipFill>
        <p:spPr>
          <a:xfrm>
            <a:off x="1146175" y="1627676"/>
            <a:ext cx="7041222" cy="3985333"/>
          </a:xfrm>
          <a:prstGeom prst="rect">
            <a:avLst/>
          </a:prstGeom>
          <a:noFill/>
          <a:ln>
            <a:noFill/>
          </a:ln>
        </p:spPr>
      </p:pic>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41465" y="781992"/>
            <a:ext cx="3636640"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zh-CN" altLang="en-US" sz="2400" dirty="0" smtClean="0">
                <a:solidFill>
                  <a:schemeClr val="tx1">
                    <a:lumMod val="75000"/>
                    <a:lumOff val="25000"/>
                  </a:schemeClr>
                </a:solidFill>
              </a:rPr>
              <a:t>向量</a:t>
            </a:r>
            <a:endParaRPr kumimoji="1" lang="zh-CN" altLang="en-US" sz="2400" dirty="0" smtClean="0">
              <a:solidFill>
                <a:schemeClr val="tx1">
                  <a:lumMod val="75000"/>
                  <a:lumOff val="25000"/>
                </a:schemeClr>
              </a:solidFill>
            </a:endParaRPr>
          </a:p>
        </p:txBody>
      </p:sp>
      <p:grpSp>
        <p:nvGrpSpPr>
          <p:cNvPr id="15" name="组合 14"/>
          <p:cNvGrpSpPr/>
          <p:nvPr/>
        </p:nvGrpSpPr>
        <p:grpSpPr>
          <a:xfrm>
            <a:off x="-1" y="-2439"/>
            <a:ext cx="9145786" cy="718410"/>
            <a:chOff x="-1" y="190175"/>
            <a:chExt cx="9145786" cy="525795"/>
          </a:xfrm>
        </p:grpSpPr>
        <p:sp>
          <p:nvSpPr>
            <p:cNvPr id="16" name="任意多边形 1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7" name="任意多边形 1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1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9" name="文本框 6"/>
          <p:cNvSpPr txBox="1"/>
          <p:nvPr/>
        </p:nvSpPr>
        <p:spPr>
          <a:xfrm>
            <a:off x="452232" y="173917"/>
            <a:ext cx="1874231" cy="415498"/>
          </a:xfrm>
          <a:prstGeom prst="rect">
            <a:avLst/>
          </a:prstGeom>
          <a:noFill/>
        </p:spPr>
        <p:txBody>
          <a:bodyPr wrap="none" rtlCol="0">
            <a:spAutoFit/>
          </a:bodyPr>
          <a:lstStyle/>
          <a:p>
            <a:r>
              <a:rPr lang="en-US" altLang="zh-CN" sz="2100" b="1" spc="225" dirty="0" smtClean="0">
                <a:solidFill>
                  <a:prstClr val="white"/>
                </a:solidFill>
              </a:rPr>
              <a:t>2.1</a:t>
            </a:r>
            <a:r>
              <a:rPr lang="zh-CN" altLang="en-US" sz="2100" b="1" spc="225" dirty="0" smtClean="0">
                <a:solidFill>
                  <a:prstClr val="white"/>
                </a:solidFill>
              </a:rPr>
              <a:t>新手上路</a:t>
            </a:r>
            <a:endParaRPr lang="zh-CN" altLang="en-US" sz="2100" b="1" spc="225" dirty="0">
              <a:solidFill>
                <a:prstClr val="white"/>
              </a:solidFill>
            </a:endParaRPr>
          </a:p>
        </p:txBody>
      </p:sp>
      <p:sp>
        <p:nvSpPr>
          <p:cNvPr id="20"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1" name="文本框 27"/>
          <p:cNvSpPr txBox="1"/>
          <p:nvPr/>
        </p:nvSpPr>
        <p:spPr>
          <a:xfrm>
            <a:off x="6401867" y="234392"/>
            <a:ext cx="1561646" cy="300082"/>
          </a:xfrm>
          <a:prstGeom prst="rect">
            <a:avLst/>
          </a:prstGeom>
          <a:noFill/>
        </p:spPr>
        <p:txBody>
          <a:bodyPr wrap="none" rtlCol="0">
            <a:spAutoFit/>
          </a:bodyPr>
          <a:lstStyle/>
          <a:p>
            <a:r>
              <a:rPr lang="zh-CN" altLang="en-US" sz="1350" dirty="0" smtClean="0">
                <a:solidFill>
                  <a:prstClr val="white"/>
                </a:solidFill>
              </a:rPr>
              <a:t>第二章 </a:t>
            </a:r>
            <a:r>
              <a:rPr lang="en-US" altLang="zh-CN" sz="1350" dirty="0" smtClean="0">
                <a:solidFill>
                  <a:prstClr val="white"/>
                </a:solidFill>
              </a:rPr>
              <a:t>R</a:t>
            </a:r>
            <a:r>
              <a:rPr lang="zh-CN" altLang="en-US" sz="1350" dirty="0" smtClean="0">
                <a:solidFill>
                  <a:prstClr val="white"/>
                </a:solidFill>
              </a:rPr>
              <a:t>语言入门</a:t>
            </a:r>
            <a:endParaRPr lang="zh-CN" altLang="en-US" sz="1350" dirty="0">
              <a:solidFill>
                <a:prstClr val="white"/>
              </a:solidFill>
            </a:endParaRPr>
          </a:p>
        </p:txBody>
      </p:sp>
      <p:grpSp>
        <p:nvGrpSpPr>
          <p:cNvPr id="22" name="组合 21"/>
          <p:cNvGrpSpPr/>
          <p:nvPr/>
        </p:nvGrpSpPr>
        <p:grpSpPr>
          <a:xfrm>
            <a:off x="-1" y="-2439"/>
            <a:ext cx="9145786" cy="718410"/>
            <a:chOff x="-1" y="190175"/>
            <a:chExt cx="9145786" cy="525795"/>
          </a:xfrm>
        </p:grpSpPr>
        <p:sp>
          <p:nvSpPr>
            <p:cNvPr id="23" name="任意多边形 22"/>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4" name="任意多边形 23"/>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5" name="任意多边形 24"/>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6" name="文本框 6"/>
          <p:cNvSpPr txBox="1"/>
          <p:nvPr/>
        </p:nvSpPr>
        <p:spPr>
          <a:xfrm>
            <a:off x="452232" y="173917"/>
            <a:ext cx="1983235" cy="415498"/>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数据结构</a:t>
            </a:r>
            <a:endParaRPr lang="zh-CN" altLang="en-US" sz="2100" b="1" spc="225" dirty="0">
              <a:solidFill>
                <a:prstClr val="white"/>
              </a:solidFill>
            </a:endParaRPr>
          </a:p>
        </p:txBody>
      </p:sp>
      <p:sp>
        <p:nvSpPr>
          <p:cNvPr id="27"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4" name="TextBox 3"/>
          <p:cNvSpPr txBox="1"/>
          <p:nvPr/>
        </p:nvSpPr>
        <p:spPr>
          <a:xfrm>
            <a:off x="942534" y="1589648"/>
            <a:ext cx="7258929" cy="3170099"/>
          </a:xfrm>
          <a:prstGeom prst="rect">
            <a:avLst/>
          </a:prstGeom>
          <a:noFill/>
        </p:spPr>
        <p:txBody>
          <a:bodyPr wrap="square" rtlCol="0">
            <a:spAutoFit/>
          </a:bodyPr>
          <a:lstStyle/>
          <a:p>
            <a:r>
              <a:rPr lang="zh-CN" altLang="zh-CN" sz="2000" dirty="0">
                <a:solidFill>
                  <a:schemeClr val="tx1">
                    <a:lumMod val="75000"/>
                    <a:lumOff val="25000"/>
                  </a:schemeClr>
                </a:solidFill>
              </a:rPr>
              <a:t>向量是用于存储数值型、字符型或逻辑型数据的一维结构。</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(1)</a:t>
            </a:r>
            <a:r>
              <a:rPr lang="zh-CN" altLang="zh-CN" sz="2000" dirty="0">
                <a:solidFill>
                  <a:schemeClr val="tx1">
                    <a:lumMod val="75000"/>
                    <a:lumOff val="25000"/>
                  </a:schemeClr>
                </a:solidFill>
              </a:rPr>
              <a:t>产生向量</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①函数</a:t>
            </a:r>
            <a:r>
              <a:rPr lang="en-US" altLang="zh-CN" sz="2000" dirty="0">
                <a:solidFill>
                  <a:schemeClr val="tx1">
                    <a:lumMod val="75000"/>
                    <a:lumOff val="25000"/>
                  </a:schemeClr>
                </a:solidFill>
              </a:rPr>
              <a:t>c(...)</a:t>
            </a:r>
            <a:r>
              <a:rPr lang="zh-CN" altLang="zh-CN" sz="2000" dirty="0">
                <a:solidFill>
                  <a:schemeClr val="tx1">
                    <a:lumMod val="75000"/>
                    <a:lumOff val="25000"/>
                  </a:schemeClr>
                </a:solidFill>
              </a:rPr>
              <a:t>为自定义量</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例子：</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&gt;b&lt;-c("US","CHINA","ENGLISH")</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&gt;c&lt;-c(TRUE,TRUE,FALSE)</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②</a:t>
            </a:r>
            <a:r>
              <a:rPr lang="en-US" altLang="zh-CN" sz="2000" dirty="0" err="1">
                <a:solidFill>
                  <a:schemeClr val="tx1">
                    <a:lumMod val="75000"/>
                    <a:lumOff val="25000"/>
                  </a:schemeClr>
                </a:solidFill>
              </a:rPr>
              <a:t>from:to</a:t>
            </a:r>
            <a:r>
              <a:rPr lang="zh-CN" altLang="zh-CN" sz="2000" dirty="0">
                <a:solidFill>
                  <a:schemeClr val="tx1">
                    <a:lumMod val="75000"/>
                    <a:lumOff val="25000"/>
                  </a:schemeClr>
                </a:solidFill>
              </a:rPr>
              <a:t>产生一个序列</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例子：</a:t>
            </a:r>
            <a:endParaRPr lang="zh-CN" altLang="zh-CN" sz="2000" dirty="0">
              <a:solidFill>
                <a:schemeClr val="tx1">
                  <a:lumMod val="75000"/>
                  <a:lumOff val="25000"/>
                </a:schemeClr>
              </a:solidFill>
            </a:endParaRPr>
          </a:p>
          <a:p>
            <a:r>
              <a:rPr lang="en-US" altLang="zh-CN" sz="2000" dirty="0">
                <a:solidFill>
                  <a:schemeClr val="tx1">
                    <a:lumMod val="75000"/>
                    <a:lumOff val="25000"/>
                  </a:schemeClr>
                </a:solidFill>
              </a:rPr>
              <a:t>&gt;b&lt;-1:4    #</a:t>
            </a:r>
            <a:r>
              <a:rPr lang="zh-CN" altLang="zh-CN" sz="2000" dirty="0">
                <a:solidFill>
                  <a:schemeClr val="tx1">
                    <a:lumMod val="75000"/>
                    <a:lumOff val="25000"/>
                  </a:schemeClr>
                </a:solidFill>
              </a:rPr>
              <a:t>得到</a:t>
            </a:r>
            <a:r>
              <a:rPr lang="en-US" altLang="zh-CN" sz="2000" dirty="0">
                <a:solidFill>
                  <a:schemeClr val="tx1">
                    <a:lumMod val="75000"/>
                    <a:lumOff val="25000"/>
                  </a:schemeClr>
                </a:solidFill>
              </a:rPr>
              <a:t>"1,2,3,4"</a:t>
            </a:r>
            <a:endParaRPr lang="zh-CN" altLang="zh-CN" sz="2000" dirty="0">
              <a:solidFill>
                <a:schemeClr val="tx1">
                  <a:lumMod val="75000"/>
                  <a:lumOff val="25000"/>
                </a:schemeClr>
              </a:solidFill>
            </a:endParaRPr>
          </a:p>
          <a:p>
            <a:r>
              <a:rPr lang="zh-CN" altLang="zh-CN" sz="2000" dirty="0">
                <a:solidFill>
                  <a:schemeClr val="tx1">
                    <a:lumMod val="75000"/>
                    <a:lumOff val="25000"/>
                  </a:schemeClr>
                </a:solidFill>
              </a:rPr>
              <a:t>注意</a:t>
            </a:r>
            <a:r>
              <a:rPr lang="en-US" altLang="zh-CN" sz="2000" dirty="0">
                <a:solidFill>
                  <a:schemeClr val="tx1">
                    <a:lumMod val="75000"/>
                    <a:lumOff val="25000"/>
                  </a:schemeClr>
                </a:solidFill>
              </a:rPr>
              <a:t>c&lt;-1:4+1</a:t>
            </a:r>
            <a:r>
              <a:rPr lang="zh-CN" altLang="zh-CN" sz="2000" dirty="0">
                <a:solidFill>
                  <a:schemeClr val="tx1">
                    <a:lumMod val="75000"/>
                    <a:lumOff val="25000"/>
                  </a:schemeClr>
                </a:solidFill>
              </a:rPr>
              <a:t>和</a:t>
            </a:r>
            <a:r>
              <a:rPr lang="en-US" altLang="zh-CN" sz="2000" dirty="0">
                <a:solidFill>
                  <a:schemeClr val="tx1">
                    <a:lumMod val="75000"/>
                    <a:lumOff val="25000"/>
                  </a:schemeClr>
                </a:solidFill>
              </a:rPr>
              <a:t>c&lt;-1:(4+1)</a:t>
            </a:r>
            <a:r>
              <a:rPr lang="zh-CN" altLang="zh-CN" sz="2000" dirty="0">
                <a:solidFill>
                  <a:schemeClr val="tx1">
                    <a:lumMod val="75000"/>
                    <a:lumOff val="25000"/>
                  </a:schemeClr>
                </a:solidFill>
              </a:rPr>
              <a:t>的区别。</a:t>
            </a:r>
            <a:endParaRPr lang="zh-CN" altLang="zh-CN" sz="2000" dirty="0" smtClean="0">
              <a:solidFill>
                <a:schemeClr val="tx1">
                  <a:lumMod val="75000"/>
                  <a:lumOff val="25000"/>
                </a:schemeClr>
              </a:solidFill>
            </a:endParaRPr>
          </a:p>
        </p:txBody>
      </p:sp>
      <p:sp>
        <p:nvSpPr>
          <p:cNvPr id="10" name="文本框 27"/>
          <p:cNvSpPr txBox="1"/>
          <p:nvPr/>
        </p:nvSpPr>
        <p:spPr>
          <a:xfrm>
            <a:off x="6401867" y="234392"/>
            <a:ext cx="1433830" cy="299085"/>
          </a:xfrm>
          <a:prstGeom prst="rect">
            <a:avLst/>
          </a:prstGeom>
          <a:noFill/>
        </p:spPr>
        <p:txBody>
          <a:bodyPr wrap="none" rtlCol="0">
            <a:spAutoFit/>
          </a:bodyPr>
          <a:lstStyle/>
          <a:p>
            <a:r>
              <a:rPr lang="zh-CN" altLang="en-US" sz="1350" dirty="0" smtClean="0">
                <a:solidFill>
                  <a:prstClr val="white"/>
                </a:solidFill>
              </a:rPr>
              <a:t>第三章 数据类型</a:t>
            </a:r>
            <a:endParaRPr lang="zh-CN" altLang="en-US" sz="1350" dirty="0">
              <a:solidFill>
                <a:prstClr val="white"/>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R语言">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《大数据实践》配套PPT之一：第5章 内存大数据计算框架 Spark_1.potx</Template>
  <TotalTime>0</TotalTime>
  <Words>14566</Words>
  <Application>WPS 演示</Application>
  <PresentationFormat>全屏显示(4:3)</PresentationFormat>
  <Paragraphs>1402</Paragraphs>
  <Slides>57</Slides>
  <Notes>14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57</vt:i4>
      </vt:variant>
    </vt:vector>
  </HeadingPairs>
  <TitlesOfParts>
    <vt:vector size="68" baseType="lpstr">
      <vt:lpstr>Arial</vt:lpstr>
      <vt:lpstr>宋体</vt:lpstr>
      <vt:lpstr>Wingdings</vt:lpstr>
      <vt:lpstr>微软雅黑</vt:lpstr>
      <vt:lpstr>仿宋</vt:lpstr>
      <vt:lpstr>黑体</vt:lpstr>
      <vt:lpstr>等线</vt:lpstr>
      <vt:lpstr>Times New Roman</vt:lpstr>
      <vt:lpstr>Arial Unicode MS</vt:lpstr>
      <vt:lpstr>Calibri</vt:lpstr>
      <vt:lpstr>R语言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489</cp:revision>
  <dcterms:created xsi:type="dcterms:W3CDTF">2015-11-23T03:31:00Z</dcterms:created>
  <dcterms:modified xsi:type="dcterms:W3CDTF">2018-12-28T01:59:29Z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