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0" r:id="rId6"/>
    <p:sldMasterId id="2147483684" r:id="rId7"/>
    <p:sldMasterId id="2147483689" r:id="rId8"/>
  </p:sldMasterIdLst>
  <p:notesMasterIdLst>
    <p:notesMasterId r:id="rId11"/>
  </p:notesMasterIdLst>
  <p:sldIdLst>
    <p:sldId id="257" r:id="rId9"/>
    <p:sldId id="380" r:id="rId10"/>
    <p:sldId id="314" r:id="rId12"/>
    <p:sldId id="484" r:id="rId13"/>
    <p:sldId id="485" r:id="rId14"/>
    <p:sldId id="486" r:id="rId15"/>
    <p:sldId id="487" r:id="rId16"/>
    <p:sldId id="488" r:id="rId17"/>
    <p:sldId id="426"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458" r:id="rId34"/>
    <p:sldId id="504" r:id="rId35"/>
    <p:sldId id="506" r:id="rId36"/>
    <p:sldId id="507" r:id="rId37"/>
    <p:sldId id="508" r:id="rId38"/>
    <p:sldId id="509" r:id="rId39"/>
    <p:sldId id="510" r:id="rId40"/>
    <p:sldId id="529" r:id="rId41"/>
    <p:sldId id="511" r:id="rId42"/>
    <p:sldId id="512" r:id="rId43"/>
    <p:sldId id="513" r:id="rId44"/>
    <p:sldId id="514" r:id="rId45"/>
    <p:sldId id="515" r:id="rId46"/>
    <p:sldId id="465" r:id="rId47"/>
    <p:sldId id="505" r:id="rId48"/>
    <p:sldId id="518" r:id="rId49"/>
    <p:sldId id="519" r:id="rId50"/>
    <p:sldId id="520" r:id="rId51"/>
    <p:sldId id="521" r:id="rId52"/>
    <p:sldId id="522" r:id="rId53"/>
    <p:sldId id="523" r:id="rId54"/>
    <p:sldId id="524" r:id="rId55"/>
    <p:sldId id="525" r:id="rId56"/>
    <p:sldId id="526" r:id="rId57"/>
    <p:sldId id="527" r:id="rId58"/>
    <p:sldId id="416" r:id="rId59"/>
    <p:sldId id="417" r:id="rId60"/>
    <p:sldId id="418" r:id="rId61"/>
    <p:sldId id="419" r:id="rId62"/>
    <p:sldId id="420"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15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cstor.cn/proTextdetail_11007.html" TargetMode="External"/><Relationship Id="rId4" Type="http://schemas.openxmlformats.org/officeDocument/2006/relationships/image" Target="../media/image37.jpeg"/><Relationship Id="rId3" Type="http://schemas.openxmlformats.org/officeDocument/2006/relationships/hyperlink" Target="http://www.cstor.cn/proTextdetail_12031.html" TargetMode="External"/><Relationship Id="rId2" Type="http://schemas.openxmlformats.org/officeDocument/2006/relationships/image" Target="../media/image36.jpeg"/><Relationship Id="rId1" Type="http://schemas.openxmlformats.org/officeDocument/2006/relationships/hyperlink" Target="http://www.cstor.cn/proTextdetail_10766.html" TargetMode="Externa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5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4.png"/><Relationship Id="rId7" Type="http://schemas.openxmlformats.org/officeDocument/2006/relationships/hyperlink" Target="http://www.chinarobots.cn/" TargetMode="External"/><Relationship Id="rId6" Type="http://schemas.openxmlformats.org/officeDocument/2006/relationships/image" Target="../media/image53.png"/><Relationship Id="rId5" Type="http://schemas.openxmlformats.org/officeDocument/2006/relationships/hyperlink" Target="http://www.chinaaiworld.cn/" TargetMode="External"/><Relationship Id="rId4" Type="http://schemas.openxmlformats.org/officeDocument/2006/relationships/image" Target="../media/image5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64.png"/><Relationship Id="rId25" Type="http://schemas.openxmlformats.org/officeDocument/2006/relationships/image" Target="../media/image63.png"/><Relationship Id="rId24" Type="http://schemas.openxmlformats.org/officeDocument/2006/relationships/hyperlink" Target="http://www.envicloud.cn/" TargetMode="External"/><Relationship Id="rId23" Type="http://schemas.openxmlformats.org/officeDocument/2006/relationships/image" Target="../media/image62.png"/><Relationship Id="rId22" Type="http://schemas.openxmlformats.org/officeDocument/2006/relationships/image" Target="../media/image61.png"/><Relationship Id="rId21" Type="http://schemas.openxmlformats.org/officeDocument/2006/relationships/hyperlink" Target="http://www.wanwuyun.com/" TargetMode="External"/><Relationship Id="rId20" Type="http://schemas.openxmlformats.org/officeDocument/2006/relationships/image" Target="../media/image60.png"/><Relationship Id="rId2" Type="http://schemas.openxmlformats.org/officeDocument/2006/relationships/image" Target="../media/image51.png"/><Relationship Id="rId19" Type="http://schemas.openxmlformats.org/officeDocument/2006/relationships/hyperlink" Target="http://www.smartcitychina.cn/" TargetMode="External"/><Relationship Id="rId18" Type="http://schemas.openxmlformats.org/officeDocument/2006/relationships/image" Target="../media/image59.png"/><Relationship Id="rId17" Type="http://schemas.openxmlformats.org/officeDocument/2006/relationships/hyperlink" Target="http://www.netofthings.cn/" TargetMode="External"/><Relationship Id="rId16" Type="http://schemas.openxmlformats.org/officeDocument/2006/relationships/image" Target="../media/image58.png"/><Relationship Id="rId15" Type="http://schemas.openxmlformats.org/officeDocument/2006/relationships/hyperlink" Target="http://www.thebigdata.cn/" TargetMode="External"/><Relationship Id="rId14" Type="http://schemas.openxmlformats.org/officeDocument/2006/relationships/image" Target="../media/image57.png"/><Relationship Id="rId13" Type="http://schemas.openxmlformats.org/officeDocument/2006/relationships/hyperlink" Target="http://www.worldstor.cn/" TargetMode="External"/><Relationship Id="rId12" Type="http://schemas.openxmlformats.org/officeDocument/2006/relationships/image" Target="../media/image56.png"/><Relationship Id="rId11" Type="http://schemas.openxmlformats.org/officeDocument/2006/relationships/hyperlink" Target="http://www.pm25.org.cn/" TargetMode="External"/><Relationship Id="rId10" Type="http://schemas.openxmlformats.org/officeDocument/2006/relationships/image" Target="../media/image55.png"/><Relationship Id="rId1" Type="http://schemas.openxmlformats.org/officeDocument/2006/relationships/hyperlink" Target="http://www.chinaznyj.com/"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数据存储</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392113" y="756973"/>
            <a:ext cx="7094537" cy="544391"/>
          </a:xfrm>
        </p:spPr>
        <p:txBody>
          <a:bodyPr>
            <a:normAutofit/>
          </a:bodyPr>
          <a:p>
            <a:r>
              <a:rPr sz="2000" dirty="0"/>
              <a:t>CSV文件存取</a:t>
            </a:r>
            <a:endParaRPr sz="2000" dirty="0"/>
          </a:p>
        </p:txBody>
      </p:sp>
      <p:sp>
        <p:nvSpPr>
          <p:cNvPr id="9" name="TextBox 2"/>
          <p:cNvSpPr txBox="1"/>
          <p:nvPr/>
        </p:nvSpPr>
        <p:spPr>
          <a:xfrm>
            <a:off x="252494" y="1139952"/>
            <a:ext cx="8640063" cy="316928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数据存取是数据分析的基础，尤其是面对海量数据，数据的存取方式显得尤为重要。本节，以</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库对象为基础重点介绍</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数据分析中常见的几种数据存取方法。</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CSV</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Comma-Separated Value</a:t>
            </a:r>
            <a:r>
              <a:rPr lang="zh-CN" altLang="en-US" sz="2000" dirty="0">
                <a:solidFill>
                  <a:schemeClr val="tx1">
                    <a:lumMod val="75000"/>
                    <a:lumOff val="25000"/>
                  </a:schemeClr>
                </a:solidFill>
                <a:latin typeface="Candara" panose="020E0502030303020204"/>
                <a:ea typeface="微软雅黑" panose="020B0503020204020204" pitchFamily="34" charset="-122"/>
              </a:rPr>
              <a:t>，逗号分隔值）是一种常见的文件格式。通常，数据库的转存文件就是</a:t>
            </a:r>
            <a:r>
              <a:rPr lang="en-US" altLang="zh-CN" sz="2000" dirty="0">
                <a:solidFill>
                  <a:schemeClr val="tx1">
                    <a:lumMod val="75000"/>
                    <a:lumOff val="25000"/>
                  </a:schemeClr>
                </a:solidFill>
                <a:latin typeface="Candara" panose="020E0502030303020204"/>
                <a:ea typeface="微软雅黑" panose="020B0503020204020204" pitchFamily="34" charset="-122"/>
              </a:rPr>
              <a:t>CSV</a:t>
            </a:r>
            <a:r>
              <a:rPr lang="zh-CN" altLang="en-US" sz="2000" dirty="0">
                <a:solidFill>
                  <a:schemeClr val="tx1">
                    <a:lumMod val="75000"/>
                    <a:lumOff val="25000"/>
                  </a:schemeClr>
                </a:solidFill>
                <a:latin typeface="Candara" panose="020E0502030303020204"/>
                <a:ea typeface="微软雅黑" panose="020B0503020204020204" pitchFamily="34" charset="-122"/>
              </a:rPr>
              <a:t>格式的，文件中的各个字段对应于数据库表中的列。 在</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中我们可以使用</a:t>
            </a:r>
            <a:r>
              <a:rPr lang="en-US" altLang="zh-CN" sz="2000" dirty="0" err="1">
                <a:solidFill>
                  <a:schemeClr val="tx1">
                    <a:lumMod val="75000"/>
                    <a:lumOff val="25000"/>
                  </a:schemeClr>
                </a:solidFill>
                <a:latin typeface="Candara" panose="020E0502030303020204"/>
                <a:ea typeface="微软雅黑" panose="020B0503020204020204" pitchFamily="34" charset="-122"/>
              </a:rPr>
              <a:t>read_csv</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函数将</a:t>
            </a:r>
            <a:r>
              <a:rPr lang="en-US" altLang="zh-CN" sz="2000" dirty="0">
                <a:solidFill>
                  <a:schemeClr val="tx1">
                    <a:lumMod val="75000"/>
                    <a:lumOff val="25000"/>
                  </a:schemeClr>
                </a:solidFill>
                <a:latin typeface="Candara" panose="020E0502030303020204"/>
                <a:ea typeface="微软雅黑" panose="020B0503020204020204" pitchFamily="34" charset="-122"/>
              </a:rPr>
              <a:t>.csv </a:t>
            </a:r>
            <a:r>
              <a:rPr lang="zh-CN" altLang="en-US" sz="2000" dirty="0">
                <a:solidFill>
                  <a:schemeClr val="tx1">
                    <a:lumMod val="75000"/>
                    <a:lumOff val="25000"/>
                  </a:schemeClr>
                </a:solidFill>
                <a:latin typeface="Candara" panose="020E0502030303020204"/>
                <a:ea typeface="微软雅黑" panose="020B0503020204020204" pitchFamily="34" charset="-122"/>
              </a:rPr>
              <a:t>数据读入程序。</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比如，读取学生成绩数据，首先创建一个</a:t>
            </a:r>
            <a:r>
              <a:rPr lang="en-US" altLang="zh-CN" sz="2000" dirty="0">
                <a:solidFill>
                  <a:schemeClr val="tx1">
                    <a:lumMod val="75000"/>
                    <a:lumOff val="25000"/>
                  </a:schemeClr>
                </a:solidFill>
                <a:latin typeface="Candara" panose="020E0502030303020204"/>
                <a:ea typeface="微软雅黑" panose="020B0503020204020204" pitchFamily="34" charset="-122"/>
              </a:rPr>
              <a:t>stuscore.csv </a:t>
            </a:r>
            <a:r>
              <a:rPr lang="zh-CN" altLang="en-US" sz="2000" dirty="0">
                <a:solidFill>
                  <a:schemeClr val="tx1">
                    <a:lumMod val="75000"/>
                    <a:lumOff val="25000"/>
                  </a:schemeClr>
                </a:solidFill>
                <a:latin typeface="Candara" panose="020E0502030303020204"/>
                <a:ea typeface="微软雅黑" panose="020B0503020204020204" pitchFamily="34" charset="-122"/>
              </a:rPr>
              <a:t>文件，然后使用</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对象的</a:t>
            </a:r>
            <a:r>
              <a:rPr lang="en-US" altLang="zh-CN" sz="2000" dirty="0" err="1">
                <a:solidFill>
                  <a:schemeClr val="tx1">
                    <a:lumMod val="75000"/>
                    <a:lumOff val="25000"/>
                  </a:schemeClr>
                </a:solidFill>
                <a:latin typeface="Candara" panose="020E0502030303020204"/>
                <a:ea typeface="微软雅黑" panose="020B0503020204020204" pitchFamily="34" charset="-122"/>
              </a:rPr>
              <a:t>read_csv</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函数读取并显示数据。</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32771" y="4309222"/>
            <a:ext cx="2880021" cy="172552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CSV文件存取</a:t>
            </a:r>
            <a:endParaRPr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2185" y="1492763"/>
            <a:ext cx="6480048" cy="4500183"/>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CSV文件存取</a:t>
            </a:r>
            <a:endParaRPr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1331" y="1492763"/>
            <a:ext cx="5760043" cy="4461194"/>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JSON文件的存取 </a:t>
            </a:r>
            <a:endParaRPr sz="2000" dirty="0"/>
          </a:p>
        </p:txBody>
      </p:sp>
      <p:sp>
        <p:nvSpPr>
          <p:cNvPr id="9" name="TextBox 2"/>
          <p:cNvSpPr txBox="1"/>
          <p:nvPr/>
        </p:nvSpPr>
        <p:spPr>
          <a:xfrm>
            <a:off x="252010" y="1474795"/>
            <a:ext cx="8640063" cy="239966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JavaScript Object Notation </a:t>
            </a:r>
            <a:r>
              <a:rPr lang="zh-CN" altLang="en-US" sz="2000" dirty="0">
                <a:solidFill>
                  <a:schemeClr val="tx1">
                    <a:lumMod val="75000"/>
                    <a:lumOff val="25000"/>
                  </a:schemeClr>
                </a:solidFill>
                <a:latin typeface="Candara" panose="020E0502030303020204"/>
                <a:ea typeface="微软雅黑" panose="020B0503020204020204" pitchFamily="34" charset="-122"/>
              </a:rPr>
              <a:t>简称</a:t>
            </a:r>
            <a:r>
              <a:rPr lang="en-US" altLang="zh-CN" sz="2000" dirty="0" err="1">
                <a:solidFill>
                  <a:schemeClr val="tx1">
                    <a:lumMod val="75000"/>
                    <a:lumOff val="25000"/>
                  </a:schemeClr>
                </a:solidFill>
                <a:latin typeface="Candara" panose="020E0502030303020204"/>
                <a:ea typeface="微软雅黑" panose="020B0503020204020204" pitchFamily="34" charset="-122"/>
              </a:rPr>
              <a:t>Json</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是一种与平台无关的数据格式，被广泛的用于应用或系统间的数据交换。</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提供的</a:t>
            </a:r>
            <a:r>
              <a:rPr lang="en-US" altLang="zh-CN" sz="2000" dirty="0" err="1">
                <a:solidFill>
                  <a:schemeClr val="tx1">
                    <a:lumMod val="75000"/>
                    <a:lumOff val="25000"/>
                  </a:schemeClr>
                </a:solidFill>
                <a:latin typeface="Candara" panose="020E0502030303020204"/>
                <a:ea typeface="微软雅黑" panose="020B0503020204020204" pitchFamily="34" charset="-122"/>
              </a:rPr>
              <a:t>read_json</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函数，可以用来创建</a:t>
            </a:r>
            <a:r>
              <a:rPr lang="en-US" altLang="zh-CN" sz="2000" dirty="0">
                <a:solidFill>
                  <a:schemeClr val="tx1">
                    <a:lumMod val="75000"/>
                    <a:lumOff val="25000"/>
                  </a:schemeClr>
                </a:solidFill>
                <a:latin typeface="Candara" panose="020E0502030303020204"/>
                <a:ea typeface="微软雅黑" panose="020B0503020204020204" pitchFamily="34" charset="-122"/>
              </a:rPr>
              <a:t>pandas Series</a:t>
            </a:r>
            <a:r>
              <a:rPr lang="zh-CN" altLang="en-US" sz="2000" dirty="0">
                <a:solidFill>
                  <a:schemeClr val="tx1">
                    <a:lumMod val="75000"/>
                    <a:lumOff val="25000"/>
                  </a:schemeClr>
                </a:solidFill>
                <a:latin typeface="Candara" panose="020E0502030303020204"/>
                <a:ea typeface="微软雅黑" panose="020B0503020204020204" pitchFamily="34" charset="-122"/>
              </a:rPr>
              <a:t>或者</a:t>
            </a:r>
            <a:r>
              <a:rPr lang="en-US" altLang="zh-CN" sz="2000" dirty="0">
                <a:solidFill>
                  <a:schemeClr val="tx1">
                    <a:lumMod val="75000"/>
                    <a:lumOff val="25000"/>
                  </a:schemeClr>
                </a:solidFill>
                <a:latin typeface="Candara" panose="020E0502030303020204"/>
                <a:ea typeface="微软雅黑" panose="020B0503020204020204" pitchFamily="34" charset="-122"/>
              </a:rPr>
              <a:t>pandas </a:t>
            </a:r>
            <a:r>
              <a:rPr lang="en-US" altLang="zh-CN" sz="2000" dirty="0" err="1">
                <a:solidFill>
                  <a:schemeClr val="tx1">
                    <a:lumMod val="75000"/>
                    <a:lumOff val="25000"/>
                  </a:schemeClr>
                </a:solidFill>
                <a:latin typeface="Candara" panose="020E0502030303020204"/>
                <a:ea typeface="微软雅黑" panose="020B0503020204020204" pitchFamily="34" charset="-122"/>
              </a:rPr>
              <a:t>DataFrame</a:t>
            </a:r>
            <a:r>
              <a:rPr lang="zh-CN" altLang="en-US" sz="2000" dirty="0">
                <a:solidFill>
                  <a:schemeClr val="tx1">
                    <a:lumMod val="75000"/>
                    <a:lumOff val="25000"/>
                  </a:schemeClr>
                </a:solidFill>
                <a:latin typeface="Candara" panose="020E0502030303020204"/>
                <a:ea typeface="微软雅黑" panose="020B0503020204020204" pitchFamily="34" charset="-122"/>
              </a:rPr>
              <a:t>数据结构。同时，</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也提供了</a:t>
            </a:r>
            <a:r>
              <a:rPr lang="en-US" altLang="zh-CN" sz="2000" dirty="0" err="1">
                <a:solidFill>
                  <a:schemeClr val="tx1">
                    <a:lumMod val="75000"/>
                    <a:lumOff val="25000"/>
                  </a:schemeClr>
                </a:solidFill>
                <a:latin typeface="Candara" panose="020E0502030303020204"/>
                <a:ea typeface="微软雅黑" panose="020B0503020204020204" pitchFamily="34" charset="-122"/>
              </a:rPr>
              <a:t>to_json</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函数用以完成数据框或序列到</a:t>
            </a:r>
            <a:r>
              <a:rPr lang="en-US" altLang="zh-CN" sz="2000" dirty="0" err="1">
                <a:solidFill>
                  <a:schemeClr val="tx1">
                    <a:lumMod val="75000"/>
                    <a:lumOff val="25000"/>
                  </a:schemeClr>
                </a:solidFill>
                <a:latin typeface="Candara" panose="020E0502030303020204"/>
                <a:ea typeface="微软雅黑" panose="020B0503020204020204" pitchFamily="34" charset="-122"/>
              </a:rPr>
              <a:t>json</a:t>
            </a:r>
            <a:r>
              <a:rPr lang="zh-CN" altLang="en-US" sz="2000" dirty="0">
                <a:solidFill>
                  <a:schemeClr val="tx1">
                    <a:lumMod val="75000"/>
                    <a:lumOff val="25000"/>
                  </a:schemeClr>
                </a:solidFill>
                <a:latin typeface="Candara" panose="020E0502030303020204"/>
                <a:ea typeface="微软雅黑" panose="020B0503020204020204" pitchFamily="34" charset="-122"/>
              </a:rPr>
              <a:t>格式的转换。关于</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对</a:t>
            </a:r>
            <a:r>
              <a:rPr lang="en-US" altLang="zh-CN" sz="2000" dirty="0" err="1">
                <a:solidFill>
                  <a:schemeClr val="tx1">
                    <a:lumMod val="75000"/>
                    <a:lumOff val="25000"/>
                  </a:schemeClr>
                </a:solidFill>
                <a:latin typeface="Candara" panose="020E0502030303020204"/>
                <a:ea typeface="微软雅黑" panose="020B0503020204020204" pitchFamily="34" charset="-122"/>
              </a:rPr>
              <a:t>json</a:t>
            </a:r>
            <a:r>
              <a:rPr lang="zh-CN" altLang="en-US" sz="2000" dirty="0">
                <a:solidFill>
                  <a:schemeClr val="tx1">
                    <a:lumMod val="75000"/>
                    <a:lumOff val="25000"/>
                  </a:schemeClr>
                </a:solidFill>
                <a:latin typeface="Candara" panose="020E0502030303020204"/>
                <a:ea typeface="微软雅黑" panose="020B0503020204020204" pitchFamily="34" charset="-122"/>
              </a:rPr>
              <a:t>数据的存取比较简单，这里通过一个简单的示例来说明两者之间的转换关系。</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JSON文件的存取 </a:t>
            </a:r>
            <a:endParaRPr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1922" y="1492616"/>
            <a:ext cx="6840051" cy="4497281"/>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XLSX文件的存取</a:t>
            </a:r>
            <a:endParaRPr sz="2000" dirty="0"/>
          </a:p>
        </p:txBody>
      </p:sp>
      <p:sp>
        <p:nvSpPr>
          <p:cNvPr id="9" name="TextBox 2"/>
          <p:cNvSpPr txBox="1"/>
          <p:nvPr/>
        </p:nvSpPr>
        <p:spPr>
          <a:xfrm>
            <a:off x="252142" y="1388130"/>
            <a:ext cx="8640063" cy="239966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使用</a:t>
            </a:r>
            <a:r>
              <a:rPr lang="en-US" altLang="zh-CN" sz="2000" dirty="0">
                <a:solidFill>
                  <a:schemeClr val="tx1">
                    <a:lumMod val="75000"/>
                    <a:lumOff val="25000"/>
                  </a:schemeClr>
                </a:solidFill>
                <a:latin typeface="Candara" panose="020E0502030303020204"/>
                <a:ea typeface="微软雅黑" panose="020B0503020204020204" pitchFamily="34" charset="-122"/>
              </a:rPr>
              <a:t>pandas </a:t>
            </a:r>
            <a:r>
              <a:rPr lang="zh-CN" altLang="en-US" sz="2000" dirty="0">
                <a:solidFill>
                  <a:schemeClr val="tx1">
                    <a:lumMod val="75000"/>
                    <a:lumOff val="25000"/>
                  </a:schemeClr>
                </a:solidFill>
                <a:latin typeface="Candara" panose="020E0502030303020204"/>
                <a:ea typeface="微软雅黑" panose="020B0503020204020204" pitchFamily="34" charset="-122"/>
              </a:rPr>
              <a:t>读取</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电子表格中的数据，需借助第三方库</a:t>
            </a:r>
            <a:r>
              <a:rPr lang="en-US" altLang="zh-CN" sz="2000" dirty="0" err="1">
                <a:solidFill>
                  <a:schemeClr val="tx1">
                    <a:lumMod val="75000"/>
                    <a:lumOff val="25000"/>
                  </a:schemeClr>
                </a:solidFill>
                <a:latin typeface="Candara" panose="020E0502030303020204"/>
                <a:ea typeface="微软雅黑" panose="020B0503020204020204" pitchFamily="34" charset="-122"/>
              </a:rPr>
              <a:t>xlrd</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完成</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表数据的读写操作。用</a:t>
            </a:r>
            <a:r>
              <a:rPr lang="en-US" altLang="zh-CN" sz="2000" dirty="0" err="1">
                <a:solidFill>
                  <a:schemeClr val="tx1">
                    <a:lumMod val="75000"/>
                    <a:lumOff val="25000"/>
                  </a:schemeClr>
                </a:solidFill>
                <a:latin typeface="Candara" panose="020E0502030303020204"/>
                <a:ea typeface="微软雅黑" panose="020B0503020204020204" pitchFamily="34" charset="-122"/>
              </a:rPr>
              <a:t>read_excel</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函数完成</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电子表格中数据的读取，用</a:t>
            </a:r>
            <a:r>
              <a:rPr lang="en-US" altLang="zh-CN" sz="2000" dirty="0" err="1">
                <a:solidFill>
                  <a:schemeClr val="tx1">
                    <a:lumMod val="75000"/>
                    <a:lumOff val="25000"/>
                  </a:schemeClr>
                </a:solidFill>
                <a:latin typeface="Candara" panose="020E0502030303020204"/>
                <a:ea typeface="微软雅黑" panose="020B0503020204020204" pitchFamily="34" charset="-122"/>
              </a:rPr>
              <a:t>to_excel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函数完成数据</a:t>
            </a:r>
            <a:r>
              <a:rPr lang="en-US" altLang="zh-CN" sz="2000" dirty="0">
                <a:solidFill>
                  <a:schemeClr val="tx1">
                    <a:lumMod val="75000"/>
                    <a:lumOff val="25000"/>
                  </a:schemeClr>
                </a:solidFill>
                <a:latin typeface="Candara" panose="020E0502030303020204"/>
                <a:ea typeface="微软雅黑" panose="020B0503020204020204" pitchFamily="34" charset="-122"/>
              </a:rPr>
              <a:t>pandas  </a:t>
            </a:r>
            <a:r>
              <a:rPr lang="en-US" altLang="zh-CN" sz="2000" dirty="0" err="1">
                <a:solidFill>
                  <a:schemeClr val="tx1">
                    <a:lumMod val="75000"/>
                    <a:lumOff val="25000"/>
                  </a:schemeClr>
                </a:solidFill>
                <a:latin typeface="Candara" panose="020E0502030303020204"/>
                <a:ea typeface="微软雅黑" panose="020B0503020204020204" pitchFamily="34" charset="-122"/>
              </a:rPr>
              <a:t>DataFrame</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中的数据写入</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为了完成</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电子表格中数据的存取，我们先来完成</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第三方库</a:t>
            </a:r>
            <a:r>
              <a:rPr lang="en-US" altLang="zh-CN" sz="2000" dirty="0" err="1">
                <a:solidFill>
                  <a:schemeClr val="tx1">
                    <a:lumMod val="75000"/>
                    <a:lumOff val="25000"/>
                  </a:schemeClr>
                </a:solidFill>
                <a:latin typeface="Candara" panose="020E0502030303020204"/>
                <a:ea typeface="微软雅黑" panose="020B0503020204020204" pitchFamily="34" charset="-122"/>
              </a:rPr>
              <a:t>openpyxl</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xlsxwriter</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xlrd</a:t>
            </a:r>
            <a:r>
              <a:rPr lang="zh-CN" altLang="en-US" sz="2000" dirty="0">
                <a:solidFill>
                  <a:schemeClr val="tx1">
                    <a:lumMod val="75000"/>
                    <a:lumOff val="25000"/>
                  </a:schemeClr>
                </a:solidFill>
                <a:latin typeface="Candara" panose="020E0502030303020204"/>
                <a:ea typeface="微软雅黑" panose="020B0503020204020204" pitchFamily="34" charset="-122"/>
              </a:rPr>
              <a:t>、的安装。这里，还是使用 </a:t>
            </a:r>
            <a:r>
              <a:rPr lang="en-US" altLang="zh-CN" sz="2000" dirty="0">
                <a:solidFill>
                  <a:schemeClr val="tx1">
                    <a:lumMod val="75000"/>
                    <a:lumOff val="25000"/>
                  </a:schemeClr>
                </a:solidFill>
                <a:latin typeface="Candara" panose="020E0502030303020204"/>
                <a:ea typeface="微软雅黑" panose="020B0503020204020204" pitchFamily="34" charset="-122"/>
              </a:rPr>
              <a:t>pip install</a:t>
            </a:r>
            <a:r>
              <a:rPr lang="zh-CN" altLang="en-US" sz="2000" dirty="0">
                <a:solidFill>
                  <a:schemeClr val="tx1">
                    <a:lumMod val="75000"/>
                    <a:lumOff val="25000"/>
                  </a:schemeClr>
                </a:solidFill>
                <a:latin typeface="Candara" panose="020E0502030303020204"/>
                <a:ea typeface="微软雅黑" panose="020B0503020204020204" pitchFamily="34" charset="-122"/>
              </a:rPr>
              <a:t>命令完成。</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示例</a:t>
            </a:r>
            <a:r>
              <a:rPr lang="en-US" altLang="zh-CN" sz="2000" dirty="0">
                <a:solidFill>
                  <a:schemeClr val="tx1">
                    <a:lumMod val="75000"/>
                    <a:lumOff val="25000"/>
                  </a:schemeClr>
                </a:solidFill>
                <a:latin typeface="Candara" panose="020E0502030303020204"/>
                <a:ea typeface="微软雅黑" panose="020B0503020204020204" pitchFamily="34" charset="-122"/>
              </a:rPr>
              <a:t>Excel </a:t>
            </a:r>
            <a:r>
              <a:rPr lang="zh-CN" altLang="en-US" sz="2000" dirty="0">
                <a:solidFill>
                  <a:schemeClr val="tx1">
                    <a:lumMod val="75000"/>
                    <a:lumOff val="25000"/>
                  </a:schemeClr>
                </a:solidFill>
                <a:latin typeface="Candara" panose="020E0502030303020204"/>
                <a:ea typeface="微软雅黑" panose="020B0503020204020204" pitchFamily="34" charset="-122"/>
              </a:rPr>
              <a:t>数据 图</a:t>
            </a:r>
            <a:r>
              <a:rPr lang="en-US" altLang="zh-CN" sz="2000" dirty="0">
                <a:solidFill>
                  <a:schemeClr val="tx1">
                    <a:lumMod val="75000"/>
                    <a:lumOff val="25000"/>
                  </a:schemeClr>
                </a:solidFill>
                <a:latin typeface="Candara" panose="020E0502030303020204"/>
                <a:ea typeface="微软雅黑" panose="020B0503020204020204" pitchFamily="34" charset="-122"/>
              </a:rPr>
              <a:t>13.6</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1717" y="3787530"/>
            <a:ext cx="4320032" cy="2029729"/>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XLSX文件的存取</a:t>
            </a:r>
            <a:endParaRPr sz="2000" dirty="0"/>
          </a:p>
        </p:txBody>
      </p:sp>
      <p:sp>
        <p:nvSpPr>
          <p:cNvPr id="9" name="TextBox 2"/>
          <p:cNvSpPr txBox="1"/>
          <p:nvPr/>
        </p:nvSpPr>
        <p:spPr>
          <a:xfrm>
            <a:off x="252244" y="1493153"/>
            <a:ext cx="8640063"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首先，我们用</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的数据框来创建如图</a:t>
            </a:r>
            <a:r>
              <a:rPr lang="en-US" altLang="zh-CN" sz="2000" dirty="0">
                <a:solidFill>
                  <a:schemeClr val="tx1">
                    <a:lumMod val="75000"/>
                    <a:lumOff val="25000"/>
                  </a:schemeClr>
                </a:solidFill>
                <a:latin typeface="Candara" panose="020E0502030303020204"/>
                <a:ea typeface="微软雅黑" panose="020B0503020204020204" pitchFamily="34" charset="-122"/>
              </a:rPr>
              <a:t>13.6</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Excel </a:t>
            </a:r>
            <a:r>
              <a:rPr lang="zh-CN" altLang="en-US" sz="2000" dirty="0">
                <a:solidFill>
                  <a:schemeClr val="tx1">
                    <a:lumMod val="75000"/>
                    <a:lumOff val="25000"/>
                  </a:schemeClr>
                </a:solidFill>
                <a:latin typeface="Candara" panose="020E0502030303020204"/>
                <a:ea typeface="微软雅黑" panose="020B0503020204020204" pitchFamily="34" charset="-122"/>
              </a:rPr>
              <a:t>数据表，然后，将创建的</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表的数据输出。</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730" y="2484029"/>
            <a:ext cx="7200053" cy="308361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XLSX文件的存取</a:t>
            </a:r>
            <a:endParaRPr sz="2000" dirty="0"/>
          </a:p>
        </p:txBody>
      </p:sp>
      <p:sp>
        <p:nvSpPr>
          <p:cNvPr id="9" name="TextBox 2"/>
          <p:cNvSpPr txBox="1"/>
          <p:nvPr/>
        </p:nvSpPr>
        <p:spPr>
          <a:xfrm>
            <a:off x="432366" y="1478547"/>
            <a:ext cx="8280061" cy="475615"/>
          </a:xfrm>
          <a:prstGeom prst="rect">
            <a:avLst/>
          </a:prstGeom>
          <a:noFill/>
        </p:spPr>
        <p:txBody>
          <a:bodyPr wrap="square" anchor="ctr">
            <a:spAutoFit/>
          </a:bodyPr>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df_out</a:t>
            </a:r>
            <a:r>
              <a:rPr lang="zh-CN" altLang="en-US" sz="2000" dirty="0">
                <a:solidFill>
                  <a:schemeClr val="tx1">
                    <a:lumMod val="75000"/>
                    <a:lumOff val="25000"/>
                  </a:schemeClr>
                </a:solidFill>
                <a:latin typeface="Candara" panose="020E0502030303020204"/>
                <a:ea typeface="微软雅黑" panose="020B0503020204020204" pitchFamily="34" charset="-122"/>
              </a:rPr>
              <a:t>写入的</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文件通常位于</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的安装目录下，如下图所示：</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898" y="2259326"/>
            <a:ext cx="7920058" cy="2339084"/>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sp>
        <p:nvSpPr>
          <p:cNvPr id="9" name="TextBox 2"/>
          <p:cNvSpPr txBox="1"/>
          <p:nvPr/>
        </p:nvSpPr>
        <p:spPr>
          <a:xfrm>
            <a:off x="252065" y="1492744"/>
            <a:ext cx="8640063" cy="163004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大数据时代，海量的数据通常是保存在指定的数据库中，</a:t>
            </a:r>
            <a:r>
              <a:rPr lang="en-US" altLang="zh-CN" sz="2000" dirty="0">
                <a:solidFill>
                  <a:schemeClr val="tx1">
                    <a:lumMod val="75000"/>
                    <a:lumOff val="25000"/>
                  </a:schemeClr>
                </a:solidFill>
                <a:latin typeface="Candara" panose="020E0502030303020204"/>
                <a:ea typeface="微软雅黑" panose="020B0503020204020204" pitchFamily="34" charset="-122"/>
              </a:rPr>
              <a:t>MySQL</a:t>
            </a:r>
            <a:r>
              <a:rPr lang="zh-CN" altLang="en-US" sz="2000" dirty="0">
                <a:solidFill>
                  <a:schemeClr val="tx1">
                    <a:lumMod val="75000"/>
                    <a:lumOff val="25000"/>
                  </a:schemeClr>
                </a:solidFill>
                <a:latin typeface="Candara" panose="020E0502030303020204"/>
                <a:ea typeface="微软雅黑" panose="020B0503020204020204" pitchFamily="34" charset="-122"/>
              </a:rPr>
              <a:t>作为一种开源的关系型数据库，收到中小企业的青睐。本节，我们将以</a:t>
            </a:r>
            <a:r>
              <a:rPr lang="en-US" altLang="zh-CN" sz="2000" dirty="0">
                <a:solidFill>
                  <a:schemeClr val="tx1">
                    <a:lumMod val="75000"/>
                    <a:lumOff val="25000"/>
                  </a:schemeClr>
                </a:solidFill>
                <a:latin typeface="Candara" panose="020E0502030303020204"/>
                <a:ea typeface="微软雅黑" panose="020B0503020204020204" pitchFamily="34" charset="-122"/>
              </a:rPr>
              <a:t>MySQL</a:t>
            </a:r>
            <a:r>
              <a:rPr lang="zh-CN" altLang="en-US" sz="2000" dirty="0">
                <a:solidFill>
                  <a:schemeClr val="tx1">
                    <a:lumMod val="75000"/>
                    <a:lumOff val="25000"/>
                  </a:schemeClr>
                </a:solidFill>
                <a:latin typeface="Candara" panose="020E0502030303020204"/>
                <a:ea typeface="微软雅黑" panose="020B0503020204020204" pitchFamily="34" charset="-122"/>
              </a:rPr>
              <a:t>数据为对象，讲解</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对象是如何对其数据进行存取的。同样，我们以学生成绩单为例，</a:t>
            </a:r>
            <a:r>
              <a:rPr lang="en-US" altLang="zh-CN" sz="2000" dirty="0">
                <a:solidFill>
                  <a:schemeClr val="tx1">
                    <a:lumMod val="75000"/>
                    <a:lumOff val="25000"/>
                  </a:schemeClr>
                </a:solidFill>
                <a:latin typeface="Candara" panose="020E0502030303020204"/>
                <a:ea typeface="微软雅黑" panose="020B0503020204020204" pitchFamily="34" charset="-122"/>
              </a:rPr>
              <a:t>MySQL</a:t>
            </a:r>
            <a:r>
              <a:rPr lang="zh-CN" altLang="en-US" sz="2000" dirty="0">
                <a:solidFill>
                  <a:schemeClr val="tx1">
                    <a:lumMod val="75000"/>
                    <a:lumOff val="25000"/>
                  </a:schemeClr>
                </a:solidFill>
                <a:latin typeface="Candara" panose="020E0502030303020204"/>
                <a:ea typeface="微软雅黑" panose="020B0503020204020204" pitchFamily="34" charset="-122"/>
              </a:rPr>
              <a:t>数据源示例。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2131" y="3123164"/>
            <a:ext cx="5400040" cy="2847086"/>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sp>
        <p:nvSpPr>
          <p:cNvPr id="9" name="TextBox 2"/>
          <p:cNvSpPr txBox="1"/>
          <p:nvPr/>
        </p:nvSpPr>
        <p:spPr>
          <a:xfrm>
            <a:off x="252132" y="1493045"/>
            <a:ext cx="8640063"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尝试第三方库</a:t>
            </a:r>
            <a:r>
              <a:rPr lang="en-US" altLang="zh-CN" sz="2000" dirty="0" err="1">
                <a:solidFill>
                  <a:schemeClr val="tx1">
                    <a:lumMod val="75000"/>
                    <a:lumOff val="25000"/>
                  </a:schemeClr>
                </a:solidFill>
                <a:latin typeface="Candara" panose="020E0502030303020204"/>
                <a:ea typeface="微软雅黑" panose="020B0503020204020204" pitchFamily="34" charset="-122"/>
              </a:rPr>
              <a:t>mysql.connector.python</a:t>
            </a:r>
            <a:r>
              <a:rPr lang="zh-CN" altLang="en-US" sz="2000" dirty="0">
                <a:solidFill>
                  <a:schemeClr val="tx1">
                    <a:lumMod val="75000"/>
                    <a:lumOff val="25000"/>
                  </a:schemeClr>
                </a:solidFill>
                <a:latin typeface="Candara" panose="020E0502030303020204"/>
                <a:ea typeface="微软雅黑" panose="020B0503020204020204" pitchFamily="34" charset="-122"/>
              </a:rPr>
              <a:t>的安装。同样，我们采用</a:t>
            </a:r>
            <a:r>
              <a:rPr lang="en-US" altLang="zh-CN" sz="2000" dirty="0">
                <a:solidFill>
                  <a:schemeClr val="tx1">
                    <a:lumMod val="75000"/>
                    <a:lumOff val="25000"/>
                  </a:schemeClr>
                </a:solidFill>
                <a:latin typeface="Candara" panose="020E0502030303020204"/>
                <a:ea typeface="微软雅黑" panose="020B0503020204020204" pitchFamily="34" charset="-122"/>
              </a:rPr>
              <a:t>pip install</a:t>
            </a:r>
            <a:r>
              <a:rPr lang="zh-CN" altLang="en-US" sz="2000" dirty="0">
                <a:solidFill>
                  <a:schemeClr val="tx1">
                    <a:lumMod val="75000"/>
                    <a:lumOff val="25000"/>
                  </a:schemeClr>
                </a:solidFill>
                <a:latin typeface="Candara" panose="020E0502030303020204"/>
                <a:ea typeface="微软雅黑" panose="020B0503020204020204" pitchFamily="34" charset="-122"/>
              </a:rPr>
              <a:t>命令完成。在</a:t>
            </a:r>
            <a:r>
              <a:rPr lang="en-US" altLang="zh-CN" sz="2000" dirty="0">
                <a:solidFill>
                  <a:schemeClr val="tx1">
                    <a:lumMod val="75000"/>
                    <a:lumOff val="25000"/>
                  </a:schemeClr>
                </a:solidFill>
                <a:latin typeface="Candara" panose="020E0502030303020204"/>
                <a:ea typeface="微软雅黑" panose="020B0503020204020204" pitchFamily="34" charset="-122"/>
              </a:rPr>
              <a:t>DOS</a:t>
            </a:r>
            <a:r>
              <a:rPr lang="zh-CN" altLang="en-US" sz="2000" dirty="0">
                <a:solidFill>
                  <a:schemeClr val="tx1">
                    <a:lumMod val="75000"/>
                    <a:lumOff val="25000"/>
                  </a:schemeClr>
                </a:solidFill>
                <a:latin typeface="Candara" panose="020E0502030303020204"/>
                <a:ea typeface="微软雅黑" panose="020B0503020204020204" pitchFamily="34" charset="-122"/>
              </a:rPr>
              <a:t>下输入如下命令：</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a:solidFill>
                  <a:schemeClr val="tx1">
                    <a:lumMod val="75000"/>
                    <a:lumOff val="25000"/>
                  </a:schemeClr>
                </a:solidFill>
                <a:latin typeface="Candara" panose="020E0502030303020204"/>
                <a:ea typeface="微软雅黑" panose="020B0503020204020204" pitchFamily="34" charset="-122"/>
              </a:rPr>
              <a:t>pip install  </a:t>
            </a:r>
            <a:r>
              <a:rPr lang="en-US" altLang="zh-CN" sz="2000" dirty="0" err="1">
                <a:solidFill>
                  <a:schemeClr val="tx1">
                    <a:lumMod val="75000"/>
                    <a:lumOff val="25000"/>
                  </a:schemeClr>
                </a:solidFill>
                <a:latin typeface="Candara" panose="020E0502030303020204"/>
                <a:ea typeface="微软雅黑" panose="020B0503020204020204" pitchFamily="34" charset="-122"/>
              </a:rPr>
              <a:t>mysql.connector.python</a:t>
            </a:r>
            <a:endParaRPr lang="en-US" altLang="zh-CN" sz="2000" dirty="0" err="1">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636" y="2850221"/>
            <a:ext cx="7920058" cy="2790074"/>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40" y="1169836"/>
              <a:ext cx="2458328" cy="521970"/>
            </a:xfrm>
            <a:prstGeom prst="rect">
              <a:avLst/>
            </a:prstGeom>
            <a:noFill/>
          </p:spPr>
          <p:txBody>
            <a:bodyPr wrap="none" rtlCol="0">
              <a:spAutoFit/>
            </a:bodyPr>
            <a:lstStyle/>
            <a:p>
              <a:pPr algn="ctr"/>
              <a:r>
                <a:rPr lang="zh-CN" altLang="en-US" sz="2800" dirty="0" smtClean="0">
                  <a:solidFill>
                    <a:srgbClr val="FFC000"/>
                  </a:solidFill>
                </a:rPr>
                <a:t>第十三章</a:t>
              </a:r>
              <a:r>
                <a:rPr lang="zh-CN" altLang="en-US" sz="2800" dirty="0">
                  <a:solidFill>
                    <a:srgbClr val="FFC000"/>
                  </a:solidFill>
                </a:rPr>
                <a:t>　项目实战：数据分析</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prstClr val="white"/>
                  </a:solidFill>
                </a:rPr>
                <a:t>13.1</a:t>
              </a:r>
              <a:r>
                <a:rPr lang="zh-CN" altLang="en-US" sz="2100" spc="225" dirty="0">
                  <a:solidFill>
                    <a:prstClr val="white"/>
                  </a:solidFill>
                </a:rPr>
                <a:t> 数据清洗</a:t>
              </a:r>
              <a:endParaRPr lang="zh-CN" altLang="en-US" sz="2100" spc="225" dirty="0">
                <a:solidFill>
                  <a:prstClr val="white"/>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13.2</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数据存储</a:t>
              </a:r>
              <a:endParaRPr lang="zh-CN"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01549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13.3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NumPy</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11836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13.4</a:t>
              </a:r>
              <a:r>
                <a:rPr lang="zh-CN" altLang="en-US" sz="2100" spc="225" dirty="0">
                  <a:solidFill>
                    <a:schemeClr val="tx1">
                      <a:lumMod val="75000"/>
                      <a:lumOff val="25000"/>
                    </a:schemeClr>
                  </a:solidFill>
                </a:rPr>
                <a:t> 案例剖析</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752" y="1492914"/>
            <a:ext cx="7200053" cy="440534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sp>
        <p:nvSpPr>
          <p:cNvPr id="9" name="TextBox 2"/>
          <p:cNvSpPr txBox="1"/>
          <p:nvPr/>
        </p:nvSpPr>
        <p:spPr>
          <a:xfrm>
            <a:off x="611324" y="1300887"/>
            <a:ext cx="7920058"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为了完成</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数据框中的数据写入</a:t>
            </a:r>
            <a:r>
              <a:rPr lang="en-US" altLang="zh-CN" sz="2000" dirty="0">
                <a:solidFill>
                  <a:schemeClr val="tx1">
                    <a:lumMod val="75000"/>
                    <a:lumOff val="25000"/>
                  </a:schemeClr>
                </a:solidFill>
                <a:latin typeface="Candara" panose="020E0502030303020204"/>
                <a:ea typeface="微软雅黑" panose="020B0503020204020204" pitchFamily="34" charset="-122"/>
              </a:rPr>
              <a:t>MySQL</a:t>
            </a:r>
            <a:r>
              <a:rPr lang="zh-CN" altLang="en-US" sz="2000" dirty="0">
                <a:solidFill>
                  <a:schemeClr val="tx1">
                    <a:lumMod val="75000"/>
                    <a:lumOff val="25000"/>
                  </a:schemeClr>
                </a:solidFill>
                <a:latin typeface="Candara" panose="020E0502030303020204"/>
                <a:ea typeface="微软雅黑" panose="020B0503020204020204" pitchFamily="34" charset="-122"/>
              </a:rPr>
              <a:t>的任务，首先需要安装支撑这一任务的链接器第三方</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库</a:t>
            </a:r>
            <a:r>
              <a:rPr lang="en-US" altLang="zh-CN" sz="2000" dirty="0" err="1">
                <a:solidFill>
                  <a:schemeClr val="tx1">
                    <a:lumMod val="75000"/>
                    <a:lumOff val="25000"/>
                  </a:schemeClr>
                </a:solidFill>
                <a:latin typeface="Candara" panose="020E0502030303020204"/>
                <a:ea typeface="微软雅黑" panose="020B0503020204020204" pitchFamily="34" charset="-122"/>
              </a:rPr>
              <a:t>sqlalchemy</a:t>
            </a:r>
            <a:r>
              <a:rPr lang="zh-CN" altLang="en-US" sz="2000" dirty="0">
                <a:solidFill>
                  <a:schemeClr val="tx1">
                    <a:lumMod val="75000"/>
                    <a:lumOff val="25000"/>
                  </a:schemeClr>
                </a:solidFill>
                <a:latin typeface="Candara" panose="020E0502030303020204"/>
                <a:ea typeface="微软雅黑" panose="020B0503020204020204" pitchFamily="34" charset="-122"/>
              </a:rPr>
              <a:t>。依旧使用</a:t>
            </a:r>
            <a:r>
              <a:rPr lang="en-US" altLang="zh-CN" sz="2000" dirty="0">
                <a:solidFill>
                  <a:schemeClr val="tx1">
                    <a:lumMod val="75000"/>
                    <a:lumOff val="25000"/>
                  </a:schemeClr>
                </a:solidFill>
                <a:latin typeface="Candara" panose="020E0502030303020204"/>
                <a:ea typeface="微软雅黑" panose="020B0503020204020204" pitchFamily="34" charset="-122"/>
              </a:rPr>
              <a:t>pip install </a:t>
            </a:r>
            <a:r>
              <a:rPr lang="zh-CN" altLang="en-US" sz="2000" dirty="0">
                <a:solidFill>
                  <a:schemeClr val="tx1">
                    <a:lumMod val="75000"/>
                    <a:lumOff val="25000"/>
                  </a:schemeClr>
                </a:solidFill>
                <a:latin typeface="Candara" panose="020E0502030303020204"/>
                <a:ea typeface="微软雅黑" panose="020B0503020204020204" pitchFamily="34" charset="-122"/>
              </a:rPr>
              <a:t>命令完成安装。</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1575" y="2546253"/>
            <a:ext cx="5759139" cy="3137213"/>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728" y="1589698"/>
            <a:ext cx="7200053" cy="3891380"/>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sp>
        <p:nvSpPr>
          <p:cNvPr id="9" name="TextBox 2"/>
          <p:cNvSpPr txBox="1"/>
          <p:nvPr/>
        </p:nvSpPr>
        <p:spPr>
          <a:xfrm>
            <a:off x="611378" y="1493760"/>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然后，通过</a:t>
            </a:r>
            <a:r>
              <a:rPr lang="en-US" altLang="zh-CN" sz="2000" dirty="0" err="1">
                <a:solidFill>
                  <a:schemeClr val="tx1">
                    <a:lumMod val="75000"/>
                    <a:lumOff val="25000"/>
                  </a:schemeClr>
                </a:solidFill>
                <a:latin typeface="Candara" panose="020E0502030303020204"/>
                <a:ea typeface="微软雅黑" panose="020B0503020204020204" pitchFamily="34" charset="-122"/>
              </a:rPr>
              <a:t>win+R</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键打开运行对话框，输入</a:t>
            </a:r>
            <a:r>
              <a:rPr lang="en-US" altLang="zh-CN" sz="2000" dirty="0">
                <a:solidFill>
                  <a:schemeClr val="tx1">
                    <a:lumMod val="75000"/>
                    <a:lumOff val="25000"/>
                  </a:schemeClr>
                </a:solidFill>
                <a:latin typeface="Candara" panose="020E0502030303020204"/>
                <a:ea typeface="微软雅黑" panose="020B0503020204020204" pitchFamily="34" charset="-122"/>
              </a:rPr>
              <a:t>CMD </a:t>
            </a:r>
            <a:r>
              <a:rPr lang="zh-CN" altLang="en-US" sz="2000" dirty="0">
                <a:solidFill>
                  <a:schemeClr val="tx1">
                    <a:lumMod val="75000"/>
                    <a:lumOff val="25000"/>
                  </a:schemeClr>
                </a:solidFill>
                <a:latin typeface="Candara" panose="020E0502030303020204"/>
                <a:ea typeface="微软雅黑" panose="020B0503020204020204" pitchFamily="34" charset="-122"/>
              </a:rPr>
              <a:t>进入</a:t>
            </a:r>
            <a:r>
              <a:rPr lang="en-US" altLang="zh-CN" sz="2000" dirty="0">
                <a:solidFill>
                  <a:schemeClr val="tx1">
                    <a:lumMod val="75000"/>
                    <a:lumOff val="25000"/>
                  </a:schemeClr>
                </a:solidFill>
                <a:latin typeface="Candara" panose="020E0502030303020204"/>
                <a:ea typeface="微软雅黑" panose="020B0503020204020204" pitchFamily="34" charset="-122"/>
              </a:rPr>
              <a:t>DOS</a:t>
            </a:r>
            <a:r>
              <a:rPr lang="zh-CN" altLang="en-US" sz="2000" dirty="0">
                <a:solidFill>
                  <a:schemeClr val="tx1">
                    <a:lumMod val="75000"/>
                    <a:lumOff val="25000"/>
                  </a:schemeClr>
                </a:solidFill>
                <a:latin typeface="Candara" panose="020E0502030303020204"/>
                <a:ea typeface="微软雅黑" panose="020B0503020204020204" pitchFamily="34" charset="-122"/>
              </a:rPr>
              <a:t>，进入</a:t>
            </a:r>
            <a:r>
              <a:rPr lang="en-US" altLang="zh-CN" sz="2000" dirty="0">
                <a:solidFill>
                  <a:schemeClr val="tx1">
                    <a:lumMod val="75000"/>
                    <a:lumOff val="25000"/>
                  </a:schemeClr>
                </a:solidFill>
                <a:latin typeface="Candara" panose="020E0502030303020204"/>
                <a:ea typeface="微软雅黑" panose="020B0503020204020204" pitchFamily="34" charset="-122"/>
              </a:rPr>
              <a:t>MySQL</a:t>
            </a:r>
            <a:r>
              <a:rPr lang="zh-CN" altLang="en-US" sz="2000" dirty="0">
                <a:solidFill>
                  <a:schemeClr val="tx1">
                    <a:lumMod val="75000"/>
                    <a:lumOff val="25000"/>
                  </a:schemeClr>
                </a:solidFill>
                <a:latin typeface="Candara" panose="020E0502030303020204"/>
                <a:ea typeface="微软雅黑" panose="020B0503020204020204" pitchFamily="34" charset="-122"/>
              </a:rPr>
              <a:t>控制台，查看</a:t>
            </a:r>
            <a:r>
              <a:rPr lang="en-US" altLang="zh-CN" sz="2000" dirty="0">
                <a:solidFill>
                  <a:schemeClr val="tx1">
                    <a:lumMod val="75000"/>
                    <a:lumOff val="25000"/>
                  </a:schemeClr>
                </a:solidFill>
                <a:latin typeface="Candara" panose="020E0502030303020204"/>
                <a:ea typeface="微软雅黑" panose="020B0503020204020204" pitchFamily="34" charset="-122"/>
              </a:rPr>
              <a:t>scores</a:t>
            </a:r>
            <a:r>
              <a:rPr lang="zh-CN" altLang="en-US" sz="2000" dirty="0">
                <a:solidFill>
                  <a:schemeClr val="tx1">
                    <a:lumMod val="75000"/>
                    <a:lumOff val="25000"/>
                  </a:schemeClr>
                </a:solidFill>
                <a:latin typeface="Candara" panose="020E0502030303020204"/>
                <a:ea typeface="微软雅黑" panose="020B0503020204020204" pitchFamily="34" charset="-122"/>
              </a:rPr>
              <a:t>表中的内容。</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2340" y="2505122"/>
            <a:ext cx="7200053" cy="3321600"/>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13.2 </a:t>
            </a:r>
            <a:r>
              <a:rPr lang="zh-CN" altLang="en-US" sz="2100" b="1" spc="225" dirty="0" smtClean="0">
                <a:solidFill>
                  <a:prstClr val="white"/>
                </a:solidFill>
              </a:rPr>
              <a:t>数据</a:t>
            </a:r>
            <a:r>
              <a:rPr lang="zh-CN" sz="2100" b="1" spc="225" dirty="0" smtClean="0">
                <a:solidFill>
                  <a:prstClr val="white"/>
                </a:solidFill>
              </a:rPr>
              <a:t>存储</a:t>
            </a:r>
            <a:endParaRPr 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MySQL数据库文件的存取</a:t>
            </a:r>
            <a:endParaRPr sz="2000" dirty="0"/>
          </a:p>
        </p:txBody>
      </p:sp>
      <p:sp>
        <p:nvSpPr>
          <p:cNvPr id="9" name="TextBox 2"/>
          <p:cNvSpPr txBox="1"/>
          <p:nvPr/>
        </p:nvSpPr>
        <p:spPr>
          <a:xfrm>
            <a:off x="252302" y="1301274"/>
            <a:ext cx="8640063" cy="163004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另外，我们也可以将</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中的数据重新建一个表单独存放，很简单，只需将上面示例代码中的表名更改一下就</a:t>
            </a:r>
            <a:r>
              <a:rPr lang="en-US" altLang="zh-CN" sz="2000" dirty="0">
                <a:solidFill>
                  <a:schemeClr val="tx1">
                    <a:lumMod val="75000"/>
                    <a:lumOff val="25000"/>
                  </a:schemeClr>
                </a:solidFill>
                <a:latin typeface="Candara" panose="020E0502030303020204"/>
                <a:ea typeface="微软雅黑" panose="020B0503020204020204" pitchFamily="34" charset="-122"/>
              </a:rPr>
              <a:t>OK</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df.to_sql</a:t>
            </a:r>
            <a:r>
              <a:rPr lang="en-US" altLang="zh-CN" sz="2000" dirty="0">
                <a:solidFill>
                  <a:schemeClr val="tx1">
                    <a:lumMod val="75000"/>
                    <a:lumOff val="25000"/>
                  </a:schemeClr>
                </a:solidFill>
                <a:latin typeface="Candara" panose="020E0502030303020204"/>
                <a:ea typeface="微软雅黑" panose="020B0503020204020204" pitchFamily="34" charset="-122"/>
              </a:rPr>
              <a:t>(name = '</a:t>
            </a:r>
            <a:r>
              <a:rPr lang="en-US" altLang="zh-CN" sz="2000" dirty="0" err="1">
                <a:solidFill>
                  <a:schemeClr val="tx1">
                    <a:lumMod val="75000"/>
                    <a:lumOff val="25000"/>
                  </a:schemeClr>
                </a:solidFill>
                <a:latin typeface="Candara" panose="020E0502030303020204"/>
                <a:ea typeface="微软雅黑" panose="020B0503020204020204" pitchFamily="34" charset="-122"/>
              </a:rPr>
              <a:t>newscore</a:t>
            </a:r>
            <a:r>
              <a:rPr lang="en-US" altLang="zh-CN" sz="2000" dirty="0">
                <a:solidFill>
                  <a:schemeClr val="tx1">
                    <a:lumMod val="75000"/>
                    <a:lumOff val="25000"/>
                  </a:schemeClr>
                </a:solidFill>
                <a:latin typeface="Candara" panose="020E0502030303020204"/>
                <a:ea typeface="微软雅黑" panose="020B0503020204020204" pitchFamily="34" charset="-122"/>
              </a:rPr>
              <a:t>',con = </a:t>
            </a:r>
            <a:r>
              <a:rPr lang="en-US" altLang="zh-CN" sz="2000" dirty="0" err="1">
                <a:solidFill>
                  <a:schemeClr val="tx1">
                    <a:lumMod val="75000"/>
                    <a:lumOff val="25000"/>
                  </a:schemeClr>
                </a:solidFill>
                <a:latin typeface="Candara" panose="020E0502030303020204"/>
                <a:ea typeface="微软雅黑" panose="020B0503020204020204" pitchFamily="34" charset="-122"/>
              </a:rPr>
              <a:t>conn,if_exists</a:t>
            </a:r>
            <a:r>
              <a:rPr lang="en-US" altLang="zh-CN" sz="2000" dirty="0">
                <a:solidFill>
                  <a:schemeClr val="tx1">
                    <a:lumMod val="75000"/>
                    <a:lumOff val="25000"/>
                  </a:schemeClr>
                </a:solidFill>
                <a:latin typeface="Candara" panose="020E0502030303020204"/>
                <a:ea typeface="微软雅黑" panose="020B0503020204020204" pitchFamily="34" charset="-122"/>
              </a:rPr>
              <a:t> = '</a:t>
            </a:r>
            <a:r>
              <a:rPr lang="en-US" altLang="zh-CN" sz="2000" dirty="0" err="1">
                <a:solidFill>
                  <a:schemeClr val="tx1">
                    <a:lumMod val="75000"/>
                    <a:lumOff val="25000"/>
                  </a:schemeClr>
                </a:solidFill>
                <a:latin typeface="Candara" panose="020E0502030303020204"/>
                <a:ea typeface="微软雅黑" panose="020B0503020204020204" pitchFamily="34" charset="-122"/>
              </a:rPr>
              <a:t>append',index</a:t>
            </a:r>
            <a:r>
              <a:rPr lang="en-US" altLang="zh-CN" sz="2000" dirty="0">
                <a:solidFill>
                  <a:schemeClr val="tx1">
                    <a:lumMod val="75000"/>
                    <a:lumOff val="25000"/>
                  </a:schemeClr>
                </a:solidFill>
                <a:latin typeface="Candara" panose="020E0502030303020204"/>
                <a:ea typeface="微软雅黑" panose="020B0503020204020204" pitchFamily="34" charset="-122"/>
              </a:rPr>
              <a:t> = </a:t>
            </a:r>
            <a:r>
              <a:rPr lang="en-US" altLang="zh-CN" sz="2000" dirty="0" err="1">
                <a:solidFill>
                  <a:schemeClr val="tx1">
                    <a:lumMod val="75000"/>
                    <a:lumOff val="25000"/>
                  </a:schemeClr>
                </a:solidFill>
                <a:latin typeface="Candara" panose="020E0502030303020204"/>
                <a:ea typeface="微软雅黑" panose="020B0503020204020204" pitchFamily="34" charset="-122"/>
              </a:rPr>
              <a:t>False,index_label</a:t>
            </a:r>
            <a:r>
              <a:rPr lang="en-US" altLang="zh-CN" sz="2000" dirty="0">
                <a:solidFill>
                  <a:schemeClr val="tx1">
                    <a:lumMod val="75000"/>
                    <a:lumOff val="25000"/>
                  </a:schemeClr>
                </a:solidFill>
                <a:latin typeface="Candara" panose="020E0502030303020204"/>
                <a:ea typeface="微软雅黑" panose="020B0503020204020204" pitchFamily="34" charset="-122"/>
              </a:rPr>
              <a:t> = False)</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2875" y="3027018"/>
            <a:ext cx="5378380" cy="2922550"/>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数据清洗</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11.2</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数据存储</a:t>
              </a:r>
              <a:endParaRPr lang="zh-CN"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015490" cy="414020"/>
            </a:xfrm>
            <a:prstGeom prst="rect">
              <a:avLst/>
            </a:prstGeom>
          </p:spPr>
          <p:txBody>
            <a:bodyPr wrap="none">
              <a:spAutoFit/>
            </a:bodyPr>
            <a:lstStyle/>
            <a:p>
              <a:pPr algn="l"/>
              <a:r>
                <a:rPr lang="en-US" altLang="zh-CN" sz="2100" spc="225" dirty="0" smtClean="0">
                  <a:solidFill>
                    <a:schemeClr val="bg1"/>
                  </a:solidFill>
                </a:rPr>
                <a:t>11.3</a:t>
              </a:r>
              <a:r>
                <a:rPr lang="zh-CN" altLang="en-US" sz="2100" spc="225" dirty="0">
                  <a:solidFill>
                    <a:schemeClr val="bg1"/>
                  </a:solidFill>
                </a:rPr>
                <a:t> </a:t>
              </a:r>
              <a:r>
                <a:rPr lang="zh-CN" sz="2100" spc="225" dirty="0">
                  <a:solidFill>
                    <a:schemeClr val="bg1"/>
                  </a:solidFill>
                </a:rPr>
                <a:t>NumPy</a:t>
              </a:r>
              <a:endParaRPr lang="zh-CN" sz="2100" spc="225" dirty="0">
                <a:solidFill>
                  <a:schemeClr val="bg1"/>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11836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11.4</a:t>
              </a:r>
              <a:r>
                <a:rPr lang="zh-CN" altLang="en-US" sz="2100" spc="225" dirty="0">
                  <a:solidFill>
                    <a:schemeClr val="tx1">
                      <a:lumMod val="75000"/>
                      <a:lumOff val="25000"/>
                    </a:schemeClr>
                  </a:solidFill>
                </a:rPr>
                <a:t> 案例剖析</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简介</a:t>
            </a:r>
            <a:endParaRPr lang="zh-CN" sz="2000" dirty="0"/>
          </a:p>
        </p:txBody>
      </p:sp>
      <p:sp>
        <p:nvSpPr>
          <p:cNvPr id="9" name="TextBox 2"/>
          <p:cNvSpPr txBox="1"/>
          <p:nvPr/>
        </p:nvSpPr>
        <p:spPr>
          <a:xfrm>
            <a:off x="612086" y="1235582"/>
            <a:ext cx="7920058" cy="3553460"/>
          </a:xfrm>
          <a:prstGeom prst="rect">
            <a:avLst/>
          </a:prstGeom>
          <a:noFill/>
        </p:spPr>
        <p:txBody>
          <a:bodyPr wrap="square" anchor="ctr">
            <a:spAutoFit/>
          </a:bodyPr>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Numerical Python</a:t>
            </a:r>
            <a:r>
              <a:rPr lang="zh-CN" altLang="en-US" sz="2000" dirty="0">
                <a:solidFill>
                  <a:schemeClr val="tx1">
                    <a:lumMod val="75000"/>
                    <a:lumOff val="25000"/>
                  </a:schemeClr>
                </a:solidFill>
                <a:latin typeface="Candara" panose="020E0502030303020204"/>
                <a:ea typeface="微软雅黑" panose="020B0503020204020204" pitchFamily="34" charset="-122"/>
              </a:rPr>
              <a:t>的缩写）是一个开源的</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科学计算库。使用</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，就可以很方便地使用数组和矩阵。 </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包含很多实用的数学函数，涵盖线性代数运算、傅里叶变换和随机数生成等功能。 </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已成为</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科学计算生态系统的重要组成部分，其在保留</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语言优势的同时大大增强了科学计算和数据处理的能力。更重要的是， </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与</a:t>
            </a:r>
            <a:r>
              <a:rPr lang="en-US" altLang="zh-CN" sz="2000" dirty="0" err="1">
                <a:solidFill>
                  <a:schemeClr val="tx1">
                    <a:lumMod val="75000"/>
                    <a:lumOff val="25000"/>
                  </a:schemeClr>
                </a:solidFill>
                <a:latin typeface="Candara" panose="020E0502030303020204"/>
                <a:ea typeface="微软雅黑" panose="020B0503020204020204" pitchFamily="34" charset="-122"/>
              </a:rPr>
              <a:t>SciPy</a:t>
            </a:r>
            <a:r>
              <a:rPr lang="zh-CN" altLang="en-US"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Matplotlib</a:t>
            </a:r>
            <a:r>
              <a:rPr lang="zh-CN" altLang="en-US" sz="2000" dirty="0">
                <a:solidFill>
                  <a:schemeClr val="tx1">
                    <a:lumMod val="75000"/>
                    <a:lumOff val="25000"/>
                  </a:schemeClr>
                </a:solidFill>
                <a:latin typeface="Candara" panose="020E0502030303020204"/>
                <a:ea typeface="微软雅黑" panose="020B0503020204020204" pitchFamily="34" charset="-122"/>
              </a:rPr>
              <a:t>等其它众多</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科学计算库很好地结合在一起，共同构建了一个完整的科学计算生态系统。一句话， </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是使用</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进行数据分析的一个必备工具。</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sp>
        <p:nvSpPr>
          <p:cNvPr id="9" name="TextBox 2"/>
          <p:cNvSpPr txBox="1"/>
          <p:nvPr/>
        </p:nvSpPr>
        <p:spPr>
          <a:xfrm>
            <a:off x="-107839" y="1126225"/>
            <a:ext cx="9360069" cy="3169285"/>
          </a:xfrm>
          <a:prstGeom prst="rect">
            <a:avLst/>
          </a:prstGeom>
          <a:noFill/>
        </p:spPr>
        <p:txBody>
          <a:bodyPr wrap="square" anchor="ctr">
            <a:spAutoFit/>
          </a:bodyPr>
          <a:p>
            <a:pPr indent="457200">
              <a:lnSpc>
                <a:spcPts val="3000"/>
              </a:lnSpc>
              <a:defRPr/>
            </a:pPr>
            <a:r>
              <a:rPr lang="zh-CN" altLang="en-US" sz="2000" b="1" dirty="0">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中的</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是一个多维数组对象，该对象由描述数据的元数据和数据本身两部分组成。通常，大部分的操作仅仅是针对修改描述数据的元数据部分，而不改变实际数据本身。</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中的数组一般是同质的，亦即数据的类型是一致的，这样的规定最大的好处在于方便估算数组所需的存储空间。</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与</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类似，</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数组的下标也是从零开始的。</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zh-CN" altLang="en-US" sz="2000" dirty="0">
                <a:solidFill>
                  <a:schemeClr val="tx1">
                    <a:lumMod val="75000"/>
                    <a:lumOff val="25000"/>
                  </a:schemeClr>
                </a:solidFill>
                <a:latin typeface="Candara" panose="020E0502030303020204"/>
                <a:ea typeface="微软雅黑" panose="020B0503020204020204" pitchFamily="34" charset="-122"/>
              </a:rPr>
              <a:t>中的每个元素在内存中使用相同大小的块。 </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zh-CN" altLang="en-US" sz="2000" dirty="0">
                <a:solidFill>
                  <a:schemeClr val="tx1">
                    <a:lumMod val="75000"/>
                    <a:lumOff val="25000"/>
                  </a:schemeClr>
                </a:solidFill>
                <a:latin typeface="Candara" panose="020E0502030303020204"/>
                <a:ea typeface="微软雅黑" panose="020B0503020204020204" pitchFamily="34" charset="-122"/>
              </a:rPr>
              <a:t>中的每个元素是数据类型对象的对象</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称为 </a:t>
            </a:r>
            <a:r>
              <a:rPr lang="en-US" altLang="zh-CN" sz="2000" dirty="0" err="1">
                <a:solidFill>
                  <a:schemeClr val="tx1">
                    <a:lumMod val="75000"/>
                    <a:lumOff val="25000"/>
                  </a:schemeClr>
                </a:solidFill>
                <a:latin typeface="Candara" panose="020E0502030303020204"/>
                <a:ea typeface="微软雅黑" panose="020B0503020204020204" pitchFamily="34" charset="-122"/>
              </a:rPr>
              <a:t>dtype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。从</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zh-CN" altLang="en-US" sz="2000" dirty="0">
                <a:solidFill>
                  <a:schemeClr val="tx1">
                    <a:lumMod val="75000"/>
                    <a:lumOff val="25000"/>
                  </a:schemeClr>
                </a:solidFill>
                <a:latin typeface="Candara" panose="020E0502030303020204"/>
                <a:ea typeface="微软雅黑" panose="020B0503020204020204" pitchFamily="34" charset="-122"/>
              </a:rPr>
              <a:t>对象提取的任何元素</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通过切片</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由一个数组标量类型的 </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对象表示。</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1642" y="4117003"/>
            <a:ext cx="5040037" cy="1864123"/>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基本操作</a:t>
            </a:r>
            <a:endParaRPr sz="2000" dirty="0"/>
          </a:p>
        </p:txBody>
      </p:sp>
      <p:sp>
        <p:nvSpPr>
          <p:cNvPr id="9" name="TextBox 2"/>
          <p:cNvSpPr txBox="1"/>
          <p:nvPr/>
        </p:nvSpPr>
        <p:spPr>
          <a:xfrm>
            <a:off x="251946" y="1492635"/>
            <a:ext cx="8640063"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zh-CN" altLang="en-US" sz="2000" dirty="0">
                <a:solidFill>
                  <a:schemeClr val="tx1">
                    <a:lumMod val="75000"/>
                    <a:lumOff val="25000"/>
                  </a:schemeClr>
                </a:solidFill>
                <a:latin typeface="Candara" panose="020E0502030303020204"/>
                <a:ea typeface="微软雅黑" panose="020B0503020204020204" pitchFamily="34" charset="-122"/>
              </a:rPr>
              <a:t>对象是使用 </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中的数组函数创建的，定义如下：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numpy.array</a:t>
            </a:r>
            <a:r>
              <a:rPr lang="en-US" altLang="zh-CN" sz="2000" dirty="0">
                <a:solidFill>
                  <a:schemeClr val="tx1">
                    <a:lumMod val="75000"/>
                    <a:lumOff val="25000"/>
                  </a:schemeClr>
                </a:solidFill>
                <a:latin typeface="Candara" panose="020E0502030303020204"/>
                <a:ea typeface="微软雅黑" panose="020B0503020204020204" pitchFamily="34" charset="-122"/>
              </a:rPr>
              <a:t>(object, </a:t>
            </a:r>
            <a:r>
              <a:rPr lang="en-US" altLang="zh-CN" sz="2000" dirty="0" err="1">
                <a:solidFill>
                  <a:schemeClr val="tx1">
                    <a:lumMod val="75000"/>
                    <a:lumOff val="25000"/>
                  </a:schemeClr>
                </a:solidFill>
                <a:latin typeface="Candara" panose="020E0502030303020204"/>
                <a:ea typeface="微软雅黑" panose="020B0503020204020204" pitchFamily="34" charset="-122"/>
              </a:rPr>
              <a:t>dtype</a:t>
            </a:r>
            <a:r>
              <a:rPr lang="en-US" altLang="zh-CN" sz="2000" dirty="0">
                <a:solidFill>
                  <a:schemeClr val="tx1">
                    <a:lumMod val="75000"/>
                    <a:lumOff val="25000"/>
                  </a:schemeClr>
                </a:solidFill>
                <a:latin typeface="Candara" panose="020E0502030303020204"/>
                <a:ea typeface="微软雅黑" panose="020B0503020204020204" pitchFamily="34" charset="-122"/>
              </a:rPr>
              <a:t> = None, copy = True, order = None, </a:t>
            </a:r>
            <a:r>
              <a:rPr lang="en-US" altLang="zh-CN" sz="2000" dirty="0" err="1">
                <a:solidFill>
                  <a:schemeClr val="tx1">
                    <a:lumMod val="75000"/>
                    <a:lumOff val="25000"/>
                  </a:schemeClr>
                </a:solidFill>
                <a:latin typeface="Candara" panose="020E0502030303020204"/>
                <a:ea typeface="微软雅黑" panose="020B0503020204020204" pitchFamily="34" charset="-122"/>
              </a:rPr>
              <a:t>subok</a:t>
            </a:r>
            <a:r>
              <a:rPr lang="en-US" altLang="zh-CN" sz="2000" dirty="0">
                <a:solidFill>
                  <a:schemeClr val="tx1">
                    <a:lumMod val="75000"/>
                    <a:lumOff val="25000"/>
                  </a:schemeClr>
                </a:solidFill>
                <a:latin typeface="Candara" panose="020E0502030303020204"/>
                <a:ea typeface="微软雅黑" panose="020B0503020204020204" pitchFamily="34" charset="-122"/>
              </a:rPr>
              <a:t> = False, </a:t>
            </a:r>
            <a:r>
              <a:rPr lang="en-US" altLang="zh-CN" sz="2000" dirty="0" err="1">
                <a:solidFill>
                  <a:schemeClr val="tx1">
                    <a:lumMod val="75000"/>
                    <a:lumOff val="25000"/>
                  </a:schemeClr>
                </a:solidFill>
                <a:latin typeface="Candara" panose="020E0502030303020204"/>
                <a:ea typeface="微软雅黑" panose="020B0503020204020204" pitchFamily="34" charset="-122"/>
              </a:rPr>
              <a:t>ndmin</a:t>
            </a:r>
            <a:r>
              <a:rPr lang="en-US" altLang="zh-CN" sz="2000" dirty="0">
                <a:solidFill>
                  <a:schemeClr val="tx1">
                    <a:lumMod val="75000"/>
                    <a:lumOff val="25000"/>
                  </a:schemeClr>
                </a:solidFill>
                <a:latin typeface="Candara" panose="020E0502030303020204"/>
                <a:ea typeface="微软雅黑" panose="020B0503020204020204" pitchFamily="34" charset="-122"/>
              </a:rPr>
              <a:t> = 0) </a:t>
            </a:r>
            <a:r>
              <a:rPr lang="zh-CN" altLang="en-US" sz="2000" dirty="0">
                <a:solidFill>
                  <a:schemeClr val="tx1">
                    <a:lumMod val="75000"/>
                    <a:lumOff val="25000"/>
                  </a:schemeClr>
                </a:solidFill>
                <a:latin typeface="Candara" panose="020E0502030303020204"/>
                <a:ea typeface="微软雅黑" panose="020B0503020204020204" pitchFamily="34" charset="-122"/>
              </a:rPr>
              <a:t>其参数的含义如下表。</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24" y="2821762"/>
            <a:ext cx="7920058" cy="2541969"/>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基本操作</a:t>
            </a:r>
            <a:endParaRPr sz="2000" dirty="0"/>
          </a:p>
        </p:txBody>
      </p:sp>
      <p:sp>
        <p:nvSpPr>
          <p:cNvPr id="9" name="TextBox 2"/>
          <p:cNvSpPr txBox="1"/>
          <p:nvPr/>
        </p:nvSpPr>
        <p:spPr>
          <a:xfrm>
            <a:off x="252138" y="1493381"/>
            <a:ext cx="8640063"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创建数组最简单的办法就是使用</a:t>
            </a:r>
            <a:r>
              <a:rPr lang="en-US" altLang="zh-CN" sz="2000" dirty="0">
                <a:solidFill>
                  <a:schemeClr val="tx1">
                    <a:lumMod val="75000"/>
                    <a:lumOff val="25000"/>
                  </a:schemeClr>
                </a:solidFill>
                <a:latin typeface="Candara" panose="020E0502030303020204"/>
                <a:ea typeface="微软雅黑" panose="020B0503020204020204" pitchFamily="34" charset="-122"/>
              </a:rPr>
              <a:t>array</a:t>
            </a:r>
            <a:r>
              <a:rPr lang="zh-CN" altLang="en-US" sz="2000" dirty="0">
                <a:solidFill>
                  <a:schemeClr val="tx1">
                    <a:lumMod val="75000"/>
                    <a:lumOff val="25000"/>
                  </a:schemeClr>
                </a:solidFill>
                <a:latin typeface="Candara" panose="020E0502030303020204"/>
                <a:ea typeface="微软雅黑" panose="020B0503020204020204" pitchFamily="34" charset="-122"/>
              </a:rPr>
              <a:t>函数，我们可以通过</a:t>
            </a:r>
            <a:r>
              <a:rPr lang="en-US" altLang="zh-CN" sz="2000" dirty="0">
                <a:solidFill>
                  <a:schemeClr val="tx1">
                    <a:lumMod val="75000"/>
                    <a:lumOff val="25000"/>
                  </a:schemeClr>
                </a:solidFill>
                <a:latin typeface="Candara" panose="020E0502030303020204"/>
                <a:ea typeface="微软雅黑" panose="020B0503020204020204" pitchFamily="34" charset="-122"/>
              </a:rPr>
              <a:t>array</a:t>
            </a:r>
            <a:r>
              <a:rPr lang="zh-CN" altLang="en-US" sz="2000" dirty="0">
                <a:solidFill>
                  <a:schemeClr val="tx1">
                    <a:lumMod val="75000"/>
                    <a:lumOff val="25000"/>
                  </a:schemeClr>
                </a:solidFill>
                <a:latin typeface="Candara" panose="020E0502030303020204"/>
                <a:ea typeface="微软雅黑" panose="020B0503020204020204" pitchFamily="34" charset="-122"/>
              </a:rPr>
              <a:t>函数传递</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的序列对象创建数组。</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1494" y="2542105"/>
            <a:ext cx="5760043" cy="3112904"/>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简介</a:t>
            </a:r>
            <a:endParaRPr lang="zh-CN" sz="2000" dirty="0"/>
          </a:p>
        </p:txBody>
      </p:sp>
      <p:sp>
        <p:nvSpPr>
          <p:cNvPr id="7" name="TextBox 2"/>
          <p:cNvSpPr txBox="1">
            <a:spLocks noGrp="1"/>
          </p:cNvSpPr>
          <p:nvPr/>
        </p:nvSpPr>
        <p:spPr>
          <a:xfrm>
            <a:off x="612140" y="1741301"/>
            <a:ext cx="7920058" cy="2399665"/>
          </a:xfrm>
          <a:prstGeom prst="rect">
            <a:avLst/>
          </a:prstGeom>
          <a:noFill/>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大数据时代，数据便是掘金的黄金地带。企业大量的历史数据能否发挥其应有的价值，取决于企业采用什么样的分析手段，去发掘数据本身所蕴含的规律。数据分析人次炙手可热，已成为大数据时代企业争抢的焦点。本章，将以</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技术为基础，通过实际案例的讲解来使大家对数据分析的流程达到定性的认识。同时，通过课程实验，提高大家的动手能力，为使大家成为数据分析人才做好启蒙教育。</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sz="2000" dirty="0"/>
              <a:t>基本操作</a:t>
            </a:r>
            <a:endParaRPr sz="2000" dirty="0"/>
          </a:p>
        </p:txBody>
      </p:sp>
      <p:sp>
        <p:nvSpPr>
          <p:cNvPr id="9" name="TextBox 2"/>
          <p:cNvSpPr txBox="1"/>
          <p:nvPr/>
        </p:nvSpPr>
        <p:spPr>
          <a:xfrm>
            <a:off x="612445" y="1301238"/>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数组的元素类型可以通过</a:t>
            </a:r>
            <a:r>
              <a:rPr lang="en-US" altLang="zh-CN" sz="2000" dirty="0" err="1">
                <a:solidFill>
                  <a:schemeClr val="tx1">
                    <a:lumMod val="75000"/>
                    <a:lumOff val="25000"/>
                  </a:schemeClr>
                </a:solidFill>
                <a:latin typeface="Candara" panose="020E0502030303020204"/>
                <a:ea typeface="微软雅黑" panose="020B0503020204020204" pitchFamily="34" charset="-122"/>
              </a:rPr>
              <a:t>dtype</a:t>
            </a:r>
            <a:r>
              <a:rPr lang="zh-CN" altLang="en-US" sz="2000" dirty="0">
                <a:solidFill>
                  <a:schemeClr val="tx1">
                    <a:lumMod val="75000"/>
                    <a:lumOff val="25000"/>
                  </a:schemeClr>
                </a:solidFill>
                <a:latin typeface="Candara" panose="020E0502030303020204"/>
                <a:ea typeface="微软雅黑" panose="020B0503020204020204" pitchFamily="34" charset="-122"/>
              </a:rPr>
              <a:t>属性获得，我们可以通过</a:t>
            </a:r>
            <a:r>
              <a:rPr lang="en-US" altLang="zh-CN" sz="2000" dirty="0" err="1">
                <a:solidFill>
                  <a:schemeClr val="tx1">
                    <a:lumMod val="75000"/>
                    <a:lumOff val="25000"/>
                  </a:schemeClr>
                </a:solidFill>
                <a:latin typeface="Candara" panose="020E0502030303020204"/>
                <a:ea typeface="微软雅黑" panose="020B0503020204020204" pitchFamily="34" charset="-122"/>
              </a:rPr>
              <a:t>dtype</a:t>
            </a:r>
            <a:r>
              <a:rPr lang="zh-CN" altLang="en-US" sz="2000" dirty="0">
                <a:solidFill>
                  <a:schemeClr val="tx1">
                    <a:lumMod val="75000"/>
                    <a:lumOff val="25000"/>
                  </a:schemeClr>
                </a:solidFill>
                <a:latin typeface="Candara" panose="020E0502030303020204"/>
                <a:ea typeface="微软雅黑" panose="020B0503020204020204" pitchFamily="34" charset="-122"/>
              </a:rPr>
              <a:t>参数在创建时指定元素类型。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419" y="2397058"/>
            <a:ext cx="7200053" cy="3045577"/>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sp>
        <p:nvSpPr>
          <p:cNvPr id="9" name="TextBox 2"/>
          <p:cNvSpPr txBox="1"/>
          <p:nvPr/>
        </p:nvSpPr>
        <p:spPr>
          <a:xfrm>
            <a:off x="611601" y="1576199"/>
            <a:ext cx="7920058" cy="316928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然而，通过创建</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序列，借助</a:t>
            </a:r>
            <a:r>
              <a:rPr lang="en-US" altLang="zh-CN" sz="2000" dirty="0">
                <a:solidFill>
                  <a:schemeClr val="tx1">
                    <a:lumMod val="75000"/>
                    <a:lumOff val="25000"/>
                  </a:schemeClr>
                </a:solidFill>
                <a:latin typeface="Candara" panose="020E0502030303020204"/>
                <a:ea typeface="微软雅黑" panose="020B0503020204020204" pitchFamily="34" charset="-122"/>
              </a:rPr>
              <a:t>array</a:t>
            </a:r>
            <a:r>
              <a:rPr lang="zh-CN" altLang="en-US" sz="2000" dirty="0">
                <a:solidFill>
                  <a:schemeClr val="tx1">
                    <a:lumMod val="75000"/>
                    <a:lumOff val="25000"/>
                  </a:schemeClr>
                </a:solidFill>
                <a:latin typeface="Candara" panose="020E0502030303020204"/>
                <a:ea typeface="微软雅黑" panose="020B0503020204020204" pitchFamily="34" charset="-122"/>
              </a:rPr>
              <a:t>函数将序列转换为数组效率不高。为此</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专门提供了很多用来创建数组的内置函数。举例如下：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arange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通过指定开始值、终止值和步长来创建一维数组</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数组不包含终止值；</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linspace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通过指定开始值、终值和元素个数来创建一维数组，可以通过</a:t>
            </a:r>
            <a:r>
              <a:rPr lang="en-US" altLang="zh-CN" sz="2000" dirty="0">
                <a:solidFill>
                  <a:schemeClr val="tx1">
                    <a:lumMod val="75000"/>
                    <a:lumOff val="25000"/>
                  </a:schemeClr>
                </a:solidFill>
                <a:latin typeface="Candara" panose="020E0502030303020204"/>
                <a:ea typeface="微软雅黑" panose="020B0503020204020204" pitchFamily="34" charset="-122"/>
              </a:rPr>
              <a:t>endpoint</a:t>
            </a:r>
            <a:r>
              <a:rPr lang="zh-CN" altLang="en-US" sz="2000" dirty="0">
                <a:solidFill>
                  <a:schemeClr val="tx1">
                    <a:lumMod val="75000"/>
                    <a:lumOff val="25000"/>
                  </a:schemeClr>
                </a:solidFill>
                <a:latin typeface="Candara" panose="020E0502030303020204"/>
                <a:ea typeface="微软雅黑" panose="020B0503020204020204" pitchFamily="34" charset="-122"/>
              </a:rPr>
              <a:t>关键字指定是否包括终值，缺省设置是包括终值</a:t>
            </a:r>
            <a:r>
              <a:rPr lang="en-US" altLang="zh-CN" sz="2000" dirty="0">
                <a:solidFill>
                  <a:schemeClr val="tx1">
                    <a:lumMod val="75000"/>
                    <a:lumOff val="25000"/>
                  </a:schemeClr>
                </a:solidFill>
                <a:latin typeface="Candara" panose="020E0502030303020204"/>
                <a:ea typeface="微软雅黑" panose="020B0503020204020204" pitchFamily="34" charset="-122"/>
              </a:rPr>
              <a: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logspace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函数和</a:t>
            </a:r>
            <a:r>
              <a:rPr lang="en-US" altLang="zh-CN" sz="2000" dirty="0" err="1">
                <a:solidFill>
                  <a:schemeClr val="tx1">
                    <a:lumMod val="75000"/>
                    <a:lumOff val="25000"/>
                  </a:schemeClr>
                </a:solidFill>
                <a:latin typeface="Candara" panose="020E0502030303020204"/>
                <a:ea typeface="微软雅黑" panose="020B0503020204020204" pitchFamily="34" charset="-122"/>
              </a:rPr>
              <a:t>linspace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函数类似，不过它创建等比数列。</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2221" y="1493197"/>
            <a:ext cx="7200053" cy="4452059"/>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378778" y="838888"/>
            <a:ext cx="7094537" cy="544391"/>
          </a:xfrm>
        </p:spPr>
        <p:txBody>
          <a:bodyPr>
            <a:normAutofit/>
          </a:bodyPr>
          <a:p>
            <a:r>
              <a:rPr lang="zh-CN" sz="2000" dirty="0" smtClean="0"/>
              <a:t>基本操作</a:t>
            </a:r>
            <a:endParaRPr lang="zh-CN" sz="2000" dirty="0"/>
          </a:p>
        </p:txBody>
      </p:sp>
      <p:sp>
        <p:nvSpPr>
          <p:cNvPr id="9" name="TextBox 2"/>
          <p:cNvSpPr txBox="1"/>
          <p:nvPr/>
        </p:nvSpPr>
        <p:spPr>
          <a:xfrm>
            <a:off x="-21007" y="1077509"/>
            <a:ext cx="9360069" cy="547751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多维数组：</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多维数组有多个轴，因此它的下标需要用多个值来表示，</a:t>
            </a:r>
            <a:r>
              <a:rPr lang="en-US" altLang="zh-CN" sz="2000" dirty="0" err="1">
                <a:solidFill>
                  <a:schemeClr val="tx1">
                    <a:lumMod val="75000"/>
                    <a:lumOff val="25000"/>
                  </a:schemeClr>
                </a:solidFill>
                <a:latin typeface="Candara" panose="020E0502030303020204"/>
                <a:ea typeface="微软雅黑" panose="020B0503020204020204" pitchFamily="34" charset="-122"/>
              </a:rPr>
              <a:t>NumPy</a:t>
            </a:r>
            <a:r>
              <a:rPr lang="zh-CN" altLang="en-US" sz="2000" dirty="0">
                <a:solidFill>
                  <a:schemeClr val="tx1">
                    <a:lumMod val="75000"/>
                    <a:lumOff val="25000"/>
                  </a:schemeClr>
                </a:solidFill>
                <a:latin typeface="Candara" panose="020E0502030303020204"/>
                <a:ea typeface="微软雅黑" panose="020B0503020204020204" pitchFamily="34" charset="-122"/>
              </a:rPr>
              <a:t>采用组元</a:t>
            </a:r>
            <a:r>
              <a:rPr lang="en-US" altLang="zh-CN" sz="2000" dirty="0">
                <a:solidFill>
                  <a:schemeClr val="tx1">
                    <a:lumMod val="75000"/>
                    <a:lumOff val="25000"/>
                  </a:schemeClr>
                </a:solidFill>
                <a:latin typeface="Candara" panose="020E0502030303020204"/>
                <a:ea typeface="微软雅黑" panose="020B0503020204020204" pitchFamily="34" charset="-122"/>
              </a:rPr>
              <a:t>(tuple)</a:t>
            </a:r>
            <a:r>
              <a:rPr lang="zh-CN" altLang="en-US" sz="2000" dirty="0">
                <a:solidFill>
                  <a:schemeClr val="tx1">
                    <a:lumMod val="75000"/>
                    <a:lumOff val="25000"/>
                  </a:schemeClr>
                </a:solidFill>
                <a:latin typeface="Candara" panose="020E0502030303020204"/>
                <a:ea typeface="微软雅黑" panose="020B0503020204020204" pitchFamily="34" charset="-122"/>
              </a:rPr>
              <a:t>作为数组的下标。其基本属性包括：</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轴（</a:t>
            </a:r>
            <a:r>
              <a:rPr lang="en-US" altLang="zh-CN" sz="2000" dirty="0">
                <a:solidFill>
                  <a:schemeClr val="tx1">
                    <a:lumMod val="75000"/>
                    <a:lumOff val="25000"/>
                  </a:schemeClr>
                </a:solidFill>
                <a:latin typeface="Candara" panose="020E0502030303020204"/>
                <a:ea typeface="微软雅黑" panose="020B0503020204020204" pitchFamily="34" charset="-122"/>
              </a:rPr>
              <a:t>axis</a:t>
            </a:r>
            <a:r>
              <a:rPr lang="zh-CN" altLang="en-US" sz="2000" dirty="0">
                <a:solidFill>
                  <a:schemeClr val="tx1">
                    <a:lumMod val="75000"/>
                    <a:lumOff val="25000"/>
                  </a:schemeClr>
                </a:solidFill>
                <a:latin typeface="Candara" panose="020E0502030303020204"/>
                <a:ea typeface="微软雅黑" panose="020B0503020204020204" pitchFamily="34" charset="-122"/>
              </a:rPr>
              <a:t>）：每一个线性的数组称为是一个轴，也就是维度（</a:t>
            </a:r>
            <a:r>
              <a:rPr lang="en-US" altLang="zh-CN" sz="2000" dirty="0">
                <a:solidFill>
                  <a:schemeClr val="tx1">
                    <a:lumMod val="75000"/>
                    <a:lumOff val="25000"/>
                  </a:schemeClr>
                </a:solidFill>
                <a:latin typeface="Candara" panose="020E0502030303020204"/>
                <a:ea typeface="微软雅黑" panose="020B0503020204020204" pitchFamily="34" charset="-122"/>
              </a:rPr>
              <a:t>dimensions</a:t>
            </a:r>
            <a:r>
              <a:rPr lang="zh-CN" altLang="en-US" sz="2000" dirty="0">
                <a:solidFill>
                  <a:schemeClr val="tx1">
                    <a:lumMod val="75000"/>
                    <a:lumOff val="25000"/>
                  </a:schemeClr>
                </a:solidFill>
                <a:latin typeface="Candara" panose="020E0502030303020204"/>
                <a:ea typeface="微软雅黑" panose="020B0503020204020204" pitchFamily="34" charset="-122"/>
              </a:rPr>
              <a:t>），用</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ndarray.shape</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表示。比如，二维数组相当于两个一维数组的嵌套，其中第一个一维数组中每个元素又是一个一维数组，因而，一维数组就是</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a:t>
            </a:r>
            <a:r>
              <a:rPr lang="zh-CN" altLang="en-US" sz="2000" dirty="0">
                <a:solidFill>
                  <a:schemeClr val="tx1">
                    <a:lumMod val="75000"/>
                    <a:lumOff val="25000"/>
                  </a:schemeClr>
                </a:solidFill>
                <a:latin typeface="Candara" panose="020E0502030303020204"/>
                <a:ea typeface="微软雅黑" panose="020B0503020204020204" pitchFamily="34" charset="-122"/>
              </a:rPr>
              <a:t>中的轴，第一个轴（也就是第</a:t>
            </a:r>
            <a:r>
              <a:rPr lang="en-US" altLang="zh-CN" sz="2000" dirty="0">
                <a:solidFill>
                  <a:schemeClr val="tx1">
                    <a:lumMod val="75000"/>
                    <a:lumOff val="25000"/>
                  </a:schemeClr>
                </a:solidFill>
                <a:latin typeface="Candara" panose="020E0502030303020204"/>
                <a:ea typeface="微软雅黑" panose="020B0503020204020204" pitchFamily="34" charset="-122"/>
              </a:rPr>
              <a:t>0</a:t>
            </a:r>
            <a:r>
              <a:rPr lang="zh-CN" altLang="en-US" sz="2000" dirty="0">
                <a:solidFill>
                  <a:schemeClr val="tx1">
                    <a:lumMod val="75000"/>
                    <a:lumOff val="25000"/>
                  </a:schemeClr>
                </a:solidFill>
                <a:latin typeface="Candara" panose="020E0502030303020204"/>
                <a:ea typeface="微软雅黑" panose="020B0503020204020204" pitchFamily="34" charset="-122"/>
              </a:rPr>
              <a:t>轴）相当于一个容器数组，第二个轴（也就是第</a:t>
            </a:r>
            <a:r>
              <a:rPr lang="en-US" altLang="zh-CN" sz="2000" dirty="0">
                <a:solidFill>
                  <a:schemeClr val="tx1">
                    <a:lumMod val="75000"/>
                    <a:lumOff val="25000"/>
                  </a:schemeClr>
                </a:solidFill>
                <a:latin typeface="Candara" panose="020E0502030303020204"/>
                <a:ea typeface="微软雅黑" panose="020B0503020204020204" pitchFamily="34" charset="-122"/>
              </a:rPr>
              <a:t>1</a:t>
            </a:r>
            <a:r>
              <a:rPr lang="zh-CN" altLang="en-US" sz="2000" dirty="0">
                <a:solidFill>
                  <a:schemeClr val="tx1">
                    <a:lumMod val="75000"/>
                    <a:lumOff val="25000"/>
                  </a:schemeClr>
                </a:solidFill>
                <a:latin typeface="Candara" panose="020E0502030303020204"/>
                <a:ea typeface="微软雅黑" panose="020B0503020204020204" pitchFamily="34" charset="-122"/>
              </a:rPr>
              <a:t>轴）是容器数组里的数组。</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秩（</a:t>
            </a:r>
            <a:r>
              <a:rPr lang="en-US" altLang="zh-CN" sz="2000" dirty="0">
                <a:solidFill>
                  <a:schemeClr val="tx1">
                    <a:lumMod val="75000"/>
                    <a:lumOff val="25000"/>
                  </a:schemeClr>
                </a:solidFill>
                <a:latin typeface="Candara" panose="020E0502030303020204"/>
                <a:ea typeface="微软雅黑" panose="020B0503020204020204" pitchFamily="34" charset="-122"/>
              </a:rPr>
              <a:t>rank</a:t>
            </a:r>
            <a:r>
              <a:rPr lang="zh-CN" altLang="en-US" sz="2000" dirty="0">
                <a:solidFill>
                  <a:schemeClr val="tx1">
                    <a:lumMod val="75000"/>
                    <a:lumOff val="25000"/>
                  </a:schemeClr>
                </a:solidFill>
                <a:latin typeface="Candara" panose="020E0502030303020204"/>
                <a:ea typeface="微软雅黑" panose="020B0503020204020204" pitchFamily="34" charset="-122"/>
              </a:rPr>
              <a:t>）：维数，一维数组的秩为</a:t>
            </a:r>
            <a:r>
              <a:rPr lang="en-US" altLang="zh-CN" sz="2000" dirty="0">
                <a:solidFill>
                  <a:schemeClr val="tx1">
                    <a:lumMod val="75000"/>
                    <a:lumOff val="25000"/>
                  </a:schemeClr>
                </a:solidFill>
                <a:latin typeface="Candara" panose="020E0502030303020204"/>
                <a:ea typeface="微软雅黑" panose="020B0503020204020204" pitchFamily="34" charset="-122"/>
              </a:rPr>
              <a:t>1</a:t>
            </a:r>
            <a:r>
              <a:rPr lang="zh-CN" altLang="en-US" sz="2000" dirty="0">
                <a:solidFill>
                  <a:schemeClr val="tx1">
                    <a:lumMod val="75000"/>
                    <a:lumOff val="25000"/>
                  </a:schemeClr>
                </a:solidFill>
                <a:latin typeface="Candara" panose="020E0502030303020204"/>
                <a:ea typeface="微软雅黑" panose="020B0503020204020204" pitchFamily="34" charset="-122"/>
              </a:rPr>
              <a:t>，二维数组的秩为</a:t>
            </a:r>
            <a:r>
              <a:rPr lang="en-US" altLang="zh-CN" sz="2000" dirty="0">
                <a:solidFill>
                  <a:schemeClr val="tx1">
                    <a:lumMod val="75000"/>
                    <a:lumOff val="25000"/>
                  </a:schemeClr>
                </a:solidFill>
                <a:latin typeface="Candara" panose="020E0502030303020204"/>
                <a:ea typeface="微软雅黑" panose="020B0503020204020204" pitchFamily="34" charset="-122"/>
              </a:rPr>
              <a:t>2</a:t>
            </a:r>
            <a:r>
              <a:rPr lang="zh-CN" altLang="en-US" sz="2000" dirty="0">
                <a:solidFill>
                  <a:schemeClr val="tx1">
                    <a:lumMod val="75000"/>
                    <a:lumOff val="25000"/>
                  </a:schemeClr>
                </a:solidFill>
                <a:latin typeface="Candara" panose="020E0502030303020204"/>
                <a:ea typeface="微软雅黑" panose="020B0503020204020204" pitchFamily="34" charset="-122"/>
              </a:rPr>
              <a:t>，以此类推，即轴的个数。用</a:t>
            </a:r>
            <a:r>
              <a:rPr lang="en-US" altLang="zh-CN" sz="2000" dirty="0" err="1">
                <a:solidFill>
                  <a:schemeClr val="tx1">
                    <a:lumMod val="75000"/>
                    <a:lumOff val="25000"/>
                  </a:schemeClr>
                </a:solidFill>
                <a:latin typeface="Candara" panose="020E0502030303020204"/>
                <a:ea typeface="微软雅黑" panose="020B0503020204020204" pitchFamily="34" charset="-122"/>
              </a:rPr>
              <a:t>ndarray.ndim</a:t>
            </a:r>
            <a:r>
              <a:rPr lang="zh-CN" altLang="en-US" sz="2000" dirty="0">
                <a:solidFill>
                  <a:schemeClr val="tx1">
                    <a:lumMod val="75000"/>
                    <a:lumOff val="25000"/>
                  </a:schemeClr>
                </a:solidFill>
                <a:latin typeface="Candara" panose="020E0502030303020204"/>
                <a:ea typeface="微软雅黑" panose="020B0503020204020204" pitchFamily="34" charset="-122"/>
              </a:rPr>
              <a:t>表示。</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 如下图所示，</a:t>
            </a:r>
            <a:r>
              <a:rPr lang="en-US" altLang="zh-CN" sz="2000" dirty="0">
                <a:solidFill>
                  <a:schemeClr val="tx1">
                    <a:lumMod val="75000"/>
                    <a:lumOff val="25000"/>
                  </a:schemeClr>
                </a:solidFill>
                <a:latin typeface="Candara" panose="020E0502030303020204"/>
                <a:ea typeface="微软雅黑" panose="020B0503020204020204" pitchFamily="34" charset="-122"/>
              </a:rPr>
              <a:t>a</a:t>
            </a:r>
            <a:r>
              <a:rPr lang="zh-CN" altLang="en-US" sz="2000" dirty="0">
                <a:solidFill>
                  <a:schemeClr val="tx1">
                    <a:lumMod val="75000"/>
                    <a:lumOff val="25000"/>
                  </a:schemeClr>
                </a:solidFill>
                <a:latin typeface="Candara" panose="020E0502030303020204"/>
                <a:ea typeface="微软雅黑" panose="020B0503020204020204" pitchFamily="34" charset="-122"/>
              </a:rPr>
              <a:t>为一个</a:t>
            </a:r>
            <a:r>
              <a:rPr lang="en-US" altLang="zh-CN" sz="2000" dirty="0">
                <a:solidFill>
                  <a:schemeClr val="tx1">
                    <a:lumMod val="75000"/>
                    <a:lumOff val="25000"/>
                  </a:schemeClr>
                </a:solidFill>
                <a:latin typeface="Candara" panose="020E0502030303020204"/>
                <a:ea typeface="微软雅黑" panose="020B0503020204020204" pitchFamily="34" charset="-122"/>
              </a:rPr>
              <a:t>5x5</a:t>
            </a:r>
            <a:r>
              <a:rPr lang="zh-CN" altLang="en-US" sz="2000" dirty="0">
                <a:solidFill>
                  <a:schemeClr val="tx1">
                    <a:lumMod val="75000"/>
                    <a:lumOff val="25000"/>
                  </a:schemeClr>
                </a:solidFill>
                <a:latin typeface="Candara" panose="020E0502030303020204"/>
                <a:ea typeface="微软雅黑" panose="020B0503020204020204" pitchFamily="34" charset="-122"/>
              </a:rPr>
              <a:t>的数组逻辑结构示意图，可以看成由</a:t>
            </a:r>
            <a:r>
              <a:rPr lang="en-US" altLang="zh-CN" sz="2000" dirty="0">
                <a:solidFill>
                  <a:schemeClr val="tx1">
                    <a:lumMod val="75000"/>
                    <a:lumOff val="25000"/>
                  </a:schemeClr>
                </a:solidFill>
                <a:latin typeface="Candara" panose="020E0502030303020204"/>
                <a:ea typeface="微软雅黑" panose="020B0503020204020204" pitchFamily="34" charset="-122"/>
              </a:rPr>
              <a:t>5</a:t>
            </a:r>
            <a:r>
              <a:rPr lang="zh-CN" altLang="en-US" sz="2000" dirty="0">
                <a:solidFill>
                  <a:schemeClr val="tx1">
                    <a:lumMod val="75000"/>
                    <a:lumOff val="25000"/>
                  </a:schemeClr>
                </a:solidFill>
                <a:latin typeface="Candara" panose="020E0502030303020204"/>
                <a:ea typeface="微软雅黑" panose="020B0503020204020204" pitchFamily="34" charset="-122"/>
              </a:rPr>
              <a:t>个一维数组构成，每个一维数组包含</a:t>
            </a:r>
            <a:r>
              <a:rPr lang="en-US" altLang="zh-CN" sz="2000" dirty="0">
                <a:solidFill>
                  <a:schemeClr val="tx1">
                    <a:lumMod val="75000"/>
                    <a:lumOff val="25000"/>
                  </a:schemeClr>
                </a:solidFill>
                <a:latin typeface="Candara" panose="020E0502030303020204"/>
                <a:ea typeface="微软雅黑" panose="020B0503020204020204" pitchFamily="34" charset="-122"/>
              </a:rPr>
              <a:t>5</a:t>
            </a:r>
            <a:r>
              <a:rPr lang="zh-CN" altLang="en-US" sz="2000" dirty="0">
                <a:solidFill>
                  <a:schemeClr val="tx1">
                    <a:lumMod val="75000"/>
                    <a:lumOff val="25000"/>
                  </a:schemeClr>
                </a:solidFill>
                <a:latin typeface="Candara" panose="020E0502030303020204"/>
                <a:ea typeface="微软雅黑" panose="020B0503020204020204" pitchFamily="34" charset="-122"/>
              </a:rPr>
              <a:t>个元素；第一维被称为第</a:t>
            </a:r>
            <a:r>
              <a:rPr lang="en-US" altLang="zh-CN" sz="2000" dirty="0">
                <a:solidFill>
                  <a:schemeClr val="tx1">
                    <a:lumMod val="75000"/>
                    <a:lumOff val="25000"/>
                  </a:schemeClr>
                </a:solidFill>
                <a:latin typeface="Candara" panose="020E0502030303020204"/>
                <a:ea typeface="微软雅黑" panose="020B0503020204020204" pitchFamily="34" charset="-122"/>
              </a:rPr>
              <a:t>0</a:t>
            </a:r>
            <a:r>
              <a:rPr lang="zh-CN" altLang="en-US" sz="2000" dirty="0">
                <a:solidFill>
                  <a:schemeClr val="tx1">
                    <a:lumMod val="75000"/>
                    <a:lumOff val="25000"/>
                  </a:schemeClr>
                </a:solidFill>
                <a:latin typeface="Candara" panose="020E0502030303020204"/>
                <a:ea typeface="微软雅黑" panose="020B0503020204020204" pitchFamily="34" charset="-122"/>
              </a:rPr>
              <a:t>轴（列），第二维被称为第</a:t>
            </a:r>
            <a:r>
              <a:rPr lang="en-US" altLang="zh-CN" sz="2000" dirty="0">
                <a:solidFill>
                  <a:schemeClr val="tx1">
                    <a:lumMod val="75000"/>
                    <a:lumOff val="25000"/>
                  </a:schemeClr>
                </a:solidFill>
                <a:latin typeface="Candara" panose="020E0502030303020204"/>
                <a:ea typeface="微软雅黑" panose="020B0503020204020204" pitchFamily="34" charset="-122"/>
              </a:rPr>
              <a:t>1</a:t>
            </a:r>
            <a:r>
              <a:rPr lang="zh-CN" altLang="en-US" sz="2000" dirty="0">
                <a:solidFill>
                  <a:schemeClr val="tx1">
                    <a:lumMod val="75000"/>
                    <a:lumOff val="25000"/>
                  </a:schemeClr>
                </a:solidFill>
                <a:latin typeface="Candara" panose="020E0502030303020204"/>
                <a:ea typeface="微软雅黑" panose="020B0503020204020204" pitchFamily="34" charset="-122"/>
              </a:rPr>
              <a:t>轴（行）；秩为</a:t>
            </a:r>
            <a:r>
              <a:rPr lang="en-US" altLang="zh-CN" sz="2000" dirty="0">
                <a:solidFill>
                  <a:schemeClr val="tx1">
                    <a:lumMod val="75000"/>
                    <a:lumOff val="25000"/>
                  </a:schemeClr>
                </a:solidFill>
                <a:latin typeface="Candara" panose="020E0502030303020204"/>
                <a:ea typeface="微软雅黑" panose="020B0503020204020204" pitchFamily="34" charset="-122"/>
              </a:rPr>
              <a:t>2</a:t>
            </a:r>
            <a:r>
              <a:rPr lang="zh-CN" altLang="en-US" sz="2000" dirty="0">
                <a:solidFill>
                  <a:schemeClr val="tx1">
                    <a:lumMod val="75000"/>
                    <a:lumOff val="25000"/>
                  </a:schemeClr>
                </a:solidFill>
                <a:latin typeface="Candara" panose="020E0502030303020204"/>
                <a:ea typeface="微软雅黑" panose="020B0503020204020204" pitchFamily="34" charset="-122"/>
              </a:rPr>
              <a:t>，维度为（</a:t>
            </a:r>
            <a:r>
              <a:rPr lang="en-US" altLang="zh-CN" sz="2000" dirty="0">
                <a:solidFill>
                  <a:schemeClr val="tx1">
                    <a:lumMod val="75000"/>
                    <a:lumOff val="25000"/>
                  </a:schemeClr>
                </a:solidFill>
                <a:latin typeface="Candara" panose="020E0502030303020204"/>
                <a:ea typeface="微软雅黑" panose="020B0503020204020204" pitchFamily="34" charset="-122"/>
              </a:rPr>
              <a:t>5</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5</a:t>
            </a:r>
            <a:r>
              <a:rPr lang="zh-CN" altLang="en-US" sz="2000" dirty="0">
                <a:solidFill>
                  <a:schemeClr val="tx1">
                    <a:lumMod val="75000"/>
                    <a:lumOff val="25000"/>
                  </a:schemeClr>
                </a:solidFill>
                <a:latin typeface="Candara" panose="020E0502030303020204"/>
                <a:ea typeface="微软雅黑" panose="020B0503020204020204" pitchFamily="34" charset="-122"/>
              </a:rPr>
              <a:t>），元素总个数为</a:t>
            </a:r>
            <a:r>
              <a:rPr lang="en-US" altLang="zh-CN" sz="2000" dirty="0">
                <a:solidFill>
                  <a:schemeClr val="tx1">
                    <a:lumMod val="75000"/>
                    <a:lumOff val="25000"/>
                  </a:schemeClr>
                </a:solidFill>
                <a:latin typeface="Candara" panose="020E0502030303020204"/>
                <a:ea typeface="微软雅黑" panose="020B0503020204020204" pitchFamily="34" charset="-122"/>
              </a:rPr>
              <a:t>25</a:t>
            </a:r>
            <a:r>
              <a:rPr lang="zh-CN" altLang="en-US" sz="2000" dirty="0">
                <a:solidFill>
                  <a:schemeClr val="tx1">
                    <a:lumMod val="75000"/>
                    <a:lumOff val="25000"/>
                  </a:schemeClr>
                </a:solidFill>
                <a:latin typeface="Candara" panose="020E0502030303020204"/>
                <a:ea typeface="微软雅黑" panose="020B0503020204020204" pitchFamily="34" charset="-122"/>
              </a:rPr>
              <a:t>。 </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sp>
        <p:nvSpPr>
          <p:cNvPr id="9" name="TextBox 2"/>
          <p:cNvSpPr txBox="1"/>
          <p:nvPr/>
        </p:nvSpPr>
        <p:spPr>
          <a:xfrm>
            <a:off x="611317" y="1478815"/>
            <a:ext cx="7920058" cy="475615"/>
          </a:xfrm>
          <a:prstGeom prst="rect">
            <a:avLst/>
          </a:prstGeom>
          <a:noFill/>
        </p:spPr>
        <p:txBody>
          <a:bodyPr wrap="square" anchor="ctr">
            <a:spAutoFit/>
          </a:bodyPr>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5</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5 </a:t>
            </a:r>
            <a:r>
              <a:rPr lang="zh-CN" altLang="en-US" sz="2000" dirty="0">
                <a:solidFill>
                  <a:schemeClr val="tx1">
                    <a:lumMod val="75000"/>
                    <a:lumOff val="25000"/>
                  </a:schemeClr>
                </a:solidFill>
                <a:latin typeface="Candara" panose="020E0502030303020204"/>
                <a:ea typeface="微软雅黑" panose="020B0503020204020204" pitchFamily="34" charset="-122"/>
              </a:rPr>
              <a:t>的二维数组</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1120" y="2094482"/>
            <a:ext cx="3960029" cy="3536950"/>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sp>
        <p:nvSpPr>
          <p:cNvPr id="9" name="TextBox 2"/>
          <p:cNvSpPr txBox="1"/>
          <p:nvPr/>
        </p:nvSpPr>
        <p:spPr>
          <a:xfrm>
            <a:off x="612089" y="1493078"/>
            <a:ext cx="7920058" cy="447110"/>
          </a:xfrm>
          <a:prstGeom prst="rect">
            <a:avLst/>
          </a:prstGeom>
          <a:noFill/>
        </p:spPr>
        <p:txBody>
          <a:bodyPr wrap="square" anchor="ctr">
            <a:spAutoFit/>
          </a:bodyPr>
          <a:p>
            <a:pPr indent="457200">
              <a:lnSpc>
                <a:spcPts val="3000"/>
              </a:lnSpc>
              <a:defRPr/>
            </a:pPr>
            <a:r>
              <a:rPr lang="zh-CN" altLang="en-US" sz="2000" b="1" dirty="0">
                <a:latin typeface="Candara" panose="020E0502030303020204"/>
                <a:ea typeface="微软雅黑" panose="020B0503020204020204" pitchFamily="34" charset="-122"/>
              </a:rPr>
              <a:t>代码实现：</a:t>
            </a:r>
            <a:endParaRPr lang="en-US" altLang="zh-CN" sz="2000" b="1" dirty="0">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2865" y="2121763"/>
            <a:ext cx="5400040" cy="3390943"/>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2401" y="1493197"/>
            <a:ext cx="7200053" cy="402299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13.3 </a:t>
            </a:r>
            <a:r>
              <a:rPr lang="zh-CN" altLang="en-US" sz="2100" b="1" spc="225" dirty="0" smtClean="0">
                <a:solidFill>
                  <a:prstClr val="white"/>
                </a:solidFill>
              </a:rPr>
              <a:t>NumPy</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基本操作</a:t>
            </a:r>
            <a:endParaRPr lang="zh-CN" sz="2000" dirty="0"/>
          </a:p>
        </p:txBody>
      </p:sp>
      <p:sp>
        <p:nvSpPr>
          <p:cNvPr id="9" name="TextBox 2"/>
          <p:cNvSpPr txBox="1"/>
          <p:nvPr/>
        </p:nvSpPr>
        <p:spPr>
          <a:xfrm>
            <a:off x="612184" y="1405496"/>
            <a:ext cx="7920058" cy="447110"/>
          </a:xfrm>
          <a:prstGeom prst="rect">
            <a:avLst/>
          </a:prstGeom>
          <a:noFill/>
        </p:spPr>
        <p:txBody>
          <a:bodyPr wrap="square" anchor="ctr">
            <a:spAutoFit/>
          </a:bodyPr>
          <a:p>
            <a:pPr indent="457200">
              <a:lnSpc>
                <a:spcPts val="3000"/>
              </a:lnSpc>
              <a:defRPr/>
            </a:pPr>
            <a:r>
              <a:rPr lang="zh-CN" altLang="en-US" sz="2000" b="1" dirty="0">
                <a:latin typeface="Candara" panose="020E0502030303020204"/>
                <a:ea typeface="微软雅黑" panose="020B0503020204020204" pitchFamily="34" charset="-122"/>
              </a:rPr>
              <a:t>多维数组的存取，以二维为例。</a:t>
            </a:r>
            <a:endParaRPr lang="en-US" altLang="zh-CN" sz="2000" b="1" dirty="0">
              <a:latin typeface="Candara" panose="020E0502030303020204"/>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501" y="2017453"/>
            <a:ext cx="7200053" cy="3807010"/>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数据清洗</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11.2</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数据存储</a:t>
              </a:r>
              <a:endParaRPr lang="zh-CN"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01549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NumPy</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118360" cy="414020"/>
            </a:xfrm>
            <a:prstGeom prst="rect">
              <a:avLst/>
            </a:prstGeom>
          </p:spPr>
          <p:txBody>
            <a:bodyPr wrap="none">
              <a:spAutoFit/>
            </a:bodyPr>
            <a:lstStyle/>
            <a:p>
              <a:pPr algn="l"/>
              <a:r>
                <a:rPr lang="en-US" altLang="zh-CN" sz="2100" spc="225" dirty="0" smtClean="0">
                  <a:solidFill>
                    <a:schemeClr val="bg1"/>
                  </a:solidFill>
                </a:rPr>
                <a:t>11.4</a:t>
              </a:r>
              <a:r>
                <a:rPr lang="zh-CN" altLang="en-US" sz="2100" spc="225" dirty="0">
                  <a:solidFill>
                    <a:schemeClr val="bg1"/>
                  </a:solidFill>
                </a:rPr>
                <a:t> 案例剖析</a:t>
              </a:r>
              <a:endParaRPr lang="zh-CN" altLang="en-US" sz="2100" spc="225"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406083" y="796978"/>
            <a:ext cx="7094537" cy="544391"/>
          </a:xfrm>
        </p:spPr>
        <p:txBody>
          <a:bodyPr>
            <a:normAutofit/>
          </a:bodyPr>
          <a:p>
            <a:r>
              <a:rPr sz="2000" dirty="0"/>
              <a:t>数据分析概述</a:t>
            </a:r>
            <a:endParaRPr sz="2000" dirty="0"/>
          </a:p>
        </p:txBody>
      </p:sp>
      <p:sp>
        <p:nvSpPr>
          <p:cNvPr id="9" name="TextBox 2"/>
          <p:cNvSpPr txBox="1"/>
          <p:nvPr/>
        </p:nvSpPr>
        <p:spPr>
          <a:xfrm>
            <a:off x="-107751" y="1086707"/>
            <a:ext cx="9360069" cy="509270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数据分析是指用适当的统计分析方法对收集来的大量数据进行分析，提取有用信息和形成结论而对数据加以详细研究和概括总结的过程。它数据挖掘的基础，做好数据的分析，才能保障数据挖掘的可靠性。数据分析有极广泛的应用范围。通常数据分析可划归三类：</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◎探索性分析：源数据可能杂乱无章，看不出规律，通过作图、造表、用各种形式的方程拟合，计算某些特征量等手段探索规律性的可能形式，即往什么方向和用何种方式去寻找和揭示隐含在数据中的规律性。</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◎假设模型分析：在探索性分析的基础上提出一类或几类可能的模型，然后通过进一步的分析从中挑选一定的模型。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◎理论推断分析：通常使用数理统计方法对所定模型或估计的可靠程度和精确程度作出推断。</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这三种分析方法，逐次递进，探索性分析是其它分析的基础。通常，我们把探索性分析称为数据分析，而后两者统称数据挖掘。</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编码问题</a:t>
            </a:r>
            <a:endParaRPr lang="zh-CN" sz="2000" dirty="0"/>
          </a:p>
        </p:txBody>
      </p:sp>
      <p:sp>
        <p:nvSpPr>
          <p:cNvPr id="7" name="TextBox 2"/>
          <p:cNvSpPr txBox="1">
            <a:spLocks noGrp="1"/>
          </p:cNvSpPr>
          <p:nvPr/>
        </p:nvSpPr>
        <p:spPr>
          <a:xfrm>
            <a:off x="252095" y="1370306"/>
            <a:ext cx="8640063" cy="4848860"/>
          </a:xfrm>
          <a:prstGeom prst="rect">
            <a:avLst/>
          </a:prstGeom>
          <a:noFill/>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通常，源数据分布在不同的业务流程之中。而不同的业务流程中对数据的要求、理解和规格各不相同。导致对同一数据对象的描述千差万别。因此，在清洗数据的过程中，首先要对数据的编码格式做统一要求。</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对于数据项的约定可从以下几个方面进行：</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◎命名规则：对于同一数据对象，其名称应当是唯一的。比如页面访问量这个字段，可能称作访问深度、分为</a:t>
            </a:r>
            <a:r>
              <a:rPr lang="en-US" altLang="zh-CN" sz="2000" dirty="0">
                <a:solidFill>
                  <a:schemeClr val="tx1">
                    <a:lumMod val="75000"/>
                    <a:lumOff val="25000"/>
                  </a:schemeClr>
                </a:solidFill>
                <a:latin typeface="Candara" panose="020E0502030303020204"/>
                <a:ea typeface="微软雅黑" panose="020B0503020204020204" pitchFamily="34" charset="-122"/>
              </a:rPr>
              <a:t>PV</a:t>
            </a:r>
            <a:r>
              <a:rPr lang="zh-CN" altLang="en-US" sz="2000" dirty="0">
                <a:solidFill>
                  <a:schemeClr val="tx1">
                    <a:lumMod val="75000"/>
                    <a:lumOff val="25000"/>
                  </a:schemeClr>
                </a:solidFill>
                <a:latin typeface="Candara" panose="020E0502030303020204"/>
                <a:ea typeface="微软雅黑" panose="020B0503020204020204" pitchFamily="34" charset="-122"/>
              </a:rPr>
              <a:t>数、页面浏览量等。</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◎数据类型：同一个数据对象的类型必须一致，而且表示方法唯一，如普通日期和时间戳的区分。</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◎计数方法：对于数值类型的数据，单位务必统一。如：重量单位，千克、公斤、克、斤等，在数据表中必须用唯一单位。</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720090">
              <a:lnSpc>
                <a:spcPct val="100000"/>
              </a:lnSpc>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◎约束条件：数据表之间的关系约定不能产生二义性。比如：表的主键、唯一性、外键约束等。</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720090">
              <a:lnSpc>
                <a:spcPts val="2300"/>
              </a:lnSpc>
              <a:defRPr/>
            </a:pP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思路解析</a:t>
            </a:r>
            <a:endParaRPr lang="zh-CN" sz="2000" dirty="0"/>
          </a:p>
        </p:txBody>
      </p:sp>
      <p:sp>
        <p:nvSpPr>
          <p:cNvPr id="9" name="TextBox 2"/>
          <p:cNvSpPr txBox="1"/>
          <p:nvPr/>
        </p:nvSpPr>
        <p:spPr>
          <a:xfrm>
            <a:off x="611953" y="1493046"/>
            <a:ext cx="7920058" cy="316928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sym typeface="+mn-ea"/>
              </a:rPr>
              <a:t>以房天下西安站二手房源数据为分析对象，使用用</a:t>
            </a:r>
            <a:r>
              <a:rPr lang="en-US" altLang="zh-CN" sz="2000" dirty="0" err="1">
                <a:solidFill>
                  <a:schemeClr val="tx1">
                    <a:lumMod val="75000"/>
                    <a:lumOff val="25000"/>
                  </a:schemeClr>
                </a:solidFill>
                <a:latin typeface="Candara" panose="020E0502030303020204"/>
                <a:ea typeface="微软雅黑" panose="020B0503020204020204" pitchFamily="34" charset="-122"/>
                <a:sym typeface="+mn-ea"/>
              </a:rPr>
              <a:t>Numpy</a:t>
            </a:r>
            <a:r>
              <a:rPr lang="en-US" altLang="zh-CN" sz="2000" dirty="0">
                <a:solidFill>
                  <a:schemeClr val="tx1">
                    <a:lumMod val="75000"/>
                    <a:lumOff val="25000"/>
                  </a:schemeClr>
                </a:solidFill>
                <a:latin typeface="Candara" panose="020E0502030303020204"/>
                <a:ea typeface="微软雅黑" panose="020B0503020204020204" pitchFamily="34" charset="-122"/>
                <a:sym typeface="+mn-ea"/>
              </a:rPr>
              <a:t> + Pandas</a:t>
            </a:r>
            <a:r>
              <a:rPr lang="zh-CN" altLang="en-US" sz="2000" dirty="0">
                <a:solidFill>
                  <a:schemeClr val="tx1">
                    <a:lumMod val="75000"/>
                    <a:lumOff val="25000"/>
                  </a:schemeClr>
                </a:solidFill>
                <a:latin typeface="Candara" panose="020E0502030303020204"/>
                <a:ea typeface="微软雅黑" panose="020B0503020204020204" pitchFamily="34" charset="-122"/>
                <a:sym typeface="+mn-ea"/>
              </a:rPr>
              <a:t>库对数据进行探索性分析。</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“人才新政”使古老的西安生机盎然，焕发活力。伴随人口的大量涌入，住房这个古老的话题，炙手可热。如何在茫茫房海中寻找中意的她呢？本节课，我们将以房天下西安二手房数据包为分析对象，首先通过</a:t>
            </a:r>
            <a:r>
              <a:rPr lang="en-US" altLang="zh-CN" sz="2000" dirty="0">
                <a:solidFill>
                  <a:schemeClr val="tx1">
                    <a:lumMod val="75000"/>
                    <a:lumOff val="25000"/>
                  </a:schemeClr>
                </a:solidFill>
                <a:latin typeface="Candara" panose="020E0502030303020204"/>
                <a:ea typeface="微软雅黑" panose="020B0503020204020204" pitchFamily="34" charset="-122"/>
              </a:rPr>
              <a:t>Pandas</a:t>
            </a:r>
            <a:r>
              <a:rPr lang="zh-CN" altLang="en-US" sz="2000" dirty="0">
                <a:solidFill>
                  <a:schemeClr val="tx1">
                    <a:lumMod val="75000"/>
                    <a:lumOff val="25000"/>
                  </a:schemeClr>
                </a:solidFill>
                <a:latin typeface="Candara" panose="020E0502030303020204"/>
                <a:ea typeface="微软雅黑" panose="020B0503020204020204" pitchFamily="34" charset="-122"/>
              </a:rPr>
              <a:t>对象将其从</a:t>
            </a:r>
            <a:r>
              <a:rPr lang="en-US" altLang="zh-CN" sz="2000" dirty="0">
                <a:solidFill>
                  <a:schemeClr val="tx1">
                    <a:lumMod val="75000"/>
                    <a:lumOff val="25000"/>
                  </a:schemeClr>
                </a:solidFill>
                <a:latin typeface="Candara" panose="020E0502030303020204"/>
                <a:ea typeface="微软雅黑" panose="020B0503020204020204" pitchFamily="34" charset="-122"/>
              </a:rPr>
              <a:t>Excel</a:t>
            </a:r>
            <a:r>
              <a:rPr lang="zh-CN" altLang="en-US" sz="2000" dirty="0">
                <a:solidFill>
                  <a:schemeClr val="tx1">
                    <a:lumMod val="75000"/>
                    <a:lumOff val="25000"/>
                  </a:schemeClr>
                </a:solidFill>
                <a:latin typeface="Candara" panose="020E0502030303020204"/>
                <a:ea typeface="微软雅黑" panose="020B0503020204020204" pitchFamily="34" charset="-122"/>
              </a:rPr>
              <a:t>电子表格中导入到数据框中。然后，对房源数据进行清洗。最后，对各关键字段字段进行相应的可视化处理，通过直观可视的图像，帮你寻找中意的她。</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代码实现</a:t>
            </a:r>
            <a:endParaRPr lang="zh-CN" sz="2000"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314" y="1493197"/>
            <a:ext cx="7200053" cy="3997098"/>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81" y="1493197"/>
            <a:ext cx="7200053" cy="461192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sp>
        <p:nvSpPr>
          <p:cNvPr id="9" name="TextBox 2"/>
          <p:cNvSpPr txBox="1"/>
          <p:nvPr/>
        </p:nvSpPr>
        <p:spPr>
          <a:xfrm>
            <a:off x="612221" y="1493576"/>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查看数据源是否有重复数据，这里，我们我们假定以</a:t>
            </a:r>
            <a:r>
              <a:rPr lang="en-US" altLang="zh-CN" sz="2000" dirty="0">
                <a:solidFill>
                  <a:schemeClr val="tx1">
                    <a:lumMod val="75000"/>
                    <a:lumOff val="25000"/>
                  </a:schemeClr>
                </a:solidFill>
                <a:latin typeface="Candara" panose="020E0502030303020204"/>
                <a:ea typeface="微软雅黑" panose="020B0503020204020204" pitchFamily="34" charset="-122"/>
              </a:rPr>
              <a:t>title</a:t>
            </a:r>
            <a:r>
              <a:rPr lang="zh-CN" altLang="en-US" sz="2000" dirty="0">
                <a:solidFill>
                  <a:schemeClr val="tx1">
                    <a:lumMod val="75000"/>
                    <a:lumOff val="25000"/>
                  </a:schemeClr>
                </a:solidFill>
                <a:latin typeface="Candara" panose="020E0502030303020204"/>
                <a:ea typeface="微软雅黑" panose="020B0503020204020204" pitchFamily="34" charset="-122"/>
              </a:rPr>
              <a:t>字段为关键字，若标题内容相同，则认为是同一记录。</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467" y="2797536"/>
            <a:ext cx="7200053" cy="1262568"/>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sp>
        <p:nvSpPr>
          <p:cNvPr id="9" name="TextBox 2"/>
          <p:cNvSpPr txBox="1"/>
          <p:nvPr/>
        </p:nvSpPr>
        <p:spPr>
          <a:xfrm>
            <a:off x="252041" y="1372767"/>
            <a:ext cx="8640063" cy="355346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通过使用</a:t>
            </a:r>
            <a:r>
              <a:rPr lang="en-US" altLang="zh-CN" sz="2000" dirty="0" err="1">
                <a:solidFill>
                  <a:schemeClr val="tx1">
                    <a:lumMod val="75000"/>
                    <a:lumOff val="25000"/>
                  </a:schemeClr>
                </a:solidFill>
                <a:latin typeface="Candara" panose="020E0502030303020204"/>
                <a:ea typeface="微软雅黑" panose="020B0503020204020204" pitchFamily="34" charset="-122"/>
              </a:rPr>
              <a:t>drop_duplicates</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清洗掉数据源中的重复记录。这里，</a:t>
            </a:r>
            <a:r>
              <a:rPr lang="en-US" altLang="zh-CN" sz="2000" dirty="0" err="1">
                <a:solidFill>
                  <a:schemeClr val="tx1">
                    <a:lumMod val="75000"/>
                    <a:lumOff val="25000"/>
                  </a:schemeClr>
                </a:solidFill>
                <a:latin typeface="Candara" panose="020E0502030303020204"/>
                <a:ea typeface="微软雅黑" panose="020B0503020204020204" pitchFamily="34" charset="-122"/>
              </a:rPr>
              <a:t>drop_duplicates</a:t>
            </a:r>
            <a:r>
              <a:rPr lang="zh-CN" altLang="en-US" sz="2000" dirty="0">
                <a:solidFill>
                  <a:schemeClr val="tx1">
                    <a:lumMod val="75000"/>
                    <a:lumOff val="25000"/>
                  </a:schemeClr>
                </a:solidFill>
                <a:latin typeface="Candara" panose="020E0502030303020204"/>
                <a:ea typeface="微软雅黑" panose="020B0503020204020204" pitchFamily="34" charset="-122"/>
              </a:rPr>
              <a:t>函数通过</a:t>
            </a:r>
            <a:r>
              <a:rPr lang="en-US" altLang="zh-CN" sz="2000" dirty="0">
                <a:solidFill>
                  <a:schemeClr val="tx1">
                    <a:lumMod val="75000"/>
                    <a:lumOff val="25000"/>
                  </a:schemeClr>
                </a:solidFill>
                <a:latin typeface="Candara" panose="020E0502030303020204"/>
                <a:ea typeface="微软雅黑" panose="020B0503020204020204" pitchFamily="34" charset="-122"/>
              </a:rPr>
              <a:t>subset</a:t>
            </a:r>
            <a:r>
              <a:rPr lang="zh-CN" altLang="en-US" sz="2000" dirty="0">
                <a:solidFill>
                  <a:schemeClr val="tx1">
                    <a:lumMod val="75000"/>
                    <a:lumOff val="25000"/>
                  </a:schemeClr>
                </a:solidFill>
                <a:latin typeface="Candara" panose="020E0502030303020204"/>
                <a:ea typeface="微软雅黑" panose="020B0503020204020204" pitchFamily="34" charset="-122"/>
              </a:rPr>
              <a:t>参数选择以哪个列为去重基准。</a:t>
            </a:r>
            <a:r>
              <a:rPr lang="en-US" altLang="zh-CN" sz="2000" dirty="0">
                <a:solidFill>
                  <a:schemeClr val="tx1">
                    <a:lumMod val="75000"/>
                    <a:lumOff val="25000"/>
                  </a:schemeClr>
                </a:solidFill>
                <a:latin typeface="Candara" panose="020E0502030303020204"/>
                <a:ea typeface="微软雅黑" panose="020B0503020204020204" pitchFamily="34" charset="-122"/>
              </a:rPr>
              <a:t>keep</a:t>
            </a:r>
            <a:r>
              <a:rPr lang="zh-CN" altLang="en-US" sz="2000" dirty="0">
                <a:solidFill>
                  <a:schemeClr val="tx1">
                    <a:lumMod val="75000"/>
                    <a:lumOff val="25000"/>
                  </a:schemeClr>
                </a:solidFill>
                <a:latin typeface="Candara" panose="020E0502030303020204"/>
                <a:ea typeface="微软雅黑" panose="020B0503020204020204" pitchFamily="34" charset="-122"/>
              </a:rPr>
              <a:t>参数则是保留方式，</a:t>
            </a:r>
            <a:r>
              <a:rPr lang="en-US" altLang="zh-CN" sz="2000" dirty="0">
                <a:solidFill>
                  <a:schemeClr val="tx1">
                    <a:lumMod val="75000"/>
                    <a:lumOff val="25000"/>
                  </a:schemeClr>
                </a:solidFill>
                <a:latin typeface="Candara" panose="020E0502030303020204"/>
                <a:ea typeface="微软雅黑" panose="020B0503020204020204" pitchFamily="34" charset="-122"/>
              </a:rPr>
              <a:t>first</a:t>
            </a:r>
            <a:r>
              <a:rPr lang="zh-CN" altLang="en-US" sz="2000" dirty="0">
                <a:solidFill>
                  <a:schemeClr val="tx1">
                    <a:lumMod val="75000"/>
                    <a:lumOff val="25000"/>
                  </a:schemeClr>
                </a:solidFill>
                <a:latin typeface="Candara" panose="020E0502030303020204"/>
                <a:ea typeface="微软雅黑" panose="020B0503020204020204" pitchFamily="34" charset="-122"/>
              </a:rPr>
              <a:t>是保留第一个，删除后余重复值，</a:t>
            </a:r>
            <a:r>
              <a:rPr lang="en-US" altLang="zh-CN" sz="2000" dirty="0">
                <a:solidFill>
                  <a:schemeClr val="tx1">
                    <a:lumMod val="75000"/>
                    <a:lumOff val="25000"/>
                  </a:schemeClr>
                </a:solidFill>
                <a:latin typeface="Candara" panose="020E0502030303020204"/>
                <a:ea typeface="微软雅黑" panose="020B0503020204020204" pitchFamily="34" charset="-122"/>
              </a:rPr>
              <a:t>last</a:t>
            </a:r>
            <a:r>
              <a:rPr lang="zh-CN" altLang="en-US" sz="2000" dirty="0">
                <a:solidFill>
                  <a:schemeClr val="tx1">
                    <a:lumMod val="75000"/>
                    <a:lumOff val="25000"/>
                  </a:schemeClr>
                </a:solidFill>
                <a:latin typeface="Candara" panose="020E0502030303020204"/>
                <a:ea typeface="微软雅黑" panose="020B0503020204020204" pitchFamily="34" charset="-122"/>
              </a:rPr>
              <a:t>则是删除前面，保留最后一个。</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◎处理字段空值，这里为了方便，直接用字段空值处理函数</a:t>
            </a:r>
            <a:r>
              <a:rPr lang="en-US" altLang="zh-CN" sz="2000" dirty="0" err="1">
                <a:solidFill>
                  <a:schemeClr val="tx1">
                    <a:lumMod val="75000"/>
                    <a:lumOff val="25000"/>
                  </a:schemeClr>
                </a:solidFill>
                <a:latin typeface="Candara" panose="020E0502030303020204"/>
                <a:ea typeface="微软雅黑" panose="020B0503020204020204" pitchFamily="34" charset="-122"/>
              </a:rPr>
              <a:t>dropna</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，删除含有空值的行。</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不过，一般情况下，对于数值数据，最好用其列值得平均值替代空值。求均值用到的统计函数是</a:t>
            </a:r>
            <a:r>
              <a:rPr lang="en-US" altLang="zh-CN" sz="2000" dirty="0">
                <a:solidFill>
                  <a:schemeClr val="tx1">
                    <a:lumMod val="75000"/>
                    <a:lumOff val="25000"/>
                  </a:schemeClr>
                </a:solidFill>
                <a:latin typeface="Candara" panose="020E0502030303020204"/>
                <a:ea typeface="微软雅黑" panose="020B0503020204020204" pitchFamily="34" charset="-122"/>
              </a:rPr>
              <a:t>mean(),</a:t>
            </a:r>
            <a:r>
              <a:rPr lang="zh-CN" altLang="en-US" sz="2000" dirty="0">
                <a:solidFill>
                  <a:schemeClr val="tx1">
                    <a:lumMod val="75000"/>
                    <a:lumOff val="25000"/>
                  </a:schemeClr>
                </a:solidFill>
                <a:latin typeface="Candara" panose="020E0502030303020204"/>
                <a:ea typeface="微软雅黑" panose="020B0503020204020204" pitchFamily="34" charset="-122"/>
              </a:rPr>
              <a:t>有兴趣的朋友可以尝试，这里不再赘述。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1514" y="1493197"/>
            <a:ext cx="6480048" cy="4284699"/>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sp>
        <p:nvSpPr>
          <p:cNvPr id="9" name="TextBox 2"/>
          <p:cNvSpPr txBox="1"/>
          <p:nvPr/>
        </p:nvSpPr>
        <p:spPr>
          <a:xfrm>
            <a:off x="252042" y="1377991"/>
            <a:ext cx="8640063" cy="2785378"/>
          </a:xfrm>
          <a:prstGeom prst="rect">
            <a:avLst/>
          </a:prstGeom>
          <a:noFill/>
        </p:spPr>
        <p:txBody>
          <a:bodyPr wrap="square" anchor="ctr">
            <a:spAutoFit/>
          </a:bodyPr>
          <a:p>
            <a:pPr indent="457200">
              <a:lnSpc>
                <a:spcPts val="3000"/>
              </a:lnSpc>
              <a:defRPr/>
            </a:pPr>
            <a:r>
              <a:rPr lang="zh-CN" altLang="en-US" sz="2000" b="1" dirty="0">
                <a:latin typeface="Candara" panose="020E0502030303020204"/>
                <a:ea typeface="微软雅黑" panose="020B0503020204020204" pitchFamily="34" charset="-122"/>
              </a:rPr>
              <a:t>◎自此，数据清洗完毕，接下来，我们根据自己的分析主题来选择需要的字段。这里，我们以 </a:t>
            </a:r>
            <a:r>
              <a:rPr lang="en-US" altLang="zh-CN" sz="2000" b="1" dirty="0" err="1">
                <a:latin typeface="Candara" panose="020E0502030303020204"/>
                <a:ea typeface="微软雅黑" panose="020B0503020204020204" pitchFamily="34" charset="-122"/>
              </a:rPr>
              <a:t>housetype</a:t>
            </a:r>
            <a:r>
              <a:rPr lang="en-US" altLang="zh-CN" sz="2000" b="1" dirty="0">
                <a:latin typeface="Candara" panose="020E0502030303020204"/>
                <a:ea typeface="微软雅黑" panose="020B0503020204020204" pitchFamily="34" charset="-122"/>
              </a:rPr>
              <a:t> </a:t>
            </a:r>
            <a:r>
              <a:rPr lang="zh-CN" altLang="en-US" sz="2000" b="1" dirty="0">
                <a:latin typeface="Candara" panose="020E0502030303020204"/>
                <a:ea typeface="微软雅黑" panose="020B0503020204020204" pitchFamily="34" charset="-122"/>
              </a:rPr>
              <a:t>、</a:t>
            </a:r>
            <a:r>
              <a:rPr lang="en-US" altLang="zh-CN" sz="2000" b="1" dirty="0">
                <a:latin typeface="Candara" panose="020E0502030303020204"/>
                <a:ea typeface="微软雅黑" panose="020B0503020204020204" pitchFamily="34" charset="-122"/>
              </a:rPr>
              <a:t>floor </a:t>
            </a:r>
            <a:r>
              <a:rPr lang="zh-CN" altLang="en-US" sz="2000" b="1" dirty="0">
                <a:latin typeface="Candara" panose="020E0502030303020204"/>
                <a:ea typeface="微软雅黑" panose="020B0503020204020204" pitchFamily="34" charset="-122"/>
              </a:rPr>
              <a:t>、</a:t>
            </a:r>
            <a:r>
              <a:rPr lang="en-US" altLang="zh-CN" sz="2000" b="1" dirty="0">
                <a:latin typeface="Candara" panose="020E0502030303020204"/>
                <a:ea typeface="微软雅黑" panose="020B0503020204020204" pitchFamily="34" charset="-122"/>
              </a:rPr>
              <a:t>orientation</a:t>
            </a:r>
            <a:r>
              <a:rPr lang="zh-CN" altLang="en-US" sz="2000" b="1" dirty="0">
                <a:latin typeface="Candara" panose="020E0502030303020204"/>
                <a:ea typeface="微软雅黑" panose="020B0503020204020204" pitchFamily="34" charset="-122"/>
              </a:rPr>
              <a:t>、</a:t>
            </a:r>
            <a:r>
              <a:rPr lang="en-US" altLang="zh-CN" sz="2000" b="1" dirty="0" err="1">
                <a:latin typeface="Candara" panose="020E0502030303020204"/>
                <a:ea typeface="微软雅黑" panose="020B0503020204020204" pitchFamily="34" charset="-122"/>
              </a:rPr>
              <a:t>yearbuilt</a:t>
            </a:r>
            <a:r>
              <a:rPr lang="zh-CN" altLang="en-US" sz="2000" b="1" dirty="0">
                <a:latin typeface="Candara" panose="020E0502030303020204"/>
                <a:ea typeface="微软雅黑" panose="020B0503020204020204" pitchFamily="34" charset="-122"/>
              </a:rPr>
              <a:t>、</a:t>
            </a:r>
            <a:r>
              <a:rPr lang="en-US" altLang="zh-CN" sz="2000" b="1" dirty="0">
                <a:latin typeface="Candara" panose="020E0502030303020204"/>
                <a:ea typeface="微软雅黑" panose="020B0503020204020204" pitchFamily="34" charset="-122"/>
              </a:rPr>
              <a:t>Street </a:t>
            </a:r>
            <a:r>
              <a:rPr lang="zh-CN" altLang="en-US" sz="2000" b="1" dirty="0">
                <a:latin typeface="Candara" panose="020E0502030303020204"/>
                <a:ea typeface="微软雅黑" panose="020B0503020204020204" pitchFamily="34" charset="-122"/>
              </a:rPr>
              <a:t>、</a:t>
            </a:r>
            <a:r>
              <a:rPr lang="en-US" altLang="zh-CN" sz="2000" b="1" dirty="0">
                <a:latin typeface="Candara" panose="020E0502030303020204"/>
                <a:ea typeface="微软雅黑" panose="020B0503020204020204" pitchFamily="34" charset="-122"/>
              </a:rPr>
              <a:t>community </a:t>
            </a:r>
            <a:r>
              <a:rPr lang="zh-CN" altLang="en-US" sz="2000" b="1" dirty="0">
                <a:latin typeface="Candara" panose="020E0502030303020204"/>
                <a:ea typeface="微软雅黑" panose="020B0503020204020204" pitchFamily="34" charset="-122"/>
              </a:rPr>
              <a:t>、</a:t>
            </a:r>
            <a:r>
              <a:rPr lang="en-US" altLang="zh-CN" sz="2000" b="1" dirty="0">
                <a:latin typeface="Candara" panose="020E0502030303020204"/>
                <a:ea typeface="微软雅黑" panose="020B0503020204020204" pitchFamily="34" charset="-122"/>
              </a:rPr>
              <a:t>area</a:t>
            </a:r>
            <a:r>
              <a:rPr lang="zh-CN" altLang="en-US" sz="2000" b="1" dirty="0">
                <a:latin typeface="Candara" panose="020E0502030303020204"/>
                <a:ea typeface="微软雅黑" panose="020B0503020204020204" pitchFamily="34" charset="-122"/>
              </a:rPr>
              <a:t>、 </a:t>
            </a:r>
            <a:r>
              <a:rPr lang="en-US" altLang="zh-CN" sz="2000" b="1" dirty="0" err="1">
                <a:latin typeface="Candara" panose="020E0502030303020204"/>
                <a:ea typeface="微软雅黑" panose="020B0503020204020204" pitchFamily="34" charset="-122"/>
              </a:rPr>
              <a:t>unitprice</a:t>
            </a:r>
            <a:r>
              <a:rPr lang="en-US" altLang="zh-CN" sz="2000" b="1" dirty="0">
                <a:latin typeface="Candara" panose="020E0502030303020204"/>
                <a:ea typeface="微软雅黑" panose="020B0503020204020204" pitchFamily="34" charset="-122"/>
              </a:rPr>
              <a:t> </a:t>
            </a:r>
            <a:r>
              <a:rPr lang="zh-CN" altLang="en-US" sz="2000" b="1" dirty="0">
                <a:latin typeface="Candara" panose="020E0502030303020204"/>
                <a:ea typeface="微软雅黑" panose="020B0503020204020204" pitchFamily="34" charset="-122"/>
              </a:rPr>
              <a:t>为主题字段，创建</a:t>
            </a:r>
            <a:r>
              <a:rPr lang="en-US" altLang="zh-CN" sz="2000" b="1" dirty="0" err="1">
                <a:latin typeface="Candara" panose="020E0502030303020204"/>
                <a:ea typeface="微软雅黑" panose="020B0503020204020204" pitchFamily="34" charset="-122"/>
              </a:rPr>
              <a:t>df_clean</a:t>
            </a:r>
            <a:r>
              <a:rPr lang="en-US" altLang="zh-CN" sz="2000" b="1" dirty="0">
                <a:latin typeface="Candara" panose="020E0502030303020204"/>
                <a:ea typeface="微软雅黑" panose="020B0503020204020204" pitchFamily="34" charset="-122"/>
              </a:rPr>
              <a:t> </a:t>
            </a:r>
            <a:r>
              <a:rPr lang="zh-CN" altLang="en-US" sz="2000" b="1" dirty="0">
                <a:latin typeface="Candara" panose="020E0502030303020204"/>
                <a:ea typeface="微软雅黑" panose="020B0503020204020204" pitchFamily="34" charset="-122"/>
              </a:rPr>
              <a:t>数据。</a:t>
            </a:r>
            <a:endParaRPr lang="zh-CN" altLang="en-US"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&gt;&gt;&gt; </a:t>
            </a:r>
            <a:r>
              <a:rPr lang="en-US" altLang="zh-CN" sz="2000" b="1" dirty="0" err="1">
                <a:latin typeface="Candara" panose="020E0502030303020204"/>
                <a:ea typeface="微软雅黑" panose="020B0503020204020204" pitchFamily="34" charset="-122"/>
              </a:rPr>
              <a:t>df_clean</a:t>
            </a:r>
            <a:r>
              <a:rPr lang="en-US" altLang="zh-CN" sz="2000" b="1" dirty="0">
                <a:latin typeface="Candara" panose="020E0502030303020204"/>
                <a:ea typeface="微软雅黑" panose="020B0503020204020204" pitchFamily="34" charset="-122"/>
              </a:rPr>
              <a:t> = </a:t>
            </a:r>
            <a:r>
              <a:rPr lang="en-US" altLang="zh-CN" sz="2000" b="1" dirty="0" err="1">
                <a:latin typeface="Candara" panose="020E0502030303020204"/>
                <a:ea typeface="微软雅黑" panose="020B0503020204020204" pitchFamily="34" charset="-122"/>
              </a:rPr>
              <a:t>df_duplicates</a:t>
            </a:r>
            <a:r>
              <a:rPr lang="en-US" altLang="zh-CN" sz="2000" b="1" dirty="0">
                <a:latin typeface="Candara" panose="020E0502030303020204"/>
                <a:ea typeface="微软雅黑" panose="020B0503020204020204" pitchFamily="34" charset="-122"/>
              </a:rPr>
              <a:t>[['housetype','floor','orientation','yearbuilt','Street','area','unitprice']]</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&gt;&gt;&gt; </a:t>
            </a:r>
            <a:r>
              <a:rPr lang="en-US" altLang="zh-CN" sz="2000" b="1" dirty="0" err="1">
                <a:latin typeface="Candara" panose="020E0502030303020204"/>
                <a:ea typeface="微软雅黑" panose="020B0503020204020204" pitchFamily="34" charset="-122"/>
              </a:rPr>
              <a:t>df_clean.head</a:t>
            </a:r>
            <a:r>
              <a:rPr lang="en-US" altLang="zh-CN" sz="2000" b="1" dirty="0">
                <a:latin typeface="Candara" panose="020E0502030303020204"/>
                <a:ea typeface="微软雅黑" panose="020B0503020204020204" pitchFamily="34" charset="-122"/>
              </a:rPr>
              <a:t>()</a:t>
            </a:r>
            <a:endParaRPr lang="en-US" altLang="zh-CN"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436" y="4163350"/>
            <a:ext cx="7920058" cy="1759455"/>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sp>
        <p:nvSpPr>
          <p:cNvPr id="9" name="TextBox 2"/>
          <p:cNvSpPr txBox="1"/>
          <p:nvPr/>
        </p:nvSpPr>
        <p:spPr>
          <a:xfrm>
            <a:off x="611318" y="1300877"/>
            <a:ext cx="7920058" cy="201485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运用统计函数统计</a:t>
            </a:r>
            <a:r>
              <a:rPr lang="en-US" altLang="zh-CN" sz="2000" dirty="0" err="1">
                <a:solidFill>
                  <a:schemeClr val="tx1">
                    <a:lumMod val="75000"/>
                    <a:lumOff val="25000"/>
                  </a:schemeClr>
                </a:solidFill>
                <a:latin typeface="Candara" panose="020E0502030303020204"/>
                <a:ea typeface="微软雅黑" panose="020B0503020204020204" pitchFamily="34" charset="-122"/>
              </a:rPr>
              <a:t>df_clean</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数据的字段取值情况，比如统计房子的建造时间分布情况。</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如图房屋建筑时间统计结果；</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a:t>
            </a:r>
            <a:r>
              <a:rPr lang="en-US" altLang="zh-CN" sz="2000" dirty="0" err="1">
                <a:solidFill>
                  <a:schemeClr val="tx1">
                    <a:lumMod val="75000"/>
                    <a:lumOff val="25000"/>
                  </a:schemeClr>
                </a:solidFill>
                <a:latin typeface="Candara" panose="020E0502030303020204"/>
                <a:ea typeface="微软雅黑" panose="020B0503020204020204" pitchFamily="34" charset="-122"/>
              </a:rPr>
              <a:t>df_clean.yearbuilt.value_counts</a:t>
            </a:r>
            <a:r>
              <a:rPr lang="en-US" altLang="zh-CN" sz="2000" dirty="0">
                <a:solidFill>
                  <a:schemeClr val="tx1">
                    <a:lumMod val="75000"/>
                    <a:lumOff val="25000"/>
                  </a:schemeClr>
                </a:solidFill>
                <a:latin typeface="Candara" panose="020E0502030303020204"/>
                <a:ea typeface="微软雅黑" panose="020B0503020204020204" pitchFamily="34" charset="-122"/>
              </a:rPr>
              <a:t>()</a:t>
            </a:r>
            <a:endParaRPr lang="en-US" altLang="zh-CN"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1860" y="2976959"/>
            <a:ext cx="4320032" cy="2812237"/>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sp>
        <p:nvSpPr>
          <p:cNvPr id="9" name="TextBox 2"/>
          <p:cNvSpPr txBox="1"/>
          <p:nvPr/>
        </p:nvSpPr>
        <p:spPr>
          <a:xfrm>
            <a:off x="611548" y="1492954"/>
            <a:ext cx="7920058" cy="201485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&gt;&gt;&gt; import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matplotlib.pyplot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as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&gt;&gt;&gt;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plt.style.use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ggplot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&gt;&gt;&gt;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df_clean.yearbuilt.hist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&gt;&gt;&gt; </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plt.show</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indent="457200">
              <a:lnSpc>
                <a:spcPts val="3000"/>
              </a:lnSpc>
              <a:defRPr/>
            </a:pPr>
            <a:endParaRPr lang="zh-CN" altLang="en-US" sz="1600" dirty="0">
              <a:solidFill>
                <a:schemeClr val="bg1"/>
              </a:solidFill>
              <a:latin typeface="Candara" panose="020E0502030303020204"/>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1656" y="3218419"/>
            <a:ext cx="5400040" cy="2808774"/>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13.4 </a:t>
            </a:r>
            <a:r>
              <a:rPr lang="zh-CN" altLang="en-US" sz="2100" b="1" spc="225" dirty="0" smtClean="0">
                <a:solidFill>
                  <a:prstClr val="white"/>
                </a:solidFill>
              </a:rPr>
              <a:t>案例剖析</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代码解析</a:t>
            </a:r>
            <a:endParaRPr lang="zh-CN" sz="2000"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505" y="1736837"/>
            <a:ext cx="7200053" cy="3384657"/>
          </a:xfrm>
          <a:prstGeom prst="rect">
            <a:avLst/>
          </a:prstGeom>
          <a:noFill/>
          <a:ln w="28575">
            <a:solidFill>
              <a:schemeClr val="bg1"/>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392113" y="783643"/>
            <a:ext cx="7094537" cy="544391"/>
          </a:xfrm>
        </p:spPr>
        <p:txBody>
          <a:bodyPr>
            <a:normAutofit/>
          </a:bodyPr>
          <a:p>
            <a:r>
              <a:rPr lang="zh-CN" sz="2000" dirty="0" smtClean="0"/>
              <a:t>缺失值分析</a:t>
            </a:r>
            <a:endParaRPr lang="zh-CN" sz="2000" dirty="0"/>
          </a:p>
        </p:txBody>
      </p:sp>
      <p:sp>
        <p:nvSpPr>
          <p:cNvPr id="3" name="TextBox 2"/>
          <p:cNvSpPr txBox="1">
            <a:spLocks noGrp="1"/>
          </p:cNvSpPr>
          <p:nvPr/>
        </p:nvSpPr>
        <p:spPr>
          <a:xfrm>
            <a:off x="252394" y="1102958"/>
            <a:ext cx="8640063" cy="4989830"/>
          </a:xfrm>
          <a:prstGeom prst="rect">
            <a:avLst/>
          </a:prstGeom>
          <a:noFill/>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数据的缺失，主要包括记录的缺失和记录中某各字段信息的缺失。两者都会造成最终分析结果的不准确。下面，从缺失值产生的原因及处理方法进行介绍。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产生原因</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缺失值产生的原因主要包括三大类，具体如下：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①出于信息安全的需求。由于某种原因无法获取，或者获取成本过高。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②人为的信息遗漏。可能是由于个人主观认识不到位，导致的因人为因素产生的遗漏。也可能是由于数据获取设备的故障所引起的非人为原因产生的丢失。</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③字段值的缺失。某些情况下，缺失值不一定意味者着数据的错误。比如儿童的手机号码、个人收入等字段值。</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数据值的缺失，通常会给数据分析带来如下影响：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24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①数据挖掘建模将丢失大量的有用信息。</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p>
            <a:r>
              <a:rPr lang="zh-CN" sz="2000" dirty="0" smtClean="0"/>
              <a:t>缺失值分析</a:t>
            </a:r>
            <a:endParaRPr lang="zh-CN" sz="2000" dirty="0"/>
          </a:p>
        </p:txBody>
      </p:sp>
      <p:sp>
        <p:nvSpPr>
          <p:cNvPr id="3" name="TextBox 2"/>
          <p:cNvSpPr txBox="1"/>
          <p:nvPr/>
        </p:nvSpPr>
        <p:spPr>
          <a:xfrm>
            <a:off x="-108249" y="1312544"/>
            <a:ext cx="9360069" cy="470789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②数据挖掘模型表现出来的不确定性更加显著，数据背后蕴含的规律更难发掘。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③字段的空值会导致数据分析过程陷入混乱，致使分析产生不可靠的结果。</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应对策略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生活中我们所采集到的数据常错综复杂，其值的缺失也是很常见。那么我们该如何处理这些缺失值呢？常用的有三大类方法，即删除法、填补法和插值法。</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◎删除法：当数据中的某个变量大部分值都是缺失值，可以考虑删除改变量；当缺失值是随机分布的，且缺失的数量并不是很多是，也可以删除这些缺失的观测。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替补法：对于连续型变量，如果变量的分布近似或就是正态分布的话，可以用均值替代那些缺失值；如果变量是有偏的，可以使用中位数来代替那些缺失值；对于离散型变量，我们一般用众数去替换那些存在缺失的观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◎插补法：插补法是基于蒙特卡洛模拟法，结合线性模型、广义线性模型、决策树等方法计算出来的预测值替换缺失值。</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392113" y="703633"/>
            <a:ext cx="7094537" cy="544391"/>
          </a:xfrm>
        </p:spPr>
        <p:txBody>
          <a:bodyPr>
            <a:normAutofit/>
          </a:bodyPr>
          <a:p>
            <a:r>
              <a:rPr sz="2000" dirty="0"/>
              <a:t>去除异常值</a:t>
            </a:r>
            <a:endParaRPr sz="2000" dirty="0"/>
          </a:p>
        </p:txBody>
      </p:sp>
      <p:sp>
        <p:nvSpPr>
          <p:cNvPr id="3" name="TextBox 2"/>
          <p:cNvSpPr txBox="1"/>
          <p:nvPr/>
        </p:nvSpPr>
        <p:spPr>
          <a:xfrm>
            <a:off x="2166" y="970593"/>
            <a:ext cx="9360069" cy="5631180"/>
          </a:xfrm>
          <a:prstGeom prst="rect">
            <a:avLst/>
          </a:prstGeom>
          <a:noFill/>
        </p:spPr>
        <p:txBody>
          <a:bodyPr wrap="square" anchor="ctr">
            <a:spAutoFit/>
          </a:bodyPr>
          <a:p>
            <a:pPr indent="457200">
              <a:lnSpc>
                <a:spcPct val="12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异常值，是指数据样本中的个别值，其数值明显偏离对应字段的所有观察值。异常值又称离群点。异常值的分析是检验数据集中是否存在录入错误以及不合常理的数据。去除异常值的方法主要包括：</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◎统计分析法</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对变量的取值做一个简单的量化统计，尤其是数值型字段。进而查看那些取值超出合法取值范围。最常用的统计方法是求最大值、平均值、最小值。用最小值和最大值确定正常取值范围。用平均值替代空白字段值，将超出合理取值的记录剔除采样数据。比如：个人信息中的年龄字段取值超过</a:t>
            </a:r>
            <a:r>
              <a:rPr lang="en-US" altLang="zh-CN" sz="2000" dirty="0">
                <a:solidFill>
                  <a:schemeClr val="tx1">
                    <a:lumMod val="75000"/>
                    <a:lumOff val="25000"/>
                  </a:schemeClr>
                </a:solidFill>
                <a:latin typeface="Candara" panose="020E0502030303020204"/>
                <a:ea typeface="微软雅黑" panose="020B0503020204020204" pitchFamily="34" charset="-122"/>
              </a:rPr>
              <a:t>150 </a:t>
            </a:r>
            <a:r>
              <a:rPr lang="zh-CN" altLang="en-US" sz="2000" dirty="0">
                <a:solidFill>
                  <a:schemeClr val="tx1">
                    <a:lumMod val="75000"/>
                    <a:lumOff val="25000"/>
                  </a:schemeClr>
                </a:solidFill>
                <a:latin typeface="Candara" panose="020E0502030303020204"/>
                <a:ea typeface="微软雅黑" panose="020B0503020204020204" pitchFamily="34" charset="-122"/>
              </a:rPr>
              <a:t>就属于异常取值，可考虑用平均取值替代。</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a:solidFill>
                  <a:schemeClr val="tx1">
                    <a:lumMod val="75000"/>
                    <a:lumOff val="25000"/>
                  </a:schemeClr>
                </a:solidFill>
                <a:latin typeface="Candara" panose="020E0502030303020204"/>
                <a:ea typeface="微软雅黑" panose="020B0503020204020204" pitchFamily="34" charset="-122"/>
              </a:rPr>
              <a:t>3δ</a:t>
            </a:r>
            <a:r>
              <a:rPr lang="zh-CN" altLang="en-US" sz="2000" dirty="0">
                <a:solidFill>
                  <a:schemeClr val="tx1">
                    <a:lumMod val="75000"/>
                    <a:lumOff val="25000"/>
                  </a:schemeClr>
                </a:solidFill>
                <a:latin typeface="Candara" panose="020E0502030303020204"/>
                <a:ea typeface="微软雅黑" panose="020B0503020204020204" pitchFamily="34" charset="-122"/>
              </a:rPr>
              <a:t>分析法</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通常，如果数据服从正态分布，在</a:t>
            </a:r>
            <a:r>
              <a:rPr lang="en-US" altLang="zh-CN" sz="2000" dirty="0">
                <a:solidFill>
                  <a:schemeClr val="tx1">
                    <a:lumMod val="75000"/>
                    <a:lumOff val="25000"/>
                  </a:schemeClr>
                </a:solidFill>
                <a:latin typeface="Candara" panose="020E0502030303020204"/>
                <a:ea typeface="微软雅黑" panose="020B0503020204020204" pitchFamily="34" charset="-122"/>
              </a:rPr>
              <a:t>3δ</a:t>
            </a:r>
            <a:r>
              <a:rPr lang="zh-CN" altLang="en-US" sz="2000" dirty="0">
                <a:solidFill>
                  <a:schemeClr val="tx1">
                    <a:lumMod val="75000"/>
                    <a:lumOff val="25000"/>
                  </a:schemeClr>
                </a:solidFill>
                <a:latin typeface="Candara" panose="020E0502030303020204"/>
                <a:ea typeface="微软雅黑" panose="020B0503020204020204" pitchFamily="34" charset="-122"/>
              </a:rPr>
              <a:t>思想的指导下，异常值被认定为与平均值偏差超过</a:t>
            </a:r>
            <a:r>
              <a:rPr lang="en-US" altLang="zh-CN" sz="2000" dirty="0">
                <a:solidFill>
                  <a:schemeClr val="tx1">
                    <a:lumMod val="75000"/>
                    <a:lumOff val="25000"/>
                  </a:schemeClr>
                </a:solidFill>
                <a:latin typeface="Candara" panose="020E0502030303020204"/>
                <a:ea typeface="微软雅黑" panose="020B0503020204020204" pitchFamily="34" charset="-122"/>
              </a:rPr>
              <a:t>3</a:t>
            </a:r>
            <a:r>
              <a:rPr lang="zh-CN" altLang="en-US" sz="2000" dirty="0">
                <a:solidFill>
                  <a:schemeClr val="tx1">
                    <a:lumMod val="75000"/>
                    <a:lumOff val="25000"/>
                  </a:schemeClr>
                </a:solidFill>
                <a:latin typeface="Candara" panose="020E0502030303020204"/>
                <a:ea typeface="微软雅黑" panose="020B0503020204020204" pitchFamily="34" charset="-122"/>
              </a:rPr>
              <a:t>倍标准差的数值。因为，在正态分布下，距离大于</a:t>
            </a:r>
            <a:r>
              <a:rPr lang="en-US" altLang="zh-CN" sz="2000" dirty="0">
                <a:solidFill>
                  <a:schemeClr val="tx1">
                    <a:lumMod val="75000"/>
                    <a:lumOff val="25000"/>
                  </a:schemeClr>
                </a:solidFill>
                <a:latin typeface="Candara" panose="020E0502030303020204"/>
                <a:ea typeface="微软雅黑" panose="020B0503020204020204" pitchFamily="34" charset="-122"/>
              </a:rPr>
              <a:t>3</a:t>
            </a:r>
            <a:r>
              <a:rPr lang="zh-CN" altLang="en-US" sz="2000" dirty="0">
                <a:solidFill>
                  <a:schemeClr val="tx1">
                    <a:lumMod val="75000"/>
                    <a:lumOff val="25000"/>
                  </a:schemeClr>
                </a:solidFill>
                <a:latin typeface="Candara" panose="020E0502030303020204"/>
                <a:ea typeface="微软雅黑" panose="020B0503020204020204" pitchFamily="34" charset="-122"/>
              </a:rPr>
              <a:t>倍标准差的数值的概率小与等于</a:t>
            </a:r>
            <a:r>
              <a:rPr lang="en-US" altLang="zh-CN" sz="2000" dirty="0">
                <a:solidFill>
                  <a:schemeClr val="tx1">
                    <a:lumMod val="75000"/>
                    <a:lumOff val="25000"/>
                  </a:schemeClr>
                </a:solidFill>
                <a:latin typeface="Candara" panose="020E0502030303020204"/>
                <a:ea typeface="微软雅黑" panose="020B0503020204020204" pitchFamily="34" charset="-122"/>
              </a:rPr>
              <a:t>0.003</a:t>
            </a:r>
            <a:r>
              <a:rPr lang="zh-CN" altLang="en-US" sz="2000" dirty="0">
                <a:solidFill>
                  <a:schemeClr val="tx1">
                    <a:lumMod val="75000"/>
                    <a:lumOff val="25000"/>
                  </a:schemeClr>
                </a:solidFill>
                <a:latin typeface="Candara" panose="020E0502030303020204"/>
                <a:ea typeface="微软雅黑" panose="020B0503020204020204" pitchFamily="34" charset="-122"/>
              </a:rPr>
              <a:t>，属于小概率事件。相反，若数据字段值不服从正态分布，可用远离平均值多少倍标准差约定异常数值。</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20000"/>
              </a:lnSpc>
              <a:spcBef>
                <a:spcPts val="0"/>
              </a:spcBef>
              <a:spcAft>
                <a:spcPts val="0"/>
              </a:spcAft>
              <a:defRPr/>
            </a:pP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13.1 </a:t>
            </a:r>
            <a:r>
              <a:rPr lang="zh-CN" altLang="en-US" sz="2100" b="1" spc="225" dirty="0" smtClean="0">
                <a:solidFill>
                  <a:prstClr val="white"/>
                </a:solidFill>
              </a:rPr>
              <a:t>数据清洗</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第十三章　项目实战：数据分析</a:t>
            </a:r>
            <a:endParaRPr lang="zh-CN" altLang="en-US" sz="1355" dirty="0">
              <a:solidFill>
                <a:prstClr val="white"/>
              </a:solidFill>
            </a:endParaRPr>
          </a:p>
        </p:txBody>
      </p:sp>
      <p:sp>
        <p:nvSpPr>
          <p:cNvPr id="2" name="文本占位符 1"/>
          <p:cNvSpPr>
            <a:spLocks noGrp="1"/>
          </p:cNvSpPr>
          <p:nvPr>
            <p:ph type="body" sz="quarter" idx="13"/>
          </p:nvPr>
        </p:nvSpPr>
        <p:spPr>
          <a:xfrm>
            <a:off x="419418" y="864923"/>
            <a:ext cx="7094537" cy="544391"/>
          </a:xfrm>
        </p:spPr>
        <p:txBody>
          <a:bodyPr>
            <a:normAutofit/>
          </a:bodyPr>
          <a:p>
            <a:r>
              <a:rPr sz="2000" dirty="0"/>
              <a:t>去除重复值与冗余信息</a:t>
            </a:r>
            <a:endParaRPr sz="2000" dirty="0"/>
          </a:p>
        </p:txBody>
      </p:sp>
      <p:sp>
        <p:nvSpPr>
          <p:cNvPr id="3" name="TextBox 2"/>
          <p:cNvSpPr txBox="1"/>
          <p:nvPr/>
        </p:nvSpPr>
        <p:spPr>
          <a:xfrm>
            <a:off x="-7882" y="1299053"/>
            <a:ext cx="9360069" cy="4831080"/>
          </a:xfrm>
          <a:prstGeom prst="rect">
            <a:avLst/>
          </a:prstGeom>
          <a:noFill/>
        </p:spPr>
        <p:txBody>
          <a:bodyPr wrap="square" anchor="ctr">
            <a:spAutoFit/>
          </a:bodyPr>
          <a:p>
            <a:pPr indent="457200">
              <a:lnSpc>
                <a:spcPct val="11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由于各种各样的原因，在获取的数据源中，经常存在重复的字段、重复的记录以及获取了与分析主题无关的数据项。这时，为了提高数据的质量，我们需要对源数据做去重处理和冗余处理。</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1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对于重复数据的处理，我们通常采用的方法是“排序合并”。具体做法是：现将数据库表中的记录按照指定的规则排序，然后通过比较邻近记录是否相似来检测记录是否有重复。这项工作包括排序和相似度计算两个步骤。常用的排序方法有：插入排序、冒泡排序、快速排序、希尔排序等。常用的相似度计算方法有：基本的字段匹配算法、标准的欧氏距离法、相关系数、信息熵等。</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1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另外，需要注意的是，对重复的数据项，尽量通过具体分析主题确定相关提取规则。在数据清洗阶段，对重复的数据切勿轻易的进行删除。尤其是不能将与分析主题相关的重要业务数据过滤掉。</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ct val="110000"/>
              </a:lnSpc>
              <a:spcBef>
                <a:spcPts val="0"/>
              </a:spcBef>
              <a:spcAft>
                <a:spcPts val="0"/>
              </a:spcAft>
              <a:defRPr/>
            </a:pPr>
            <a:r>
              <a:rPr lang="zh-CN" altLang="en-US" sz="2000" dirty="0">
                <a:solidFill>
                  <a:schemeClr val="tx1">
                    <a:lumMod val="75000"/>
                    <a:lumOff val="25000"/>
                  </a:schemeClr>
                </a:solidFill>
                <a:latin typeface="Candara" panose="020E0502030303020204"/>
                <a:ea typeface="微软雅黑" panose="020B0503020204020204" pitchFamily="34" charset="-122"/>
              </a:rPr>
              <a:t>对于与分析主题无关的数据项，也即我们通常说的冗余信息，同样，也不可直接剔除出数据源。而需要根据制定的提取规则通过子表的形式，生成新的和分析主题相关的数据表。</a:t>
            </a:r>
            <a:endParaRPr lang="zh-CN" altLang="en-US" sz="2000" b="1" dirty="0">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数据清洗</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118360" cy="414020"/>
            </a:xfrm>
            <a:prstGeom prst="rect">
              <a:avLst/>
            </a:prstGeom>
          </p:spPr>
          <p:txBody>
            <a:bodyPr wrap="none">
              <a:spAutoFit/>
            </a:bodyPr>
            <a:lstStyle/>
            <a:p>
              <a:r>
                <a:rPr lang="en-US" altLang="zh-CN" sz="2100" spc="225" dirty="0" smtClean="0">
                  <a:solidFill>
                    <a:schemeClr val="bg1"/>
                  </a:solidFill>
                </a:rPr>
                <a:t>11.2</a:t>
              </a:r>
              <a:r>
                <a:rPr lang="zh-CN" altLang="en-US" sz="2100" spc="225" dirty="0">
                  <a:solidFill>
                    <a:schemeClr val="bg1"/>
                  </a:solidFill>
                </a:rPr>
                <a:t> </a:t>
              </a:r>
              <a:r>
                <a:rPr lang="zh-CN" sz="2100" spc="225" dirty="0">
                  <a:solidFill>
                    <a:schemeClr val="bg1"/>
                  </a:solidFill>
                </a:rPr>
                <a:t>数据存储</a:t>
              </a:r>
              <a:endParaRPr lang="zh-CN" sz="2100" spc="225" dirty="0">
                <a:solidFill>
                  <a:schemeClr val="bg1"/>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01549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NumPy</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118360"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11.4</a:t>
              </a:r>
              <a:r>
                <a:rPr lang="zh-CN" altLang="en-US" sz="2100" spc="225" dirty="0">
                  <a:solidFill>
                    <a:schemeClr val="tx1">
                      <a:lumMod val="75000"/>
                      <a:lumOff val="25000"/>
                    </a:schemeClr>
                  </a:solidFill>
                </a:rPr>
                <a:t> 案例剖析</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TAG_VERSION" val="1.0"/>
  <p:tag name="KSO_WM_TEMPLATE_CATEGORY" val="custom"/>
  <p:tag name="KSO_WM_TEMPLATE_INDEX" val="20184553"/>
</p:tagLst>
</file>

<file path=ppt/tags/tag17.xml><?xml version="1.0" encoding="utf-8"?>
<p:tagLst xmlns:p="http://schemas.openxmlformats.org/presentationml/2006/main">
  <p:tag name="KSO_WM_TAG_VERSION" val="1.0"/>
  <p:tag name="KSO_WM_TEMPLATE_CATEGORY" val="custom"/>
  <p:tag name="KSO_WM_TEMPLATE_INDEX" val="20184553"/>
</p:tagLst>
</file>

<file path=ppt/tags/tag18.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8134</Words>
  <Application>WPS 演示</Application>
  <PresentationFormat>全屏显示(4:3)</PresentationFormat>
  <Paragraphs>525</Paragraphs>
  <Slides>54</Slides>
  <Notes>7</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54</vt:i4>
      </vt:variant>
    </vt:vector>
  </HeadingPairs>
  <TitlesOfParts>
    <vt:vector size="69" baseType="lpstr">
      <vt:lpstr>Arial</vt:lpstr>
      <vt:lpstr>宋体</vt:lpstr>
      <vt:lpstr>Wingdings</vt:lpstr>
      <vt:lpstr>黑体</vt:lpstr>
      <vt:lpstr>微软雅黑</vt:lpstr>
      <vt:lpstr>Candara</vt:lpstr>
      <vt:lpstr>Arial Unicode MS</vt:lpstr>
      <vt:lpstr>Calibri</vt:lpstr>
      <vt:lpstr>Office 主题</vt:lpstr>
      <vt:lpstr>1_Office 主题</vt:lpstr>
      <vt:lpstr>2_Office 主题</vt:lpstr>
      <vt:lpstr>3_Office 主题</vt:lpstr>
      <vt:lpstr>4_Office 主题</vt:lpstr>
      <vt:lpstr>5_Office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146</cp:revision>
  <dcterms:created xsi:type="dcterms:W3CDTF">2018-03-01T02:03:00Z</dcterms:created>
  <dcterms:modified xsi:type="dcterms:W3CDTF">2019-02-28T06:38:37Z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