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3"/>
    <p:sldMasterId id="2147483672" r:id="rId4"/>
    <p:sldMasterId id="2147483676" r:id="rId5"/>
    <p:sldMasterId id="2147483680" r:id="rId6"/>
    <p:sldMasterId id="2147483684" r:id="rId7"/>
    <p:sldMasterId id="2147483689" r:id="rId8"/>
  </p:sldMasterIdLst>
  <p:notesMasterIdLst>
    <p:notesMasterId r:id="rId11"/>
  </p:notesMasterIdLst>
  <p:sldIdLst>
    <p:sldId id="257" r:id="rId9"/>
    <p:sldId id="380" r:id="rId10"/>
    <p:sldId id="314" r:id="rId12"/>
    <p:sldId id="381" r:id="rId13"/>
    <p:sldId id="382" r:id="rId14"/>
    <p:sldId id="391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2" r:id="rId23"/>
    <p:sldId id="390" r:id="rId24"/>
    <p:sldId id="393" r:id="rId25"/>
    <p:sldId id="395" r:id="rId26"/>
    <p:sldId id="394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15" r:id="rId37"/>
    <p:sldId id="416" r:id="rId38"/>
    <p:sldId id="417" r:id="rId39"/>
    <p:sldId id="418" r:id="rId40"/>
    <p:sldId id="419" r:id="rId41"/>
    <p:sldId id="420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70" d="100"/>
          <a:sy n="70" d="100"/>
        </p:scale>
        <p:origin x="-1308" y="-216"/>
      </p:cViewPr>
      <p:guideLst>
        <p:guide orient="horz" pos="2153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BAAA1-E281-4744-B3FB-F2AF5002EA9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Of  69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</a:rPr>
              <a:t>感谢聆听</a:t>
            </a:r>
            <a:endParaRPr lang="zh-CN" altLang="en-US" sz="7200" spc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</a:rPr>
              <a:t>感谢聆听</a:t>
            </a:r>
            <a:endParaRPr lang="zh-CN" altLang="en-US" sz="7200" spc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</a:rPr>
              <a:t>感谢聆听</a:t>
            </a:r>
            <a:endParaRPr lang="zh-CN" altLang="en-US" sz="7200" spc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</a:rPr>
              <a:t>感谢聆听</a:t>
            </a:r>
            <a:endParaRPr lang="zh-CN" altLang="en-US" sz="7200" spc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rgbClr val="FFFFFF"/>
                </a:solidFill>
              </a:rPr>
              <a:t>感谢聆听</a:t>
            </a:r>
            <a:endParaRPr lang="zh-CN" altLang="en-US" sz="7200" spc="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7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6.jpeg"/><Relationship Id="rId1" Type="http://schemas.openxmlformats.org/officeDocument/2006/relationships/hyperlink" Target="http://www.cstor.cn/proTextdetail_10766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4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3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2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30.png"/><Relationship Id="rId2" Type="http://schemas.openxmlformats.org/officeDocument/2006/relationships/image" Target="../media/image21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9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8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7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6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5.png"/><Relationship Id="rId1" Type="http://schemas.openxmlformats.org/officeDocument/2006/relationships/hyperlink" Target="http://www.chinaznyj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228" y="728895"/>
            <a:ext cx="7426960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8000" b="1" spc="300" dirty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277654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李肖俊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                     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刘  河    钟  涛     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3259599" y="238020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5964326" y="2743274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2451335" y="2757907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10.2.2 </a:t>
            </a:r>
            <a:r>
              <a:rPr lang="zh-CN" altLang="en-US" sz="2000" dirty="0" smtClean="0"/>
              <a:t>读取</a:t>
            </a:r>
            <a:r>
              <a:rPr lang="zh-CN" altLang="en-US" sz="2000" dirty="0"/>
              <a:t>行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readlines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用于读取文件中所有行，直到结束符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EOF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，并返回列表，包括所有行的信息。该列表可以由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for... in ...”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结构进行处理。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readlines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方法语法如下：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fileObject.readlines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10.2.3 </a:t>
            </a:r>
            <a:r>
              <a:rPr lang="zh-CN" altLang="en-US" sz="2000" dirty="0" smtClean="0"/>
              <a:t>关闭</a:t>
            </a:r>
            <a:r>
              <a:rPr lang="zh-CN" altLang="en-US" sz="2000" dirty="0"/>
              <a:t>文件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用于关闭该文件，并清除文件缓冲区里的信息，关闭文件后不能再进行写入。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fileObject.close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当一个文件对象的引用被重新指定给另一个文件时，系统会关闭先前打开的文件。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10.2.4 </a:t>
            </a:r>
            <a:r>
              <a:rPr lang="zh-CN" altLang="en-US" sz="2000" dirty="0" smtClean="0"/>
              <a:t>文件</a:t>
            </a:r>
            <a:r>
              <a:rPr lang="zh-CN" altLang="en-US" sz="2000" dirty="0"/>
              <a:t>重命名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rename()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用于将当前文件名称重新命名为一个新文件名称。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os.rename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current_filename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new_filename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current_filename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：当前文件的名称；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new_filename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：重新命名后的文件名称。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注意：要使用这个内置函数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rename()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，你必须先导入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模块，然后才可以调用相关的功能。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10.2.5 </a:t>
            </a:r>
            <a:r>
              <a:rPr lang="zh-CN" altLang="en-US" sz="2000" dirty="0" smtClean="0"/>
              <a:t>删除</a:t>
            </a:r>
            <a:r>
              <a:rPr lang="zh-CN" altLang="en-US" sz="2000" dirty="0"/>
              <a:t>文件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用于删除系统中已经存在的文件。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os.remove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file_name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file_name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系统中已经存在的文件名称，即将删除的文件名称。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注意：要使用这个内置函数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，你必须先导入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模块，然后才可以调用相关的功能。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0886" y="3024022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white"/>
                  </a:solidFill>
                </a:rPr>
                <a:t>10.3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</a:t>
              </a:r>
              <a:r>
                <a:rPr lang="en-US" altLang="zh-CN" sz="2100" spc="225" dirty="0">
                  <a:solidFill>
                    <a:prstClr val="white"/>
                  </a:solidFill>
                </a:rPr>
                <a:t>String I/O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函数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376018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25324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实验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968037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小结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672027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基本的目录方法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10.3.1</a:t>
            </a:r>
            <a:r>
              <a:rPr lang="zh-CN" altLang="en-US" sz="2000" dirty="0"/>
              <a:t>输出到屏幕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print([string] [,string])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为可选参数，零个或多个用逗号隔开的表达式。其中，如果是数学表达式，则直接计算出结果。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方法的应用如下所示：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print("Python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是一门简单易学的语言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!\n",12.5+987)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是一门简单易学的语言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999.5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en-US" altLang="zh-CN" sz="2100" b="1" spc="225" dirty="0">
                <a:solidFill>
                  <a:prstClr val="white"/>
                </a:solidFill>
              </a:rPr>
              <a:t>String I/O</a:t>
            </a:r>
            <a:r>
              <a:rPr lang="zh-CN" altLang="en-US" sz="2100" b="1" spc="225" dirty="0">
                <a:solidFill>
                  <a:prstClr val="white"/>
                </a:solidFill>
              </a:rPr>
              <a:t>函数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10.3.2 </a:t>
            </a:r>
            <a:r>
              <a:rPr lang="zh-CN" altLang="en-US" sz="2000" dirty="0" smtClean="0"/>
              <a:t>读取</a:t>
            </a:r>
            <a:r>
              <a:rPr lang="zh-CN" altLang="en-US" sz="2000" dirty="0"/>
              <a:t>键盘输入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input([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keystring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keystring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可以接收从键盘输入的字符串，也可以是一个表达式作为输入，返回的是运算结果。返回的结果作为对象供系统引用。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方法应用如下所示：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input("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请从键盘输入：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请从键盘输入：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编程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实践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10.3 </a:t>
            </a:r>
            <a:r>
              <a:rPr lang="en-US" altLang="zh-CN" sz="2100" b="1" spc="225" dirty="0">
                <a:solidFill>
                  <a:prstClr val="white"/>
                </a:solidFill>
              </a:rPr>
              <a:t>String I/O</a:t>
            </a:r>
            <a:r>
              <a:rPr lang="zh-CN" altLang="en-US" sz="2100" b="1" spc="225" dirty="0">
                <a:solidFill>
                  <a:prstClr val="white"/>
                </a:solidFill>
              </a:rPr>
              <a:t>函数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0886" y="3672027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white"/>
                  </a:solidFill>
                </a:rPr>
                <a:t>10.4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基本的目录方法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376018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实验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968037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小结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024022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10.4.1</a:t>
            </a:r>
            <a:r>
              <a:rPr lang="zh-CN" altLang="en-US" sz="2000" dirty="0"/>
              <a:t>创建目录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16873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mkdir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os.mkdir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新建的目录名称，必须要带目录的完整路径。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注意：要使用目录操作相关的内置函数，必须先导入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模块，然后才可以调用相关的功能。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os.mkdir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方法应用如下所示：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os.mkdir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("G:\\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test_dir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的目录方法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10.4.2 </a:t>
            </a:r>
            <a:r>
              <a:rPr lang="zh-CN" altLang="en-US" sz="2000" dirty="0" smtClean="0"/>
              <a:t>显示</a:t>
            </a:r>
            <a:r>
              <a:rPr lang="zh-CN" altLang="en-US" sz="2000" dirty="0"/>
              <a:t>当前工作目录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16873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显示当前的工作目录。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方法应用如下所示：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'C:\\Users\\Lenovo\\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AppData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\\Local\\Programs\\Python\\Python36-32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的目录方法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1728013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white"/>
                  </a:solidFill>
                </a:rPr>
                <a:t>10.1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打开文件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376018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基本的文件方法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024022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实验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968037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小结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672027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基本的目录方法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10.4.3 </a:t>
            </a:r>
            <a:r>
              <a:rPr lang="zh-CN" altLang="en-US" sz="2000" dirty="0" smtClean="0"/>
              <a:t>改变</a:t>
            </a:r>
            <a:r>
              <a:rPr lang="zh-CN" altLang="en-US" sz="2000" dirty="0"/>
              <a:t>目录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16873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os.chdir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要改变的新的工作目录名称，需要带目录的完整路径。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os.chdir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方法应用如下所示：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'C:\\Users\\Lenovo\\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AppData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\\Local\\Programs\\Python\\Python36-32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的目录方法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10.4.3 </a:t>
            </a:r>
            <a:r>
              <a:rPr lang="zh-CN" altLang="en-US" sz="2000" dirty="0" smtClean="0"/>
              <a:t>改变</a:t>
            </a:r>
            <a:r>
              <a:rPr lang="zh-CN" altLang="en-US" sz="2000" dirty="0"/>
              <a:t>目录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16873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os.chdir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("G:\\")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os.getcwd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'G:\\'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上例中，先将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模块导入系统中，调用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方法显示当前的工作目录，然后改变当前的工作目录为：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盘根目录，最后用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getcwd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方法验证操作结果。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的目录方法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10.4.4 </a:t>
            </a:r>
            <a:r>
              <a:rPr lang="zh-CN" altLang="en-US" sz="2000" dirty="0" smtClean="0"/>
              <a:t>删除</a:t>
            </a:r>
            <a:r>
              <a:rPr lang="zh-CN" altLang="en-US" sz="2000" dirty="0"/>
              <a:t>目录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16873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/>
              <a:t>rmdir</a:t>
            </a:r>
            <a:r>
              <a:rPr lang="en-US" altLang="zh-CN" sz="2000" dirty="0"/>
              <a:t>()</a:t>
            </a:r>
            <a:r>
              <a:rPr lang="zh-CN" altLang="en-US" sz="2000" dirty="0"/>
              <a:t>方法：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语法格式如下：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os.rmdir</a:t>
            </a:r>
            <a:r>
              <a:rPr lang="en-US" altLang="zh-CN" sz="2000" dirty="0"/>
              <a:t>("</a:t>
            </a:r>
            <a:r>
              <a:rPr lang="en-US" altLang="zh-CN" sz="2000" dirty="0" err="1"/>
              <a:t>dirname</a:t>
            </a:r>
            <a:r>
              <a:rPr lang="en-US" altLang="zh-CN" sz="2000" dirty="0"/>
              <a:t>")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dirname</a:t>
            </a:r>
            <a:r>
              <a:rPr lang="en-US" altLang="zh-CN" sz="2000" dirty="0"/>
              <a:t>——</a:t>
            </a:r>
            <a:r>
              <a:rPr lang="zh-CN" altLang="en-US" sz="2000" dirty="0"/>
              <a:t>要删除的目录名称，需要带目录的完整路径。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 err="1"/>
              <a:t>os.rmdir</a:t>
            </a:r>
            <a:r>
              <a:rPr lang="en-US" altLang="zh-CN" sz="2000" dirty="0"/>
              <a:t>()</a:t>
            </a:r>
            <a:r>
              <a:rPr lang="zh-CN" altLang="en-US" sz="2000" dirty="0"/>
              <a:t>方法应用如下所示：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&gt;&gt;&gt; import </a:t>
            </a:r>
            <a:r>
              <a:rPr lang="en-US" altLang="zh-CN" sz="2000" dirty="0" err="1"/>
              <a:t>os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&gt;&gt;&gt; </a:t>
            </a:r>
            <a:r>
              <a:rPr lang="en-US" altLang="zh-CN" sz="2000" dirty="0" err="1"/>
              <a:t>os.rmdir</a:t>
            </a:r>
            <a:r>
              <a:rPr lang="en-US" altLang="zh-CN" sz="2000" dirty="0"/>
              <a:t>("G:\\</a:t>
            </a:r>
            <a:r>
              <a:rPr lang="en-US" altLang="zh-CN" sz="2000" dirty="0" err="1"/>
              <a:t>new_dir</a:t>
            </a:r>
            <a:r>
              <a:rPr lang="en-US" altLang="zh-CN" sz="2000" dirty="0"/>
              <a:t>")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上例中，先将</a:t>
            </a:r>
            <a:r>
              <a:rPr lang="en-US" altLang="zh-CN" sz="2000" dirty="0" err="1"/>
              <a:t>os</a:t>
            </a:r>
            <a:r>
              <a:rPr lang="zh-CN" altLang="en-US" sz="2000" dirty="0"/>
              <a:t>模块导入系统中，调用</a:t>
            </a:r>
            <a:r>
              <a:rPr lang="en-US" altLang="zh-CN" sz="2000" dirty="0" err="1"/>
              <a:t>rmdir</a:t>
            </a:r>
            <a:r>
              <a:rPr lang="en-US" altLang="zh-CN" sz="2000" dirty="0"/>
              <a:t>()</a:t>
            </a:r>
            <a:r>
              <a:rPr lang="zh-CN" altLang="en-US" sz="2000" dirty="0"/>
              <a:t>方法删除目录：</a:t>
            </a:r>
            <a:r>
              <a:rPr lang="en-US" altLang="zh-CN" sz="2000" dirty="0"/>
              <a:t>G:\new_dir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的目录方法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0886" y="4320032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white"/>
                  </a:solidFill>
                </a:rPr>
                <a:t>10.5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实验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376018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672027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968037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小结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024022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10.5.1 </a:t>
            </a:r>
            <a:r>
              <a:rPr lang="zh-CN" alt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文件操作</a:t>
            </a:r>
            <a:endParaRPr lang="zh-CN" altLang="en-US" sz="20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endParaRPr lang="zh-CN" altLang="en-US" sz="2100" b="1" spc="225" dirty="0">
              <a:solidFill>
                <a:prstClr val="white"/>
              </a:solidFill>
            </a:endParaRPr>
          </a:p>
          <a:p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11" name="文本占位符 1"/>
          <p:cNvSpPr txBox="1"/>
          <p:nvPr/>
        </p:nvSpPr>
        <p:spPr>
          <a:xfrm>
            <a:off x="367089" y="1387751"/>
            <a:ext cx="7094537" cy="54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10.5.2 </a:t>
            </a:r>
            <a:r>
              <a:rPr lang="zh-CN" alt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目录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占位符 1"/>
          <p:cNvSpPr txBox="1"/>
          <p:nvPr/>
        </p:nvSpPr>
        <p:spPr>
          <a:xfrm>
            <a:off x="367089" y="1823503"/>
            <a:ext cx="7094537" cy="54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10.5.3 </a:t>
            </a:r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I/O</a:t>
            </a:r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函数的使用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68182" y="4968037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prstClr val="white"/>
                  </a:solidFill>
                </a:rPr>
                <a:t>10.6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小结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376018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672027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320032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实验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024022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89577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我们在这章里面系统学习了文件的读写操作、文件的各种系统操作以及存储对象等。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我们在保存文件的时候，如果遇到是列表、字典、集合，甚至是类的实例这些更加复杂的数据类型的时候，我们就变得不知所措了，也许我们会把这些数据类型转换成字符串再保存到一个文本文件里，但是我们发现把这个过程反过来，从文本文件恢复数据对象，把一个字符串恢复成列表，恢复成字典，甚至恢复成集合，类，类的实例，我们发现会是一件异常困难的事情，庆幸的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提供了一个功能强大的标准模块“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pickle”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，使我们将非常复杂的数据类型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比如列表，字典等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转换为二进制文件。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10.6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小结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5616042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white"/>
                  </a:solidFill>
                </a:rPr>
                <a:t>10.7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习题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2376018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10.2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基本的文件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3672027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方法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320032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实验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4968037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小结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024022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9400" cy="6879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 二进制文件与文本文件有什么区别？</a:t>
            </a:r>
            <a:endParaRPr altLang="zh-CN" sz="21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045901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使用内置函数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打开文件，创建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对象。在系统中，只有存在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对象后，用户才能对文件进行相应的操作。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 object = open(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file_name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access_mode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][, buffering])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各个参数的含义如下：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file_name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：访问文件的字符串值，必选参数项。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access_mode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：访问文件的模式，可选参数项。默认访问是只读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(“r”)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buffering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：设置文件缓冲区，可选参数项。默认缓冲区大小是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4096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字节。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打开</a:t>
            </a:r>
            <a:r>
              <a:rPr lang="zh-CN" altLang="en-US" sz="2100" b="1" spc="225" dirty="0">
                <a:solidFill>
                  <a:prstClr val="white"/>
                </a:solidFill>
              </a:rPr>
              <a:t>文件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10.1.1</a:t>
            </a:r>
            <a:r>
              <a:rPr lang="zh-CN" altLang="en-US" sz="2000" dirty="0"/>
              <a:t>文件模式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访问文件的模式有：读、写、追加等。以不同模式打开文件，详细功能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如（教材表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述）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例：以写模式打开并创建一个文件，如下所示：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str_file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open("G:\\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file_test.txt","w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打开</a:t>
            </a:r>
            <a:r>
              <a:rPr lang="zh-CN" altLang="en-US" sz="2100" b="1" spc="225" dirty="0">
                <a:solidFill>
                  <a:prstClr val="white"/>
                </a:solidFill>
              </a:rPr>
              <a:t>文件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10.1.2</a:t>
            </a:r>
            <a:r>
              <a:rPr lang="zh-CN" altLang="en-US" sz="2000" dirty="0" smtClean="0"/>
              <a:t>文件</a:t>
            </a:r>
            <a:r>
              <a:rPr lang="zh-CN" altLang="en-US" sz="2000" dirty="0"/>
              <a:t>缓冲区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文件缓冲区，一般分为三种模式：全缓冲、无缓冲、行缓冲。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全缓冲：默认情况下，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文件写入采用全缓冲模式，空间大小为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4096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字节。前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4096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个字节的信息都会写在缓冲区中，当第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4097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个字节写入的时候，系统会把先前的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4096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个字节通过系统调用写入文件。同样，可以用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Buffering=n(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单位为：字节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自定义缓冲区的大小。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行缓冲：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Buffering=1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，系统每遇到一个换行符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(’\n’)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才进行系统调用，将缓冲区的信息写入文件。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无缓冲：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Buffering=0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，当需要将系统产生的信息实时写入文件时，就须要设置为无缓冲的模式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打开</a:t>
            </a:r>
            <a:r>
              <a:rPr lang="zh-CN" altLang="en-US" sz="2100" b="1" spc="225" dirty="0">
                <a:solidFill>
                  <a:prstClr val="white"/>
                </a:solidFill>
              </a:rPr>
              <a:t>文件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C000"/>
                  </a:solidFill>
                </a:rPr>
                <a:t>第十章</a:t>
              </a:r>
              <a:r>
                <a:rPr lang="zh-CN" altLang="en-US" sz="2800" dirty="0">
                  <a:solidFill>
                    <a:srgbClr val="FFC000"/>
                  </a:solidFill>
                </a:rPr>
                <a:t>　文件操作</a:t>
              </a:r>
              <a:endParaRPr lang="zh-CN" alt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40886" y="2376099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>
                  <a:solidFill>
                    <a:prstClr val="white"/>
                  </a:solidFill>
                </a:rPr>
                <a:t>10.2</a:t>
              </a:r>
              <a:r>
                <a:rPr lang="zh-CN" altLang="en-US" sz="2100" spc="225" dirty="0">
                  <a:solidFill>
                    <a:prstClr val="white"/>
                  </a:solidFill>
                </a:rPr>
                <a:t> 基本的文件方法</a:t>
              </a:r>
              <a:endParaRPr lang="zh-CN" altLang="en-US" sz="2100" spc="225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1728013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118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10.1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打开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文件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4" y="3024022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5244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10.3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String I/O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函数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320032"/>
            <a:ext cx="5693399" cy="424801"/>
            <a:chOff x="1807265" y="3866296"/>
            <a:chExt cx="5693399" cy="424801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10.5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实验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6985" y="6111240"/>
            <a:ext cx="9144000" cy="5581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大数据应用人才培养系列教材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70454" y="4968037"/>
            <a:ext cx="5693399" cy="424800"/>
            <a:chOff x="1807265" y="3400693"/>
            <a:chExt cx="5693399" cy="424800"/>
          </a:xfrm>
        </p:grpSpPr>
        <p:sp>
          <p:nvSpPr>
            <p:cNvPr id="34" name="圆角矩形 33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814" y="3411473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10.6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小结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770454" y="5616042"/>
            <a:ext cx="5693399" cy="424801"/>
            <a:chOff x="1807265" y="3866296"/>
            <a:chExt cx="5693399" cy="424801"/>
          </a:xfrm>
        </p:grpSpPr>
        <p:sp>
          <p:nvSpPr>
            <p:cNvPr id="43" name="圆角矩形 4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81814" y="3877077"/>
              <a:ext cx="152781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10.7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习题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43158" y="3672027"/>
            <a:ext cx="5693399" cy="424800"/>
            <a:chOff x="1807265" y="3400693"/>
            <a:chExt cx="5693399" cy="424800"/>
          </a:xfrm>
        </p:grpSpPr>
        <p:sp>
          <p:nvSpPr>
            <p:cNvPr id="55" name="圆角矩形 54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881814" y="3411473"/>
              <a:ext cx="30041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基本的目录方法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10.2.1 </a:t>
            </a:r>
            <a:r>
              <a:rPr lang="zh-CN" altLang="en-US" sz="2000" dirty="0" smtClean="0"/>
              <a:t>读</a:t>
            </a:r>
            <a:r>
              <a:rPr lang="zh-CN" altLang="en-US" sz="2000" dirty="0"/>
              <a:t>和写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read()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fileobject.read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([size])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从文件中读取的字节数，如果未指定则读取文件的全部信息。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返回值为从文件中读取的字符串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10.2.1 </a:t>
            </a:r>
            <a:r>
              <a:rPr lang="zh-CN" altLang="en-US" sz="2000" dirty="0" smtClean="0"/>
              <a:t>读</a:t>
            </a:r>
            <a:r>
              <a:rPr lang="zh-CN" altLang="en-US" sz="2000" dirty="0"/>
              <a:t>和写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write()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fileobject.write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(string)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方法将字符串写入一个打开的文件。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方法不会自动在字符串的末尾添加换行符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('\n')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，需要人为在字符串末尾添加换行符。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10.2.2 </a:t>
            </a:r>
            <a:r>
              <a:rPr lang="zh-CN" altLang="en-US" sz="2000" dirty="0" smtClean="0"/>
              <a:t>读取</a:t>
            </a:r>
            <a:r>
              <a:rPr lang="zh-CN" altLang="en-US" sz="2000" dirty="0"/>
              <a:t>行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3"/>
            <a:ext cx="8260504" cy="4686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1.readline()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用于从文件中读取整行，包括”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\n”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语法格式如下：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fileObject.readline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([size])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 --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从文件中读取的字节数，如果参数为正整数，则返回指定大小的字符串数据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10.2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基本</a:t>
            </a:r>
            <a:r>
              <a:rPr lang="zh-CN" altLang="en-US" sz="2100" b="1" spc="225" dirty="0">
                <a:solidFill>
                  <a:prstClr val="white"/>
                </a:solidFill>
              </a:rPr>
              <a:t>的文件方法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</a:t>
            </a:r>
            <a:r>
              <a:rPr lang="zh-CN" altLang="en-US" sz="1355" dirty="0" smtClean="0">
                <a:solidFill>
                  <a:prstClr val="white"/>
                </a:solidFill>
              </a:rPr>
              <a:t>第十章 文件</a:t>
            </a:r>
            <a:r>
              <a:rPr lang="zh-CN" altLang="en-US" sz="1355" dirty="0">
                <a:solidFill>
                  <a:prstClr val="white"/>
                </a:solidFill>
              </a:rPr>
              <a:t>操作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4613</Words>
  <Application>WPS 演示</Application>
  <PresentationFormat>全屏显示(4:3)</PresentationFormat>
  <Paragraphs>452</Paragraphs>
  <Slides>33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繁华忧伤</cp:lastModifiedBy>
  <cp:revision>42</cp:revision>
  <dcterms:created xsi:type="dcterms:W3CDTF">2018-03-01T02:03:00Z</dcterms:created>
  <dcterms:modified xsi:type="dcterms:W3CDTF">2019-02-28T03:22:47Z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