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removePersonalInfoOnSave="1">
  <p:sldMasterIdLst>
    <p:sldMasterId id="2147483648" r:id="rId1"/>
    <p:sldMasterId id="2147483658" r:id="rId3"/>
  </p:sldMasterIdLst>
  <p:notesMasterIdLst>
    <p:notesMasterId r:id="rId58"/>
  </p:notesMasterIdLst>
  <p:sldIdLst>
    <p:sldId id="257" r:id="rId4"/>
    <p:sldId id="389" r:id="rId5"/>
    <p:sldId id="321" r:id="rId6"/>
    <p:sldId id="322" r:id="rId7"/>
    <p:sldId id="323" r:id="rId8"/>
    <p:sldId id="324" r:id="rId9"/>
    <p:sldId id="326" r:id="rId10"/>
    <p:sldId id="327" r:id="rId11"/>
    <p:sldId id="328" r:id="rId12"/>
    <p:sldId id="325" r:id="rId13"/>
    <p:sldId id="316" r:id="rId14"/>
    <p:sldId id="336" r:id="rId15"/>
    <p:sldId id="330" r:id="rId16"/>
    <p:sldId id="337" r:id="rId17"/>
    <p:sldId id="338" r:id="rId18"/>
    <p:sldId id="339" r:id="rId19"/>
    <p:sldId id="331" r:id="rId20"/>
    <p:sldId id="342" r:id="rId21"/>
    <p:sldId id="340" r:id="rId22"/>
    <p:sldId id="332" r:id="rId23"/>
    <p:sldId id="343" r:id="rId24"/>
    <p:sldId id="344" r:id="rId25"/>
    <p:sldId id="345" r:id="rId26"/>
    <p:sldId id="317" r:id="rId27"/>
    <p:sldId id="346" r:id="rId28"/>
    <p:sldId id="347" r:id="rId29"/>
    <p:sldId id="348" r:id="rId30"/>
    <p:sldId id="349" r:id="rId31"/>
    <p:sldId id="350" r:id="rId32"/>
    <p:sldId id="351" r:id="rId33"/>
    <p:sldId id="352" r:id="rId34"/>
    <p:sldId id="353" r:id="rId35"/>
    <p:sldId id="354" r:id="rId36"/>
    <p:sldId id="318" r:id="rId37"/>
    <p:sldId id="355" r:id="rId38"/>
    <p:sldId id="356" r:id="rId39"/>
    <p:sldId id="357" r:id="rId40"/>
    <p:sldId id="358" r:id="rId41"/>
    <p:sldId id="359" r:id="rId42"/>
    <p:sldId id="360" r:id="rId43"/>
    <p:sldId id="361" r:id="rId44"/>
    <p:sldId id="362" r:id="rId45"/>
    <p:sldId id="363" r:id="rId46"/>
    <p:sldId id="364" r:id="rId47"/>
    <p:sldId id="365" r:id="rId48"/>
    <p:sldId id="319" r:id="rId49"/>
    <p:sldId id="366" r:id="rId50"/>
    <p:sldId id="320" r:id="rId51"/>
    <p:sldId id="381" r:id="rId52"/>
    <p:sldId id="382" r:id="rId53"/>
    <p:sldId id="383" r:id="rId54"/>
    <p:sldId id="384" r:id="rId55"/>
    <p:sldId id="442" r:id="rId56"/>
    <p:sldId id="386"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94" d="100"/>
          <a:sy n="94" d="100"/>
        </p:scale>
        <p:origin x="131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notesMaster" Target="notesMasters/notes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628650" y="2187443"/>
            <a:ext cx="78867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2615609"/>
            <a:ext cx="3868340"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2615609"/>
            <a:ext cx="3887391"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2159000"/>
            <a:ext cx="428625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2428875" y="3733201"/>
            <a:ext cx="428625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713673"/>
            <a:ext cx="3511241"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4231888" y="713673"/>
            <a:ext cx="428391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28650" y="2313873"/>
            <a:ext cx="3511241"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365125"/>
            <a:ext cx="681676"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628649" y="365125"/>
            <a:ext cx="7084832"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754535" y="2048547"/>
            <a:ext cx="5693399" cy="415498"/>
            <a:chOff x="1807265" y="2462595"/>
            <a:chExt cx="5693399" cy="415498"/>
          </a:xfrm>
          <a:solidFill>
            <a:srgbClr val="2E75B6"/>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chemeClr val="tx1">
                    <a:lumMod val="75000"/>
                    <a:lumOff val="25000"/>
                  </a:schemeClr>
                </a:solidFill>
              </a:rPr>
              <a:t> </a:t>
            </a:r>
            <a:endParaRPr lang="zh-CN" altLang="en-US" sz="2100" dirty="0">
              <a:solidFill>
                <a:schemeClr val="tx1">
                  <a:lumMod val="75000"/>
                  <a:lumOff val="25000"/>
                </a:scheme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chemeClr val="tx1">
                  <a:lumMod val="75000"/>
                  <a:lumOff val="25000"/>
                </a:scheme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a:solidFill>
            <a:srgbClr val="2E75B6"/>
          </a:solidFill>
        </p:grpSpPr>
        <p:sp>
          <p:nvSpPr>
            <p:cNvPr id="21"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矩形 21"/>
            <p:cNvSpPr/>
            <p:nvPr/>
          </p:nvSpPr>
          <p:spPr>
            <a:xfrm>
              <a:off x="1881814" y="2945869"/>
              <a:ext cx="184731" cy="415498"/>
            </a:xfrm>
            <a:prstGeom prst="rect">
              <a:avLst/>
            </a:prstGeom>
            <a:grpFill/>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chemeClr val="tx1">
                    <a:lumMod val="75000"/>
                    <a:lumOff val="25000"/>
                  </a:schemeClr>
                </a:solidFill>
              </a:rPr>
              <a:t> </a:t>
            </a:r>
            <a:endParaRPr lang="zh-CN" altLang="en-US" sz="2100" dirty="0">
              <a:solidFill>
                <a:schemeClr val="tx1">
                  <a:lumMod val="75000"/>
                  <a:lumOff val="25000"/>
                </a:scheme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chemeClr val="tx1">
                  <a:lumMod val="75000"/>
                  <a:lumOff val="25000"/>
                </a:scheme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a:solidFill>
            <a:srgbClr val="2E75B6"/>
          </a:solidFill>
        </p:grpSpPr>
        <p:sp>
          <p:nvSpPr>
            <p:cNvPr id="24"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81814" y="3411473"/>
              <a:ext cx="184731" cy="415498"/>
            </a:xfrm>
            <a:prstGeom prst="rect">
              <a:avLst/>
            </a:prstGeom>
            <a:grpFill/>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chemeClr val="tx1">
                    <a:lumMod val="75000"/>
                    <a:lumOff val="25000"/>
                  </a:schemeClr>
                </a:solidFill>
              </a:rPr>
              <a:t> </a:t>
            </a:r>
            <a:endParaRPr lang="zh-CN" altLang="en-US" sz="2100" dirty="0">
              <a:solidFill>
                <a:schemeClr val="tx1">
                  <a:lumMod val="75000"/>
                  <a:lumOff val="25000"/>
                </a:scheme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chemeClr val="tx1">
                  <a:lumMod val="75000"/>
                  <a:lumOff val="25000"/>
                </a:scheme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a:solidFill>
            <a:srgbClr val="2E75B6"/>
          </a:solidFill>
        </p:grpSpPr>
        <p:sp>
          <p:nvSpPr>
            <p:cNvPr id="27" name="圆角矩形 52"/>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 name="矩形 27"/>
            <p:cNvSpPr/>
            <p:nvPr/>
          </p:nvSpPr>
          <p:spPr>
            <a:xfrm>
              <a:off x="1881814" y="3877077"/>
              <a:ext cx="184731" cy="415498"/>
            </a:xfrm>
            <a:prstGeom prst="rect">
              <a:avLst/>
            </a:prstGeom>
            <a:grpFill/>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chemeClr val="tx1">
                    <a:lumMod val="75000"/>
                    <a:lumOff val="25000"/>
                  </a:schemeClr>
                </a:solidFill>
              </a:rPr>
              <a:t> </a:t>
            </a:r>
            <a:endParaRPr lang="zh-CN" altLang="en-US" sz="2100" dirty="0">
              <a:solidFill>
                <a:schemeClr val="tx1">
                  <a:lumMod val="75000"/>
                  <a:lumOff val="25000"/>
                </a:scheme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chemeClr val="tx1">
                  <a:lumMod val="75000"/>
                  <a:lumOff val="25000"/>
                </a:scheme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2E75B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chemeClr val="tx1">
                    <a:lumMod val="75000"/>
                    <a:lumOff val="25000"/>
                  </a:schemeClr>
                </a:solidFill>
              </a:rPr>
              <a:t> </a:t>
            </a:r>
            <a:endParaRPr lang="zh-CN" altLang="en-US" sz="2100" dirty="0">
              <a:solidFill>
                <a:schemeClr val="tx1">
                  <a:lumMod val="75000"/>
                  <a:lumOff val="25000"/>
                </a:scheme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chemeClr val="tx1">
                  <a:lumMod val="75000"/>
                  <a:lumOff val="25000"/>
                </a:scheme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chemeClr val="tx1">
                    <a:lumMod val="75000"/>
                    <a:lumOff val="25000"/>
                  </a:schemeClr>
                </a:solidFill>
              </a:rPr>
              <a:t> </a:t>
            </a:r>
            <a:endParaRPr lang="zh-CN" altLang="en-US" sz="2100" dirty="0">
              <a:solidFill>
                <a:schemeClr val="tx1">
                  <a:lumMod val="75000"/>
                  <a:lumOff val="25000"/>
                </a:scheme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2E75B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chemeClr val="tx1">
                  <a:lumMod val="75000"/>
                  <a:lumOff val="25000"/>
                </a:scheme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内容占位符 9"/>
          <p:cNvSpPr>
            <a:spLocks noGrp="1"/>
          </p:cNvSpPr>
          <p:nvPr>
            <p:ph sz="quarter" idx="15" hasCustomPrompt="1"/>
          </p:nvPr>
        </p:nvSpPr>
        <p:spPr>
          <a:xfrm>
            <a:off x="628650" y="204166"/>
            <a:ext cx="3732213" cy="571500"/>
          </a:xfrm>
        </p:spPr>
        <p:txBody>
          <a:bodyPr/>
          <a:lstStyle>
            <a:lvl1pPr marL="0" indent="0">
              <a:buNone/>
              <a:defRPr b="1">
                <a:solidFill>
                  <a:schemeClr val="bg1"/>
                </a:solidFill>
              </a:defRPr>
            </a:lvl1pPr>
          </a:lstStyle>
          <a:p>
            <a:pPr lvl="0"/>
            <a:r>
              <a:rPr lang="zh-CN" altLang="en-US" dirty="0"/>
              <a:t>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tags" Target="../tags/tag3.xml"/><Relationship Id="rId11" Type="http://schemas.openxmlformats.org/officeDocument/2006/relationships/tags" Target="../tags/tag2.xml"/><Relationship Id="rId10" Type="http://schemas.openxmlformats.org/officeDocument/2006/relationships/tags" Target="../tags/tag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0"/>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1"/>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6.png"/><Relationship Id="rId1" Type="http://schemas.openxmlformats.org/officeDocument/2006/relationships/hyperlink" Target="https://www.python.org/downloads/mac-osx/"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5.png"/><Relationship Id="rId1"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9.png"/><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1.png"/><Relationship Id="rId1"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hyperlink" Target="http://www.cstor.cn/proTextdetail_11007.html" TargetMode="External"/><Relationship Id="rId4" Type="http://schemas.openxmlformats.org/officeDocument/2006/relationships/image" Target="../media/image36.jpeg"/><Relationship Id="rId3" Type="http://schemas.openxmlformats.org/officeDocument/2006/relationships/hyperlink" Target="http://www.cstor.cn/proTextdetail_12031.html" TargetMode="External"/><Relationship Id="rId2" Type="http://schemas.openxmlformats.org/officeDocument/2006/relationships/image" Target="../media/image35.jpeg"/><Relationship Id="rId1" Type="http://schemas.openxmlformats.org/officeDocument/2006/relationships/hyperlink" Target="http://www.cstor.cn/proTextdetail_10766.html" TargetMode="Externa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1.xml"/><Relationship Id="rId7" Type="http://schemas.openxmlformats.org/officeDocument/2006/relationships/image" Target="../media/image44.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53.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53.png"/><Relationship Id="rId7" Type="http://schemas.openxmlformats.org/officeDocument/2006/relationships/hyperlink" Target="http://www.chinarobots.cn/" TargetMode="External"/><Relationship Id="rId6" Type="http://schemas.openxmlformats.org/officeDocument/2006/relationships/image" Target="../media/image52.png"/><Relationship Id="rId5" Type="http://schemas.openxmlformats.org/officeDocument/2006/relationships/hyperlink" Target="http://www.chinaaiworld.cn/" TargetMode="External"/><Relationship Id="rId4" Type="http://schemas.openxmlformats.org/officeDocument/2006/relationships/image" Target="../media/image51.png"/><Relationship Id="rId3" Type="http://schemas.openxmlformats.org/officeDocument/2006/relationships/hyperlink" Target="http://www.chinacloud.cn/" TargetMode="External"/><Relationship Id="rId27" Type="http://schemas.openxmlformats.org/officeDocument/2006/relationships/slideLayout" Target="../slideLayouts/slideLayout11.xml"/><Relationship Id="rId26" Type="http://schemas.openxmlformats.org/officeDocument/2006/relationships/image" Target="../media/image63.png"/><Relationship Id="rId25" Type="http://schemas.openxmlformats.org/officeDocument/2006/relationships/image" Target="../media/image62.png"/><Relationship Id="rId24" Type="http://schemas.openxmlformats.org/officeDocument/2006/relationships/hyperlink" Target="http://www.envicloud.cn/" TargetMode="External"/><Relationship Id="rId23" Type="http://schemas.openxmlformats.org/officeDocument/2006/relationships/image" Target="../media/image61.png"/><Relationship Id="rId22" Type="http://schemas.openxmlformats.org/officeDocument/2006/relationships/image" Target="../media/image60.png"/><Relationship Id="rId21" Type="http://schemas.openxmlformats.org/officeDocument/2006/relationships/hyperlink" Target="http://www.wanwuyun.com/" TargetMode="External"/><Relationship Id="rId20" Type="http://schemas.openxmlformats.org/officeDocument/2006/relationships/image" Target="../media/image59.png"/><Relationship Id="rId2" Type="http://schemas.openxmlformats.org/officeDocument/2006/relationships/image" Target="../media/image50.png"/><Relationship Id="rId19" Type="http://schemas.openxmlformats.org/officeDocument/2006/relationships/hyperlink" Target="http://www.smartcitychina.cn/" TargetMode="External"/><Relationship Id="rId18" Type="http://schemas.openxmlformats.org/officeDocument/2006/relationships/image" Target="../media/image58.png"/><Relationship Id="rId17" Type="http://schemas.openxmlformats.org/officeDocument/2006/relationships/hyperlink" Target="http://www.netofthings.cn/" TargetMode="External"/><Relationship Id="rId16" Type="http://schemas.openxmlformats.org/officeDocument/2006/relationships/image" Target="../media/image57.png"/><Relationship Id="rId15" Type="http://schemas.openxmlformats.org/officeDocument/2006/relationships/hyperlink" Target="http://www.thebigdata.cn/" TargetMode="External"/><Relationship Id="rId14" Type="http://schemas.openxmlformats.org/officeDocument/2006/relationships/image" Target="../media/image56.png"/><Relationship Id="rId13" Type="http://schemas.openxmlformats.org/officeDocument/2006/relationships/hyperlink" Target="http://www.worldstor.cn/" TargetMode="External"/><Relationship Id="rId12" Type="http://schemas.openxmlformats.org/officeDocument/2006/relationships/image" Target="../media/image55.png"/><Relationship Id="rId11" Type="http://schemas.openxmlformats.org/officeDocument/2006/relationships/hyperlink" Target="http://www.pm25.org.cn/" TargetMode="External"/><Relationship Id="rId10" Type="http://schemas.openxmlformats.org/officeDocument/2006/relationships/image" Target="../media/image54.png"/><Relationship Id="rId1" Type="http://schemas.openxmlformats.org/officeDocument/2006/relationships/hyperlink" Target="http://www.chinaznyj.com/" TargetMode="Externa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en-US" altLang="zh-CN" sz="8000" b="1" spc="300" dirty="0">
                <a:ln w="11430"/>
                <a:solidFill>
                  <a:srgbClr val="3D89BC"/>
                </a:solidFill>
                <a:latin typeface="微软雅黑" panose="020B0503020204020204" pitchFamily="34" charset="-122"/>
                <a:ea typeface="微软雅黑" panose="020B0503020204020204" pitchFamily="34" charset="-122"/>
              </a:rPr>
              <a:t>Python</a:t>
            </a:r>
            <a:r>
              <a:rPr lang="zh-CN" altLang="en-US" sz="8000" b="1" spc="300" dirty="0">
                <a:ln w="11430"/>
                <a:solidFill>
                  <a:srgbClr val="3D89BC"/>
                </a:solidFill>
                <a:latin typeface="微软雅黑" panose="020B0503020204020204" pitchFamily="34" charset="-122"/>
                <a:ea typeface="微软雅黑" panose="020B0503020204020204" pitchFamily="34" charset="-122"/>
              </a:rPr>
              <a:t>语言</a:t>
            </a:r>
            <a:endParaRPr lang="en-US" alt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李肖俊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刘  河    钟  涛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259599" y="238020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a:spLocks noEditPoints="1"/>
          </p:cNvSpPr>
          <p:nvPr/>
        </p:nvSpPr>
        <p:spPr bwMode="auto">
          <a:xfrm>
            <a:off x="5964326" y="2743274"/>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51335" y="275790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Python3</a:t>
            </a:r>
            <a:r>
              <a:rPr lang="zh-CN" altLang="zh-CN" dirty="0"/>
              <a:t>的</a:t>
            </a:r>
            <a:r>
              <a:rPr lang="zh-CN" altLang="en-US" dirty="0"/>
              <a:t>新</a:t>
            </a:r>
            <a:r>
              <a:rPr lang="zh-CN" altLang="zh-CN" dirty="0"/>
              <a:t>特性</a:t>
            </a:r>
            <a:endParaRPr lang="zh-CN" altLang="en-US" dirty="0"/>
          </a:p>
        </p:txBody>
      </p:sp>
      <p:sp>
        <p:nvSpPr>
          <p:cNvPr id="4" name="内容占位符 3"/>
          <p:cNvSpPr>
            <a:spLocks noGrp="1"/>
          </p:cNvSpPr>
          <p:nvPr>
            <p:ph sz="quarter" idx="15"/>
          </p:nvPr>
        </p:nvSpPr>
        <p:spPr>
          <a:xfrm>
            <a:off x="244802" y="104401"/>
            <a:ext cx="3732213" cy="571500"/>
          </a:xfrm>
        </p:spPr>
        <p:txBody>
          <a:bodyPr/>
          <a:lstStyle/>
          <a:p>
            <a:r>
              <a:rPr lang="en-US" altLang="zh-CN" dirty="0"/>
              <a:t>1.1 Python </a:t>
            </a:r>
            <a:r>
              <a:rPr lang="zh-CN" altLang="en-US" dirty="0"/>
              <a:t>简介</a:t>
            </a:r>
            <a:endParaRPr lang="zh-CN" altLang="en-US" dirty="0"/>
          </a:p>
          <a:p>
            <a:endParaRPr lang="zh-CN" altLang="en-US" dirty="0"/>
          </a:p>
        </p:txBody>
      </p:sp>
      <p:sp>
        <p:nvSpPr>
          <p:cNvPr id="5" name="Line 39"/>
          <p:cNvSpPr>
            <a:spLocks noChangeShapeType="1"/>
          </p:cNvSpPr>
          <p:nvPr/>
        </p:nvSpPr>
        <p:spPr bwMode="auto">
          <a:xfrm rot="5400000" flipH="1" flipV="1">
            <a:off x="6052456" y="5190437"/>
            <a:ext cx="1584325" cy="0"/>
          </a:xfrm>
          <a:prstGeom prst="line">
            <a:avLst/>
          </a:prstGeom>
          <a:noFill/>
          <a:ln w="19050">
            <a:solidFill>
              <a:srgbClr val="80808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 name="Line 39"/>
          <p:cNvSpPr>
            <a:spLocks noChangeShapeType="1"/>
          </p:cNvSpPr>
          <p:nvPr/>
        </p:nvSpPr>
        <p:spPr bwMode="auto">
          <a:xfrm rot="5400000" flipH="1" flipV="1">
            <a:off x="3354381" y="5136968"/>
            <a:ext cx="1584325" cy="0"/>
          </a:xfrm>
          <a:prstGeom prst="line">
            <a:avLst/>
          </a:prstGeom>
          <a:noFill/>
          <a:ln w="19050">
            <a:solidFill>
              <a:srgbClr val="80808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 name="Line 39"/>
          <p:cNvSpPr>
            <a:spLocks noChangeShapeType="1"/>
          </p:cNvSpPr>
          <p:nvPr/>
        </p:nvSpPr>
        <p:spPr bwMode="auto">
          <a:xfrm rot="5400000" flipH="1" flipV="1">
            <a:off x="5154172" y="2765793"/>
            <a:ext cx="1584325" cy="7938"/>
          </a:xfrm>
          <a:prstGeom prst="line">
            <a:avLst/>
          </a:prstGeom>
          <a:noFill/>
          <a:ln w="19050">
            <a:solidFill>
              <a:srgbClr val="80808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 name="Line 39"/>
          <p:cNvSpPr>
            <a:spLocks noChangeShapeType="1"/>
          </p:cNvSpPr>
          <p:nvPr/>
        </p:nvSpPr>
        <p:spPr bwMode="auto">
          <a:xfrm rot="5400000" flipH="1" flipV="1">
            <a:off x="-328365" y="2779369"/>
            <a:ext cx="1512888" cy="7937"/>
          </a:xfrm>
          <a:prstGeom prst="line">
            <a:avLst/>
          </a:prstGeom>
          <a:noFill/>
          <a:ln w="19050">
            <a:solidFill>
              <a:srgbClr val="80808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Line 51"/>
          <p:cNvSpPr>
            <a:spLocks noChangeShapeType="1"/>
          </p:cNvSpPr>
          <p:nvPr/>
        </p:nvSpPr>
        <p:spPr bwMode="auto">
          <a:xfrm flipH="1">
            <a:off x="6480720" y="3957294"/>
            <a:ext cx="682625" cy="0"/>
          </a:xfrm>
          <a:prstGeom prst="line">
            <a:avLst/>
          </a:prstGeom>
          <a:noFill/>
          <a:ln w="9525">
            <a:solidFill>
              <a:srgbClr val="808080"/>
            </a:solidFill>
            <a:round/>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 name="Line 32"/>
          <p:cNvSpPr>
            <a:spLocks noChangeShapeType="1"/>
          </p:cNvSpPr>
          <p:nvPr/>
        </p:nvSpPr>
        <p:spPr bwMode="auto">
          <a:xfrm flipH="1">
            <a:off x="5268168" y="3957294"/>
            <a:ext cx="504000" cy="0"/>
          </a:xfrm>
          <a:prstGeom prst="line">
            <a:avLst/>
          </a:prstGeom>
          <a:noFill/>
          <a:ln w="9525">
            <a:solidFill>
              <a:srgbClr val="808080"/>
            </a:solidFill>
            <a:round/>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Line 31"/>
          <p:cNvSpPr>
            <a:spLocks noChangeShapeType="1"/>
          </p:cNvSpPr>
          <p:nvPr/>
        </p:nvSpPr>
        <p:spPr bwMode="auto">
          <a:xfrm flipH="1">
            <a:off x="3672408" y="3957294"/>
            <a:ext cx="652463" cy="0"/>
          </a:xfrm>
          <a:prstGeom prst="line">
            <a:avLst/>
          </a:prstGeom>
          <a:noFill/>
          <a:ln w="9525">
            <a:solidFill>
              <a:srgbClr val="808080"/>
            </a:solidFill>
            <a:round/>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2" name="Line 30"/>
          <p:cNvSpPr>
            <a:spLocks noChangeShapeType="1"/>
          </p:cNvSpPr>
          <p:nvPr/>
        </p:nvSpPr>
        <p:spPr bwMode="auto">
          <a:xfrm flipH="1">
            <a:off x="2232248" y="3957294"/>
            <a:ext cx="614362" cy="0"/>
          </a:xfrm>
          <a:prstGeom prst="line">
            <a:avLst/>
          </a:prstGeom>
          <a:noFill/>
          <a:ln w="9525">
            <a:solidFill>
              <a:srgbClr val="808080"/>
            </a:solidFill>
            <a:round/>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30"/>
          <p:cNvSpPr>
            <a:spLocks noChangeShapeType="1"/>
          </p:cNvSpPr>
          <p:nvPr/>
        </p:nvSpPr>
        <p:spPr bwMode="auto">
          <a:xfrm flipH="1">
            <a:off x="792088" y="3949357"/>
            <a:ext cx="614362" cy="0"/>
          </a:xfrm>
          <a:prstGeom prst="line">
            <a:avLst/>
          </a:prstGeom>
          <a:noFill/>
          <a:ln w="9525">
            <a:solidFill>
              <a:srgbClr val="808080"/>
            </a:solidFill>
            <a:round/>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4" name="Oval 21"/>
          <p:cNvSpPr>
            <a:spLocks noChangeArrowheads="1"/>
          </p:cNvSpPr>
          <p:nvPr/>
        </p:nvSpPr>
        <p:spPr bwMode="gray">
          <a:xfrm>
            <a:off x="1440160" y="3576294"/>
            <a:ext cx="777875" cy="758825"/>
          </a:xfrm>
          <a:prstGeom prst="ellipse">
            <a:avLst/>
          </a:prstGeom>
          <a:solidFill>
            <a:schemeClr val="accent6">
              <a:lumMod val="50000"/>
            </a:schemeClr>
          </a:solidFill>
          <a:ln w="28575" algn="ctr">
            <a:solidFill>
              <a:srgbClr val="C0C0C0"/>
            </a:solidFill>
            <a:round/>
          </a:ln>
          <a:effectLst/>
        </p:spPr>
        <p:txBody>
          <a:bodyPr vert="eaVert"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endParaRPr>
          </a:p>
        </p:txBody>
      </p:sp>
      <p:sp>
        <p:nvSpPr>
          <p:cNvPr id="15" name="Oval 6"/>
          <p:cNvSpPr>
            <a:spLocks noChangeArrowheads="1"/>
          </p:cNvSpPr>
          <p:nvPr/>
        </p:nvSpPr>
        <p:spPr bwMode="gray">
          <a:xfrm>
            <a:off x="5846861" y="3569944"/>
            <a:ext cx="777875" cy="758825"/>
          </a:xfrm>
          <a:prstGeom prst="ellipse">
            <a:avLst/>
          </a:prstGeom>
          <a:solidFill>
            <a:srgbClr val="006699"/>
          </a:solidFill>
          <a:ln w="28575" algn="ctr">
            <a:solidFill>
              <a:srgbClr val="C0C0C0"/>
            </a:solidFill>
            <a:round/>
          </a:ln>
        </p:spPr>
        <p:txBody>
          <a:bodyPr vert="eaVert" wrap="none" anchor="ctr"/>
          <a:lstStyle/>
          <a:p>
            <a:endParaRPr lang="zh-CN" altLang="en-US">
              <a:solidFill>
                <a:srgbClr val="000000"/>
              </a:solidFill>
              <a:ea typeface="黑体" panose="02010609060101010101" pitchFamily="49" charset="-122"/>
            </a:endParaRPr>
          </a:p>
        </p:txBody>
      </p:sp>
      <p:sp>
        <p:nvSpPr>
          <p:cNvPr id="16" name="Oval 11"/>
          <p:cNvSpPr>
            <a:spLocks noChangeArrowheads="1"/>
          </p:cNvSpPr>
          <p:nvPr/>
        </p:nvSpPr>
        <p:spPr bwMode="gray">
          <a:xfrm>
            <a:off x="4392488" y="3569944"/>
            <a:ext cx="777875" cy="758825"/>
          </a:xfrm>
          <a:prstGeom prst="ellipse">
            <a:avLst/>
          </a:prstGeom>
          <a:solidFill>
            <a:srgbClr val="00B0F0"/>
          </a:solidFill>
          <a:ln w="28575" algn="ctr">
            <a:solidFill>
              <a:srgbClr val="C0C0C0"/>
            </a:solidFill>
            <a:round/>
          </a:ln>
        </p:spPr>
        <p:txBody>
          <a:bodyPr vert="eaVert" wrap="none" anchor="ctr"/>
          <a:lstStyle/>
          <a:p>
            <a:endParaRPr lang="zh-CN" altLang="en-US">
              <a:solidFill>
                <a:srgbClr val="000000"/>
              </a:solidFill>
              <a:ea typeface="黑体" panose="02010609060101010101" pitchFamily="49" charset="-122"/>
            </a:endParaRPr>
          </a:p>
        </p:txBody>
      </p:sp>
      <p:sp>
        <p:nvSpPr>
          <p:cNvPr id="17" name="Oval 16"/>
          <p:cNvSpPr>
            <a:spLocks noChangeArrowheads="1"/>
          </p:cNvSpPr>
          <p:nvPr/>
        </p:nvSpPr>
        <p:spPr bwMode="gray">
          <a:xfrm>
            <a:off x="2880320" y="3569944"/>
            <a:ext cx="777875" cy="758825"/>
          </a:xfrm>
          <a:prstGeom prst="ellipse">
            <a:avLst/>
          </a:prstGeom>
          <a:solidFill>
            <a:srgbClr val="0070C0"/>
          </a:solidFill>
          <a:ln w="28575" algn="ctr">
            <a:solidFill>
              <a:srgbClr val="C0C0C0"/>
            </a:solidFill>
            <a:round/>
          </a:ln>
        </p:spPr>
        <p:txBody>
          <a:bodyPr vert="eaVert" wrap="none" anchor="ctr"/>
          <a:lstStyle/>
          <a:p>
            <a:endParaRPr lang="zh-CN" altLang="en-US">
              <a:solidFill>
                <a:srgbClr val="000000"/>
              </a:solidFill>
              <a:ea typeface="黑体" panose="02010609060101010101" pitchFamily="49" charset="-122"/>
            </a:endParaRPr>
          </a:p>
        </p:txBody>
      </p:sp>
      <p:sp>
        <p:nvSpPr>
          <p:cNvPr id="18" name="Oval 21"/>
          <p:cNvSpPr>
            <a:spLocks noChangeArrowheads="1"/>
          </p:cNvSpPr>
          <p:nvPr/>
        </p:nvSpPr>
        <p:spPr bwMode="gray">
          <a:xfrm>
            <a:off x="0" y="3552482"/>
            <a:ext cx="777875" cy="758825"/>
          </a:xfrm>
          <a:prstGeom prst="ellipse">
            <a:avLst/>
          </a:prstGeom>
          <a:solidFill>
            <a:srgbClr val="002060"/>
          </a:solidFill>
          <a:ln w="28575" algn="ctr">
            <a:solidFill>
              <a:srgbClr val="C0C0C0"/>
            </a:solidFill>
            <a:round/>
          </a:ln>
        </p:spPr>
        <p:txBody>
          <a:bodyPr vert="eaVert" wrap="none" anchor="ctr"/>
          <a:lstStyle/>
          <a:p>
            <a:endParaRPr lang="zh-CN" altLang="en-US">
              <a:solidFill>
                <a:srgbClr val="000000"/>
              </a:solidFill>
              <a:ea typeface="黑体" panose="02010609060101010101" pitchFamily="49" charset="-122"/>
            </a:endParaRPr>
          </a:p>
        </p:txBody>
      </p:sp>
      <p:sp>
        <p:nvSpPr>
          <p:cNvPr id="19" name="WordArt 33"/>
          <p:cNvSpPr>
            <a:spLocks noChangeArrowheads="1" noChangeShapeType="1" noTextEdit="1"/>
          </p:cNvSpPr>
          <p:nvPr/>
        </p:nvSpPr>
        <p:spPr bwMode="auto">
          <a:xfrm>
            <a:off x="3077170" y="3741394"/>
            <a:ext cx="381000" cy="425450"/>
          </a:xfrm>
          <a:prstGeom prst="rect">
            <a:avLst/>
          </a:prstGeom>
        </p:spPr>
        <p:txBody>
          <a:bodyPr wrap="none" fromWordArt="1">
            <a:prstTxWarp prst="textPlain">
              <a:avLst>
                <a:gd name="adj" fmla="val 50000"/>
              </a:avLst>
            </a:prstTxWarp>
          </a:bodyPr>
          <a:lstStyle/>
          <a:p>
            <a:pPr algn="ctr"/>
            <a:r>
              <a:rPr lang="en-US" altLang="zh-CN"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rPr>
              <a:t>3</a:t>
            </a:r>
            <a:endParaRPr lang="zh-CN" altLang="en-US"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endParaRPr>
          </a:p>
        </p:txBody>
      </p:sp>
      <p:sp>
        <p:nvSpPr>
          <p:cNvPr id="20" name="WordArt 34"/>
          <p:cNvSpPr>
            <a:spLocks noChangeArrowheads="1" noChangeShapeType="1" noTextEdit="1"/>
          </p:cNvSpPr>
          <p:nvPr/>
        </p:nvSpPr>
        <p:spPr bwMode="auto">
          <a:xfrm>
            <a:off x="4582988" y="3741394"/>
            <a:ext cx="381000" cy="425450"/>
          </a:xfrm>
          <a:prstGeom prst="rect">
            <a:avLst/>
          </a:prstGeom>
        </p:spPr>
        <p:txBody>
          <a:bodyPr wrap="none" fromWordArt="1">
            <a:prstTxWarp prst="textPlain">
              <a:avLst>
                <a:gd name="adj" fmla="val 50000"/>
              </a:avLst>
            </a:prstTxWarp>
          </a:bodyPr>
          <a:lstStyle/>
          <a:p>
            <a:pPr algn="ctr"/>
            <a:r>
              <a:rPr lang="en-US" altLang="zh-CN"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rPr>
              <a:t>4</a:t>
            </a:r>
            <a:endParaRPr lang="zh-CN" altLang="en-US"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endParaRPr>
          </a:p>
        </p:txBody>
      </p:sp>
      <p:sp>
        <p:nvSpPr>
          <p:cNvPr id="21" name="WordArt 35"/>
          <p:cNvSpPr>
            <a:spLocks noChangeArrowheads="1" noChangeShapeType="1" noTextEdit="1"/>
          </p:cNvSpPr>
          <p:nvPr/>
        </p:nvSpPr>
        <p:spPr bwMode="auto">
          <a:xfrm>
            <a:off x="6061174" y="3741394"/>
            <a:ext cx="381000" cy="425450"/>
          </a:xfrm>
          <a:prstGeom prst="rect">
            <a:avLst/>
          </a:prstGeom>
        </p:spPr>
        <p:txBody>
          <a:bodyPr wrap="none" fromWordArt="1">
            <a:prstTxWarp prst="textPlain">
              <a:avLst>
                <a:gd name="adj" fmla="val 50000"/>
              </a:avLst>
            </a:prstTxWarp>
          </a:bodyPr>
          <a:lstStyle/>
          <a:p>
            <a:pPr algn="ctr"/>
            <a:r>
              <a:rPr lang="en-US" altLang="zh-CN"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rPr>
              <a:t>5</a:t>
            </a:r>
            <a:endParaRPr lang="zh-CN" altLang="en-US"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endParaRPr>
          </a:p>
        </p:txBody>
      </p:sp>
      <p:sp>
        <p:nvSpPr>
          <p:cNvPr id="22" name="WordArt 36"/>
          <p:cNvSpPr>
            <a:spLocks noChangeArrowheads="1" noChangeShapeType="1" noTextEdit="1"/>
          </p:cNvSpPr>
          <p:nvPr/>
        </p:nvSpPr>
        <p:spPr bwMode="auto">
          <a:xfrm>
            <a:off x="1706860" y="3741394"/>
            <a:ext cx="244475" cy="425450"/>
          </a:xfrm>
          <a:prstGeom prst="rect">
            <a:avLst/>
          </a:prstGeom>
        </p:spPr>
        <p:txBody>
          <a:bodyPr wrap="none" fromWordArt="1">
            <a:prstTxWarp prst="textPlain">
              <a:avLst>
                <a:gd name="adj" fmla="val 50000"/>
              </a:avLst>
            </a:prstTxWarp>
          </a:bodyPr>
          <a:lstStyle/>
          <a:p>
            <a:pPr algn="ctr"/>
            <a:r>
              <a:rPr lang="en-US" altLang="zh-CN"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rPr>
              <a:t>2</a:t>
            </a:r>
            <a:endParaRPr lang="zh-CN" altLang="en-US"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endParaRPr>
          </a:p>
        </p:txBody>
      </p:sp>
      <p:sp>
        <p:nvSpPr>
          <p:cNvPr id="23" name="Oval 48"/>
          <p:cNvSpPr>
            <a:spLocks noChangeArrowheads="1"/>
          </p:cNvSpPr>
          <p:nvPr/>
        </p:nvSpPr>
        <p:spPr bwMode="gray">
          <a:xfrm>
            <a:off x="7215013" y="3569944"/>
            <a:ext cx="777875" cy="758825"/>
          </a:xfrm>
          <a:prstGeom prst="ellipse">
            <a:avLst/>
          </a:prstGeom>
          <a:solidFill>
            <a:schemeClr val="accent1">
              <a:lumMod val="50000"/>
            </a:schemeClr>
          </a:solidFill>
          <a:ln w="28575" algn="ctr">
            <a:solidFill>
              <a:srgbClr val="C0C0C0"/>
            </a:solidFill>
            <a:round/>
          </a:ln>
        </p:spPr>
        <p:txBody>
          <a:bodyPr vert="eaVert" wrap="none" anchor="ctr"/>
          <a:lstStyle/>
          <a:p>
            <a:pPr>
              <a:defRPr/>
            </a:pPr>
            <a:endParaRPr lang="zh-CN" altLang="en-US">
              <a:solidFill>
                <a:srgbClr val="000000"/>
              </a:solidFill>
              <a:ea typeface="黑体" panose="02010609060101010101" pitchFamily="49" charset="-122"/>
            </a:endParaRPr>
          </a:p>
        </p:txBody>
      </p:sp>
      <p:sp>
        <p:nvSpPr>
          <p:cNvPr id="24" name="WordArt 52"/>
          <p:cNvSpPr>
            <a:spLocks noChangeArrowheads="1" noChangeShapeType="1" noTextEdit="1"/>
          </p:cNvSpPr>
          <p:nvPr/>
        </p:nvSpPr>
        <p:spPr bwMode="auto">
          <a:xfrm>
            <a:off x="7438776" y="3741394"/>
            <a:ext cx="381000" cy="425450"/>
          </a:xfrm>
          <a:prstGeom prst="rect">
            <a:avLst/>
          </a:prstGeom>
        </p:spPr>
        <p:txBody>
          <a:bodyPr wrap="none" fromWordArt="1">
            <a:prstTxWarp prst="textPlain">
              <a:avLst>
                <a:gd name="adj" fmla="val 50000"/>
              </a:avLst>
            </a:prstTxWarp>
          </a:bodyPr>
          <a:lstStyle/>
          <a:p>
            <a:pPr algn="ctr"/>
            <a:r>
              <a:rPr lang="en-US" altLang="zh-CN"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rPr>
              <a:t>6</a:t>
            </a:r>
            <a:endParaRPr lang="zh-CN" altLang="en-US"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endParaRPr>
          </a:p>
        </p:txBody>
      </p:sp>
      <p:sp>
        <p:nvSpPr>
          <p:cNvPr id="25" name="WordArt 36"/>
          <p:cNvSpPr>
            <a:spLocks noChangeArrowheads="1" noChangeShapeType="1" noTextEdit="1"/>
          </p:cNvSpPr>
          <p:nvPr/>
        </p:nvSpPr>
        <p:spPr bwMode="auto">
          <a:xfrm>
            <a:off x="216024" y="3719169"/>
            <a:ext cx="244475" cy="425450"/>
          </a:xfrm>
          <a:prstGeom prst="rect">
            <a:avLst/>
          </a:prstGeom>
        </p:spPr>
        <p:txBody>
          <a:bodyPr wrap="none" fromWordArt="1">
            <a:prstTxWarp prst="textPlain">
              <a:avLst>
                <a:gd name="adj" fmla="val 50000"/>
              </a:avLst>
            </a:prstTxWarp>
          </a:bodyPr>
          <a:lstStyle/>
          <a:p>
            <a:pPr algn="ctr"/>
            <a:r>
              <a:rPr lang="en-US" altLang="zh-CN"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rPr>
              <a:t>1</a:t>
            </a:r>
            <a:endParaRPr lang="zh-CN" altLang="en-US" sz="2400" kern="10" dirty="0">
              <a:ln w="9525">
                <a:solidFill>
                  <a:srgbClr val="FFFFFF"/>
                </a:solidFill>
                <a:round/>
              </a:ln>
              <a:gradFill rotWithShape="1">
                <a:gsLst>
                  <a:gs pos="0">
                    <a:srgbClr val="EAEAEA"/>
                  </a:gs>
                  <a:gs pos="100000">
                    <a:srgbClr val="B2B2B2"/>
                  </a:gs>
                </a:gsLst>
                <a:lin ang="5400000" scaled="1"/>
              </a:gradFill>
              <a:latin typeface="黑体" panose="02010609060101010101" pitchFamily="49" charset="-122"/>
              <a:ea typeface="黑体" panose="02010609060101010101" pitchFamily="49" charset="-122"/>
            </a:endParaRPr>
          </a:p>
        </p:txBody>
      </p:sp>
      <p:sp>
        <p:nvSpPr>
          <p:cNvPr id="26" name="Line 39"/>
          <p:cNvSpPr>
            <a:spLocks noChangeShapeType="1"/>
          </p:cNvSpPr>
          <p:nvPr/>
        </p:nvSpPr>
        <p:spPr bwMode="auto">
          <a:xfrm rot="5400000" flipH="1" flipV="1">
            <a:off x="463448" y="5097913"/>
            <a:ext cx="1573213" cy="0"/>
          </a:xfrm>
          <a:prstGeom prst="line">
            <a:avLst/>
          </a:prstGeom>
          <a:noFill/>
          <a:ln w="19050">
            <a:solidFill>
              <a:srgbClr val="80808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 name="Line 39"/>
          <p:cNvSpPr>
            <a:spLocks noChangeShapeType="1"/>
          </p:cNvSpPr>
          <p:nvPr/>
        </p:nvSpPr>
        <p:spPr bwMode="auto">
          <a:xfrm rot="5400000" flipH="1" flipV="1">
            <a:off x="2480741" y="2799213"/>
            <a:ext cx="1544638" cy="0"/>
          </a:xfrm>
          <a:prstGeom prst="line">
            <a:avLst/>
          </a:prstGeom>
          <a:noFill/>
          <a:ln w="19050">
            <a:solidFill>
              <a:srgbClr val="80808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 name="TextBox 1"/>
          <p:cNvSpPr txBox="1">
            <a:spLocks noChangeArrowheads="1"/>
          </p:cNvSpPr>
          <p:nvPr/>
        </p:nvSpPr>
        <p:spPr bwMode="auto">
          <a:xfrm>
            <a:off x="432048" y="1666211"/>
            <a:ext cx="252028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Wingdings" panose="05000000000000000000" pitchFamily="2" charset="2"/>
              <a:buChar char="l"/>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print() and exec()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函数，旧版本里，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print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exec</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是作为一语句使用，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print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rPr>
              <a:t>Hello,World</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正确，在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中</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应写成</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print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rPr>
              <a:t>Hello,World</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61"/>
          <p:cNvSpPr txBox="1">
            <a:spLocks noChangeArrowheads="1"/>
          </p:cNvSpPr>
          <p:nvPr/>
        </p:nvSpPr>
        <p:spPr bwMode="auto">
          <a:xfrm>
            <a:off x="1154112" y="4374830"/>
            <a:ext cx="26812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Wingdings" panose="05000000000000000000" pitchFamily="2" charset="2"/>
              <a:buChar char="l"/>
            </a:pPr>
            <a:r>
              <a:rPr lang="en-US" altLang="zh-CN" sz="14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int</a:t>
            </a:r>
            <a:r>
              <a:rPr lang="zh-CN" altLang="en-US"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long</a:t>
            </a:r>
            <a:r>
              <a:rPr lang="zh-CN" altLang="en-US"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统一为</a:t>
            </a:r>
            <a:r>
              <a:rPr lang="en-US" altLang="zh-CN" sz="14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int</a:t>
            </a:r>
            <a:r>
              <a:rPr lang="en-US" altLang="zh-CN"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14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int</a:t>
            </a:r>
            <a:r>
              <a:rPr lang="zh-CN" altLang="en-US"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表示任何精度的整数</a:t>
            </a:r>
            <a:r>
              <a:rPr lang="en-US" altLang="zh-CN"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移除</a:t>
            </a:r>
            <a:r>
              <a:rPr lang="en-US" altLang="zh-CN" sz="14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sys.maxint</a:t>
            </a:r>
            <a:r>
              <a:rPr lang="en-US" altLang="zh-CN"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因为</a:t>
            </a:r>
            <a:r>
              <a:rPr lang="en-US" altLang="zh-CN" sz="14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int</a:t>
            </a:r>
            <a:r>
              <a:rPr lang="zh-CN" altLang="en-US"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已经是最大的整数。新版本移除了含糊的除法符号‘</a:t>
            </a:r>
            <a:r>
              <a:rPr lang="en-US" altLang="zh-CN"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’，而只返回浮点数</a:t>
            </a:r>
            <a:r>
              <a:rPr lang="zh-CN" altLang="zh-CN"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1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TextBox 62"/>
          <p:cNvSpPr txBox="1">
            <a:spLocks noChangeArrowheads="1"/>
          </p:cNvSpPr>
          <p:nvPr/>
        </p:nvSpPr>
        <p:spPr bwMode="auto">
          <a:xfrm>
            <a:off x="3240360" y="1666211"/>
            <a:ext cx="2627312"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input()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代替</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rPr>
              <a:t>raw_input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lnSpc>
                <a:spcPts val="2000"/>
              </a:lnSpc>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源文件编码从</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ASCII</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变为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UTF-8</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lnSpc>
                <a:spcPts val="2000"/>
              </a:lnSpc>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比较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Python3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对于值的比较要严格得多。在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Python2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中，任意两个对象均可进行比较。</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29695"/>
          <p:cNvSpPr txBox="1">
            <a:spLocks noChangeArrowheads="1"/>
          </p:cNvSpPr>
          <p:nvPr/>
        </p:nvSpPr>
        <p:spPr bwMode="auto">
          <a:xfrm>
            <a:off x="4146543" y="4466902"/>
            <a:ext cx="2736806"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标识符支持非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ASCII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字符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eaLnBrk="1" hangingPunct="1">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代码如下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所有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all</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eaLnBrk="1" hangingPunct="1">
              <a:lnSpc>
                <a:spcPts val="2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class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男人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eaLnBrk="1" hangingPunct="1">
              <a:lnSpc>
                <a:spcPts val="2000"/>
              </a:lnSpc>
            </a:pPr>
            <a:r>
              <a:rPr lang="en-US" altLang="zh-CN" sz="1400" dirty="0">
                <a:solidFill>
                  <a:schemeClr val="tx1">
                    <a:lumMod val="75000"/>
                    <a:lumOff val="25000"/>
                  </a:schemeClr>
                </a:solidFill>
              </a:rPr>
              <a:t>@</a:t>
            </a:r>
            <a:r>
              <a:rPr lang="en-US" altLang="zh-CN" sz="1400" dirty="0" err="1">
                <a:solidFill>
                  <a:schemeClr val="tx1">
                    <a:lumMod val="75000"/>
                    <a:lumOff val="25000"/>
                  </a:schemeClr>
                </a:solidFill>
              </a:rPr>
              <a:t>classmethod</a:t>
            </a:r>
            <a:r>
              <a:rPr lang="en-US" altLang="zh-CN" sz="1400" dirty="0">
                <a:solidFill>
                  <a:schemeClr val="tx1">
                    <a:lumMod val="75000"/>
                    <a:lumOff val="25000"/>
                  </a:schemeClr>
                </a:solidFill>
              </a:rPr>
              <a:t> </a:t>
            </a:r>
            <a:endParaRPr lang="en-US" altLang="zh-CN" sz="1400" dirty="0">
              <a:solidFill>
                <a:schemeClr val="tx1">
                  <a:lumMod val="75000"/>
                  <a:lumOff val="25000"/>
                </a:schemeClr>
              </a:solidFill>
            </a:endParaRPr>
          </a:p>
          <a:p>
            <a:pPr marL="0" indent="0" eaLnBrk="1" hangingPunct="1">
              <a:lnSpc>
                <a:spcPts val="2000"/>
              </a:lnSpc>
            </a:pPr>
            <a:r>
              <a:rPr lang="zh-CN" altLang="en-US" sz="1400" dirty="0">
                <a:solidFill>
                  <a:schemeClr val="tx1">
                    <a:lumMod val="75000"/>
                    <a:lumOff val="25000"/>
                  </a:schemeClr>
                </a:solidFill>
              </a:rPr>
              <a:t>  汤姆 </a:t>
            </a:r>
            <a:r>
              <a:rPr lang="en-US" altLang="zh-CN" sz="1400" dirty="0">
                <a:solidFill>
                  <a:schemeClr val="tx1">
                    <a:lumMod val="75000"/>
                    <a:lumOff val="25000"/>
                  </a:schemeClr>
                </a:solidFill>
              </a:rPr>
              <a:t>= </a:t>
            </a:r>
            <a:r>
              <a:rPr lang="zh-CN" altLang="en-US" sz="1400" dirty="0">
                <a:solidFill>
                  <a:schemeClr val="tx1">
                    <a:lumMod val="75000"/>
                    <a:lumOff val="25000"/>
                  </a:schemeClr>
                </a:solidFill>
              </a:rPr>
              <a:t>男人</a:t>
            </a:r>
            <a:r>
              <a:rPr lang="en-US" altLang="zh-CN" sz="1400" dirty="0">
                <a:solidFill>
                  <a:schemeClr val="tx1">
                    <a:lumMod val="75000"/>
                    <a:lumOff val="25000"/>
                  </a:schemeClr>
                </a:solidFill>
              </a:rPr>
              <a:t>()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65"/>
          <p:cNvSpPr txBox="1">
            <a:spLocks noChangeArrowheads="1"/>
          </p:cNvSpPr>
          <p:nvPr/>
        </p:nvSpPr>
        <p:spPr bwMode="auto">
          <a:xfrm>
            <a:off x="5890941" y="1691965"/>
            <a:ext cx="3511550"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异常处理如：</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eaLnBrk="1" hangingPunct="1">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*增加异常基</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rPr>
              <a:t>BaseException</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 </a:t>
            </a:r>
            <a:b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移除了</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rPr>
              <a:t>StandardError</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b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抛出异常：使用</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rPr>
              <a:t>raiseException</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rPr>
              <a:t>args</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eaLnBrk="1" hangingPunct="1">
              <a:lnSpc>
                <a:spcPts val="2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捕获异常</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使用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except Exception as identifier</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eaLnBrk="1" hangingPunct="1">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异常链</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(Exception chain)</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66"/>
          <p:cNvSpPr txBox="1">
            <a:spLocks noChangeArrowheads="1"/>
          </p:cNvSpPr>
          <p:nvPr/>
        </p:nvSpPr>
        <p:spPr bwMode="auto">
          <a:xfrm>
            <a:off x="6731888" y="4398274"/>
            <a:ext cx="236293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字符串格式化变化：格式化字符串内置的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操作符太有限了</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新版本新增加了</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format(),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比以前更灵活了，</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要逐渐被淘汰。</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ppt_x"/>
                                          </p:val>
                                        </p:tav>
                                        <p:tav tm="100000">
                                          <p:val>
                                            <p:strVal val="#ppt_x"/>
                                          </p:val>
                                        </p:tav>
                                      </p:tavLst>
                                    </p:anim>
                                    <p:anim calcmode="lin" valueType="num">
                                      <p:cBhvr additive="base">
                                        <p:cTn id="8" dur="25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fill="hold"/>
                                        <p:tgtEl>
                                          <p:spTgt spid="30"/>
                                        </p:tgtEl>
                                        <p:attrNameLst>
                                          <p:attrName>ppt_x</p:attrName>
                                        </p:attrNameLst>
                                      </p:cBhvr>
                                      <p:tavLst>
                                        <p:tav tm="0">
                                          <p:val>
                                            <p:strVal val="#ppt_x"/>
                                          </p:val>
                                        </p:tav>
                                        <p:tav tm="100000">
                                          <p:val>
                                            <p:strVal val="#ppt_x"/>
                                          </p:val>
                                        </p:tav>
                                      </p:tavLst>
                                    </p:anim>
                                    <p:anim calcmode="lin" valueType="num">
                                      <p:cBhvr additive="base">
                                        <p:cTn id="12" dur="25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50" fill="hold"/>
                                        <p:tgtEl>
                                          <p:spTgt spid="32"/>
                                        </p:tgtEl>
                                        <p:attrNameLst>
                                          <p:attrName>ppt_x</p:attrName>
                                        </p:attrNameLst>
                                      </p:cBhvr>
                                      <p:tavLst>
                                        <p:tav tm="0">
                                          <p:val>
                                            <p:strVal val="#ppt_x"/>
                                          </p:val>
                                        </p:tav>
                                        <p:tav tm="100000">
                                          <p:val>
                                            <p:strVal val="#ppt_x"/>
                                          </p:val>
                                        </p:tav>
                                      </p:tavLst>
                                    </p:anim>
                                    <p:anim calcmode="lin" valueType="num">
                                      <p:cBhvr additive="base">
                                        <p:cTn id="16" dur="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250" fill="hold"/>
                                        <p:tgtEl>
                                          <p:spTgt spid="31"/>
                                        </p:tgtEl>
                                        <p:attrNameLst>
                                          <p:attrName>ppt_x</p:attrName>
                                        </p:attrNameLst>
                                      </p:cBhvr>
                                      <p:tavLst>
                                        <p:tav tm="0">
                                          <p:val>
                                            <p:strVal val="#ppt_x"/>
                                          </p:val>
                                        </p:tav>
                                        <p:tav tm="100000">
                                          <p:val>
                                            <p:strVal val="#ppt_x"/>
                                          </p:val>
                                        </p:tav>
                                      </p:tavLst>
                                    </p:anim>
                                    <p:anim calcmode="lin" valueType="num">
                                      <p:cBhvr additive="base">
                                        <p:cTn id="20" dur="25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250" fill="hold"/>
                                        <p:tgtEl>
                                          <p:spTgt spid="33"/>
                                        </p:tgtEl>
                                        <p:attrNameLst>
                                          <p:attrName>ppt_x</p:attrName>
                                        </p:attrNameLst>
                                      </p:cBhvr>
                                      <p:tavLst>
                                        <p:tav tm="0">
                                          <p:val>
                                            <p:strVal val="#ppt_x"/>
                                          </p:val>
                                        </p:tav>
                                        <p:tav tm="100000">
                                          <p:val>
                                            <p:strVal val="#ppt_x"/>
                                          </p:val>
                                        </p:tav>
                                      </p:tavLst>
                                    </p:anim>
                                    <p:anim calcmode="lin" valueType="num">
                                      <p:cBhvr additive="base">
                                        <p:cTn id="24" dur="250" fill="hold"/>
                                        <p:tgtEl>
                                          <p:spTgt spid="3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250" fill="hold"/>
                                        <p:tgtEl>
                                          <p:spTgt spid="29"/>
                                        </p:tgtEl>
                                        <p:attrNameLst>
                                          <p:attrName>ppt_x</p:attrName>
                                        </p:attrNameLst>
                                      </p:cBhvr>
                                      <p:tavLst>
                                        <p:tav tm="0">
                                          <p:val>
                                            <p:strVal val="#ppt_x"/>
                                          </p:val>
                                        </p:tav>
                                        <p:tav tm="100000">
                                          <p:val>
                                            <p:strVal val="#ppt_x"/>
                                          </p:val>
                                        </p:tav>
                                      </p:tavLst>
                                    </p:anim>
                                    <p:anim calcmode="lin" valueType="num">
                                      <p:cBhvr additive="base">
                                        <p:cTn id="28" dur="25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第一章  </a:t>
            </a:r>
            <a:r>
              <a:rPr lang="en-US" altLang="zh-CN" dirty="0"/>
              <a:t>Python3</a:t>
            </a:r>
            <a:r>
              <a:rPr lang="zh-CN" altLang="en-US" dirty="0"/>
              <a:t>概述</a:t>
            </a:r>
            <a:endParaRPr lang="zh-CN" altLang="en-US" dirty="0"/>
          </a:p>
        </p:txBody>
      </p:sp>
      <p:sp>
        <p:nvSpPr>
          <p:cNvPr id="3" name="文本占位符 2"/>
          <p:cNvSpPr>
            <a:spLocks noGrp="1"/>
          </p:cNvSpPr>
          <p:nvPr>
            <p:ph type="body" sz="quarter" idx="14"/>
          </p:nvPr>
        </p:nvSpPr>
        <p:spPr/>
        <p:txBody>
          <a:bodyPr/>
          <a:lstStyle/>
          <a:p>
            <a:pPr marL="0" indent="0">
              <a:buNone/>
            </a:pPr>
            <a:r>
              <a:rPr lang="en-US" altLang="zh-CN" dirty="0">
                <a:solidFill>
                  <a:schemeClr val="tx1">
                    <a:lumMod val="75000"/>
                    <a:lumOff val="25000"/>
                  </a:schemeClr>
                </a:solidFill>
              </a:rPr>
              <a:t>1.1 Python </a:t>
            </a:r>
            <a:r>
              <a:rPr lang="zh-CN" altLang="en-US" dirty="0">
                <a:solidFill>
                  <a:schemeClr val="tx1">
                    <a:lumMod val="75000"/>
                    <a:lumOff val="25000"/>
                  </a:schemeClr>
                </a:solidFill>
              </a:rPr>
              <a:t>简介</a:t>
            </a:r>
            <a:endParaRPr lang="zh-CN" altLang="en-US" dirty="0">
              <a:solidFill>
                <a:schemeClr val="tx1">
                  <a:lumMod val="75000"/>
                  <a:lumOff val="25000"/>
                </a:schemeClr>
              </a:solidFill>
            </a:endParaRPr>
          </a:p>
        </p:txBody>
      </p:sp>
      <p:sp>
        <p:nvSpPr>
          <p:cNvPr id="4" name="文本占位符 3"/>
          <p:cNvSpPr>
            <a:spLocks noGrp="1"/>
          </p:cNvSpPr>
          <p:nvPr>
            <p:ph type="body" sz="quarter" idx="15"/>
          </p:nvPr>
        </p:nvSpPr>
        <p:spPr/>
        <p:txBody>
          <a:bodyPr/>
          <a:lstStyle/>
          <a:p>
            <a:pPr marL="0" indent="0">
              <a:buNone/>
            </a:pPr>
            <a:r>
              <a:rPr lang="en-US" altLang="zh-CN" dirty="0">
                <a:solidFill>
                  <a:schemeClr val="bg1"/>
                </a:solidFill>
              </a:rPr>
              <a:t>1.2 Python</a:t>
            </a:r>
            <a:r>
              <a:rPr lang="zh-CN" altLang="en-US" dirty="0">
                <a:solidFill>
                  <a:schemeClr val="bg1"/>
                </a:solidFill>
              </a:rPr>
              <a:t>环境构建</a:t>
            </a:r>
            <a:endParaRPr lang="zh-CN" altLang="en-US" dirty="0">
              <a:solidFill>
                <a:schemeClr val="bg1"/>
              </a:solidFill>
            </a:endParaRPr>
          </a:p>
        </p:txBody>
      </p:sp>
      <p:sp>
        <p:nvSpPr>
          <p:cNvPr id="5" name="文本占位符 4"/>
          <p:cNvSpPr>
            <a:spLocks noGrp="1"/>
          </p:cNvSpPr>
          <p:nvPr>
            <p:ph type="body" sz="quarter" idx="16"/>
          </p:nvPr>
        </p:nvSpPr>
        <p:spPr/>
        <p:txBody>
          <a:bodyPr/>
          <a:lstStyle/>
          <a:p>
            <a:pPr marL="0" indent="0">
              <a:buNone/>
            </a:pPr>
            <a:r>
              <a:rPr lang="en-US" altLang="zh-CN" dirty="0">
                <a:solidFill>
                  <a:schemeClr val="tx1">
                    <a:lumMod val="75000"/>
                    <a:lumOff val="25000"/>
                  </a:schemeClr>
                </a:solidFill>
              </a:rPr>
              <a:t>1.3 </a:t>
            </a:r>
            <a:r>
              <a:rPr lang="zh-CN" altLang="en-US" dirty="0">
                <a:solidFill>
                  <a:schemeClr val="tx1">
                    <a:lumMod val="75000"/>
                    <a:lumOff val="25000"/>
                  </a:schemeClr>
                </a:solidFill>
              </a:rPr>
              <a:t>第一个程序 </a:t>
            </a:r>
            <a:r>
              <a:rPr lang="en-US" altLang="zh-CN" dirty="0">
                <a:solidFill>
                  <a:schemeClr val="tx1">
                    <a:lumMod val="75000"/>
                    <a:lumOff val="25000"/>
                  </a:schemeClr>
                </a:solidFill>
              </a:rPr>
              <a:t>Hello World </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p:txBody>
          <a:bodyPr/>
          <a:lstStyle/>
          <a:p>
            <a:pPr marL="0" indent="0">
              <a:buNone/>
            </a:pPr>
            <a:r>
              <a:rPr lang="en-US" altLang="zh-CN" dirty="0">
                <a:solidFill>
                  <a:schemeClr val="tx1">
                    <a:lumMod val="75000"/>
                    <a:lumOff val="25000"/>
                  </a:schemeClr>
                </a:solidFill>
              </a:rPr>
              <a:t>1.4 </a:t>
            </a:r>
            <a:r>
              <a:rPr lang="zh-CN" altLang="en-US" dirty="0">
                <a:solidFill>
                  <a:schemeClr val="tx1">
                    <a:lumMod val="75000"/>
                    <a:lumOff val="25000"/>
                  </a:schemeClr>
                </a:solidFill>
              </a:rPr>
              <a:t>实验</a:t>
            </a:r>
            <a:endParaRPr lang="zh-CN" altLang="en-US" dirty="0">
              <a:solidFill>
                <a:schemeClr val="tx1">
                  <a:lumMod val="75000"/>
                  <a:lumOff val="25000"/>
                </a:schemeClr>
              </a:solidFill>
            </a:endParaRPr>
          </a:p>
        </p:txBody>
      </p:sp>
      <p:sp>
        <p:nvSpPr>
          <p:cNvPr id="8" name="文本占位符 7"/>
          <p:cNvSpPr>
            <a:spLocks noGrp="1"/>
          </p:cNvSpPr>
          <p:nvPr>
            <p:ph type="body" sz="quarter" idx="19"/>
          </p:nvPr>
        </p:nvSpPr>
        <p:spPr/>
        <p:txBody>
          <a:bodyPr/>
          <a:lstStyle/>
          <a:p>
            <a:pPr marL="0" indent="0">
              <a:buNone/>
            </a:pPr>
            <a:r>
              <a:rPr lang="en-US" altLang="zh-CN" dirty="0">
                <a:solidFill>
                  <a:schemeClr val="tx1">
                    <a:lumMod val="75000"/>
                    <a:lumOff val="25000"/>
                  </a:schemeClr>
                </a:solidFill>
              </a:rPr>
              <a:t>1.5 </a:t>
            </a:r>
            <a:r>
              <a:rPr lang="zh-CN" altLang="en-US" dirty="0">
                <a:solidFill>
                  <a:schemeClr val="tx1">
                    <a:lumMod val="75000"/>
                    <a:lumOff val="25000"/>
                  </a:schemeClr>
                </a:solidFill>
              </a:rPr>
              <a:t>小结</a:t>
            </a:r>
            <a:endParaRPr lang="zh-CN" altLang="en-US"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1.2.1 </a:t>
            </a:r>
            <a:r>
              <a:rPr lang="zh-CN" altLang="en-US" dirty="0"/>
              <a:t>在</a:t>
            </a:r>
            <a:r>
              <a:rPr lang="en-US" altLang="zh-CN" dirty="0"/>
              <a:t>Windows</a:t>
            </a:r>
            <a:r>
              <a:rPr lang="zh-CN" altLang="en-US" dirty="0"/>
              <a:t>系统中安装</a:t>
            </a:r>
            <a:r>
              <a:rPr lang="en-US" altLang="zh-CN" dirty="0"/>
              <a:t>Python 3</a:t>
            </a:r>
            <a:endParaRPr lang="zh-CN" altLang="en-US"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sp>
        <p:nvSpPr>
          <p:cNvPr id="3" name="内容占位符 2"/>
          <p:cNvSpPr>
            <a:spLocks noGrp="1"/>
          </p:cNvSpPr>
          <p:nvPr>
            <p:ph sz="quarter" idx="14"/>
          </p:nvPr>
        </p:nvSpPr>
        <p:spPr>
          <a:xfrm>
            <a:off x="628650" y="1666211"/>
            <a:ext cx="7886700" cy="891050"/>
          </a:xfrm>
        </p:spPr>
        <p:txBody>
          <a:bodyPr/>
          <a:lstStyle/>
          <a:p>
            <a:pPr indent="457200">
              <a:lnSpc>
                <a:spcPct val="100000"/>
              </a:lnSpc>
            </a:pPr>
            <a:r>
              <a:rPr lang="zh-CN" altLang="zh-CN" dirty="0">
                <a:solidFill>
                  <a:schemeClr val="tx1">
                    <a:lumMod val="75000"/>
                    <a:lumOff val="25000"/>
                  </a:schemeClr>
                </a:solidFill>
              </a:rPr>
              <a:t>进入</a:t>
            </a:r>
            <a:r>
              <a:rPr lang="en-US" altLang="zh-CN" dirty="0">
                <a:solidFill>
                  <a:schemeClr val="tx1">
                    <a:lumMod val="75000"/>
                    <a:lumOff val="25000"/>
                  </a:schemeClr>
                </a:solidFill>
              </a:rPr>
              <a:t>Python</a:t>
            </a:r>
            <a:r>
              <a:rPr lang="zh-CN" altLang="zh-CN" dirty="0">
                <a:solidFill>
                  <a:schemeClr val="tx1">
                    <a:lumMod val="75000"/>
                    <a:lumOff val="25000"/>
                  </a:schemeClr>
                </a:solidFill>
              </a:rPr>
              <a:t>官方网站（</a:t>
            </a:r>
            <a:r>
              <a:rPr lang="en-US" altLang="zh-CN" dirty="0">
                <a:solidFill>
                  <a:schemeClr val="tx1">
                    <a:lumMod val="75000"/>
                    <a:lumOff val="25000"/>
                  </a:schemeClr>
                </a:solidFill>
              </a:rPr>
              <a:t>https://www.Python.org</a:t>
            </a:r>
            <a:r>
              <a:rPr lang="zh-CN" altLang="zh-CN" dirty="0">
                <a:solidFill>
                  <a:schemeClr val="tx1">
                    <a:lumMod val="75000"/>
                    <a:lumOff val="25000"/>
                  </a:schemeClr>
                </a:solidFill>
              </a:rPr>
              <a:t>）下载安装包</a:t>
            </a:r>
            <a:endParaRPr lang="en-US" altLang="zh-CN" dirty="0">
              <a:solidFill>
                <a:schemeClr val="tx1">
                  <a:lumMod val="75000"/>
                  <a:lumOff val="25000"/>
                </a:schemeClr>
              </a:solidFill>
            </a:endParaRPr>
          </a:p>
          <a:p>
            <a:pPr indent="457200">
              <a:lnSpc>
                <a:spcPct val="100000"/>
              </a:lnSpc>
            </a:pPr>
            <a:r>
              <a:rPr lang="zh-CN" altLang="zh-CN" dirty="0">
                <a:solidFill>
                  <a:schemeClr val="tx1">
                    <a:lumMod val="75000"/>
                    <a:lumOff val="25000"/>
                  </a:schemeClr>
                </a:solidFill>
              </a:rPr>
              <a:t>进入</a:t>
            </a:r>
            <a:r>
              <a:rPr lang="en-US" altLang="zh-CN" dirty="0">
                <a:solidFill>
                  <a:schemeClr val="tx1">
                    <a:lumMod val="75000"/>
                    <a:lumOff val="25000"/>
                  </a:schemeClr>
                </a:solidFill>
              </a:rPr>
              <a:t>Windows</a:t>
            </a:r>
            <a:r>
              <a:rPr lang="zh-CN" altLang="zh-CN" dirty="0">
                <a:solidFill>
                  <a:schemeClr val="tx1">
                    <a:lumMod val="75000"/>
                    <a:lumOff val="25000"/>
                  </a:schemeClr>
                </a:solidFill>
              </a:rPr>
              <a:t>版的下载页面（</a:t>
            </a:r>
            <a:r>
              <a:rPr lang="en-US" altLang="zh-CN" dirty="0">
                <a:solidFill>
                  <a:schemeClr val="tx1">
                    <a:lumMod val="75000"/>
                    <a:lumOff val="25000"/>
                  </a:schemeClr>
                </a:solidFill>
              </a:rPr>
              <a:t>https://www.Python.org/downloads/windows/</a:t>
            </a:r>
            <a:r>
              <a:rPr lang="zh-CN" altLang="zh-CN" dirty="0">
                <a:solidFill>
                  <a:schemeClr val="tx1">
                    <a:lumMod val="75000"/>
                    <a:lumOff val="25000"/>
                  </a:schemeClr>
                </a:solidFill>
              </a:rPr>
              <a:t>）</a:t>
            </a:r>
            <a:endParaRPr lang="zh-CN" altLang="zh-CN" dirty="0">
              <a:solidFill>
                <a:schemeClr val="tx1">
                  <a:lumMod val="75000"/>
                  <a:lumOff val="25000"/>
                </a:schemeClr>
              </a:solidFill>
            </a:endParaRPr>
          </a:p>
        </p:txBody>
      </p:sp>
      <p:pic>
        <p:nvPicPr>
          <p:cNvPr id="8" name="图片 7" descr="图1"/>
          <p:cNvPicPr/>
          <p:nvPr/>
        </p:nvPicPr>
        <p:blipFill>
          <a:blip r:embed="rId1">
            <a:extLst>
              <a:ext uri="{28A0092B-C50C-407E-A947-70E740481C1C}">
                <a14:useLocalDpi xmlns:a14="http://schemas.microsoft.com/office/drawing/2010/main" val="0"/>
              </a:ext>
            </a:extLst>
          </a:blip>
          <a:srcRect/>
          <a:stretch>
            <a:fillRect/>
          </a:stretch>
        </p:blipFill>
        <p:spPr bwMode="auto">
          <a:xfrm>
            <a:off x="392113" y="2557261"/>
            <a:ext cx="4901790" cy="3271150"/>
          </a:xfrm>
          <a:prstGeom prst="rect">
            <a:avLst/>
          </a:prstGeom>
          <a:noFill/>
          <a:ln>
            <a:noFill/>
          </a:ln>
        </p:spPr>
      </p:pic>
      <p:sp>
        <p:nvSpPr>
          <p:cNvPr id="4" name="文本框 3"/>
          <p:cNvSpPr txBox="1"/>
          <p:nvPr/>
        </p:nvSpPr>
        <p:spPr>
          <a:xfrm>
            <a:off x="4485190" y="3038674"/>
            <a:ext cx="4400550" cy="2308324"/>
          </a:xfrm>
          <a:prstGeom prst="rect">
            <a:avLst/>
          </a:prstGeom>
          <a:noFill/>
        </p:spPr>
        <p:txBody>
          <a:bodyPr wrap="square" rtlCol="0">
            <a:spAutoFit/>
          </a:bodyPr>
          <a:lstStyle/>
          <a:p>
            <a:pPr indent="457200"/>
            <a:r>
              <a:rPr lang="en-US" altLang="zh-CN" sz="1600" dirty="0">
                <a:solidFill>
                  <a:schemeClr val="accent1"/>
                </a:solidFill>
              </a:rPr>
              <a:t>web-based installer</a:t>
            </a:r>
            <a:r>
              <a:rPr lang="zh-CN" altLang="en-US" sz="1600" dirty="0">
                <a:solidFill>
                  <a:schemeClr val="accent1"/>
                </a:solidFill>
              </a:rPr>
              <a:t>：</a:t>
            </a:r>
            <a:r>
              <a:rPr lang="zh-CN" altLang="zh-CN" sz="1600" dirty="0">
                <a:solidFill>
                  <a:schemeClr val="tx1">
                    <a:lumMod val="75000"/>
                    <a:lumOff val="25000"/>
                  </a:schemeClr>
                </a:solidFill>
              </a:rPr>
              <a:t>基于</a:t>
            </a:r>
            <a:r>
              <a:rPr lang="en-US" altLang="zh-CN" sz="1600" dirty="0">
                <a:solidFill>
                  <a:schemeClr val="tx1">
                    <a:lumMod val="75000"/>
                    <a:lumOff val="25000"/>
                  </a:schemeClr>
                </a:solidFill>
              </a:rPr>
              <a:t>web</a:t>
            </a:r>
            <a:r>
              <a:rPr lang="zh-CN" altLang="zh-CN" sz="1600" dirty="0">
                <a:solidFill>
                  <a:schemeClr val="tx1">
                    <a:lumMod val="75000"/>
                    <a:lumOff val="25000"/>
                  </a:schemeClr>
                </a:solidFill>
              </a:rPr>
              <a:t>的安装文件，安装过程中需要一直连接网络；</a:t>
            </a:r>
            <a:endParaRPr lang="zh-CN" altLang="zh-CN" sz="1600" dirty="0">
              <a:solidFill>
                <a:schemeClr val="tx1">
                  <a:lumMod val="75000"/>
                  <a:lumOff val="25000"/>
                </a:schemeClr>
              </a:solidFill>
            </a:endParaRPr>
          </a:p>
          <a:p>
            <a:pPr indent="457200"/>
            <a:r>
              <a:rPr lang="en-US" altLang="zh-CN" sz="1600" dirty="0">
                <a:solidFill>
                  <a:schemeClr val="accent1"/>
                </a:solidFill>
              </a:rPr>
              <a:t>executable installer</a:t>
            </a:r>
            <a:r>
              <a:rPr lang="zh-CN" altLang="en-US" sz="1600" dirty="0">
                <a:solidFill>
                  <a:schemeClr val="accent1"/>
                </a:solidFill>
              </a:rPr>
              <a:t>：</a:t>
            </a:r>
            <a:r>
              <a:rPr lang="zh-CN" altLang="zh-CN" sz="1600" dirty="0">
                <a:solidFill>
                  <a:schemeClr val="tx1">
                    <a:lumMod val="75000"/>
                    <a:lumOff val="25000"/>
                  </a:schemeClr>
                </a:solidFill>
              </a:rPr>
              <a:t>是可执行的安装文件，下载后直接双击开始安装；</a:t>
            </a:r>
            <a:endParaRPr lang="zh-CN" altLang="zh-CN" sz="1600" dirty="0">
              <a:solidFill>
                <a:schemeClr val="tx1">
                  <a:lumMod val="75000"/>
                  <a:lumOff val="25000"/>
                </a:schemeClr>
              </a:solidFill>
            </a:endParaRPr>
          </a:p>
          <a:p>
            <a:pPr indent="457200"/>
            <a:r>
              <a:rPr lang="en-US" altLang="zh-CN" sz="1600" dirty="0">
                <a:solidFill>
                  <a:schemeClr val="accent1"/>
                </a:solidFill>
              </a:rPr>
              <a:t>embeddable zip file</a:t>
            </a:r>
            <a:r>
              <a:rPr lang="zh-CN" altLang="en-US" sz="1600" dirty="0">
                <a:solidFill>
                  <a:schemeClr val="accent1"/>
                </a:solidFill>
              </a:rPr>
              <a:t>：</a:t>
            </a:r>
            <a:r>
              <a:rPr lang="zh-CN" altLang="zh-CN" sz="1600" dirty="0">
                <a:solidFill>
                  <a:schemeClr val="tx1">
                    <a:lumMod val="75000"/>
                    <a:lumOff val="25000"/>
                  </a:schemeClr>
                </a:solidFill>
              </a:rPr>
              <a:t>是安装文件的</a:t>
            </a:r>
            <a:r>
              <a:rPr lang="en-US" altLang="zh-CN" sz="1600" dirty="0">
                <a:solidFill>
                  <a:schemeClr val="tx1">
                    <a:lumMod val="75000"/>
                    <a:lumOff val="25000"/>
                  </a:schemeClr>
                </a:solidFill>
              </a:rPr>
              <a:t>zip</a:t>
            </a:r>
            <a:r>
              <a:rPr lang="zh-CN" altLang="zh-CN" sz="1600" dirty="0">
                <a:solidFill>
                  <a:schemeClr val="tx1">
                    <a:lumMod val="75000"/>
                    <a:lumOff val="25000"/>
                  </a:schemeClr>
                </a:solidFill>
              </a:rPr>
              <a:t>格式压缩包，下载后需要解压缩之后再进行安装。</a:t>
            </a:r>
            <a:endParaRPr lang="zh-CN" altLang="zh-CN" sz="1600" dirty="0">
              <a:solidFill>
                <a:schemeClr val="tx1">
                  <a:lumMod val="75000"/>
                  <a:lumOff val="25000"/>
                </a:schemeClr>
              </a:solidFill>
            </a:endParaRPr>
          </a:p>
          <a:p>
            <a:pPr indent="457200"/>
            <a:r>
              <a:rPr lang="en-US" altLang="zh-CN" sz="1600" dirty="0">
                <a:solidFill>
                  <a:schemeClr val="accent1"/>
                </a:solidFill>
              </a:rPr>
              <a:t>Windows x86-64 executable installer</a:t>
            </a:r>
            <a:r>
              <a:rPr lang="zh-CN" altLang="en-US" sz="1600" dirty="0">
                <a:solidFill>
                  <a:schemeClr val="accent1"/>
                </a:solidFill>
              </a:rPr>
              <a:t>：</a:t>
            </a:r>
            <a:r>
              <a:rPr lang="en-US" altLang="zh-CN" sz="1600" dirty="0">
                <a:solidFill>
                  <a:schemeClr val="tx1">
                    <a:lumMod val="75000"/>
                    <a:lumOff val="25000"/>
                  </a:schemeClr>
                </a:solidFill>
              </a:rPr>
              <a:t>x86</a:t>
            </a:r>
            <a:r>
              <a:rPr lang="zh-CN" altLang="zh-CN" sz="1600" dirty="0">
                <a:solidFill>
                  <a:schemeClr val="tx1">
                    <a:lumMod val="75000"/>
                    <a:lumOff val="25000"/>
                  </a:schemeClr>
                </a:solidFill>
              </a:rPr>
              <a:t>架构的计算机的</a:t>
            </a:r>
            <a:r>
              <a:rPr lang="en-US" altLang="zh-CN" sz="1600" dirty="0">
                <a:solidFill>
                  <a:schemeClr val="tx1">
                    <a:lumMod val="75000"/>
                    <a:lumOff val="25000"/>
                  </a:schemeClr>
                </a:solidFill>
              </a:rPr>
              <a:t>windows 64</a:t>
            </a:r>
            <a:r>
              <a:rPr lang="zh-CN" altLang="zh-CN" sz="1600" dirty="0">
                <a:solidFill>
                  <a:schemeClr val="tx1">
                    <a:lumMod val="75000"/>
                    <a:lumOff val="25000"/>
                  </a:schemeClr>
                </a:solidFill>
              </a:rPr>
              <a:t>位操作系统的可执行安装文件。</a:t>
            </a:r>
            <a:endParaRPr lang="zh-CN" altLang="zh-CN" sz="1600" dirty="0">
              <a:solidFill>
                <a:schemeClr val="tx1">
                  <a:lumMod val="75000"/>
                  <a:lumOff val="25000"/>
                </a:schemeClr>
              </a:solidFill>
            </a:endParaRPr>
          </a:p>
        </p:txBody>
      </p:sp>
      <p:sp>
        <p:nvSpPr>
          <p:cNvPr id="6" name="文本框 5"/>
          <p:cNvSpPr txBox="1"/>
          <p:nvPr/>
        </p:nvSpPr>
        <p:spPr>
          <a:xfrm>
            <a:off x="4485190" y="5346998"/>
            <a:ext cx="4400550" cy="646331"/>
          </a:xfrm>
          <a:prstGeom prst="rect">
            <a:avLst/>
          </a:prstGeom>
          <a:noFill/>
        </p:spPr>
        <p:txBody>
          <a:bodyPr wrap="square" rtlCol="0">
            <a:spAutoFit/>
          </a:bodyPr>
          <a:lstStyle/>
          <a:p>
            <a:r>
              <a:rPr lang="zh-CN" altLang="zh-CN" dirty="0">
                <a:solidFill>
                  <a:schemeClr val="accent1"/>
                </a:solidFill>
              </a:rPr>
              <a:t>这里我们下载的是“</a:t>
            </a:r>
            <a:r>
              <a:rPr lang="en-US" altLang="zh-CN" dirty="0">
                <a:solidFill>
                  <a:schemeClr val="accent1"/>
                </a:solidFill>
              </a:rPr>
              <a:t>Windows x86 executable installer</a:t>
            </a:r>
            <a:r>
              <a:rPr lang="zh-CN" altLang="zh-CN" dirty="0">
                <a:solidFill>
                  <a:schemeClr val="accent1"/>
                </a:solidFill>
              </a:rPr>
              <a:t>”</a:t>
            </a:r>
            <a:endParaRPr lang="zh-CN" altLang="en-US" dirty="0">
              <a:solidFill>
                <a:schemeClr val="accent1"/>
              </a:solidFill>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1.2.1 </a:t>
            </a:r>
            <a:r>
              <a:rPr lang="zh-CN" altLang="en-US" dirty="0"/>
              <a:t>在</a:t>
            </a:r>
            <a:r>
              <a:rPr lang="en-US" altLang="zh-CN" dirty="0"/>
              <a:t>Windows</a:t>
            </a:r>
            <a:r>
              <a:rPr lang="zh-CN" altLang="en-US" dirty="0"/>
              <a:t>系统中安装</a:t>
            </a:r>
            <a:r>
              <a:rPr lang="en-US" altLang="zh-CN" dirty="0"/>
              <a:t>Python 3</a:t>
            </a:r>
            <a:endParaRPr lang="zh-CN" altLang="en-US" dirty="0"/>
          </a:p>
        </p:txBody>
      </p:sp>
      <p:sp>
        <p:nvSpPr>
          <p:cNvPr id="10" name="内容占位符 9"/>
          <p:cNvSpPr>
            <a:spLocks noGrp="1"/>
          </p:cNvSpPr>
          <p:nvPr>
            <p:ph sz="quarter" idx="14"/>
          </p:nvPr>
        </p:nvSpPr>
        <p:spPr>
          <a:xfrm>
            <a:off x="628650" y="1863725"/>
            <a:ext cx="2924778" cy="2071667"/>
          </a:xfrm>
        </p:spPr>
        <p:txBody>
          <a:bodyPr/>
          <a:lstStyle/>
          <a:p>
            <a:pPr indent="457200">
              <a:lnSpc>
                <a:spcPct val="100000"/>
              </a:lnSpc>
            </a:pPr>
            <a:r>
              <a:rPr lang="zh-CN" altLang="zh-CN" dirty="0">
                <a:solidFill>
                  <a:schemeClr val="tx1">
                    <a:lumMod val="75000"/>
                    <a:lumOff val="25000"/>
                  </a:schemeClr>
                </a:solidFill>
              </a:rPr>
              <a:t>安装时需要选中最下方的</a:t>
            </a:r>
            <a:r>
              <a:rPr lang="en-US" altLang="zh-CN" dirty="0">
                <a:solidFill>
                  <a:schemeClr val="accent1"/>
                </a:solidFill>
              </a:rPr>
              <a:t>Add Python 3.6 to PATH</a:t>
            </a:r>
            <a:r>
              <a:rPr lang="zh-CN" altLang="zh-CN" dirty="0">
                <a:solidFill>
                  <a:schemeClr val="tx1">
                    <a:lumMod val="75000"/>
                    <a:lumOff val="25000"/>
                  </a:schemeClr>
                </a:solidFill>
              </a:rPr>
              <a:t>，即把</a:t>
            </a:r>
            <a:r>
              <a:rPr lang="en-US" altLang="zh-CN" dirty="0">
                <a:solidFill>
                  <a:schemeClr val="tx1">
                    <a:lumMod val="75000"/>
                    <a:lumOff val="25000"/>
                  </a:schemeClr>
                </a:solidFill>
              </a:rPr>
              <a:t>Python3.6</a:t>
            </a:r>
            <a:r>
              <a:rPr lang="zh-CN" altLang="zh-CN" dirty="0">
                <a:solidFill>
                  <a:schemeClr val="tx1">
                    <a:lumMod val="75000"/>
                    <a:lumOff val="25000"/>
                  </a:schemeClr>
                </a:solidFill>
              </a:rPr>
              <a:t>的可执行文件、库文件等路径，添加到环境变量，这样可以在</a:t>
            </a:r>
            <a:r>
              <a:rPr lang="en-US" altLang="zh-CN" dirty="0">
                <a:solidFill>
                  <a:schemeClr val="tx1">
                    <a:lumMod val="75000"/>
                    <a:lumOff val="25000"/>
                  </a:schemeClr>
                </a:solidFill>
              </a:rPr>
              <a:t>windows shell</a:t>
            </a:r>
            <a:r>
              <a:rPr lang="zh-CN" altLang="zh-CN" dirty="0">
                <a:solidFill>
                  <a:schemeClr val="tx1">
                    <a:lumMod val="75000"/>
                    <a:lumOff val="25000"/>
                  </a:schemeClr>
                </a:solidFill>
              </a:rPr>
              <a:t>环境下面运行</a:t>
            </a:r>
            <a:r>
              <a:rPr lang="en-US" altLang="zh-CN" dirty="0">
                <a:solidFill>
                  <a:schemeClr val="tx1">
                    <a:lumMod val="75000"/>
                    <a:lumOff val="25000"/>
                  </a:schemeClr>
                </a:solidFill>
              </a:rPr>
              <a:t>Python</a:t>
            </a:r>
            <a:r>
              <a:rPr lang="zh-CN" altLang="zh-CN" dirty="0">
                <a:solidFill>
                  <a:schemeClr val="tx1">
                    <a:lumMod val="75000"/>
                    <a:lumOff val="25000"/>
                  </a:schemeClr>
                </a:solidFill>
              </a:rPr>
              <a:t>。</a:t>
            </a:r>
            <a:endParaRPr lang="zh-CN" altLang="zh-CN" dirty="0">
              <a:solidFill>
                <a:schemeClr val="tx1">
                  <a:lumMod val="75000"/>
                  <a:lumOff val="25000"/>
                </a:schemeClr>
              </a:solidFill>
            </a:endParaRPr>
          </a:p>
        </p:txBody>
      </p:sp>
      <p:sp>
        <p:nvSpPr>
          <p:cNvPr id="11" name="内容占位符 10"/>
          <p:cNvSpPr>
            <a:spLocks noGrp="1"/>
          </p:cNvSpPr>
          <p:nvPr>
            <p:ph sz="quarter" idx="15"/>
          </p:nvPr>
        </p:nvSpPr>
        <p:spPr>
          <a:xfrm>
            <a:off x="2448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pic>
        <p:nvPicPr>
          <p:cNvPr id="12" name="图片 11"/>
          <p:cNvPicPr/>
          <p:nvPr/>
        </p:nvPicPr>
        <p:blipFill>
          <a:blip r:embed="rId1" cstate="print">
            <a:extLst>
              <a:ext uri="{28A0092B-C50C-407E-A947-70E740481C1C}">
                <a14:useLocalDpi xmlns:a14="http://schemas.microsoft.com/office/drawing/2010/main" val="0"/>
              </a:ext>
            </a:extLst>
          </a:blip>
          <a:stretch>
            <a:fillRect/>
          </a:stretch>
        </p:blipFill>
        <p:spPr>
          <a:xfrm>
            <a:off x="4005045" y="1666211"/>
            <a:ext cx="4510305" cy="3645042"/>
          </a:xfrm>
          <a:prstGeom prst="rect">
            <a:avLst/>
          </a:prstGeom>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1.2.1 </a:t>
            </a:r>
            <a:r>
              <a:rPr lang="zh-CN" altLang="en-US" dirty="0"/>
              <a:t>在</a:t>
            </a:r>
            <a:r>
              <a:rPr lang="en-US" altLang="zh-CN" dirty="0"/>
              <a:t>Windows</a:t>
            </a:r>
            <a:r>
              <a:rPr lang="zh-CN" altLang="en-US" dirty="0"/>
              <a:t>系统中安装</a:t>
            </a:r>
            <a:r>
              <a:rPr lang="en-US" altLang="zh-CN" dirty="0"/>
              <a:t>Python 3</a:t>
            </a:r>
            <a:endParaRPr lang="zh-CN" altLang="en-US" dirty="0"/>
          </a:p>
        </p:txBody>
      </p:sp>
      <p:sp>
        <p:nvSpPr>
          <p:cNvPr id="10" name="内容占位符 9"/>
          <p:cNvSpPr>
            <a:spLocks noGrp="1"/>
          </p:cNvSpPr>
          <p:nvPr>
            <p:ph sz="quarter" idx="14"/>
          </p:nvPr>
        </p:nvSpPr>
        <p:spPr>
          <a:xfrm>
            <a:off x="4808925" y="2233914"/>
            <a:ext cx="4161456" cy="2673752"/>
          </a:xfrm>
        </p:spPr>
        <p:txBody>
          <a:bodyPr>
            <a:normAutofit/>
          </a:bodyPr>
          <a:lstStyle/>
          <a:p>
            <a:pPr>
              <a:lnSpc>
                <a:spcPct val="100000"/>
              </a:lnSpc>
            </a:pPr>
            <a:r>
              <a:rPr lang="en-US" altLang="zh-CN" dirty="0">
                <a:solidFill>
                  <a:schemeClr val="accent1"/>
                </a:solidFill>
              </a:rPr>
              <a:t>Documentation</a:t>
            </a:r>
            <a:r>
              <a:rPr lang="zh-CN" altLang="zh-CN" dirty="0">
                <a:solidFill>
                  <a:schemeClr val="accent1"/>
                </a:solidFill>
              </a:rPr>
              <a:t>：</a:t>
            </a:r>
            <a:r>
              <a:rPr lang="zh-CN" altLang="zh-CN" dirty="0">
                <a:solidFill>
                  <a:schemeClr val="tx1">
                    <a:lumMod val="75000"/>
                    <a:lumOff val="25000"/>
                  </a:schemeClr>
                </a:solidFill>
              </a:rPr>
              <a:t>安装</a:t>
            </a:r>
            <a:r>
              <a:rPr lang="en-US" altLang="zh-CN" dirty="0">
                <a:solidFill>
                  <a:schemeClr val="tx1">
                    <a:lumMod val="75000"/>
                    <a:lumOff val="25000"/>
                  </a:schemeClr>
                </a:solidFill>
              </a:rPr>
              <a:t>Python</a:t>
            </a:r>
            <a:r>
              <a:rPr lang="zh-CN" altLang="zh-CN" dirty="0">
                <a:solidFill>
                  <a:schemeClr val="tx1">
                    <a:lumMod val="75000"/>
                    <a:lumOff val="25000"/>
                  </a:schemeClr>
                </a:solidFill>
              </a:rPr>
              <a:t>文档文件</a:t>
            </a:r>
            <a:endParaRPr lang="zh-CN" altLang="zh-CN" dirty="0"/>
          </a:p>
          <a:p>
            <a:pPr>
              <a:lnSpc>
                <a:spcPct val="100000"/>
              </a:lnSpc>
            </a:pPr>
            <a:r>
              <a:rPr lang="en-US" altLang="zh-CN" dirty="0">
                <a:solidFill>
                  <a:schemeClr val="accent1"/>
                </a:solidFill>
              </a:rPr>
              <a:t>pip</a:t>
            </a:r>
            <a:r>
              <a:rPr lang="zh-CN" altLang="zh-CN" dirty="0">
                <a:solidFill>
                  <a:schemeClr val="accent1"/>
                </a:solidFill>
              </a:rPr>
              <a:t>：</a:t>
            </a:r>
            <a:r>
              <a:rPr lang="zh-CN" altLang="zh-CN" dirty="0">
                <a:solidFill>
                  <a:schemeClr val="tx1">
                    <a:lumMod val="75000"/>
                    <a:lumOff val="25000"/>
                  </a:schemeClr>
                </a:solidFill>
              </a:rPr>
              <a:t>下载和安装</a:t>
            </a:r>
            <a:r>
              <a:rPr lang="en-US" altLang="zh-CN" dirty="0">
                <a:solidFill>
                  <a:schemeClr val="tx1">
                    <a:lumMod val="75000"/>
                    <a:lumOff val="25000"/>
                  </a:schemeClr>
                </a:solidFill>
              </a:rPr>
              <a:t>Python</a:t>
            </a:r>
            <a:r>
              <a:rPr lang="zh-CN" altLang="zh-CN" dirty="0">
                <a:solidFill>
                  <a:schemeClr val="tx1">
                    <a:lumMod val="75000"/>
                    <a:lumOff val="25000"/>
                  </a:schemeClr>
                </a:solidFill>
              </a:rPr>
              <a:t>包的工具</a:t>
            </a:r>
            <a:endParaRPr lang="zh-CN" altLang="zh-CN" dirty="0">
              <a:solidFill>
                <a:schemeClr val="tx1">
                  <a:lumMod val="75000"/>
                  <a:lumOff val="25000"/>
                </a:schemeClr>
              </a:solidFill>
            </a:endParaRPr>
          </a:p>
          <a:p>
            <a:pPr>
              <a:lnSpc>
                <a:spcPct val="100000"/>
              </a:lnSpc>
            </a:pPr>
            <a:r>
              <a:rPr lang="en-US" altLang="zh-CN" dirty="0">
                <a:solidFill>
                  <a:schemeClr val="accent1"/>
                </a:solidFill>
              </a:rPr>
              <a:t>td/</a:t>
            </a:r>
            <a:r>
              <a:rPr lang="en-US" altLang="zh-CN" dirty="0" err="1">
                <a:solidFill>
                  <a:schemeClr val="accent1"/>
                </a:solidFill>
              </a:rPr>
              <a:t>tk</a:t>
            </a:r>
            <a:r>
              <a:rPr lang="en-US" altLang="zh-CN" dirty="0">
                <a:solidFill>
                  <a:schemeClr val="accent1"/>
                </a:solidFill>
              </a:rPr>
              <a:t> and IDLE</a:t>
            </a:r>
            <a:r>
              <a:rPr lang="zh-CN" altLang="zh-CN" dirty="0">
                <a:solidFill>
                  <a:schemeClr val="accent1"/>
                </a:solidFill>
              </a:rPr>
              <a:t>：</a:t>
            </a:r>
            <a:r>
              <a:rPr lang="zh-CN" altLang="zh-CN" dirty="0">
                <a:solidFill>
                  <a:schemeClr val="tx1">
                    <a:lumMod val="75000"/>
                    <a:lumOff val="25000"/>
                  </a:schemeClr>
                </a:solidFill>
              </a:rPr>
              <a:t>安装</a:t>
            </a:r>
            <a:r>
              <a:rPr lang="en-US" altLang="zh-CN" dirty="0" err="1">
                <a:solidFill>
                  <a:schemeClr val="tx1">
                    <a:lumMod val="75000"/>
                    <a:lumOff val="25000"/>
                  </a:schemeClr>
                </a:solidFill>
              </a:rPr>
              <a:t>tkinter</a:t>
            </a:r>
            <a:r>
              <a:rPr lang="zh-CN" altLang="zh-CN" dirty="0">
                <a:solidFill>
                  <a:schemeClr val="tx1">
                    <a:lumMod val="75000"/>
                    <a:lumOff val="25000"/>
                  </a:schemeClr>
                </a:solidFill>
              </a:rPr>
              <a:t>和</a:t>
            </a:r>
            <a:r>
              <a:rPr lang="en-US" altLang="zh-CN" dirty="0">
                <a:solidFill>
                  <a:schemeClr val="tx1">
                    <a:lumMod val="75000"/>
                    <a:lumOff val="25000"/>
                  </a:schemeClr>
                </a:solidFill>
              </a:rPr>
              <a:t>IDLE</a:t>
            </a:r>
            <a:r>
              <a:rPr lang="zh-CN" altLang="zh-CN" dirty="0">
                <a:solidFill>
                  <a:schemeClr val="tx1">
                    <a:lumMod val="75000"/>
                    <a:lumOff val="25000"/>
                  </a:schemeClr>
                </a:solidFill>
              </a:rPr>
              <a:t>开发环境</a:t>
            </a:r>
            <a:endParaRPr lang="zh-CN" altLang="zh-CN" dirty="0">
              <a:solidFill>
                <a:schemeClr val="tx1">
                  <a:lumMod val="75000"/>
                  <a:lumOff val="25000"/>
                </a:schemeClr>
              </a:solidFill>
            </a:endParaRPr>
          </a:p>
          <a:p>
            <a:pPr>
              <a:lnSpc>
                <a:spcPct val="100000"/>
              </a:lnSpc>
            </a:pPr>
            <a:r>
              <a:rPr lang="en-US" altLang="zh-CN" dirty="0">
                <a:solidFill>
                  <a:schemeClr val="accent1"/>
                </a:solidFill>
              </a:rPr>
              <a:t>Python test suite</a:t>
            </a:r>
            <a:r>
              <a:rPr lang="zh-CN" altLang="zh-CN" dirty="0">
                <a:solidFill>
                  <a:schemeClr val="accent1"/>
                </a:solidFill>
              </a:rPr>
              <a:t>：</a:t>
            </a:r>
            <a:r>
              <a:rPr lang="en-US" altLang="zh-CN" dirty="0">
                <a:solidFill>
                  <a:schemeClr val="tx1">
                    <a:lumMod val="75000"/>
                    <a:lumOff val="25000"/>
                  </a:schemeClr>
                </a:solidFill>
              </a:rPr>
              <a:t>Python</a:t>
            </a:r>
            <a:r>
              <a:rPr lang="zh-CN" altLang="zh-CN" dirty="0">
                <a:solidFill>
                  <a:schemeClr val="tx1">
                    <a:lumMod val="75000"/>
                    <a:lumOff val="25000"/>
                  </a:schemeClr>
                </a:solidFill>
              </a:rPr>
              <a:t>标准库测试套件</a:t>
            </a:r>
            <a:endParaRPr lang="zh-CN" altLang="zh-CN" dirty="0">
              <a:solidFill>
                <a:schemeClr val="tx1">
                  <a:lumMod val="75000"/>
                  <a:lumOff val="25000"/>
                </a:schemeClr>
              </a:solidFill>
            </a:endParaRPr>
          </a:p>
          <a:p>
            <a:pPr>
              <a:lnSpc>
                <a:spcPct val="100000"/>
              </a:lnSpc>
            </a:pPr>
            <a:r>
              <a:rPr lang="en-US" altLang="zh-CN" dirty="0" err="1">
                <a:solidFill>
                  <a:schemeClr val="accent1"/>
                </a:solidFill>
              </a:rPr>
              <a:t>py</a:t>
            </a:r>
            <a:r>
              <a:rPr lang="en-US" altLang="zh-CN" dirty="0">
                <a:solidFill>
                  <a:schemeClr val="accent1"/>
                </a:solidFill>
              </a:rPr>
              <a:t> launcher</a:t>
            </a:r>
            <a:r>
              <a:rPr lang="zh-CN" altLang="zh-CN" dirty="0">
                <a:solidFill>
                  <a:schemeClr val="accent1"/>
                </a:solidFill>
              </a:rPr>
              <a:t>：</a:t>
            </a:r>
            <a:r>
              <a:rPr lang="en-US" altLang="zh-CN" dirty="0">
                <a:solidFill>
                  <a:schemeClr val="tx1">
                    <a:lumMod val="75000"/>
                    <a:lumOff val="25000"/>
                  </a:schemeClr>
                </a:solidFill>
              </a:rPr>
              <a:t>Python</a:t>
            </a:r>
            <a:r>
              <a:rPr lang="zh-CN" altLang="zh-CN" dirty="0">
                <a:solidFill>
                  <a:schemeClr val="tx1">
                    <a:lumMod val="75000"/>
                    <a:lumOff val="25000"/>
                  </a:schemeClr>
                </a:solidFill>
              </a:rPr>
              <a:t>启动器</a:t>
            </a:r>
            <a:endParaRPr lang="zh-CN" altLang="zh-CN" dirty="0">
              <a:solidFill>
                <a:schemeClr val="tx1">
                  <a:lumMod val="75000"/>
                  <a:lumOff val="25000"/>
                </a:schemeClr>
              </a:solidFill>
            </a:endParaRPr>
          </a:p>
          <a:p>
            <a:pPr>
              <a:lnSpc>
                <a:spcPct val="100000"/>
              </a:lnSpc>
            </a:pPr>
            <a:r>
              <a:rPr lang="en-US" altLang="zh-CN" dirty="0">
                <a:solidFill>
                  <a:schemeClr val="accent1"/>
                </a:solidFill>
              </a:rPr>
              <a:t>for all users (requires elevation)</a:t>
            </a:r>
            <a:r>
              <a:rPr lang="zh-CN" altLang="zh-CN" dirty="0">
                <a:solidFill>
                  <a:schemeClr val="accent1"/>
                </a:solidFill>
              </a:rPr>
              <a:t>：</a:t>
            </a:r>
            <a:r>
              <a:rPr lang="zh-CN" altLang="zh-CN" dirty="0">
                <a:solidFill>
                  <a:schemeClr val="tx1">
                    <a:lumMod val="75000"/>
                    <a:lumOff val="25000"/>
                  </a:schemeClr>
                </a:solidFill>
              </a:rPr>
              <a:t>所有用户使用</a:t>
            </a:r>
            <a:endParaRPr lang="zh-CN" altLang="zh-CN" dirty="0">
              <a:solidFill>
                <a:schemeClr val="tx1">
                  <a:lumMod val="75000"/>
                  <a:lumOff val="25000"/>
                </a:schemeClr>
              </a:solidFill>
            </a:endParaRPr>
          </a:p>
          <a:p>
            <a:endParaRPr lang="zh-CN" altLang="zh-CN" dirty="0">
              <a:solidFill>
                <a:schemeClr val="tx1">
                  <a:lumMod val="75000"/>
                  <a:lumOff val="25000"/>
                </a:schemeClr>
              </a:solidFill>
            </a:endParaRPr>
          </a:p>
        </p:txBody>
      </p:sp>
      <p:sp>
        <p:nvSpPr>
          <p:cNvPr id="11" name="内容占位符 10"/>
          <p:cNvSpPr>
            <a:spLocks noGrp="1"/>
          </p:cNvSpPr>
          <p:nvPr>
            <p:ph sz="quarter" idx="15"/>
          </p:nvPr>
        </p:nvSpPr>
        <p:spPr>
          <a:xfrm>
            <a:off x="2448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pic>
        <p:nvPicPr>
          <p:cNvPr id="5" name="图片 4"/>
          <p:cNvPicPr/>
          <p:nvPr/>
        </p:nvPicPr>
        <p:blipFill>
          <a:blip r:embed="rId1" cstate="print">
            <a:extLst>
              <a:ext uri="{28A0092B-C50C-407E-A947-70E740481C1C}">
                <a14:useLocalDpi xmlns:a14="http://schemas.microsoft.com/office/drawing/2010/main" val="0"/>
              </a:ext>
            </a:extLst>
          </a:blip>
          <a:stretch>
            <a:fillRect/>
          </a:stretch>
        </p:blipFill>
        <p:spPr>
          <a:xfrm>
            <a:off x="173619" y="1493134"/>
            <a:ext cx="4590431" cy="3671956"/>
          </a:xfrm>
          <a:prstGeom prst="rect">
            <a:avLst/>
          </a:prstGeom>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1.2.1 </a:t>
            </a:r>
            <a:r>
              <a:rPr lang="zh-CN" altLang="en-US" dirty="0"/>
              <a:t>在</a:t>
            </a:r>
            <a:r>
              <a:rPr lang="en-US" altLang="zh-CN" dirty="0"/>
              <a:t>Windows</a:t>
            </a:r>
            <a:r>
              <a:rPr lang="zh-CN" altLang="en-US" dirty="0"/>
              <a:t>系统中安装</a:t>
            </a:r>
            <a:r>
              <a:rPr lang="en-US" altLang="zh-CN" dirty="0"/>
              <a:t>Python 3</a:t>
            </a:r>
            <a:endParaRPr lang="zh-CN" altLang="en-US" dirty="0"/>
          </a:p>
        </p:txBody>
      </p:sp>
      <p:sp>
        <p:nvSpPr>
          <p:cNvPr id="10" name="内容占位符 9"/>
          <p:cNvSpPr>
            <a:spLocks noGrp="1"/>
          </p:cNvSpPr>
          <p:nvPr>
            <p:ph sz="quarter" idx="14"/>
          </p:nvPr>
        </p:nvSpPr>
        <p:spPr/>
        <p:txBody>
          <a:bodyPr/>
          <a:lstStyle/>
          <a:p>
            <a:endParaRPr lang="zh-CN" altLang="en-US"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392113" y="1760378"/>
            <a:ext cx="4422955" cy="3610275"/>
          </a:xfrm>
          <a:prstGeom prst="rect">
            <a:avLst/>
          </a:prstGeom>
        </p:spPr>
      </p:pic>
      <p:sp>
        <p:nvSpPr>
          <p:cNvPr id="2" name="矩形 1"/>
          <p:cNvSpPr/>
          <p:nvPr/>
        </p:nvSpPr>
        <p:spPr>
          <a:xfrm>
            <a:off x="5051604" y="948742"/>
            <a:ext cx="3463745" cy="923330"/>
          </a:xfrm>
          <a:prstGeom prst="rect">
            <a:avLst/>
          </a:prstGeom>
        </p:spPr>
        <p:txBody>
          <a:bodyPr wrap="square">
            <a:spAutoFit/>
          </a:bodyPr>
          <a:lstStyle/>
          <a:p>
            <a:r>
              <a:rPr lang="zh-CN" altLang="zh-CN" kern="100" dirty="0">
                <a:solidFill>
                  <a:schemeClr val="tx1">
                    <a:lumMod val="75000"/>
                    <a:lumOff val="25000"/>
                  </a:schemeClr>
                </a:solidFill>
                <a:latin typeface="+mn-ea"/>
                <a:cs typeface="Times New Roman" panose="02020603050405020304" pitchFamily="18" charset="0"/>
              </a:rPr>
              <a:t>勾选</a:t>
            </a:r>
            <a:r>
              <a:rPr lang="en-US" altLang="zh-CN" kern="100" dirty="0">
                <a:solidFill>
                  <a:schemeClr val="tx1">
                    <a:lumMod val="75000"/>
                    <a:lumOff val="25000"/>
                  </a:schemeClr>
                </a:solidFill>
                <a:latin typeface="+mn-ea"/>
              </a:rPr>
              <a:t>Install for all users</a:t>
            </a:r>
            <a:r>
              <a:rPr lang="zh-CN" altLang="zh-CN" kern="100" dirty="0">
                <a:solidFill>
                  <a:schemeClr val="tx1">
                    <a:lumMod val="75000"/>
                    <a:lumOff val="25000"/>
                  </a:schemeClr>
                </a:solidFill>
                <a:latin typeface="+mn-ea"/>
                <a:cs typeface="Times New Roman" panose="02020603050405020304" pitchFamily="18" charset="0"/>
              </a:rPr>
              <a:t>针对所有用户安装，就可以按自己的需求修改安装路径</a:t>
            </a:r>
            <a:endParaRPr lang="zh-CN" altLang="zh-CN" kern="100" dirty="0">
              <a:solidFill>
                <a:schemeClr val="tx1">
                  <a:lumMod val="75000"/>
                  <a:lumOff val="25000"/>
                </a:schemeClr>
              </a:solidFill>
              <a:latin typeface="+mn-ea"/>
              <a:cs typeface="Times New Roman" panose="02020603050405020304" pitchFamily="18" charset="0"/>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4815068" y="2242663"/>
            <a:ext cx="3700282" cy="2420728"/>
          </a:xfrm>
          <a:prstGeom prst="rect">
            <a:avLst/>
          </a:prstGeom>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1.2.1 </a:t>
            </a:r>
            <a:r>
              <a:rPr lang="zh-CN" altLang="en-US" dirty="0"/>
              <a:t>在</a:t>
            </a:r>
            <a:r>
              <a:rPr lang="en-US" altLang="zh-CN" dirty="0"/>
              <a:t>Windows</a:t>
            </a:r>
            <a:r>
              <a:rPr lang="zh-CN" altLang="en-US" dirty="0"/>
              <a:t>系统中安装</a:t>
            </a:r>
            <a:r>
              <a:rPr lang="en-US" altLang="zh-CN" dirty="0"/>
              <a:t>Python 3</a:t>
            </a:r>
            <a:endParaRPr lang="zh-CN" altLang="en-US" dirty="0"/>
          </a:p>
        </p:txBody>
      </p:sp>
      <p:sp>
        <p:nvSpPr>
          <p:cNvPr id="11" name="内容占位符 10"/>
          <p:cNvSpPr>
            <a:spLocks noGrp="1"/>
          </p:cNvSpPr>
          <p:nvPr>
            <p:ph sz="quarter" idx="15"/>
          </p:nvPr>
        </p:nvSpPr>
        <p:spPr>
          <a:xfrm>
            <a:off x="2484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pic>
        <p:nvPicPr>
          <p:cNvPr id="5" name="内容占位符 4"/>
          <p:cNvPicPr>
            <a:picLocks noGrp="1"/>
          </p:cNvPicPr>
          <p:nvPr>
            <p:ph sz="quarter" idx="14"/>
          </p:nvPr>
        </p:nvPicPr>
        <p:blipFill>
          <a:blip r:embed="rId1" cstate="print">
            <a:extLst>
              <a:ext uri="{28A0092B-C50C-407E-A947-70E740481C1C}">
                <a14:useLocalDpi xmlns:a14="http://schemas.microsoft.com/office/drawing/2010/main" val="0"/>
              </a:ext>
            </a:extLst>
          </a:blip>
          <a:stretch>
            <a:fillRect/>
          </a:stretch>
        </p:blipFill>
        <p:spPr>
          <a:xfrm>
            <a:off x="628650" y="1263492"/>
            <a:ext cx="5098222" cy="3109229"/>
          </a:xfrm>
          <a:prstGeom prst="rect">
            <a:avLst/>
          </a:prstGeom>
        </p:spPr>
      </p:pic>
      <p:pic>
        <p:nvPicPr>
          <p:cNvPr id="6" name="图片 5"/>
          <p:cNvPicPr/>
          <p:nvPr/>
        </p:nvPicPr>
        <p:blipFill>
          <a:blip r:embed="rId2" cstate="print">
            <a:extLst>
              <a:ext uri="{28A0092B-C50C-407E-A947-70E740481C1C}">
                <a14:useLocalDpi xmlns:a14="http://schemas.microsoft.com/office/drawing/2010/main" val="0"/>
              </a:ext>
            </a:extLst>
          </a:blip>
          <a:stretch>
            <a:fillRect/>
          </a:stretch>
        </p:blipFill>
        <p:spPr>
          <a:xfrm>
            <a:off x="628650" y="4372721"/>
            <a:ext cx="7368287" cy="1638136"/>
          </a:xfrm>
          <a:prstGeom prst="rect">
            <a:avLst/>
          </a:prstGeom>
        </p:spPr>
      </p:pic>
      <p:sp>
        <p:nvSpPr>
          <p:cNvPr id="2" name="矩形 1"/>
          <p:cNvSpPr/>
          <p:nvPr/>
        </p:nvSpPr>
        <p:spPr>
          <a:xfrm>
            <a:off x="5726872" y="1493134"/>
            <a:ext cx="3025015" cy="2585323"/>
          </a:xfrm>
          <a:prstGeom prst="rect">
            <a:avLst/>
          </a:prstGeom>
        </p:spPr>
        <p:txBody>
          <a:bodyPr wrap="square">
            <a:spAutoFit/>
          </a:bodyPr>
          <a:lstStyle/>
          <a:p>
            <a:pPr marL="114300" indent="266700" algn="just">
              <a:spcAft>
                <a:spcPts val="0"/>
              </a:spcAft>
            </a:pPr>
            <a:r>
              <a:rPr lang="zh-CN" altLang="zh-CN" kern="100" dirty="0">
                <a:solidFill>
                  <a:schemeClr val="tx1">
                    <a:lumMod val="75000"/>
                    <a:lumOff val="25000"/>
                  </a:schemeClr>
                </a:solidFill>
                <a:latin typeface="+mn-ea"/>
              </a:rPr>
              <a:t>安装完成</a:t>
            </a:r>
            <a:endParaRPr lang="zh-CN" altLang="zh-CN" kern="100" dirty="0">
              <a:solidFill>
                <a:schemeClr val="tx1">
                  <a:lumMod val="75000"/>
                  <a:lumOff val="25000"/>
                </a:schemeClr>
              </a:solidFill>
              <a:latin typeface="+mn-ea"/>
            </a:endParaRPr>
          </a:p>
          <a:p>
            <a:pPr marL="114300" indent="266700" algn="just">
              <a:spcAft>
                <a:spcPts val="0"/>
              </a:spcAft>
            </a:pPr>
            <a:r>
              <a:rPr lang="zh-CN" altLang="zh-CN" kern="100" dirty="0">
                <a:solidFill>
                  <a:schemeClr val="tx1">
                    <a:lumMod val="75000"/>
                    <a:lumOff val="25000"/>
                  </a:schemeClr>
                </a:solidFill>
                <a:latin typeface="+mn-ea"/>
              </a:rPr>
              <a:t>使用命令提示符进行验证，打开</a:t>
            </a:r>
            <a:r>
              <a:rPr lang="en-US" altLang="zh-CN" kern="100" dirty="0">
                <a:solidFill>
                  <a:schemeClr val="tx1">
                    <a:lumMod val="75000"/>
                    <a:lumOff val="25000"/>
                  </a:schemeClr>
                </a:solidFill>
                <a:latin typeface="+mn-ea"/>
              </a:rPr>
              <a:t>Windows</a:t>
            </a:r>
            <a:r>
              <a:rPr lang="zh-CN" altLang="zh-CN" kern="100" dirty="0">
                <a:solidFill>
                  <a:schemeClr val="tx1">
                    <a:lumMod val="75000"/>
                    <a:lumOff val="25000"/>
                  </a:schemeClr>
                </a:solidFill>
                <a:latin typeface="+mn-ea"/>
              </a:rPr>
              <a:t>的命令行模式，输入“</a:t>
            </a:r>
            <a:r>
              <a:rPr lang="en-US" altLang="zh-CN" kern="100" dirty="0">
                <a:solidFill>
                  <a:schemeClr val="tx1">
                    <a:lumMod val="75000"/>
                    <a:lumOff val="25000"/>
                  </a:schemeClr>
                </a:solidFill>
                <a:latin typeface="+mn-ea"/>
              </a:rPr>
              <a:t>Python</a:t>
            </a:r>
            <a:r>
              <a:rPr lang="zh-CN" altLang="zh-CN" kern="100" dirty="0">
                <a:solidFill>
                  <a:schemeClr val="tx1">
                    <a:lumMod val="75000"/>
                    <a:lumOff val="25000"/>
                  </a:schemeClr>
                </a:solidFill>
                <a:latin typeface="+mn-ea"/>
              </a:rPr>
              <a:t>”或“</a:t>
            </a:r>
            <a:r>
              <a:rPr lang="en-US" altLang="zh-CN" kern="100" dirty="0">
                <a:solidFill>
                  <a:schemeClr val="tx1">
                    <a:lumMod val="75000"/>
                    <a:lumOff val="25000"/>
                  </a:schemeClr>
                </a:solidFill>
                <a:latin typeface="+mn-ea"/>
              </a:rPr>
              <a:t>python</a:t>
            </a:r>
            <a:r>
              <a:rPr lang="zh-CN" altLang="zh-CN" kern="100" dirty="0">
                <a:solidFill>
                  <a:schemeClr val="tx1">
                    <a:lumMod val="75000"/>
                    <a:lumOff val="25000"/>
                  </a:schemeClr>
                </a:solidFill>
                <a:latin typeface="+mn-ea"/>
              </a:rPr>
              <a:t>”，屏幕输出如</a:t>
            </a:r>
            <a:r>
              <a:rPr lang="zh-CN" altLang="en-US" kern="100" dirty="0">
                <a:solidFill>
                  <a:schemeClr val="tx1">
                    <a:lumMod val="75000"/>
                    <a:lumOff val="25000"/>
                  </a:schemeClr>
                </a:solidFill>
                <a:latin typeface="+mn-ea"/>
              </a:rPr>
              <a:t>下</a:t>
            </a:r>
            <a:r>
              <a:rPr lang="zh-CN" altLang="zh-CN" kern="100" dirty="0">
                <a:solidFill>
                  <a:schemeClr val="tx1">
                    <a:lumMod val="75000"/>
                    <a:lumOff val="25000"/>
                  </a:schemeClr>
                </a:solidFill>
                <a:latin typeface="+mn-ea"/>
              </a:rPr>
              <a:t>图所示，则说明</a:t>
            </a:r>
            <a:r>
              <a:rPr lang="en-US" altLang="zh-CN" kern="100" dirty="0">
                <a:solidFill>
                  <a:schemeClr val="tx1">
                    <a:lumMod val="75000"/>
                    <a:lumOff val="25000"/>
                  </a:schemeClr>
                </a:solidFill>
                <a:latin typeface="+mn-ea"/>
              </a:rPr>
              <a:t>Python</a:t>
            </a:r>
            <a:r>
              <a:rPr lang="zh-CN" altLang="zh-CN" kern="100" dirty="0">
                <a:solidFill>
                  <a:schemeClr val="tx1">
                    <a:lumMod val="75000"/>
                    <a:lumOff val="25000"/>
                  </a:schemeClr>
                </a:solidFill>
                <a:latin typeface="+mn-ea"/>
              </a:rPr>
              <a:t>解释器成功运行，</a:t>
            </a:r>
            <a:r>
              <a:rPr lang="en-US" altLang="zh-CN" kern="100" dirty="0">
                <a:solidFill>
                  <a:schemeClr val="tx1">
                    <a:lumMod val="75000"/>
                    <a:lumOff val="25000"/>
                  </a:schemeClr>
                </a:solidFill>
                <a:latin typeface="+mn-ea"/>
              </a:rPr>
              <a:t>Python</a:t>
            </a:r>
            <a:r>
              <a:rPr lang="zh-CN" altLang="zh-CN" kern="100" dirty="0">
                <a:solidFill>
                  <a:schemeClr val="tx1">
                    <a:lumMod val="75000"/>
                    <a:lumOff val="25000"/>
                  </a:schemeClr>
                </a:solidFill>
                <a:latin typeface="+mn-ea"/>
              </a:rPr>
              <a:t>安装完成，并且相关环境变量配置成功。</a:t>
            </a:r>
            <a:endParaRPr lang="zh-CN" altLang="zh-CN" kern="100" dirty="0">
              <a:solidFill>
                <a:schemeClr val="tx1">
                  <a:lumMod val="75000"/>
                  <a:lumOff val="25000"/>
                </a:schemeClr>
              </a:solidFill>
              <a:latin typeface="+mn-ea"/>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1.2.2 </a:t>
            </a:r>
            <a:r>
              <a:rPr lang="zh-CN" altLang="zh-CN" dirty="0"/>
              <a:t>在</a:t>
            </a:r>
            <a:r>
              <a:rPr lang="en-US" altLang="zh-CN" dirty="0"/>
              <a:t>Linux</a:t>
            </a:r>
            <a:r>
              <a:rPr lang="zh-CN" altLang="zh-CN" dirty="0"/>
              <a:t>系统中安装</a:t>
            </a:r>
            <a:r>
              <a:rPr lang="en-US" altLang="zh-CN" dirty="0"/>
              <a:t>Python 3</a:t>
            </a:r>
            <a:endParaRPr lang="zh-CN" altLang="zh-CN" dirty="0"/>
          </a:p>
        </p:txBody>
      </p:sp>
      <p:sp>
        <p:nvSpPr>
          <p:cNvPr id="10" name="内容占位符 9"/>
          <p:cNvSpPr>
            <a:spLocks noGrp="1"/>
          </p:cNvSpPr>
          <p:nvPr>
            <p:ph sz="quarter" idx="14"/>
          </p:nvPr>
        </p:nvSpPr>
        <p:spPr>
          <a:xfrm>
            <a:off x="628650" y="1863725"/>
            <a:ext cx="7886700" cy="2164265"/>
          </a:xfrm>
        </p:spPr>
        <p:txBody>
          <a:bodyPr>
            <a:normAutofit/>
          </a:bodyPr>
          <a:lstStyle/>
          <a:p>
            <a:pPr indent="457200">
              <a:lnSpc>
                <a:spcPct val="100000"/>
              </a:lnSpc>
            </a:pPr>
            <a:r>
              <a:rPr lang="en-US" altLang="zh-CN" sz="2000" dirty="0">
                <a:solidFill>
                  <a:schemeClr val="tx1">
                    <a:lumMod val="75000"/>
                    <a:lumOff val="25000"/>
                  </a:schemeClr>
                </a:solidFill>
              </a:rPr>
              <a:t>Linux</a:t>
            </a:r>
            <a:r>
              <a:rPr lang="zh-CN" altLang="zh-CN" sz="2000" dirty="0">
                <a:solidFill>
                  <a:schemeClr val="tx1">
                    <a:lumMod val="75000"/>
                    <a:lumOff val="25000"/>
                  </a:schemeClr>
                </a:solidFill>
              </a:rPr>
              <a:t>系统中自带安装有</a:t>
            </a:r>
            <a:r>
              <a:rPr lang="en-US" altLang="zh-CN" sz="2000" dirty="0">
                <a:solidFill>
                  <a:srgbClr val="FFC000"/>
                </a:solidFill>
              </a:rPr>
              <a:t>Python 2.7</a:t>
            </a:r>
            <a:r>
              <a:rPr lang="zh-CN" altLang="zh-CN" sz="2000" dirty="0">
                <a:solidFill>
                  <a:schemeClr val="tx1">
                    <a:lumMod val="75000"/>
                    <a:lumOff val="25000"/>
                  </a:schemeClr>
                </a:solidFill>
              </a:rPr>
              <a:t>，我们建议不要去改动它，因为系统中有依赖目前的</a:t>
            </a:r>
            <a:r>
              <a:rPr lang="en-US" altLang="zh-CN" sz="2000" dirty="0">
                <a:solidFill>
                  <a:schemeClr val="tx1">
                    <a:lumMod val="75000"/>
                    <a:lumOff val="25000"/>
                  </a:schemeClr>
                </a:solidFill>
              </a:rPr>
              <a:t>Python 2</a:t>
            </a:r>
            <a:r>
              <a:rPr lang="zh-CN" altLang="zh-CN" sz="2000" dirty="0">
                <a:solidFill>
                  <a:schemeClr val="tx1">
                    <a:lumMod val="75000"/>
                    <a:lumOff val="25000"/>
                  </a:schemeClr>
                </a:solidFill>
              </a:rPr>
              <a:t>的程序。</a:t>
            </a:r>
            <a:endParaRPr lang="en-US" altLang="zh-CN" sz="2000" dirty="0">
              <a:solidFill>
                <a:schemeClr val="tx1">
                  <a:lumMod val="75000"/>
                  <a:lumOff val="25000"/>
                </a:schemeClr>
              </a:solidFill>
            </a:endParaRPr>
          </a:p>
          <a:p>
            <a:pPr indent="457200">
              <a:lnSpc>
                <a:spcPct val="100000"/>
              </a:lnSpc>
            </a:pPr>
            <a:r>
              <a:rPr lang="zh-CN" altLang="zh-CN" sz="2000" dirty="0">
                <a:solidFill>
                  <a:schemeClr val="tx1">
                    <a:lumMod val="75000"/>
                    <a:lumOff val="25000"/>
                  </a:schemeClr>
                </a:solidFill>
              </a:rPr>
              <a:t>本部分使用</a:t>
            </a:r>
            <a:r>
              <a:rPr lang="en-US" altLang="zh-CN" sz="2000" dirty="0">
                <a:solidFill>
                  <a:srgbClr val="FFC000"/>
                </a:solidFill>
              </a:rPr>
              <a:t>CentOS7.2</a:t>
            </a:r>
            <a:r>
              <a:rPr lang="zh-CN" altLang="zh-CN" sz="2000" dirty="0">
                <a:solidFill>
                  <a:schemeClr val="tx1">
                    <a:lumMod val="75000"/>
                    <a:lumOff val="25000"/>
                  </a:schemeClr>
                </a:solidFill>
              </a:rPr>
              <a:t>进行安装示例，其他发行版的安装方法，见</a:t>
            </a:r>
            <a:r>
              <a:rPr lang="en-US" altLang="zh-CN" sz="2000" dirty="0">
                <a:solidFill>
                  <a:schemeClr val="tx1">
                    <a:lumMod val="75000"/>
                    <a:lumOff val="25000"/>
                  </a:schemeClr>
                </a:solidFill>
              </a:rPr>
              <a:t>Python</a:t>
            </a:r>
            <a:r>
              <a:rPr lang="zh-CN" altLang="zh-CN" sz="2000" dirty="0">
                <a:solidFill>
                  <a:schemeClr val="tx1">
                    <a:lumMod val="75000"/>
                    <a:lumOff val="25000"/>
                  </a:schemeClr>
                </a:solidFill>
              </a:rPr>
              <a:t>官网的说明。</a:t>
            </a:r>
            <a:endParaRPr lang="zh-CN" altLang="zh-CN" sz="2000" dirty="0">
              <a:solidFill>
                <a:schemeClr val="tx1">
                  <a:lumMod val="75000"/>
                  <a:lumOff val="25000"/>
                </a:schemeClr>
              </a:solidFill>
            </a:endParaRPr>
          </a:p>
          <a:p>
            <a:pPr indent="457200">
              <a:lnSpc>
                <a:spcPct val="100000"/>
              </a:lnSpc>
            </a:pPr>
            <a:endParaRPr lang="zh-CN" altLang="zh-CN" sz="2000" dirty="0">
              <a:solidFill>
                <a:schemeClr val="tx1">
                  <a:lumMod val="75000"/>
                  <a:lumOff val="25000"/>
                </a:schemeClr>
              </a:solidFill>
            </a:endParaRPr>
          </a:p>
        </p:txBody>
      </p:sp>
      <p:sp>
        <p:nvSpPr>
          <p:cNvPr id="11" name="内容占位符 10"/>
          <p:cNvSpPr>
            <a:spLocks noGrp="1"/>
          </p:cNvSpPr>
          <p:nvPr>
            <p:ph sz="quarter" idx="15"/>
          </p:nvPr>
        </p:nvSpPr>
        <p:spPr>
          <a:xfrm>
            <a:off x="2448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1.2.2 </a:t>
            </a:r>
            <a:r>
              <a:rPr lang="zh-CN" altLang="zh-CN" dirty="0"/>
              <a:t>在</a:t>
            </a:r>
            <a:r>
              <a:rPr lang="en-US" altLang="zh-CN" dirty="0"/>
              <a:t>Linux</a:t>
            </a:r>
            <a:r>
              <a:rPr lang="zh-CN" altLang="zh-CN" dirty="0"/>
              <a:t>系统中安装</a:t>
            </a:r>
            <a:r>
              <a:rPr lang="en-US" altLang="zh-CN" dirty="0"/>
              <a:t>Python 3</a:t>
            </a:r>
            <a:endParaRPr lang="zh-CN" altLang="zh-CN"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sp>
        <p:nvSpPr>
          <p:cNvPr id="2" name="矩形 1"/>
          <p:cNvSpPr/>
          <p:nvPr/>
        </p:nvSpPr>
        <p:spPr>
          <a:xfrm>
            <a:off x="104272" y="1666211"/>
            <a:ext cx="8611465" cy="3139321"/>
          </a:xfrm>
          <a:prstGeom prst="rect">
            <a:avLst/>
          </a:prstGeom>
        </p:spPr>
        <p:txBody>
          <a:bodyPr wrap="square">
            <a:spAutoFit/>
          </a:bodyPr>
          <a:lstStyle/>
          <a:p>
            <a:pPr marL="114300" indent="266700" algn="just">
              <a:spcAft>
                <a:spcPts val="0"/>
              </a:spcAft>
            </a:pPr>
            <a:r>
              <a:rPr lang="zh-CN" altLang="zh-CN" sz="2400" kern="100" dirty="0">
                <a:solidFill>
                  <a:schemeClr val="tx1">
                    <a:lumMod val="75000"/>
                    <a:lumOff val="25000"/>
                  </a:schemeClr>
                </a:solidFill>
                <a:latin typeface="+mn-ea"/>
              </a:rPr>
              <a:t>由于安装时会使用</a:t>
            </a:r>
            <a:r>
              <a:rPr lang="en-US" altLang="zh-CN" sz="2400" kern="100" dirty="0" err="1">
                <a:solidFill>
                  <a:schemeClr val="tx1">
                    <a:lumMod val="75000"/>
                    <a:lumOff val="25000"/>
                  </a:schemeClr>
                </a:solidFill>
                <a:latin typeface="+mn-ea"/>
              </a:rPr>
              <a:t>gcc</a:t>
            </a:r>
            <a:r>
              <a:rPr lang="zh-CN" altLang="zh-CN" sz="2400" kern="100" dirty="0">
                <a:solidFill>
                  <a:schemeClr val="tx1">
                    <a:lumMod val="75000"/>
                    <a:lumOff val="25000"/>
                  </a:schemeClr>
                </a:solidFill>
                <a:latin typeface="+mn-ea"/>
              </a:rPr>
              <a:t>对</a:t>
            </a:r>
            <a:r>
              <a:rPr lang="en-US" altLang="zh-CN" sz="2400" kern="100" dirty="0">
                <a:solidFill>
                  <a:schemeClr val="tx1">
                    <a:lumMod val="75000"/>
                    <a:lumOff val="25000"/>
                  </a:schemeClr>
                </a:solidFill>
                <a:latin typeface="+mn-ea"/>
              </a:rPr>
              <a:t>Python 3</a:t>
            </a:r>
            <a:r>
              <a:rPr lang="zh-CN" altLang="zh-CN" sz="2400" kern="100" dirty="0">
                <a:solidFill>
                  <a:schemeClr val="tx1">
                    <a:lumMod val="75000"/>
                    <a:lumOff val="25000"/>
                  </a:schemeClr>
                </a:solidFill>
                <a:latin typeface="+mn-ea"/>
              </a:rPr>
              <a:t>进行编译，这里需要先安装</a:t>
            </a:r>
            <a:r>
              <a:rPr lang="en-US" altLang="zh-CN" sz="2400" kern="100" dirty="0" err="1">
                <a:solidFill>
                  <a:schemeClr val="tx1">
                    <a:lumMod val="75000"/>
                    <a:lumOff val="25000"/>
                  </a:schemeClr>
                </a:solidFill>
                <a:latin typeface="+mn-ea"/>
              </a:rPr>
              <a:t>gcc</a:t>
            </a:r>
            <a:r>
              <a:rPr lang="zh-CN" altLang="zh-CN" sz="2400" kern="100" dirty="0">
                <a:solidFill>
                  <a:schemeClr val="tx1">
                    <a:lumMod val="75000"/>
                    <a:lumOff val="25000"/>
                  </a:schemeClr>
                </a:solidFill>
                <a:latin typeface="+mn-ea"/>
              </a:rPr>
              <a:t>，在命令行中输入如下命令进行安装：</a:t>
            </a:r>
            <a:endParaRPr lang="zh-CN" altLang="zh-CN" sz="2400" kern="100" dirty="0">
              <a:solidFill>
                <a:schemeClr val="tx1">
                  <a:lumMod val="75000"/>
                  <a:lumOff val="25000"/>
                </a:schemeClr>
              </a:solidFill>
              <a:latin typeface="+mn-ea"/>
            </a:endParaRPr>
          </a:p>
          <a:p>
            <a:pPr marL="114935" indent="228600" algn="just" latinLnBrk="1">
              <a:spcAft>
                <a:spcPts val="0"/>
              </a:spcAft>
            </a:pPr>
            <a:r>
              <a:rPr lang="en-US" altLang="zh-CN" kern="100" dirty="0">
                <a:solidFill>
                  <a:srgbClr val="00B0F0"/>
                </a:solidFill>
                <a:latin typeface="+mn-ea"/>
              </a:rPr>
              <a:t>[</a:t>
            </a:r>
            <a:r>
              <a:rPr lang="en-US" altLang="zh-CN" kern="100" dirty="0" err="1">
                <a:solidFill>
                  <a:srgbClr val="00B0F0"/>
                </a:solidFill>
                <a:latin typeface="+mn-ea"/>
              </a:rPr>
              <a:t>root@python</a:t>
            </a:r>
            <a:r>
              <a:rPr lang="en-US" altLang="zh-CN" kern="100" dirty="0">
                <a:solidFill>
                  <a:srgbClr val="00B0F0"/>
                </a:solidFill>
                <a:latin typeface="+mn-ea"/>
              </a:rPr>
              <a:t> Desktop]# yum install </a:t>
            </a:r>
            <a:r>
              <a:rPr lang="en-US" altLang="zh-CN" kern="100" dirty="0" err="1">
                <a:solidFill>
                  <a:srgbClr val="00B0F0"/>
                </a:solidFill>
                <a:latin typeface="+mn-ea"/>
              </a:rPr>
              <a:t>gcc</a:t>
            </a:r>
            <a:r>
              <a:rPr lang="en-US" altLang="zh-CN" kern="100" dirty="0">
                <a:solidFill>
                  <a:srgbClr val="00B0F0"/>
                </a:solidFill>
                <a:latin typeface="+mn-ea"/>
              </a:rPr>
              <a:t> -y</a:t>
            </a:r>
            <a:endParaRPr lang="zh-CN" altLang="zh-CN" kern="100" dirty="0">
              <a:solidFill>
                <a:srgbClr val="00B0F0"/>
              </a:solidFill>
              <a:latin typeface="+mn-ea"/>
            </a:endParaRPr>
          </a:p>
          <a:p>
            <a:pPr marL="114300" indent="266700" algn="just">
              <a:spcAft>
                <a:spcPts val="0"/>
              </a:spcAft>
            </a:pPr>
            <a:r>
              <a:rPr lang="zh-CN" altLang="zh-CN" sz="2400" kern="100" dirty="0">
                <a:solidFill>
                  <a:schemeClr val="tx1">
                    <a:lumMod val="75000"/>
                    <a:lumOff val="25000"/>
                  </a:schemeClr>
                </a:solidFill>
                <a:latin typeface="+mn-ea"/>
              </a:rPr>
              <a:t>再使用</a:t>
            </a:r>
            <a:r>
              <a:rPr lang="en-US" altLang="zh-CN" sz="2400" kern="100" dirty="0" err="1">
                <a:solidFill>
                  <a:schemeClr val="tx1">
                    <a:lumMod val="75000"/>
                    <a:lumOff val="25000"/>
                  </a:schemeClr>
                </a:solidFill>
                <a:latin typeface="+mn-ea"/>
              </a:rPr>
              <a:t>wget</a:t>
            </a:r>
            <a:r>
              <a:rPr lang="zh-CN" altLang="zh-CN" sz="2400" kern="100" dirty="0">
                <a:solidFill>
                  <a:schemeClr val="tx1">
                    <a:lumMod val="75000"/>
                    <a:lumOff val="25000"/>
                  </a:schemeClr>
                </a:solidFill>
                <a:latin typeface="+mn-ea"/>
              </a:rPr>
              <a:t>命令到</a:t>
            </a:r>
            <a:r>
              <a:rPr lang="en-US" altLang="zh-CN" sz="2400" kern="100" dirty="0">
                <a:solidFill>
                  <a:schemeClr val="tx1">
                    <a:lumMod val="75000"/>
                    <a:lumOff val="25000"/>
                  </a:schemeClr>
                </a:solidFill>
                <a:latin typeface="+mn-ea"/>
              </a:rPr>
              <a:t>Python</a:t>
            </a:r>
            <a:r>
              <a:rPr lang="zh-CN" altLang="zh-CN" sz="2400" kern="100" dirty="0">
                <a:solidFill>
                  <a:schemeClr val="tx1">
                    <a:lumMod val="75000"/>
                    <a:lumOff val="25000"/>
                  </a:schemeClr>
                </a:solidFill>
                <a:latin typeface="+mn-ea"/>
              </a:rPr>
              <a:t>官网下载</a:t>
            </a:r>
            <a:r>
              <a:rPr lang="en-US" altLang="zh-CN" sz="2400" kern="100" dirty="0">
                <a:solidFill>
                  <a:schemeClr val="tx1">
                    <a:lumMod val="75000"/>
                    <a:lumOff val="25000"/>
                  </a:schemeClr>
                </a:solidFill>
                <a:latin typeface="+mn-ea"/>
              </a:rPr>
              <a:t>3.6.5</a:t>
            </a:r>
            <a:r>
              <a:rPr lang="zh-CN" altLang="zh-CN" sz="2400" kern="100" dirty="0">
                <a:solidFill>
                  <a:schemeClr val="tx1">
                    <a:lumMod val="75000"/>
                    <a:lumOff val="25000"/>
                  </a:schemeClr>
                </a:solidFill>
                <a:latin typeface="+mn-ea"/>
              </a:rPr>
              <a:t>的源码安装包，命令如下：</a:t>
            </a:r>
            <a:endParaRPr lang="zh-CN" altLang="zh-CN" sz="2400" kern="100" dirty="0">
              <a:solidFill>
                <a:schemeClr val="tx1">
                  <a:lumMod val="75000"/>
                  <a:lumOff val="25000"/>
                </a:schemeClr>
              </a:solidFill>
              <a:latin typeface="+mn-ea"/>
            </a:endParaRPr>
          </a:p>
          <a:p>
            <a:pPr marL="114935" indent="228600" algn="just" latinLnBrk="1">
              <a:spcAft>
                <a:spcPts val="0"/>
              </a:spcAft>
            </a:pPr>
            <a:r>
              <a:rPr lang="en-US" altLang="zh-CN" kern="100" dirty="0">
                <a:solidFill>
                  <a:srgbClr val="00B0F0"/>
                </a:solidFill>
                <a:latin typeface="+mn-ea"/>
              </a:rPr>
              <a:t>[</a:t>
            </a:r>
            <a:r>
              <a:rPr lang="en-US" altLang="zh-CN" kern="100" dirty="0" err="1">
                <a:solidFill>
                  <a:srgbClr val="00B0F0"/>
                </a:solidFill>
                <a:latin typeface="+mn-ea"/>
              </a:rPr>
              <a:t>root@python</a:t>
            </a:r>
            <a:r>
              <a:rPr lang="en-US" altLang="zh-CN" kern="100" dirty="0">
                <a:solidFill>
                  <a:srgbClr val="00B0F0"/>
                </a:solidFill>
                <a:latin typeface="+mn-ea"/>
              </a:rPr>
              <a:t> Desktop]# </a:t>
            </a:r>
            <a:r>
              <a:rPr lang="en-US" altLang="zh-CN" kern="100" dirty="0" err="1">
                <a:solidFill>
                  <a:srgbClr val="00B0F0"/>
                </a:solidFill>
                <a:latin typeface="+mn-ea"/>
              </a:rPr>
              <a:t>wget</a:t>
            </a:r>
            <a:r>
              <a:rPr lang="en-US" altLang="zh-CN" kern="100" dirty="0">
                <a:solidFill>
                  <a:srgbClr val="00B0F0"/>
                </a:solidFill>
                <a:latin typeface="+mn-ea"/>
              </a:rPr>
              <a:t> https://www.python.org/ftp/python/3.6.5/Python-3.6.5.tar.xz</a:t>
            </a:r>
            <a:endParaRPr lang="zh-CN" altLang="zh-CN" kern="100" dirty="0">
              <a:solidFill>
                <a:srgbClr val="00B0F0"/>
              </a:solidFill>
              <a:latin typeface="+mn-ea"/>
            </a:endParaRPr>
          </a:p>
          <a:p>
            <a:pPr marL="114300" indent="266700" algn="just">
              <a:spcAft>
                <a:spcPts val="0"/>
              </a:spcAft>
            </a:pPr>
            <a:r>
              <a:rPr lang="zh-CN" altLang="zh-CN" sz="2400" kern="100" dirty="0">
                <a:solidFill>
                  <a:schemeClr val="tx1">
                    <a:lumMod val="75000"/>
                    <a:lumOff val="25000"/>
                  </a:schemeClr>
                </a:solidFill>
                <a:latin typeface="+mn-ea"/>
              </a:rPr>
              <a:t>下载完成后使用</a:t>
            </a:r>
            <a:r>
              <a:rPr lang="en-US" altLang="zh-CN" sz="2400" kern="100" dirty="0">
                <a:solidFill>
                  <a:schemeClr val="tx1">
                    <a:lumMod val="75000"/>
                    <a:lumOff val="25000"/>
                  </a:schemeClr>
                </a:solidFill>
                <a:latin typeface="+mn-ea"/>
              </a:rPr>
              <a:t>tar</a:t>
            </a:r>
            <a:r>
              <a:rPr lang="zh-CN" altLang="zh-CN" sz="2400" kern="100" dirty="0">
                <a:solidFill>
                  <a:schemeClr val="tx1">
                    <a:lumMod val="75000"/>
                    <a:lumOff val="25000"/>
                  </a:schemeClr>
                </a:solidFill>
                <a:latin typeface="+mn-ea"/>
              </a:rPr>
              <a:t>命令对压缩包解压，命令如下：</a:t>
            </a:r>
            <a:endParaRPr lang="zh-CN" altLang="zh-CN" sz="2400" kern="100" dirty="0">
              <a:latin typeface="+mn-ea"/>
            </a:endParaRPr>
          </a:p>
          <a:p>
            <a:pPr marL="114935" indent="228600" algn="just" latinLnBrk="1">
              <a:spcAft>
                <a:spcPts val="0"/>
              </a:spcAft>
            </a:pPr>
            <a:r>
              <a:rPr lang="en-US" altLang="zh-CN" kern="100" dirty="0">
                <a:solidFill>
                  <a:srgbClr val="00B0F0"/>
                </a:solidFill>
                <a:latin typeface="+mn-ea"/>
              </a:rPr>
              <a:t>[</a:t>
            </a:r>
            <a:r>
              <a:rPr lang="en-US" altLang="zh-CN" kern="100" dirty="0" err="1">
                <a:solidFill>
                  <a:srgbClr val="00B0F0"/>
                </a:solidFill>
                <a:latin typeface="+mn-ea"/>
              </a:rPr>
              <a:t>root@python</a:t>
            </a:r>
            <a:r>
              <a:rPr lang="en-US" altLang="zh-CN" kern="100" dirty="0">
                <a:solidFill>
                  <a:srgbClr val="00B0F0"/>
                </a:solidFill>
                <a:latin typeface="+mn-ea"/>
              </a:rPr>
              <a:t> Desktop]# tar -</a:t>
            </a:r>
            <a:r>
              <a:rPr lang="en-US" altLang="zh-CN" kern="100" dirty="0" err="1">
                <a:solidFill>
                  <a:srgbClr val="00B0F0"/>
                </a:solidFill>
                <a:latin typeface="+mn-ea"/>
              </a:rPr>
              <a:t>xzvf</a:t>
            </a:r>
            <a:r>
              <a:rPr lang="en-US" altLang="zh-CN" kern="100" dirty="0">
                <a:solidFill>
                  <a:srgbClr val="00B0F0"/>
                </a:solidFill>
                <a:latin typeface="+mn-ea"/>
              </a:rPr>
              <a:t> Python-3.6.5.tar.xz</a:t>
            </a:r>
            <a:endParaRPr lang="zh-CN" altLang="zh-CN" kern="100" dirty="0">
              <a:solidFill>
                <a:srgbClr val="00B0F0"/>
              </a:solidFill>
              <a:latin typeface="+mn-ea"/>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1.2.2 </a:t>
            </a:r>
            <a:r>
              <a:rPr lang="zh-CN" altLang="zh-CN" dirty="0"/>
              <a:t>在</a:t>
            </a:r>
            <a:r>
              <a:rPr lang="en-US" altLang="zh-CN" dirty="0"/>
              <a:t>Linux</a:t>
            </a:r>
            <a:r>
              <a:rPr lang="zh-CN" altLang="zh-CN" dirty="0"/>
              <a:t>系统中安装</a:t>
            </a:r>
            <a:r>
              <a:rPr lang="en-US" altLang="zh-CN" dirty="0"/>
              <a:t>Python 3</a:t>
            </a:r>
            <a:endParaRPr lang="zh-CN" altLang="zh-CN"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sp>
        <p:nvSpPr>
          <p:cNvPr id="2" name="矩形 1"/>
          <p:cNvSpPr/>
          <p:nvPr/>
        </p:nvSpPr>
        <p:spPr>
          <a:xfrm>
            <a:off x="711842" y="1857405"/>
            <a:ext cx="7691378" cy="1477328"/>
          </a:xfrm>
          <a:prstGeom prst="rect">
            <a:avLst/>
          </a:prstGeom>
        </p:spPr>
        <p:txBody>
          <a:bodyPr wrap="square">
            <a:spAutoFit/>
          </a:bodyPr>
          <a:lstStyle/>
          <a:p>
            <a:pPr marL="114300" indent="266700" algn="just">
              <a:spcAft>
                <a:spcPts val="0"/>
              </a:spcAft>
            </a:pPr>
            <a:r>
              <a:rPr lang="zh-CN" altLang="en-US" kern="100" dirty="0">
                <a:solidFill>
                  <a:schemeClr val="tx1">
                    <a:lumMod val="75000"/>
                    <a:lumOff val="25000"/>
                  </a:schemeClr>
                </a:solidFill>
                <a:latin typeface="+mn-ea"/>
              </a:rPr>
              <a:t>解压完成后</a:t>
            </a:r>
            <a:r>
              <a:rPr lang="zh-CN" altLang="zh-CN" kern="100" dirty="0">
                <a:solidFill>
                  <a:schemeClr val="tx1">
                    <a:lumMod val="75000"/>
                    <a:lumOff val="25000"/>
                  </a:schemeClr>
                </a:solidFill>
                <a:latin typeface="+mn-ea"/>
              </a:rPr>
              <a:t>会在当前目录下生产目录</a:t>
            </a:r>
            <a:r>
              <a:rPr lang="en-US" altLang="zh-CN" kern="100" dirty="0">
                <a:solidFill>
                  <a:schemeClr val="tx1">
                    <a:lumMod val="75000"/>
                    <a:lumOff val="25000"/>
                  </a:schemeClr>
                </a:solidFill>
                <a:latin typeface="+mn-ea"/>
              </a:rPr>
              <a:t>python-3.6.5</a:t>
            </a:r>
            <a:r>
              <a:rPr lang="zh-CN" altLang="zh-CN" kern="100" dirty="0">
                <a:solidFill>
                  <a:schemeClr val="tx1">
                    <a:lumMod val="75000"/>
                    <a:lumOff val="25000"/>
                  </a:schemeClr>
                </a:solidFill>
                <a:latin typeface="+mn-ea"/>
              </a:rPr>
              <a:t>，使用</a:t>
            </a:r>
            <a:r>
              <a:rPr lang="en-US" altLang="zh-CN" kern="100" dirty="0">
                <a:solidFill>
                  <a:schemeClr val="tx1">
                    <a:lumMod val="75000"/>
                    <a:lumOff val="25000"/>
                  </a:schemeClr>
                </a:solidFill>
                <a:latin typeface="+mn-ea"/>
              </a:rPr>
              <a:t>cd</a:t>
            </a:r>
            <a:r>
              <a:rPr lang="zh-CN" altLang="zh-CN" kern="100" dirty="0">
                <a:solidFill>
                  <a:schemeClr val="tx1">
                    <a:lumMod val="75000"/>
                    <a:lumOff val="25000"/>
                  </a:schemeClr>
                </a:solidFill>
                <a:latin typeface="+mn-ea"/>
              </a:rPr>
              <a:t>命令切换到该目录下，编译安装，命令如下：</a:t>
            </a:r>
            <a:endParaRPr lang="zh-CN" altLang="zh-CN" kern="100" dirty="0">
              <a:solidFill>
                <a:schemeClr val="tx1">
                  <a:lumMod val="75000"/>
                  <a:lumOff val="25000"/>
                </a:schemeClr>
              </a:solidFill>
              <a:latin typeface="+mn-ea"/>
            </a:endParaRPr>
          </a:p>
          <a:p>
            <a:pPr marL="114935" indent="228600" algn="just" latinLnBrk="1">
              <a:spcAft>
                <a:spcPts val="0"/>
              </a:spcAft>
            </a:pPr>
            <a:r>
              <a:rPr lang="en-US" altLang="zh-CN" kern="100" dirty="0">
                <a:solidFill>
                  <a:srgbClr val="00B0F0"/>
                </a:solidFill>
                <a:latin typeface="Arial" panose="020B0604020202020204" pitchFamily="34" charset="0"/>
                <a:ea typeface="宋体" panose="02010600030101010101" pitchFamily="2" charset="-122"/>
              </a:rPr>
              <a:t>[</a:t>
            </a:r>
            <a:r>
              <a:rPr lang="en-US" altLang="zh-CN" kern="100" dirty="0" err="1">
                <a:solidFill>
                  <a:srgbClr val="00B0F0"/>
                </a:solidFill>
                <a:latin typeface="Arial" panose="020B0604020202020204" pitchFamily="34" charset="0"/>
                <a:ea typeface="宋体" panose="02010600030101010101" pitchFamily="2" charset="-122"/>
              </a:rPr>
              <a:t>root@python</a:t>
            </a:r>
            <a:r>
              <a:rPr lang="en-US" altLang="zh-CN" kern="100" dirty="0">
                <a:solidFill>
                  <a:srgbClr val="00B0F0"/>
                </a:solidFill>
                <a:latin typeface="Arial" panose="020B0604020202020204" pitchFamily="34" charset="0"/>
                <a:ea typeface="宋体" panose="02010600030101010101" pitchFamily="2" charset="-122"/>
              </a:rPr>
              <a:t> Desktop]# cd python-3.6.5</a:t>
            </a:r>
            <a:endParaRPr lang="zh-CN" altLang="zh-CN" kern="100" dirty="0">
              <a:solidFill>
                <a:srgbClr val="00B0F0"/>
              </a:solidFill>
              <a:latin typeface="Arial" panose="020B0604020202020204" pitchFamily="34" charset="0"/>
              <a:ea typeface="宋体" panose="02010600030101010101" pitchFamily="2" charset="-122"/>
            </a:endParaRPr>
          </a:p>
          <a:p>
            <a:pPr marL="114935" indent="228600" algn="just" latinLnBrk="1">
              <a:spcAft>
                <a:spcPts val="0"/>
              </a:spcAft>
            </a:pPr>
            <a:r>
              <a:rPr lang="en-US" altLang="zh-CN" kern="100" dirty="0">
                <a:solidFill>
                  <a:srgbClr val="00B0F0"/>
                </a:solidFill>
                <a:latin typeface="Arial" panose="020B0604020202020204" pitchFamily="34" charset="0"/>
                <a:ea typeface="宋体" panose="02010600030101010101" pitchFamily="2" charset="-122"/>
              </a:rPr>
              <a:t>[</a:t>
            </a:r>
            <a:r>
              <a:rPr lang="en-US" altLang="zh-CN" kern="100" dirty="0" err="1">
                <a:solidFill>
                  <a:srgbClr val="00B0F0"/>
                </a:solidFill>
                <a:latin typeface="Arial" panose="020B0604020202020204" pitchFamily="34" charset="0"/>
                <a:ea typeface="宋体" panose="02010600030101010101" pitchFamily="2" charset="-122"/>
              </a:rPr>
              <a:t>root@python</a:t>
            </a:r>
            <a:r>
              <a:rPr lang="en-US" altLang="zh-CN" kern="100" dirty="0">
                <a:solidFill>
                  <a:srgbClr val="00B0F0"/>
                </a:solidFill>
                <a:latin typeface="Arial" panose="020B0604020202020204" pitchFamily="34" charset="0"/>
                <a:ea typeface="宋体" panose="02010600030101010101" pitchFamily="2" charset="-122"/>
              </a:rPr>
              <a:t> python-3.6.5]# ./configure</a:t>
            </a:r>
            <a:endParaRPr lang="zh-CN" altLang="zh-CN" kern="100" dirty="0">
              <a:solidFill>
                <a:srgbClr val="00B0F0"/>
              </a:solidFill>
              <a:latin typeface="Arial" panose="020B0604020202020204" pitchFamily="34" charset="0"/>
              <a:ea typeface="宋体" panose="02010600030101010101" pitchFamily="2" charset="-122"/>
            </a:endParaRPr>
          </a:p>
          <a:p>
            <a:pPr marL="114935" indent="228600" algn="just" latinLnBrk="1">
              <a:spcAft>
                <a:spcPts val="0"/>
              </a:spcAft>
            </a:pPr>
            <a:r>
              <a:rPr lang="en-US" altLang="zh-CN" kern="100" dirty="0">
                <a:solidFill>
                  <a:srgbClr val="00B0F0"/>
                </a:solidFill>
                <a:latin typeface="Arial" panose="020B0604020202020204" pitchFamily="34" charset="0"/>
                <a:ea typeface="宋体" panose="02010600030101010101" pitchFamily="2" charset="-122"/>
              </a:rPr>
              <a:t>[</a:t>
            </a:r>
            <a:r>
              <a:rPr lang="en-US" altLang="zh-CN" kern="100" dirty="0" err="1">
                <a:solidFill>
                  <a:srgbClr val="00B0F0"/>
                </a:solidFill>
                <a:latin typeface="Arial" panose="020B0604020202020204" pitchFamily="34" charset="0"/>
                <a:ea typeface="宋体" panose="02010600030101010101" pitchFamily="2" charset="-122"/>
              </a:rPr>
              <a:t>root@python</a:t>
            </a:r>
            <a:r>
              <a:rPr lang="en-US" altLang="zh-CN" kern="100" dirty="0">
                <a:solidFill>
                  <a:srgbClr val="00B0F0"/>
                </a:solidFill>
                <a:latin typeface="Arial" panose="020B0604020202020204" pitchFamily="34" charset="0"/>
                <a:ea typeface="宋体" panose="02010600030101010101" pitchFamily="2" charset="-122"/>
              </a:rPr>
              <a:t> python-3.6.5]# make &amp;&amp; make install</a:t>
            </a:r>
            <a:endParaRPr lang="zh-CN" altLang="zh-CN" kern="100" dirty="0">
              <a:solidFill>
                <a:srgbClr val="00B0F0"/>
              </a:solidFill>
              <a:latin typeface="Arial" panose="020B0604020202020204" pitchFamily="34" charset="0"/>
              <a:ea typeface="宋体" panose="02010600030101010101" pitchFamily="2" charset="-122"/>
            </a:endParaRPr>
          </a:p>
        </p:txBody>
      </p:sp>
      <p:sp>
        <p:nvSpPr>
          <p:cNvPr id="7" name="文本框 6"/>
          <p:cNvSpPr txBox="1"/>
          <p:nvPr/>
        </p:nvSpPr>
        <p:spPr>
          <a:xfrm>
            <a:off x="711842" y="3699004"/>
            <a:ext cx="7774570" cy="646331"/>
          </a:xfrm>
          <a:prstGeom prst="rect">
            <a:avLst/>
          </a:prstGeom>
          <a:noFill/>
        </p:spPr>
        <p:txBody>
          <a:bodyPr wrap="square" rtlCol="0">
            <a:spAutoFit/>
          </a:bodyPr>
          <a:lstStyle/>
          <a:p>
            <a:pPr indent="457200"/>
            <a:r>
              <a:rPr lang="zh-CN" altLang="zh-CN" dirty="0">
                <a:solidFill>
                  <a:schemeClr val="tx1">
                    <a:lumMod val="75000"/>
                    <a:lumOff val="25000"/>
                  </a:schemeClr>
                </a:solidFill>
              </a:rPr>
              <a:t>编译安装完成后，在命令行使用</a:t>
            </a:r>
            <a:r>
              <a:rPr lang="en-US" altLang="zh-CN" dirty="0">
                <a:solidFill>
                  <a:schemeClr val="tx1">
                    <a:lumMod val="75000"/>
                    <a:lumOff val="25000"/>
                  </a:schemeClr>
                </a:solidFill>
              </a:rPr>
              <a:t> </a:t>
            </a:r>
            <a:r>
              <a:rPr lang="en-US" altLang="zh-CN" dirty="0">
                <a:solidFill>
                  <a:srgbClr val="00B0F0"/>
                </a:solidFill>
              </a:rPr>
              <a:t>Python3 </a:t>
            </a:r>
            <a:r>
              <a:rPr lang="zh-CN" altLang="zh-CN" dirty="0">
                <a:solidFill>
                  <a:schemeClr val="tx1">
                    <a:lumMod val="75000"/>
                    <a:lumOff val="25000"/>
                  </a:schemeClr>
                </a:solidFill>
              </a:rPr>
              <a:t>命令运行</a:t>
            </a:r>
            <a:r>
              <a:rPr lang="en-US" altLang="zh-CN" dirty="0">
                <a:solidFill>
                  <a:schemeClr val="tx1">
                    <a:lumMod val="75000"/>
                    <a:lumOff val="25000"/>
                  </a:schemeClr>
                </a:solidFill>
              </a:rPr>
              <a:t>Python3</a:t>
            </a:r>
            <a:r>
              <a:rPr lang="zh-CN" altLang="zh-CN" dirty="0">
                <a:solidFill>
                  <a:schemeClr val="tx1">
                    <a:lumMod val="75000"/>
                    <a:lumOff val="25000"/>
                  </a:schemeClr>
                </a:solidFill>
              </a:rPr>
              <a:t>的解释器，验证安装，如</a:t>
            </a:r>
            <a:r>
              <a:rPr lang="zh-CN" altLang="en-US" dirty="0">
                <a:solidFill>
                  <a:schemeClr val="tx1">
                    <a:lumMod val="75000"/>
                    <a:lumOff val="25000"/>
                  </a:schemeClr>
                </a:solidFill>
              </a:rPr>
              <a:t>下</a:t>
            </a:r>
            <a:r>
              <a:rPr lang="zh-CN" altLang="zh-CN" dirty="0">
                <a:solidFill>
                  <a:schemeClr val="tx1">
                    <a:lumMod val="75000"/>
                    <a:lumOff val="25000"/>
                  </a:schemeClr>
                </a:solidFill>
              </a:rPr>
              <a:t>图所示</a:t>
            </a:r>
            <a:endParaRPr lang="zh-CN" altLang="zh-CN" dirty="0">
              <a:solidFill>
                <a:schemeClr val="tx1">
                  <a:lumMod val="75000"/>
                  <a:lumOff val="25000"/>
                </a:schemeClr>
              </a:solidFill>
            </a:endParaRPr>
          </a:p>
        </p:txBody>
      </p:sp>
      <p:pic>
        <p:nvPicPr>
          <p:cNvPr id="19" name="图片 18" descr="图1"/>
          <p:cNvPicPr/>
          <p:nvPr/>
        </p:nvPicPr>
        <p:blipFill>
          <a:blip r:embed="rId1" cstate="print">
            <a:extLst>
              <a:ext uri="{28A0092B-C50C-407E-A947-70E740481C1C}">
                <a14:useLocalDpi xmlns:a14="http://schemas.microsoft.com/office/drawing/2010/main" val="0"/>
              </a:ext>
            </a:extLst>
          </a:blip>
          <a:srcRect r="9344"/>
          <a:stretch>
            <a:fillRect/>
          </a:stretch>
        </p:blipFill>
        <p:spPr bwMode="auto">
          <a:xfrm>
            <a:off x="1038539" y="4493219"/>
            <a:ext cx="7066922" cy="1293636"/>
          </a:xfrm>
          <a:prstGeom prst="rect">
            <a:avLst/>
          </a:prstGeom>
          <a:noFill/>
          <a:ln>
            <a:noFill/>
          </a:ln>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第一章  </a:t>
            </a:r>
            <a:r>
              <a:rPr lang="en-US" altLang="zh-CN" dirty="0"/>
              <a:t>Python 3 </a:t>
            </a:r>
            <a:r>
              <a:rPr lang="zh-CN" altLang="en-US" dirty="0"/>
              <a:t>概述</a:t>
            </a:r>
            <a:endParaRPr lang="zh-CN" altLang="en-US" dirty="0"/>
          </a:p>
        </p:txBody>
      </p:sp>
      <p:sp>
        <p:nvSpPr>
          <p:cNvPr id="3" name="文本占位符 2"/>
          <p:cNvSpPr>
            <a:spLocks noGrp="1"/>
          </p:cNvSpPr>
          <p:nvPr>
            <p:ph type="body" sz="quarter" idx="14"/>
          </p:nvPr>
        </p:nvSpPr>
        <p:spPr/>
        <p:txBody>
          <a:bodyPr/>
          <a:lstStyle/>
          <a:p>
            <a:pPr marL="0" indent="0">
              <a:buNone/>
            </a:pPr>
            <a:r>
              <a:rPr lang="en-US" altLang="zh-CN" dirty="0">
                <a:solidFill>
                  <a:schemeClr val="bg1"/>
                </a:solidFill>
              </a:rPr>
              <a:t>1.1 Python </a:t>
            </a:r>
            <a:r>
              <a:rPr lang="zh-CN" altLang="en-US" dirty="0">
                <a:solidFill>
                  <a:schemeClr val="bg1"/>
                </a:solidFill>
              </a:rPr>
              <a:t>简介</a:t>
            </a:r>
            <a:endParaRPr lang="zh-CN" altLang="en-US" dirty="0">
              <a:solidFill>
                <a:schemeClr val="bg1"/>
              </a:solidFill>
            </a:endParaRPr>
          </a:p>
        </p:txBody>
      </p:sp>
      <p:sp>
        <p:nvSpPr>
          <p:cNvPr id="4" name="文本占位符 3"/>
          <p:cNvSpPr>
            <a:spLocks noGrp="1"/>
          </p:cNvSpPr>
          <p:nvPr>
            <p:ph type="body" sz="quarter" idx="15"/>
          </p:nvPr>
        </p:nvSpPr>
        <p:spPr/>
        <p:txBody>
          <a:bodyPr/>
          <a:lstStyle/>
          <a:p>
            <a:pPr marL="0" indent="0">
              <a:buNone/>
            </a:pPr>
            <a:r>
              <a:rPr lang="en-US" altLang="zh-CN" dirty="0">
                <a:solidFill>
                  <a:schemeClr val="tx1">
                    <a:lumMod val="75000"/>
                    <a:lumOff val="25000"/>
                  </a:schemeClr>
                </a:solidFill>
              </a:rPr>
              <a:t>1.2 Python</a:t>
            </a:r>
            <a:r>
              <a:rPr lang="zh-CN" altLang="en-US" dirty="0">
                <a:solidFill>
                  <a:schemeClr val="tx1">
                    <a:lumMod val="75000"/>
                    <a:lumOff val="25000"/>
                  </a:schemeClr>
                </a:solidFill>
              </a:rPr>
              <a:t>环境构建</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p:txBody>
          <a:bodyPr/>
          <a:lstStyle/>
          <a:p>
            <a:pPr marL="0" indent="0">
              <a:buNone/>
            </a:pPr>
            <a:r>
              <a:rPr lang="en-US" altLang="zh-CN" dirty="0">
                <a:solidFill>
                  <a:schemeClr val="tx1">
                    <a:lumMod val="75000"/>
                    <a:lumOff val="25000"/>
                  </a:schemeClr>
                </a:solidFill>
              </a:rPr>
              <a:t>1.3 </a:t>
            </a:r>
            <a:r>
              <a:rPr lang="zh-CN" altLang="en-US" dirty="0">
                <a:solidFill>
                  <a:schemeClr val="tx1">
                    <a:lumMod val="75000"/>
                    <a:lumOff val="25000"/>
                  </a:schemeClr>
                </a:solidFill>
              </a:rPr>
              <a:t>第一个程序 </a:t>
            </a:r>
            <a:r>
              <a:rPr lang="en-US" altLang="zh-CN" dirty="0">
                <a:solidFill>
                  <a:schemeClr val="tx1">
                    <a:lumMod val="75000"/>
                    <a:lumOff val="25000"/>
                  </a:schemeClr>
                </a:solidFill>
              </a:rPr>
              <a:t>Hello World </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p:txBody>
          <a:bodyPr/>
          <a:lstStyle/>
          <a:p>
            <a:pPr marL="0" indent="0">
              <a:buNone/>
            </a:pPr>
            <a:r>
              <a:rPr lang="en-US" altLang="zh-CN" dirty="0">
                <a:solidFill>
                  <a:schemeClr val="tx1">
                    <a:lumMod val="75000"/>
                    <a:lumOff val="25000"/>
                  </a:schemeClr>
                </a:solidFill>
              </a:rPr>
              <a:t>1.4 </a:t>
            </a:r>
            <a:r>
              <a:rPr lang="zh-CN" altLang="en-US" dirty="0">
                <a:solidFill>
                  <a:schemeClr val="tx1">
                    <a:lumMod val="75000"/>
                    <a:lumOff val="25000"/>
                  </a:schemeClr>
                </a:solidFill>
              </a:rPr>
              <a:t>实验</a:t>
            </a:r>
            <a:endParaRPr lang="zh-CN" altLang="en-US" dirty="0">
              <a:solidFill>
                <a:schemeClr val="tx1">
                  <a:lumMod val="75000"/>
                  <a:lumOff val="25000"/>
                </a:schemeClr>
              </a:solidFill>
            </a:endParaRPr>
          </a:p>
        </p:txBody>
      </p:sp>
      <p:sp>
        <p:nvSpPr>
          <p:cNvPr id="8" name="文本占位符 7"/>
          <p:cNvSpPr>
            <a:spLocks noGrp="1"/>
          </p:cNvSpPr>
          <p:nvPr>
            <p:ph type="body" sz="quarter" idx="19"/>
          </p:nvPr>
        </p:nvSpPr>
        <p:spPr/>
        <p:txBody>
          <a:bodyPr/>
          <a:lstStyle/>
          <a:p>
            <a:pPr marL="0" indent="0">
              <a:buNone/>
            </a:pPr>
            <a:r>
              <a:rPr lang="en-US" altLang="zh-CN" dirty="0">
                <a:solidFill>
                  <a:schemeClr val="tx1">
                    <a:lumMod val="75000"/>
                    <a:lumOff val="25000"/>
                  </a:schemeClr>
                </a:solidFill>
              </a:rPr>
              <a:t>1.5 </a:t>
            </a:r>
            <a:r>
              <a:rPr lang="zh-CN" altLang="en-US" dirty="0">
                <a:solidFill>
                  <a:schemeClr val="tx1">
                    <a:lumMod val="75000"/>
                    <a:lumOff val="25000"/>
                  </a:schemeClr>
                </a:solidFill>
              </a:rPr>
              <a:t>小结</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1.2.3 </a:t>
            </a:r>
            <a:r>
              <a:rPr lang="zh-CN" altLang="zh-CN" dirty="0"/>
              <a:t>在</a:t>
            </a:r>
            <a:r>
              <a:rPr lang="en-US" altLang="zh-CN" dirty="0"/>
              <a:t>Mac OS</a:t>
            </a:r>
            <a:r>
              <a:rPr lang="zh-CN" altLang="zh-CN" dirty="0"/>
              <a:t>系统中安装</a:t>
            </a:r>
            <a:r>
              <a:rPr lang="en-US" altLang="zh-CN" dirty="0"/>
              <a:t>Python 3</a:t>
            </a:r>
            <a:endParaRPr lang="zh-CN" altLang="zh-CN"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sp>
        <p:nvSpPr>
          <p:cNvPr id="2" name="矩形 1"/>
          <p:cNvSpPr/>
          <p:nvPr/>
        </p:nvSpPr>
        <p:spPr>
          <a:xfrm>
            <a:off x="1406324" y="1666211"/>
            <a:ext cx="7193666" cy="923330"/>
          </a:xfrm>
          <a:prstGeom prst="rect">
            <a:avLst/>
          </a:prstGeom>
        </p:spPr>
        <p:txBody>
          <a:bodyPr wrap="square">
            <a:spAutoFit/>
          </a:bodyPr>
          <a:lstStyle/>
          <a:p>
            <a:pPr indent="457200"/>
            <a:r>
              <a:rPr lang="en-US" altLang="zh-CN" kern="100" dirty="0">
                <a:solidFill>
                  <a:schemeClr val="tx1">
                    <a:lumMod val="75000"/>
                    <a:lumOff val="25000"/>
                  </a:schemeClr>
                </a:solidFill>
                <a:latin typeface="+mn-ea"/>
              </a:rPr>
              <a:t>Mac</a:t>
            </a:r>
            <a:r>
              <a:rPr lang="zh-CN" altLang="zh-CN" kern="100" dirty="0">
                <a:solidFill>
                  <a:schemeClr val="tx1">
                    <a:lumMod val="75000"/>
                    <a:lumOff val="25000"/>
                  </a:schemeClr>
                </a:solidFill>
                <a:latin typeface="+mn-ea"/>
                <a:cs typeface="Times New Roman" panose="02020603050405020304" pitchFamily="18" charset="0"/>
              </a:rPr>
              <a:t>上自带的是是</a:t>
            </a:r>
            <a:r>
              <a:rPr lang="en-US" altLang="zh-CN" kern="100" dirty="0">
                <a:solidFill>
                  <a:schemeClr val="tx1">
                    <a:lumMod val="75000"/>
                    <a:lumOff val="25000"/>
                  </a:schemeClr>
                </a:solidFill>
                <a:latin typeface="+mn-ea"/>
              </a:rPr>
              <a:t>Python</a:t>
            </a:r>
            <a:r>
              <a:rPr lang="zh-CN" altLang="zh-CN" kern="100" dirty="0">
                <a:solidFill>
                  <a:schemeClr val="tx1">
                    <a:lumMod val="75000"/>
                    <a:lumOff val="25000"/>
                  </a:schemeClr>
                </a:solidFill>
                <a:latin typeface="+mn-ea"/>
                <a:cs typeface="Times New Roman" panose="02020603050405020304" pitchFamily="18" charset="0"/>
              </a:rPr>
              <a:t>版本</a:t>
            </a:r>
            <a:r>
              <a:rPr lang="en-US" altLang="zh-CN" kern="100" dirty="0">
                <a:solidFill>
                  <a:schemeClr val="tx1">
                    <a:lumMod val="75000"/>
                    <a:lumOff val="25000"/>
                  </a:schemeClr>
                </a:solidFill>
                <a:latin typeface="+mn-ea"/>
              </a:rPr>
              <a:t>2.X</a:t>
            </a:r>
            <a:r>
              <a:rPr lang="zh-CN" altLang="zh-CN" kern="100" dirty="0">
                <a:solidFill>
                  <a:schemeClr val="tx1">
                    <a:lumMod val="75000"/>
                    <a:lumOff val="25000"/>
                  </a:schemeClr>
                </a:solidFill>
                <a:latin typeface="+mn-ea"/>
                <a:cs typeface="Times New Roman" panose="02020603050405020304" pitchFamily="18" charset="0"/>
              </a:rPr>
              <a:t>，如果需要</a:t>
            </a:r>
            <a:r>
              <a:rPr lang="en-US" altLang="zh-CN" kern="100" dirty="0">
                <a:solidFill>
                  <a:schemeClr val="tx1">
                    <a:lumMod val="75000"/>
                    <a:lumOff val="25000"/>
                  </a:schemeClr>
                </a:solidFill>
                <a:latin typeface="+mn-ea"/>
              </a:rPr>
              <a:t>Python 3.X</a:t>
            </a:r>
            <a:r>
              <a:rPr lang="zh-CN" altLang="zh-CN" kern="100" dirty="0">
                <a:solidFill>
                  <a:schemeClr val="tx1">
                    <a:lumMod val="75000"/>
                    <a:lumOff val="25000"/>
                  </a:schemeClr>
                </a:solidFill>
                <a:latin typeface="+mn-ea"/>
                <a:cs typeface="Times New Roman" panose="02020603050405020304" pitchFamily="18" charset="0"/>
              </a:rPr>
              <a:t>，则需要自己手动进行安装可以使用</a:t>
            </a:r>
            <a:r>
              <a:rPr lang="en-US" altLang="zh-CN" kern="100" dirty="0">
                <a:solidFill>
                  <a:schemeClr val="tx1">
                    <a:lumMod val="75000"/>
                    <a:lumOff val="25000"/>
                  </a:schemeClr>
                </a:solidFill>
                <a:latin typeface="+mn-ea"/>
                <a:cs typeface="Times New Roman" panose="02020603050405020304" pitchFamily="18" charset="0"/>
              </a:rPr>
              <a:t>  </a:t>
            </a:r>
            <a:r>
              <a:rPr lang="en-US" altLang="zh-CN" kern="100" dirty="0">
                <a:solidFill>
                  <a:srgbClr val="00B0F0"/>
                </a:solidFill>
                <a:latin typeface="+mn-ea"/>
              </a:rPr>
              <a:t>Python –V</a:t>
            </a:r>
            <a:r>
              <a:rPr lang="en-US" altLang="zh-CN" kern="100" dirty="0">
                <a:solidFill>
                  <a:schemeClr val="tx1">
                    <a:lumMod val="75000"/>
                    <a:lumOff val="25000"/>
                  </a:schemeClr>
                </a:solidFill>
                <a:latin typeface="+mn-ea"/>
              </a:rPr>
              <a:t>  </a:t>
            </a:r>
            <a:r>
              <a:rPr lang="zh-CN" altLang="zh-CN" kern="100" dirty="0">
                <a:solidFill>
                  <a:schemeClr val="tx1">
                    <a:lumMod val="75000"/>
                    <a:lumOff val="25000"/>
                  </a:schemeClr>
                </a:solidFill>
                <a:latin typeface="+mn-ea"/>
                <a:cs typeface="Times New Roman" panose="02020603050405020304" pitchFamily="18" charset="0"/>
              </a:rPr>
              <a:t>在终端查看自己的</a:t>
            </a:r>
            <a:r>
              <a:rPr lang="en-US" altLang="zh-CN" kern="100" dirty="0">
                <a:solidFill>
                  <a:schemeClr val="tx1">
                    <a:lumMod val="75000"/>
                    <a:lumOff val="25000"/>
                  </a:schemeClr>
                </a:solidFill>
                <a:latin typeface="+mn-ea"/>
              </a:rPr>
              <a:t>Python</a:t>
            </a:r>
            <a:r>
              <a:rPr lang="zh-CN" altLang="zh-CN" kern="100" dirty="0">
                <a:solidFill>
                  <a:schemeClr val="tx1">
                    <a:lumMod val="75000"/>
                    <a:lumOff val="25000"/>
                  </a:schemeClr>
                </a:solidFill>
                <a:latin typeface="+mn-ea"/>
                <a:cs typeface="Times New Roman" panose="02020603050405020304" pitchFamily="18" charset="0"/>
              </a:rPr>
              <a:t>版本</a:t>
            </a:r>
            <a:r>
              <a:rPr lang="zh-CN" altLang="en-US" kern="100" dirty="0">
                <a:solidFill>
                  <a:schemeClr val="tx1">
                    <a:lumMod val="75000"/>
                    <a:lumOff val="25000"/>
                  </a:schemeClr>
                </a:solidFill>
                <a:latin typeface="+mn-ea"/>
                <a:cs typeface="Times New Roman" panose="02020603050405020304" pitchFamily="18" charset="0"/>
              </a:rPr>
              <a:t>。</a:t>
            </a:r>
            <a:endParaRPr lang="zh-CN" altLang="en-US" kern="100" dirty="0">
              <a:solidFill>
                <a:schemeClr val="tx1">
                  <a:lumMod val="75000"/>
                  <a:lumOff val="25000"/>
                </a:schemeClr>
              </a:solidFill>
              <a:latin typeface="+mn-ea"/>
              <a:cs typeface="Times New Roman" panose="02020603050405020304" pitchFamily="18" charset="0"/>
            </a:endParaRPr>
          </a:p>
        </p:txBody>
      </p:sp>
      <p:pic>
        <p:nvPicPr>
          <p:cNvPr id="6" name="内容占位符 5" descr="屏幕快照 2018-05-17 上午9"/>
          <p:cNvPicPr>
            <a:picLocks noGrp="1"/>
          </p:cNvPicPr>
          <p:nvPr>
            <p:ph sz="quarter" idx="14"/>
          </p:nvPr>
        </p:nvPicPr>
        <p:blipFill rotWithShape="1">
          <a:blip r:embed="rId1">
            <a:extLst>
              <a:ext uri="{28A0092B-C50C-407E-A947-70E740481C1C}">
                <a14:useLocalDpi xmlns:a14="http://schemas.microsoft.com/office/drawing/2010/main" val="0"/>
              </a:ext>
            </a:extLst>
          </a:blip>
          <a:srcRect b="34713"/>
          <a:stretch>
            <a:fillRect/>
          </a:stretch>
        </p:blipFill>
        <p:spPr bwMode="auto">
          <a:xfrm>
            <a:off x="1957146" y="2589541"/>
            <a:ext cx="4964515" cy="1369001"/>
          </a:xfrm>
          <a:prstGeom prst="rect">
            <a:avLst/>
          </a:prstGeom>
          <a:noFill/>
          <a:ln>
            <a:noFill/>
          </a:ln>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1.2.3 </a:t>
            </a:r>
            <a:r>
              <a:rPr lang="zh-CN" altLang="zh-CN" dirty="0"/>
              <a:t>在</a:t>
            </a:r>
            <a:r>
              <a:rPr lang="en-US" altLang="zh-CN" dirty="0"/>
              <a:t>Mac OS</a:t>
            </a:r>
            <a:r>
              <a:rPr lang="zh-CN" altLang="zh-CN" dirty="0"/>
              <a:t>系统中安装</a:t>
            </a:r>
            <a:r>
              <a:rPr lang="en-US" altLang="zh-CN" dirty="0"/>
              <a:t>Python 3</a:t>
            </a:r>
            <a:endParaRPr lang="zh-CN" altLang="zh-CN"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sp>
        <p:nvSpPr>
          <p:cNvPr id="2" name="矩形 1"/>
          <p:cNvSpPr/>
          <p:nvPr/>
        </p:nvSpPr>
        <p:spPr>
          <a:xfrm>
            <a:off x="1406324" y="1666211"/>
            <a:ext cx="7193666" cy="923330"/>
          </a:xfrm>
          <a:prstGeom prst="rect">
            <a:avLst/>
          </a:prstGeom>
        </p:spPr>
        <p:txBody>
          <a:bodyPr wrap="square">
            <a:spAutoFit/>
          </a:bodyPr>
          <a:lstStyle/>
          <a:p>
            <a:pPr indent="457200"/>
            <a:r>
              <a:rPr lang="zh-CN" altLang="en-US" kern="100" dirty="0">
                <a:solidFill>
                  <a:schemeClr val="tx1">
                    <a:lumMod val="75000"/>
                    <a:lumOff val="25000"/>
                  </a:schemeClr>
                </a:solidFill>
                <a:latin typeface="+mn-ea"/>
              </a:rPr>
              <a:t>访问 </a:t>
            </a:r>
            <a:r>
              <a:rPr lang="en-US" altLang="zh-CN" kern="100" dirty="0">
                <a:solidFill>
                  <a:schemeClr val="tx1">
                    <a:lumMod val="75000"/>
                    <a:lumOff val="25000"/>
                  </a:schemeClr>
                </a:solidFill>
                <a:latin typeface="+mn-ea"/>
              </a:rPr>
              <a:t>Python</a:t>
            </a:r>
            <a:r>
              <a:rPr lang="zh-CN" altLang="en-US" kern="100" dirty="0">
                <a:solidFill>
                  <a:schemeClr val="tx1">
                    <a:lumMod val="75000"/>
                    <a:lumOff val="25000"/>
                  </a:schemeClr>
                </a:solidFill>
                <a:latin typeface="+mn-ea"/>
              </a:rPr>
              <a:t>官方的下载页面</a:t>
            </a:r>
            <a:endParaRPr lang="en-US" altLang="zh-CN" kern="100" dirty="0">
              <a:solidFill>
                <a:schemeClr val="tx1">
                  <a:lumMod val="75000"/>
                  <a:lumOff val="25000"/>
                </a:schemeClr>
              </a:solidFill>
              <a:latin typeface="+mn-ea"/>
            </a:endParaRPr>
          </a:p>
          <a:p>
            <a:pPr indent="457200"/>
            <a:r>
              <a:rPr lang="en-US" altLang="zh-CN" kern="100" dirty="0">
                <a:latin typeface="+mn-ea"/>
                <a:hlinkClick r:id="rId1"/>
              </a:rPr>
              <a:t>https://www.python.org/downloads/mac-osx/</a:t>
            </a:r>
            <a:endParaRPr lang="en-US" altLang="zh-CN" kern="100" dirty="0">
              <a:latin typeface="+mn-ea"/>
            </a:endParaRPr>
          </a:p>
          <a:p>
            <a:pPr indent="457200"/>
            <a:r>
              <a:rPr lang="zh-CN" altLang="en-US" kern="100" dirty="0">
                <a:solidFill>
                  <a:schemeClr val="tx1">
                    <a:lumMod val="75000"/>
                    <a:lumOff val="25000"/>
                  </a:schemeClr>
                </a:solidFill>
                <a:latin typeface="+mn-ea"/>
              </a:rPr>
              <a:t>下载</a:t>
            </a:r>
            <a:r>
              <a:rPr lang="en-US" altLang="zh-CN" kern="100" dirty="0">
                <a:solidFill>
                  <a:schemeClr val="tx1">
                    <a:lumMod val="75000"/>
                    <a:lumOff val="25000"/>
                  </a:schemeClr>
                </a:solidFill>
                <a:latin typeface="+mn-ea"/>
              </a:rPr>
              <a:t>Mac</a:t>
            </a:r>
            <a:r>
              <a:rPr lang="zh-CN" altLang="en-US" kern="100" dirty="0">
                <a:solidFill>
                  <a:schemeClr val="tx1">
                    <a:lumMod val="75000"/>
                    <a:lumOff val="25000"/>
                  </a:schemeClr>
                </a:solidFill>
                <a:latin typeface="+mn-ea"/>
              </a:rPr>
              <a:t>版本的</a:t>
            </a:r>
            <a:r>
              <a:rPr lang="en-US" altLang="zh-CN" kern="100" dirty="0">
                <a:solidFill>
                  <a:schemeClr val="tx1">
                    <a:lumMod val="75000"/>
                    <a:lumOff val="25000"/>
                  </a:schemeClr>
                </a:solidFill>
                <a:latin typeface="+mn-ea"/>
              </a:rPr>
              <a:t>Python 3.6.5</a:t>
            </a:r>
            <a:endParaRPr lang="en-US" altLang="zh-CN" kern="100" dirty="0">
              <a:solidFill>
                <a:schemeClr val="tx1">
                  <a:lumMod val="75000"/>
                  <a:lumOff val="25000"/>
                </a:schemeClr>
              </a:solidFill>
              <a:latin typeface="+mn-ea"/>
            </a:endParaRPr>
          </a:p>
        </p:txBody>
      </p:sp>
      <p:pic>
        <p:nvPicPr>
          <p:cNvPr id="7" name="图片 6" descr="图1"/>
          <p:cNvPicPr/>
          <p:nvPr/>
        </p:nvPicPr>
        <p:blipFill>
          <a:blip r:embed="rId2">
            <a:extLst>
              <a:ext uri="{28A0092B-C50C-407E-A947-70E740481C1C}">
                <a14:useLocalDpi xmlns:a14="http://schemas.microsoft.com/office/drawing/2010/main" val="0"/>
              </a:ext>
            </a:extLst>
          </a:blip>
          <a:srcRect b="54826"/>
          <a:stretch>
            <a:fillRect/>
          </a:stretch>
        </p:blipFill>
        <p:spPr bwMode="auto">
          <a:xfrm>
            <a:off x="1552622" y="2679024"/>
            <a:ext cx="5934028" cy="2170768"/>
          </a:xfrm>
          <a:prstGeom prst="rect">
            <a:avLst/>
          </a:prstGeom>
          <a:noFill/>
          <a:ln>
            <a:noFill/>
          </a:ln>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1.2.3 </a:t>
            </a:r>
            <a:r>
              <a:rPr lang="zh-CN" altLang="zh-CN" dirty="0"/>
              <a:t>在</a:t>
            </a:r>
            <a:r>
              <a:rPr lang="en-US" altLang="zh-CN" dirty="0"/>
              <a:t>Mac OS</a:t>
            </a:r>
            <a:r>
              <a:rPr lang="zh-CN" altLang="zh-CN" dirty="0"/>
              <a:t>系统中安装</a:t>
            </a:r>
            <a:r>
              <a:rPr lang="en-US" altLang="zh-CN" dirty="0"/>
              <a:t>Python 3</a:t>
            </a:r>
            <a:endParaRPr lang="zh-CN" altLang="zh-CN" dirty="0"/>
          </a:p>
        </p:txBody>
      </p:sp>
      <p:sp>
        <p:nvSpPr>
          <p:cNvPr id="11" name="内容占位符 10"/>
          <p:cNvSpPr>
            <a:spLocks noGrp="1"/>
          </p:cNvSpPr>
          <p:nvPr>
            <p:ph sz="quarter" idx="15"/>
          </p:nvPr>
        </p:nvSpPr>
        <p:spPr>
          <a:xfrm>
            <a:off x="2484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sp>
        <p:nvSpPr>
          <p:cNvPr id="2" name="矩形 1"/>
          <p:cNvSpPr/>
          <p:nvPr/>
        </p:nvSpPr>
        <p:spPr>
          <a:xfrm>
            <a:off x="1070659" y="1673831"/>
            <a:ext cx="7193666" cy="646331"/>
          </a:xfrm>
          <a:prstGeom prst="rect">
            <a:avLst/>
          </a:prstGeom>
        </p:spPr>
        <p:txBody>
          <a:bodyPr wrap="square">
            <a:spAutoFit/>
          </a:bodyPr>
          <a:lstStyle/>
          <a:p>
            <a:pPr indent="457200"/>
            <a:r>
              <a:rPr lang="zh-CN" altLang="en-US" kern="100" dirty="0">
                <a:solidFill>
                  <a:schemeClr val="tx1">
                    <a:lumMod val="75000"/>
                    <a:lumOff val="25000"/>
                  </a:schemeClr>
                </a:solidFill>
                <a:latin typeface="+mn-ea"/>
              </a:rPr>
              <a:t>下载完成后，双击安装文件，一直点击继续进行安装，安装过程较简单，安装完成后，在</a:t>
            </a:r>
            <a:r>
              <a:rPr lang="en-US" altLang="zh-CN" kern="100" dirty="0">
                <a:solidFill>
                  <a:schemeClr val="tx1">
                    <a:lumMod val="75000"/>
                    <a:lumOff val="25000"/>
                  </a:schemeClr>
                </a:solidFill>
                <a:latin typeface="+mn-ea"/>
              </a:rPr>
              <a:t>Launchpad</a:t>
            </a:r>
            <a:r>
              <a:rPr lang="zh-CN" altLang="en-US" kern="100" dirty="0">
                <a:solidFill>
                  <a:schemeClr val="tx1">
                    <a:lumMod val="75000"/>
                    <a:lumOff val="25000"/>
                  </a:schemeClr>
                </a:solidFill>
                <a:latin typeface="+mn-ea"/>
              </a:rPr>
              <a:t>中会多了两个</a:t>
            </a:r>
            <a:r>
              <a:rPr lang="en-US" altLang="zh-CN" kern="100" dirty="0">
                <a:solidFill>
                  <a:schemeClr val="tx1">
                    <a:lumMod val="75000"/>
                    <a:lumOff val="25000"/>
                  </a:schemeClr>
                </a:solidFill>
                <a:latin typeface="+mn-ea"/>
              </a:rPr>
              <a:t>APP</a:t>
            </a:r>
            <a:r>
              <a:rPr lang="zh-CN" altLang="en-US" kern="100" dirty="0">
                <a:solidFill>
                  <a:schemeClr val="tx1">
                    <a:lumMod val="75000"/>
                    <a:lumOff val="25000"/>
                  </a:schemeClr>
                </a:solidFill>
                <a:latin typeface="+mn-ea"/>
              </a:rPr>
              <a:t>，如下图所示。</a:t>
            </a:r>
            <a:endParaRPr lang="zh-CN" altLang="en-US" kern="100" dirty="0">
              <a:solidFill>
                <a:schemeClr val="tx1">
                  <a:lumMod val="75000"/>
                  <a:lumOff val="25000"/>
                </a:schemeClr>
              </a:solidFill>
              <a:latin typeface="+mn-ea"/>
            </a:endParaRPr>
          </a:p>
        </p:txBody>
      </p:sp>
      <p:pic>
        <p:nvPicPr>
          <p:cNvPr id="8" name="图片 7" descr="屏幕快照 2018-05-17 上午10"/>
          <p:cNvPicPr/>
          <p:nvPr/>
        </p:nvPicPr>
        <p:blipFill rotWithShape="1">
          <a:blip r:embed="rId1">
            <a:extLst>
              <a:ext uri="{28A0092B-C50C-407E-A947-70E740481C1C}">
                <a14:useLocalDpi xmlns:a14="http://schemas.microsoft.com/office/drawing/2010/main" val="0"/>
              </a:ext>
            </a:extLst>
          </a:blip>
          <a:srcRect t="16381" b="11840"/>
          <a:stretch>
            <a:fillRect/>
          </a:stretch>
        </p:blipFill>
        <p:spPr bwMode="auto">
          <a:xfrm>
            <a:off x="2344463" y="2500859"/>
            <a:ext cx="4646058" cy="2031236"/>
          </a:xfrm>
          <a:prstGeom prst="rect">
            <a:avLst/>
          </a:prstGeom>
          <a:noFill/>
          <a:ln>
            <a:noFill/>
          </a:ln>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r>
              <a:rPr lang="en-US" altLang="zh-CN" dirty="0"/>
              <a:t>1.2.3 </a:t>
            </a:r>
            <a:r>
              <a:rPr lang="zh-CN" altLang="zh-CN" dirty="0"/>
              <a:t>在</a:t>
            </a:r>
            <a:r>
              <a:rPr lang="en-US" altLang="zh-CN" dirty="0"/>
              <a:t>Mac OS</a:t>
            </a:r>
            <a:r>
              <a:rPr lang="zh-CN" altLang="zh-CN" dirty="0"/>
              <a:t>系统中安装</a:t>
            </a:r>
            <a:r>
              <a:rPr lang="en-US" altLang="zh-CN" dirty="0"/>
              <a:t>Python 3</a:t>
            </a:r>
            <a:endParaRPr lang="zh-CN" altLang="zh-CN" dirty="0"/>
          </a:p>
        </p:txBody>
      </p:sp>
      <p:sp>
        <p:nvSpPr>
          <p:cNvPr id="11" name="内容占位符 10"/>
          <p:cNvSpPr>
            <a:spLocks noGrp="1"/>
          </p:cNvSpPr>
          <p:nvPr>
            <p:ph sz="quarter" idx="15"/>
          </p:nvPr>
        </p:nvSpPr>
        <p:spPr>
          <a:xfrm>
            <a:off x="248402" y="104401"/>
            <a:ext cx="3732213" cy="571500"/>
          </a:xfrm>
        </p:spPr>
        <p:txBody>
          <a:bodyPr/>
          <a:lstStyle/>
          <a:p>
            <a:r>
              <a:rPr lang="en-US" altLang="zh-CN" dirty="0"/>
              <a:t>1.2 Python</a:t>
            </a:r>
            <a:r>
              <a:rPr lang="zh-CN" altLang="en-US" dirty="0"/>
              <a:t>环境构建</a:t>
            </a:r>
            <a:endParaRPr lang="zh-CN" altLang="en-US" dirty="0"/>
          </a:p>
          <a:p>
            <a:endParaRPr lang="zh-CN" altLang="en-US" dirty="0"/>
          </a:p>
        </p:txBody>
      </p:sp>
      <p:sp>
        <p:nvSpPr>
          <p:cNvPr id="2" name="矩形 1"/>
          <p:cNvSpPr/>
          <p:nvPr/>
        </p:nvSpPr>
        <p:spPr>
          <a:xfrm>
            <a:off x="764030" y="1930616"/>
            <a:ext cx="7193666" cy="369332"/>
          </a:xfrm>
          <a:prstGeom prst="rect">
            <a:avLst/>
          </a:prstGeom>
        </p:spPr>
        <p:txBody>
          <a:bodyPr wrap="square">
            <a:spAutoFit/>
          </a:bodyPr>
          <a:lstStyle/>
          <a:p>
            <a:pPr indent="457200"/>
            <a:r>
              <a:rPr lang="zh-CN" altLang="zh-CN" dirty="0">
                <a:solidFill>
                  <a:schemeClr val="tx1">
                    <a:lumMod val="75000"/>
                    <a:lumOff val="25000"/>
                  </a:schemeClr>
                </a:solidFill>
              </a:rPr>
              <a:t>点击</a:t>
            </a:r>
            <a:r>
              <a:rPr lang="en-US" altLang="zh-CN" dirty="0">
                <a:solidFill>
                  <a:schemeClr val="tx1">
                    <a:lumMod val="75000"/>
                    <a:lumOff val="25000"/>
                  </a:schemeClr>
                </a:solidFill>
              </a:rPr>
              <a:t>IDLE</a:t>
            </a:r>
            <a:r>
              <a:rPr lang="zh-CN" altLang="zh-CN" dirty="0">
                <a:solidFill>
                  <a:schemeClr val="tx1">
                    <a:lumMod val="75000"/>
                    <a:lumOff val="25000"/>
                  </a:schemeClr>
                </a:solidFill>
              </a:rPr>
              <a:t>进入</a:t>
            </a:r>
            <a:r>
              <a:rPr lang="en-US" altLang="zh-CN" dirty="0">
                <a:solidFill>
                  <a:schemeClr val="tx1">
                    <a:lumMod val="75000"/>
                    <a:lumOff val="25000"/>
                  </a:schemeClr>
                </a:solidFill>
              </a:rPr>
              <a:t>Python</a:t>
            </a:r>
            <a:r>
              <a:rPr lang="zh-CN" altLang="zh-CN" dirty="0">
                <a:solidFill>
                  <a:schemeClr val="tx1">
                    <a:lumMod val="75000"/>
                    <a:lumOff val="25000"/>
                  </a:schemeClr>
                </a:solidFill>
              </a:rPr>
              <a:t>解释器的</a:t>
            </a:r>
            <a:r>
              <a:rPr lang="en-US" altLang="zh-CN" dirty="0">
                <a:solidFill>
                  <a:schemeClr val="tx1">
                    <a:lumMod val="75000"/>
                    <a:lumOff val="25000"/>
                  </a:schemeClr>
                </a:solidFill>
              </a:rPr>
              <a:t>shell</a:t>
            </a:r>
            <a:r>
              <a:rPr lang="zh-CN" altLang="zh-CN" dirty="0">
                <a:solidFill>
                  <a:schemeClr val="tx1">
                    <a:lumMod val="75000"/>
                    <a:lumOff val="25000"/>
                  </a:schemeClr>
                </a:solidFill>
              </a:rPr>
              <a:t>，验证安装，如</a:t>
            </a:r>
            <a:r>
              <a:rPr lang="zh-CN" altLang="en-US" dirty="0">
                <a:solidFill>
                  <a:schemeClr val="tx1">
                    <a:lumMod val="75000"/>
                    <a:lumOff val="25000"/>
                  </a:schemeClr>
                </a:solidFill>
              </a:rPr>
              <a:t>下</a:t>
            </a:r>
            <a:r>
              <a:rPr lang="zh-CN" altLang="zh-CN" dirty="0">
                <a:solidFill>
                  <a:schemeClr val="tx1">
                    <a:lumMod val="75000"/>
                    <a:lumOff val="25000"/>
                  </a:schemeClr>
                </a:solidFill>
              </a:rPr>
              <a:t>图所示</a:t>
            </a:r>
            <a:endParaRPr lang="zh-CN" altLang="zh-CN" dirty="0">
              <a:solidFill>
                <a:schemeClr val="tx1">
                  <a:lumMod val="75000"/>
                  <a:lumOff val="25000"/>
                </a:schemeClr>
              </a:solidFill>
              <a:latin typeface="+mn-ea"/>
            </a:endParaRPr>
          </a:p>
        </p:txBody>
      </p:sp>
      <p:pic>
        <p:nvPicPr>
          <p:cNvPr id="10" name="内容占位符 9" descr="图1"/>
          <p:cNvPicPr>
            <a:picLocks noGrp="1"/>
          </p:cNvPicPr>
          <p:nvPr>
            <p:ph sz="quarter" idx="14"/>
          </p:nvPr>
        </p:nvPicPr>
        <p:blipFill>
          <a:blip r:embed="rId1">
            <a:extLst>
              <a:ext uri="{28A0092B-C50C-407E-A947-70E740481C1C}">
                <a14:useLocalDpi xmlns:a14="http://schemas.microsoft.com/office/drawing/2010/main" val="0"/>
              </a:ext>
            </a:extLst>
          </a:blip>
          <a:srcRect/>
          <a:stretch>
            <a:fillRect/>
          </a:stretch>
        </p:blipFill>
        <p:spPr bwMode="auto">
          <a:xfrm>
            <a:off x="1325301" y="2874539"/>
            <a:ext cx="6809290" cy="1683514"/>
          </a:xfrm>
          <a:prstGeom prst="rect">
            <a:avLst/>
          </a:prstGeom>
          <a:noFill/>
          <a:ln>
            <a:noFill/>
          </a:ln>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第一章  </a:t>
            </a:r>
            <a:r>
              <a:rPr lang="en-US" altLang="zh-CN" dirty="0"/>
              <a:t>Python3</a:t>
            </a:r>
            <a:r>
              <a:rPr lang="zh-CN" altLang="en-US" dirty="0"/>
              <a:t>概述</a:t>
            </a:r>
            <a:endParaRPr lang="zh-CN" altLang="en-US" dirty="0"/>
          </a:p>
        </p:txBody>
      </p:sp>
      <p:sp>
        <p:nvSpPr>
          <p:cNvPr id="3" name="文本占位符 2"/>
          <p:cNvSpPr>
            <a:spLocks noGrp="1"/>
          </p:cNvSpPr>
          <p:nvPr>
            <p:ph type="body" sz="quarter" idx="14"/>
          </p:nvPr>
        </p:nvSpPr>
        <p:spPr/>
        <p:txBody>
          <a:bodyPr/>
          <a:lstStyle/>
          <a:p>
            <a:pPr marL="0" indent="0">
              <a:buNone/>
            </a:pPr>
            <a:r>
              <a:rPr lang="en-US" altLang="zh-CN" dirty="0">
                <a:solidFill>
                  <a:schemeClr val="tx1">
                    <a:lumMod val="75000"/>
                    <a:lumOff val="25000"/>
                  </a:schemeClr>
                </a:solidFill>
              </a:rPr>
              <a:t>1.1 Python </a:t>
            </a:r>
            <a:r>
              <a:rPr lang="zh-CN" altLang="en-US" dirty="0">
                <a:solidFill>
                  <a:schemeClr val="tx1">
                    <a:lumMod val="75000"/>
                    <a:lumOff val="25000"/>
                  </a:schemeClr>
                </a:solidFill>
              </a:rPr>
              <a:t>简介</a:t>
            </a:r>
            <a:endParaRPr lang="zh-CN" altLang="en-US" dirty="0">
              <a:solidFill>
                <a:schemeClr val="tx1">
                  <a:lumMod val="75000"/>
                  <a:lumOff val="25000"/>
                </a:schemeClr>
              </a:solidFill>
            </a:endParaRPr>
          </a:p>
        </p:txBody>
      </p:sp>
      <p:sp>
        <p:nvSpPr>
          <p:cNvPr id="4" name="文本占位符 3"/>
          <p:cNvSpPr>
            <a:spLocks noGrp="1"/>
          </p:cNvSpPr>
          <p:nvPr>
            <p:ph type="body" sz="quarter" idx="15"/>
          </p:nvPr>
        </p:nvSpPr>
        <p:spPr/>
        <p:txBody>
          <a:bodyPr/>
          <a:lstStyle/>
          <a:p>
            <a:pPr marL="0" indent="0">
              <a:buNone/>
            </a:pPr>
            <a:r>
              <a:rPr lang="en-US" altLang="zh-CN" dirty="0">
                <a:solidFill>
                  <a:schemeClr val="tx1">
                    <a:lumMod val="75000"/>
                    <a:lumOff val="25000"/>
                  </a:schemeClr>
                </a:solidFill>
              </a:rPr>
              <a:t>1.2 Python</a:t>
            </a:r>
            <a:r>
              <a:rPr lang="zh-CN" altLang="en-US" dirty="0">
                <a:solidFill>
                  <a:schemeClr val="tx1">
                    <a:lumMod val="75000"/>
                    <a:lumOff val="25000"/>
                  </a:schemeClr>
                </a:solidFill>
              </a:rPr>
              <a:t>环境构建</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p:txBody>
          <a:bodyPr/>
          <a:lstStyle/>
          <a:p>
            <a:pPr marL="0" indent="0">
              <a:buNone/>
            </a:pPr>
            <a:r>
              <a:rPr lang="en-US" altLang="zh-CN" dirty="0">
                <a:solidFill>
                  <a:schemeClr val="bg1"/>
                </a:solidFill>
              </a:rPr>
              <a:t>1.3 </a:t>
            </a:r>
            <a:r>
              <a:rPr lang="zh-CN" altLang="en-US" dirty="0">
                <a:solidFill>
                  <a:schemeClr val="bg1"/>
                </a:solidFill>
              </a:rPr>
              <a:t>第一个程序 </a:t>
            </a:r>
            <a:r>
              <a:rPr lang="en-US" altLang="zh-CN" dirty="0">
                <a:solidFill>
                  <a:schemeClr val="bg1"/>
                </a:solidFill>
              </a:rPr>
              <a:t>Hello World </a:t>
            </a:r>
            <a:r>
              <a:rPr lang="zh-CN" altLang="en-US" dirty="0">
                <a:solidFill>
                  <a:schemeClr val="bg1"/>
                </a:solidFill>
              </a:rPr>
              <a:t>！</a:t>
            </a:r>
            <a:endParaRPr lang="zh-CN" altLang="en-US" dirty="0">
              <a:solidFill>
                <a:schemeClr val="bg1"/>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p:txBody>
          <a:bodyPr/>
          <a:lstStyle/>
          <a:p>
            <a:pPr marL="0" indent="0">
              <a:buNone/>
            </a:pPr>
            <a:r>
              <a:rPr lang="en-US" altLang="zh-CN" dirty="0"/>
              <a:t>1.4 </a:t>
            </a:r>
            <a:r>
              <a:rPr lang="zh-CN" altLang="en-US" dirty="0"/>
              <a:t>实验</a:t>
            </a:r>
            <a:endParaRPr lang="zh-CN" altLang="en-US" dirty="0"/>
          </a:p>
        </p:txBody>
      </p:sp>
      <p:sp>
        <p:nvSpPr>
          <p:cNvPr id="8" name="文本占位符 7"/>
          <p:cNvSpPr>
            <a:spLocks noGrp="1"/>
          </p:cNvSpPr>
          <p:nvPr>
            <p:ph type="body" sz="quarter" idx="19"/>
          </p:nvPr>
        </p:nvSpPr>
        <p:spPr/>
        <p:txBody>
          <a:bodyPr/>
          <a:lstStyle/>
          <a:p>
            <a:pPr marL="0" indent="0">
              <a:buNone/>
            </a:pPr>
            <a:r>
              <a:rPr lang="en-US" altLang="zh-CN" dirty="0">
                <a:solidFill>
                  <a:schemeClr val="tx1">
                    <a:lumMod val="75000"/>
                    <a:lumOff val="25000"/>
                  </a:schemeClr>
                </a:solidFill>
              </a:rPr>
              <a:t>1.5 </a:t>
            </a:r>
            <a:r>
              <a:rPr lang="zh-CN" altLang="en-US" dirty="0">
                <a:solidFill>
                  <a:schemeClr val="tx1">
                    <a:lumMod val="75000"/>
                    <a:lumOff val="25000"/>
                  </a:schemeClr>
                </a:solidFill>
              </a:rPr>
              <a:t>小结</a:t>
            </a:r>
            <a:endParaRPr lang="zh-CN" altLang="en-US"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p:txBody>
          <a:bodyPr/>
          <a:lstStyle/>
          <a:p>
            <a:endParaRPr lang="zh-CN" altLang="en-US" dirty="0"/>
          </a:p>
        </p:txBody>
      </p:sp>
      <p:sp>
        <p:nvSpPr>
          <p:cNvPr id="10" name="内容占位符 9"/>
          <p:cNvSpPr>
            <a:spLocks noGrp="1"/>
          </p:cNvSpPr>
          <p:nvPr>
            <p:ph sz="quarter" idx="14"/>
          </p:nvPr>
        </p:nvSpPr>
        <p:spPr>
          <a:xfrm>
            <a:off x="860144" y="1864307"/>
            <a:ext cx="6431907" cy="1341880"/>
          </a:xfrm>
        </p:spPr>
        <p:txBody>
          <a:bodyPr>
            <a:normAutofit/>
          </a:bodyPr>
          <a:lstStyle/>
          <a:p>
            <a:pPr indent="457200">
              <a:lnSpc>
                <a:spcPct val="100000"/>
              </a:lnSpc>
            </a:pPr>
            <a:r>
              <a:rPr lang="en-US" altLang="zh-CN" sz="1800" dirty="0">
                <a:solidFill>
                  <a:schemeClr val="tx1">
                    <a:lumMod val="75000"/>
                    <a:lumOff val="25000"/>
                  </a:schemeClr>
                </a:solidFill>
              </a:rPr>
              <a:t>Python 3.6.5</a:t>
            </a:r>
            <a:r>
              <a:rPr lang="zh-CN" altLang="zh-CN" sz="1800" dirty="0">
                <a:solidFill>
                  <a:schemeClr val="tx1">
                    <a:lumMod val="75000"/>
                    <a:lumOff val="25000"/>
                  </a:schemeClr>
                </a:solidFill>
              </a:rPr>
              <a:t>安装完成后，其自有的集成开发和学习环境</a:t>
            </a:r>
            <a:r>
              <a:rPr lang="en-US" altLang="zh-CN" sz="1800" dirty="0">
                <a:solidFill>
                  <a:schemeClr val="tx1">
                    <a:lumMod val="75000"/>
                    <a:lumOff val="25000"/>
                  </a:schemeClr>
                </a:solidFill>
              </a:rPr>
              <a:t>IDLE</a:t>
            </a:r>
            <a:r>
              <a:rPr lang="zh-CN" altLang="zh-CN" sz="1800" dirty="0">
                <a:solidFill>
                  <a:schemeClr val="tx1">
                    <a:lumMod val="75000"/>
                    <a:lumOff val="25000"/>
                  </a:schemeClr>
                </a:solidFill>
              </a:rPr>
              <a:t>（</a:t>
            </a:r>
            <a:r>
              <a:rPr lang="en-US" altLang="zh-CN" sz="1800" dirty="0">
                <a:solidFill>
                  <a:schemeClr val="tx1">
                    <a:lumMod val="75000"/>
                    <a:lumOff val="25000"/>
                  </a:schemeClr>
                </a:solidFill>
              </a:rPr>
              <a:t>Python’s Integrated Development and Learning Environment</a:t>
            </a:r>
            <a:r>
              <a:rPr lang="zh-CN" altLang="zh-CN" sz="1800" dirty="0">
                <a:solidFill>
                  <a:schemeClr val="tx1">
                    <a:lumMod val="75000"/>
                    <a:lumOff val="25000"/>
                  </a:schemeClr>
                </a:solidFill>
              </a:rPr>
              <a:t>）</a:t>
            </a:r>
            <a:r>
              <a:rPr lang="zh-CN" altLang="en-US" sz="1800" dirty="0">
                <a:solidFill>
                  <a:schemeClr val="tx1">
                    <a:lumMod val="75000"/>
                    <a:lumOff val="25000"/>
                  </a:schemeClr>
                </a:solidFill>
              </a:rPr>
              <a:t>就可以开始进行编程了。</a:t>
            </a:r>
            <a:endParaRPr lang="en-US" altLang="zh-CN" sz="1800" dirty="0">
              <a:solidFill>
                <a:schemeClr val="tx1">
                  <a:lumMod val="75000"/>
                  <a:lumOff val="25000"/>
                </a:schemeClr>
              </a:solidFill>
            </a:endParaRPr>
          </a:p>
          <a:p>
            <a:pPr indent="457200">
              <a:lnSpc>
                <a:spcPct val="100000"/>
              </a:lnSpc>
            </a:pPr>
            <a:r>
              <a:rPr lang="zh-CN" altLang="zh-CN" dirty="0">
                <a:solidFill>
                  <a:schemeClr val="tx1">
                    <a:lumMod val="75000"/>
                    <a:lumOff val="25000"/>
                  </a:schemeClr>
                </a:solidFill>
              </a:rPr>
              <a:t>编写并执行我们的第一个</a:t>
            </a:r>
            <a:r>
              <a:rPr lang="en-US" altLang="zh-CN" dirty="0">
                <a:solidFill>
                  <a:schemeClr val="tx1">
                    <a:lumMod val="75000"/>
                    <a:lumOff val="25000"/>
                  </a:schemeClr>
                </a:solidFill>
              </a:rPr>
              <a:t>Python</a:t>
            </a:r>
            <a:r>
              <a:rPr lang="zh-CN" altLang="zh-CN" dirty="0">
                <a:solidFill>
                  <a:schemeClr val="tx1">
                    <a:lumMod val="75000"/>
                    <a:lumOff val="25000"/>
                  </a:schemeClr>
                </a:solidFill>
              </a:rPr>
              <a:t>程序“</a:t>
            </a:r>
            <a:r>
              <a:rPr lang="en-US" altLang="zh-CN" dirty="0">
                <a:solidFill>
                  <a:schemeClr val="tx1">
                    <a:lumMod val="75000"/>
                    <a:lumOff val="25000"/>
                  </a:schemeClr>
                </a:solidFill>
              </a:rPr>
              <a:t>Hello World!</a:t>
            </a:r>
            <a:r>
              <a:rPr lang="zh-CN" altLang="zh-CN" dirty="0">
                <a:solidFill>
                  <a:schemeClr val="tx1">
                    <a:lumMod val="75000"/>
                    <a:lumOff val="25000"/>
                  </a:schemeClr>
                </a:solidFill>
              </a:rPr>
              <a:t>”</a:t>
            </a:r>
            <a:endParaRPr lang="zh-CN" altLang="zh-CN" sz="1800" dirty="0">
              <a:solidFill>
                <a:schemeClr val="tx1">
                  <a:lumMod val="75000"/>
                  <a:lumOff val="25000"/>
                </a:schemeClr>
              </a:solidFill>
            </a:endParaRPr>
          </a:p>
        </p:txBody>
      </p:sp>
      <p:sp>
        <p:nvSpPr>
          <p:cNvPr id="11" name="内容占位符 10"/>
          <p:cNvSpPr>
            <a:spLocks noGrp="1"/>
          </p:cNvSpPr>
          <p:nvPr>
            <p:ph sz="quarter" idx="15"/>
          </p:nvPr>
        </p:nvSpPr>
        <p:spPr>
          <a:xfrm>
            <a:off x="244802" y="104401"/>
            <a:ext cx="3732213" cy="571500"/>
          </a:xfrm>
        </p:spPr>
        <p:txBody>
          <a:bodyPr>
            <a:normAutofit fontScale="92500"/>
          </a:bodyPr>
          <a:lstStyle/>
          <a:p>
            <a:r>
              <a:rPr lang="en-US" altLang="zh-CN" dirty="0"/>
              <a:t>1.3 </a:t>
            </a:r>
            <a:r>
              <a:rPr lang="zh-CN" altLang="en-US" dirty="0"/>
              <a:t>第一个程序 </a:t>
            </a:r>
            <a:r>
              <a:rPr lang="en-US" altLang="zh-CN" dirty="0"/>
              <a:t>Hello World!</a:t>
            </a:r>
            <a:endParaRPr lang="zh-CN" altLang="en-US" dirty="0"/>
          </a:p>
        </p:txBody>
      </p:sp>
      <p:sp>
        <p:nvSpPr>
          <p:cNvPr id="4" name="矩形 3"/>
          <p:cNvSpPr/>
          <p:nvPr/>
        </p:nvSpPr>
        <p:spPr>
          <a:xfrm>
            <a:off x="2176041" y="3651814"/>
            <a:ext cx="3750198" cy="584775"/>
          </a:xfrm>
          <a:prstGeom prst="rect">
            <a:avLst/>
          </a:prstGeom>
        </p:spPr>
        <p:txBody>
          <a:bodyPr wrap="square">
            <a:spAutoFit/>
          </a:bodyPr>
          <a:lstStyle/>
          <a:p>
            <a:r>
              <a:rPr lang="en-US" altLang="zh-CN" sz="3200" kern="100" dirty="0">
                <a:solidFill>
                  <a:srgbClr val="00B0F0"/>
                </a:solidFill>
                <a:latin typeface="Times New Roman" panose="02020603050405020304" pitchFamily="18" charset="0"/>
                <a:ea typeface="宋体" panose="02010600030101010101" pitchFamily="2" charset="-122"/>
              </a:rPr>
              <a:t>print("Hello World!")</a:t>
            </a:r>
            <a:endParaRPr lang="zh-CN" altLang="en-US" sz="3200" dirty="0">
              <a:solidFill>
                <a:srgbClr val="00B0F0"/>
              </a:solidFill>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5"/>
          </p:nvPr>
        </p:nvSpPr>
        <p:spPr>
          <a:xfrm>
            <a:off x="244802" y="104401"/>
            <a:ext cx="3732213" cy="571500"/>
          </a:xfrm>
        </p:spPr>
        <p:txBody>
          <a:bodyPr>
            <a:normAutofit fontScale="92500"/>
          </a:bodyPr>
          <a:lstStyle/>
          <a:p>
            <a:r>
              <a:rPr lang="en-US" altLang="zh-CN" dirty="0"/>
              <a:t>1.3 </a:t>
            </a:r>
            <a:r>
              <a:rPr lang="zh-CN" altLang="en-US" dirty="0"/>
              <a:t>第一个程序 </a:t>
            </a:r>
            <a:r>
              <a:rPr lang="en-US" altLang="zh-CN" dirty="0"/>
              <a:t>Hello World!</a:t>
            </a:r>
            <a:endParaRPr lang="zh-CN" altLang="en-US" dirty="0"/>
          </a:p>
        </p:txBody>
      </p:sp>
      <p:sp>
        <p:nvSpPr>
          <p:cNvPr id="5" name="Rectangle 2"/>
          <p:cNvSpPr>
            <a:spLocks noChangeArrowheads="1"/>
          </p:cNvSpPr>
          <p:nvPr/>
        </p:nvSpPr>
        <p:spPr bwMode="auto">
          <a:xfrm>
            <a:off x="628650" y="1087242"/>
            <a:ext cx="738103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pPr>
            <a:r>
              <a:rPr kumimoji="0" lang="zh-CN"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第一种方法，在命令行模式下，进入</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Python</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解释器进行代码编写，该方法可以简单快速的开始我们的编程。</a:t>
            </a:r>
            <a:endParaRPr kumimoji="0" lang="zh-CN" altLang="en-US" b="0" i="0" u="none" strike="noStrike" cap="none" normalizeH="0" baseline="0" dirty="0">
              <a:ln>
                <a:noFill/>
              </a:ln>
              <a:solidFill>
                <a:schemeClr val="tx1">
                  <a:lumMod val="75000"/>
                  <a:lumOff val="25000"/>
                </a:schemeClr>
              </a:solidFill>
              <a:effectLst/>
              <a:latin typeface="+mn-ea"/>
            </a:endParaRPr>
          </a:p>
          <a:p>
            <a:pPr marL="0" marR="0" lvl="0" indent="457200" algn="l" defTabSz="914400" rtl="0" eaLnBrk="0" fontAlgn="base" latinLnBrk="0" hangingPunct="0">
              <a:lnSpc>
                <a:spcPct val="100000"/>
              </a:lnSpc>
              <a:spcBef>
                <a:spcPct val="0"/>
              </a:spcBef>
              <a:spcAft>
                <a:spcPct val="0"/>
              </a:spcAft>
              <a:buClrTx/>
              <a:buSzTx/>
              <a:buFontTx/>
              <a:buNone/>
            </a:pP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在</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Windows</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Windows 7</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或</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10</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）操作系统中，使用快捷键“</a:t>
            </a:r>
            <a:r>
              <a:rPr kumimoji="0" lang="en-US" altLang="zh-CN" b="0" i="0" u="none" strike="noStrike" cap="none" normalizeH="0" baseline="0" dirty="0" err="1">
                <a:ln>
                  <a:noFill/>
                </a:ln>
                <a:solidFill>
                  <a:schemeClr val="tx1">
                    <a:lumMod val="75000"/>
                    <a:lumOff val="25000"/>
                  </a:schemeClr>
                </a:solidFill>
                <a:effectLst/>
                <a:latin typeface="+mn-ea"/>
                <a:cs typeface="Times New Roman" panose="02020603050405020304" pitchFamily="18" charset="0"/>
              </a:rPr>
              <a:t>win”+“R</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，弹出“运行”窗口，输入</a:t>
            </a:r>
            <a:r>
              <a:rPr kumimoji="0" lang="en-US" altLang="zh-CN" b="0" i="0" u="none" strike="noStrike" cap="none" normalizeH="0" baseline="0" dirty="0" err="1">
                <a:ln>
                  <a:noFill/>
                </a:ln>
                <a:solidFill>
                  <a:schemeClr val="tx1">
                    <a:lumMod val="75000"/>
                    <a:lumOff val="25000"/>
                  </a:schemeClr>
                </a:solidFill>
                <a:effectLst/>
                <a:latin typeface="+mn-ea"/>
                <a:cs typeface="Times New Roman" panose="02020603050405020304" pitchFamily="18" charset="0"/>
              </a:rPr>
              <a:t>cmd</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并确定，输入</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Python</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进入</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Python</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命令行，在提示符“</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&gt;&gt;&gt;”</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之后，可以输入程序代码。这里输入第一个</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Python</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程序的代码：</a:t>
            </a:r>
            <a:endParaRPr kumimoji="0" lang="zh-CN" altLang="en-US" b="0" i="0" u="none" strike="noStrike" cap="none" normalizeH="0" baseline="0" dirty="0">
              <a:ln>
                <a:noFill/>
              </a:ln>
              <a:solidFill>
                <a:schemeClr val="tx1">
                  <a:lumMod val="75000"/>
                  <a:lumOff val="25000"/>
                </a:schemeClr>
              </a:solidFill>
              <a:effectLst/>
              <a:latin typeface="+mn-ea"/>
            </a:endParaRPr>
          </a:p>
          <a:p>
            <a:pPr marL="0" marR="0" lvl="0" indent="45720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rgbClr val="00B0F0"/>
                </a:solidFill>
                <a:effectLst/>
                <a:latin typeface="+mn-ea"/>
                <a:cs typeface="Arial" panose="020B0604020202020204" pitchFamily="34" charset="0"/>
              </a:rPr>
              <a:t>&gt;&gt;&gt; print("Hello World!")</a:t>
            </a:r>
            <a:endParaRPr kumimoji="0" lang="en-US" altLang="zh-CN" b="0" i="0" u="none" strike="noStrike" cap="none" normalizeH="0" baseline="0" dirty="0">
              <a:ln>
                <a:noFill/>
              </a:ln>
              <a:solidFill>
                <a:srgbClr val="00B0F0"/>
              </a:solidFill>
              <a:effectLst/>
              <a:latin typeface="+mn-ea"/>
            </a:endParaRPr>
          </a:p>
          <a:p>
            <a:pPr marL="0" marR="0" lvl="0" indent="457200" algn="l" defTabSz="914400" rtl="0" eaLnBrk="0" fontAlgn="base" latinLnBrk="0" hangingPunct="0">
              <a:lnSpc>
                <a:spcPct val="100000"/>
              </a:lnSpc>
              <a:spcBef>
                <a:spcPct val="0"/>
              </a:spcBef>
              <a:spcAft>
                <a:spcPct val="0"/>
              </a:spcAft>
              <a:buClrTx/>
              <a:buSzTx/>
              <a:buFontTx/>
              <a:buNone/>
            </a:pP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完成输入后回车执行，执行结果显示在该代码下一行，如下所示：</a:t>
            </a:r>
            <a:endParaRPr kumimoji="0" lang="zh-CN" altLang="en-US" b="0" i="0" u="none" strike="noStrike" cap="none" normalizeH="0" baseline="0" dirty="0">
              <a:ln>
                <a:noFill/>
              </a:ln>
              <a:solidFill>
                <a:schemeClr val="tx1">
                  <a:lumMod val="75000"/>
                  <a:lumOff val="25000"/>
                </a:schemeClr>
              </a:solidFill>
              <a:effectLst/>
              <a:latin typeface="+mn-ea"/>
            </a:endParaRPr>
          </a:p>
          <a:p>
            <a:pPr marL="0" marR="0" lvl="0" indent="457200" algn="l" defTabSz="914400" rtl="0" eaLnBrk="0" fontAlgn="base" latinLnBrk="0" hangingPunct="0">
              <a:lnSpc>
                <a:spcPct val="100000"/>
              </a:lnSpc>
              <a:spcBef>
                <a:spcPct val="0"/>
              </a:spcBef>
              <a:spcAft>
                <a:spcPct val="0"/>
              </a:spcAft>
              <a:buClrTx/>
              <a:buSzTx/>
              <a:buFontTx/>
              <a:buNone/>
            </a:pPr>
            <a:endParaRPr kumimoji="0" lang="zh-CN" altLang="en-US" b="0" i="0" u="none" strike="noStrike" cap="none" normalizeH="0" baseline="0" dirty="0">
              <a:ln>
                <a:noFill/>
              </a:ln>
              <a:solidFill>
                <a:schemeClr val="tx1">
                  <a:lumMod val="75000"/>
                  <a:lumOff val="25000"/>
                </a:schemeClr>
              </a:solidFill>
              <a:effectLst/>
              <a:latin typeface="+mn-ea"/>
            </a:endParaRPr>
          </a:p>
        </p:txBody>
      </p:sp>
      <p:pic>
        <p:nvPicPr>
          <p:cNvPr id="1025" name="图片 94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9944" y="3556321"/>
            <a:ext cx="8524111" cy="1695692"/>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5"/>
          </p:nvPr>
        </p:nvSpPr>
        <p:spPr>
          <a:xfrm>
            <a:off x="244802" y="104401"/>
            <a:ext cx="3732213" cy="571500"/>
          </a:xfrm>
        </p:spPr>
        <p:txBody>
          <a:bodyPr>
            <a:normAutofit fontScale="92500"/>
          </a:bodyPr>
          <a:lstStyle/>
          <a:p>
            <a:r>
              <a:rPr lang="en-US" altLang="zh-CN" dirty="0"/>
              <a:t>1.3 </a:t>
            </a:r>
            <a:r>
              <a:rPr lang="zh-CN" altLang="en-US" dirty="0"/>
              <a:t>第一个程序 </a:t>
            </a:r>
            <a:r>
              <a:rPr lang="en-US" altLang="zh-CN" dirty="0"/>
              <a:t>Hello World!</a:t>
            </a:r>
            <a:endParaRPr lang="zh-CN" altLang="en-US" dirty="0"/>
          </a:p>
        </p:txBody>
      </p:sp>
      <p:pic>
        <p:nvPicPr>
          <p:cNvPr id="2050" name="图片 94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70399" y="1014968"/>
            <a:ext cx="3405644" cy="1284764"/>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9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494" y="4142125"/>
            <a:ext cx="5681727" cy="11584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92113" y="1119535"/>
            <a:ext cx="436508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第二种方法，点击</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Windows</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的“开始”菜单，从程序组中找到“</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Python 3.6”</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下的“</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IDLE (Python 3.6 32-bit)”</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快捷方式，如右图所示</a:t>
            </a:r>
            <a:r>
              <a:rPr kumimoji="0" lang="zh-CN" altLang="en-US" sz="1000" b="0" i="0" u="none" strike="noStrike" cap="none" normalizeH="0" baseline="0" dirty="0">
                <a:ln>
                  <a:noFill/>
                </a:ln>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600" b="0" i="0" u="none" strike="noStrike" cap="none" normalizeH="0" baseline="0" dirty="0">
              <a:ln>
                <a:noFill/>
              </a:ln>
              <a:solidFill>
                <a:schemeClr val="tx1">
                  <a:lumMod val="75000"/>
                  <a:lumOff val="25000"/>
                </a:schemeClr>
              </a:solidFill>
              <a:effectLst/>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600" b="0" i="0" u="none" strike="noStrike" cap="none" normalizeH="0" baseline="0" dirty="0">
              <a:ln>
                <a:noFill/>
              </a:ln>
              <a:solidFill>
                <a:schemeClr val="tx1">
                  <a:lumMod val="75000"/>
                  <a:lumOff val="25000"/>
                </a:schemeClr>
              </a:solidFill>
              <a:effectLst/>
              <a:latin typeface="Arial" panose="020B0604020202020204" pitchFamily="34" charset="0"/>
            </a:endParaRPr>
          </a:p>
        </p:txBody>
      </p:sp>
      <p:sp>
        <p:nvSpPr>
          <p:cNvPr id="6" name="Rectangle 4"/>
          <p:cNvSpPr>
            <a:spLocks noChangeArrowheads="1"/>
          </p:cNvSpPr>
          <p:nvPr/>
        </p:nvSpPr>
        <p:spPr bwMode="auto">
          <a:xfrm>
            <a:off x="554239" y="2664797"/>
            <a:ext cx="701064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点击并进入到</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Python IDLE Shell</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窗口，在提示符“</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&gt;&gt;&gt;”</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之后，输入第一个</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Python</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程序的代码：</a:t>
            </a:r>
            <a:endParaRPr kumimoji="0" lang="zh-CN" altLang="en-US" b="0" i="0" u="none" strike="noStrike" cap="none" normalizeH="0" baseline="0" dirty="0">
              <a:ln>
                <a:noFill/>
              </a:ln>
              <a:solidFill>
                <a:schemeClr val="tx1">
                  <a:lumMod val="75000"/>
                  <a:lumOff val="25000"/>
                </a:schemeClr>
              </a:solidFill>
              <a:effectLst/>
              <a:latin typeface="+mn-ea"/>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rgbClr val="00B0F0"/>
                </a:solidFill>
                <a:effectLst/>
                <a:latin typeface="+mn-ea"/>
                <a:cs typeface="Arial" panose="020B0604020202020204" pitchFamily="34" charset="0"/>
              </a:rPr>
              <a:t>&gt;&gt;&gt; print("Hello World!")</a:t>
            </a:r>
            <a:endParaRPr kumimoji="0" lang="en-US" altLang="zh-CN" b="0" i="0" u="none" strike="noStrike" cap="none" normalizeH="0" baseline="0" dirty="0">
              <a:ln>
                <a:noFill/>
              </a:ln>
              <a:solidFill>
                <a:srgbClr val="00B0F0"/>
              </a:solidFill>
              <a:effectLst/>
              <a:latin typeface="+mn-ea"/>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完成输入后回车执行，如下图所示：</a:t>
            </a:r>
            <a:endParaRPr kumimoji="0" lang="zh-CN" altLang="en-US" b="0" i="0" u="none" strike="noStrike" cap="none" normalizeH="0" baseline="0" dirty="0">
              <a:ln>
                <a:noFill/>
              </a:ln>
              <a:solidFill>
                <a:schemeClr val="tx1"/>
              </a:solidFill>
              <a:effectLst/>
              <a:latin typeface="+mn-ea"/>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b="0" i="0" u="none" strike="noStrike" cap="none" normalizeH="0" baseline="0" dirty="0">
              <a:ln>
                <a:noFill/>
              </a:ln>
              <a:solidFill>
                <a:schemeClr val="tx1"/>
              </a:solidFill>
              <a:effectLst/>
              <a:latin typeface="+mn-ea"/>
            </a:endParaRPr>
          </a:p>
        </p:txBody>
      </p:sp>
      <p:sp>
        <p:nvSpPr>
          <p:cNvPr id="7" name="Rectangle 5"/>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1.3.1 </a:t>
            </a:r>
            <a:r>
              <a:rPr lang="zh-CN" altLang="en-US" dirty="0"/>
              <a:t>程序简析</a:t>
            </a:r>
            <a:endParaRPr lang="zh-CN" altLang="en-US" dirty="0"/>
          </a:p>
        </p:txBody>
      </p:sp>
      <p:sp>
        <p:nvSpPr>
          <p:cNvPr id="3" name="内容占位符 2"/>
          <p:cNvSpPr>
            <a:spLocks noGrp="1"/>
          </p:cNvSpPr>
          <p:nvPr>
            <p:ph sz="quarter" idx="14"/>
          </p:nvPr>
        </p:nvSpPr>
        <p:spPr>
          <a:xfrm>
            <a:off x="1413558" y="3611503"/>
            <a:ext cx="6073092" cy="995222"/>
          </a:xfrm>
        </p:spPr>
        <p:txBody>
          <a:bodyPr>
            <a:normAutofit lnSpcReduction="10000"/>
          </a:bodyPr>
          <a:lstStyle/>
          <a:p>
            <a:r>
              <a:rPr lang="en-US" altLang="zh-CN" sz="1800" dirty="0">
                <a:solidFill>
                  <a:schemeClr val="tx1">
                    <a:lumMod val="75000"/>
                    <a:lumOff val="25000"/>
                  </a:schemeClr>
                </a:solidFill>
              </a:rPr>
              <a:t>print()</a:t>
            </a:r>
            <a:r>
              <a:rPr lang="zh-CN" altLang="en-US" sz="1800" dirty="0">
                <a:solidFill>
                  <a:schemeClr val="tx1">
                    <a:lumMod val="75000"/>
                    <a:lumOff val="25000"/>
                  </a:schemeClr>
                </a:solidFill>
              </a:rPr>
              <a:t>：</a:t>
            </a:r>
            <a:r>
              <a:rPr lang="en-US" altLang="zh-CN" sz="1800" dirty="0">
                <a:solidFill>
                  <a:schemeClr val="tx1">
                    <a:lumMod val="75000"/>
                    <a:lumOff val="25000"/>
                  </a:schemeClr>
                </a:solidFill>
              </a:rPr>
              <a:t>Python</a:t>
            </a:r>
            <a:r>
              <a:rPr lang="zh-CN" altLang="en-US" sz="1800" dirty="0">
                <a:solidFill>
                  <a:schemeClr val="tx1">
                    <a:lumMod val="75000"/>
                    <a:lumOff val="25000"/>
                  </a:schemeClr>
                </a:solidFill>
              </a:rPr>
              <a:t>内置函数名称，作用是输出括号中的内容；</a:t>
            </a:r>
            <a:endParaRPr lang="zh-CN" altLang="en-US" sz="1800" dirty="0">
              <a:solidFill>
                <a:schemeClr val="tx1">
                  <a:lumMod val="75000"/>
                  <a:lumOff val="25000"/>
                </a:schemeClr>
              </a:solidFill>
            </a:endParaRPr>
          </a:p>
          <a:p>
            <a:r>
              <a:rPr lang="en-US" altLang="zh-CN" sz="1800" dirty="0">
                <a:solidFill>
                  <a:schemeClr val="tx1">
                    <a:lumMod val="75000"/>
                    <a:lumOff val="25000"/>
                  </a:schemeClr>
                </a:solidFill>
              </a:rPr>
              <a:t>"Hello World"</a:t>
            </a:r>
            <a:r>
              <a:rPr lang="zh-CN" altLang="en-US" sz="1800" dirty="0">
                <a:solidFill>
                  <a:schemeClr val="tx1">
                    <a:lumMod val="75000"/>
                    <a:lumOff val="25000"/>
                  </a:schemeClr>
                </a:solidFill>
              </a:rPr>
              <a:t>：字符串类型的数据，作为参数传递给</a:t>
            </a:r>
            <a:r>
              <a:rPr lang="en-US" altLang="zh-CN" sz="1800" dirty="0">
                <a:solidFill>
                  <a:schemeClr val="tx1">
                    <a:lumMod val="75000"/>
                    <a:lumOff val="25000"/>
                  </a:schemeClr>
                </a:solidFill>
              </a:rPr>
              <a:t>print</a:t>
            </a:r>
            <a:r>
              <a:rPr lang="zh-CN" altLang="en-US" sz="1800" dirty="0">
                <a:solidFill>
                  <a:schemeClr val="tx1">
                    <a:lumMod val="75000"/>
                    <a:lumOff val="25000"/>
                  </a:schemeClr>
                </a:solidFill>
              </a:rPr>
              <a:t>函数</a:t>
            </a:r>
            <a:endParaRPr lang="zh-CN" altLang="en-US" sz="1800" dirty="0">
              <a:solidFill>
                <a:schemeClr val="tx1">
                  <a:lumMod val="75000"/>
                  <a:lumOff val="25000"/>
                </a:schemeClr>
              </a:solidFill>
            </a:endParaRPr>
          </a:p>
          <a:p>
            <a:endParaRPr lang="zh-CN" altLang="en-US" sz="1800" dirty="0">
              <a:solidFill>
                <a:schemeClr val="tx1">
                  <a:lumMod val="75000"/>
                  <a:lumOff val="25000"/>
                </a:schemeClr>
              </a:solidFill>
            </a:endParaRPr>
          </a:p>
        </p:txBody>
      </p:sp>
      <p:sp>
        <p:nvSpPr>
          <p:cNvPr id="4" name="内容占位符 3"/>
          <p:cNvSpPr>
            <a:spLocks noGrp="1"/>
          </p:cNvSpPr>
          <p:nvPr>
            <p:ph sz="quarter" idx="15"/>
          </p:nvPr>
        </p:nvSpPr>
        <p:spPr>
          <a:xfrm>
            <a:off x="244802" y="104401"/>
            <a:ext cx="3732213" cy="571500"/>
          </a:xfrm>
        </p:spPr>
        <p:txBody>
          <a:bodyPr>
            <a:normAutofit fontScale="92500"/>
          </a:bodyPr>
          <a:lstStyle/>
          <a:p>
            <a:r>
              <a:rPr lang="en-US" altLang="zh-CN" dirty="0"/>
              <a:t>1.3 </a:t>
            </a:r>
            <a:r>
              <a:rPr lang="zh-CN" altLang="en-US" dirty="0"/>
              <a:t>第一个程序 </a:t>
            </a:r>
            <a:r>
              <a:rPr lang="en-US" altLang="zh-CN" dirty="0"/>
              <a:t>Hello World!</a:t>
            </a:r>
            <a:endParaRPr lang="zh-CN" altLang="en-US" dirty="0"/>
          </a:p>
        </p:txBody>
      </p:sp>
      <p:sp>
        <p:nvSpPr>
          <p:cNvPr id="5" name="矩形 4"/>
          <p:cNvSpPr/>
          <p:nvPr/>
        </p:nvSpPr>
        <p:spPr>
          <a:xfrm>
            <a:off x="2708477" y="2309260"/>
            <a:ext cx="3727046" cy="584775"/>
          </a:xfrm>
          <a:prstGeom prst="rect">
            <a:avLst/>
          </a:prstGeom>
        </p:spPr>
        <p:txBody>
          <a:bodyPr wrap="none">
            <a:spAutoFit/>
          </a:bodyPr>
          <a:lstStyle/>
          <a:p>
            <a:r>
              <a:rPr lang="en-US" altLang="zh-CN" sz="3200" kern="100" dirty="0">
                <a:solidFill>
                  <a:srgbClr val="00B0F0"/>
                </a:solidFill>
                <a:latin typeface="Times New Roman" panose="02020603050405020304" pitchFamily="18" charset="0"/>
                <a:ea typeface="宋体" panose="02010600030101010101" pitchFamily="2" charset="-122"/>
              </a:rPr>
              <a:t>print("Hello World!")</a:t>
            </a:r>
            <a:endParaRPr lang="zh-CN" altLang="en-US" sz="3200" dirty="0">
              <a:solidFill>
                <a:srgbClr val="00B0F0"/>
              </a:solidFill>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1.3.2 print()</a:t>
            </a:r>
            <a:r>
              <a:rPr lang="zh-CN" altLang="zh-CN" dirty="0"/>
              <a:t>函数</a:t>
            </a:r>
            <a:endParaRPr lang="zh-CN" altLang="zh-CN" dirty="0"/>
          </a:p>
        </p:txBody>
      </p:sp>
      <p:sp>
        <p:nvSpPr>
          <p:cNvPr id="4" name="内容占位符 3"/>
          <p:cNvSpPr>
            <a:spLocks noGrp="1"/>
          </p:cNvSpPr>
          <p:nvPr>
            <p:ph sz="quarter" idx="15"/>
          </p:nvPr>
        </p:nvSpPr>
        <p:spPr>
          <a:xfrm>
            <a:off x="244802" y="104401"/>
            <a:ext cx="3732213" cy="571500"/>
          </a:xfrm>
        </p:spPr>
        <p:txBody>
          <a:bodyPr>
            <a:normAutofit fontScale="92500"/>
          </a:bodyPr>
          <a:lstStyle/>
          <a:p>
            <a:r>
              <a:rPr lang="en-US" altLang="zh-CN" dirty="0"/>
              <a:t>1.3 </a:t>
            </a:r>
            <a:r>
              <a:rPr lang="zh-CN" altLang="en-US" dirty="0"/>
              <a:t>第一个程序 </a:t>
            </a:r>
            <a:r>
              <a:rPr lang="en-US" altLang="zh-CN" dirty="0"/>
              <a:t>Hello World!</a:t>
            </a:r>
            <a:endParaRPr lang="zh-CN" altLang="en-US" dirty="0"/>
          </a:p>
        </p:txBody>
      </p:sp>
      <p:sp>
        <p:nvSpPr>
          <p:cNvPr id="5" name="矩形 4"/>
          <p:cNvSpPr/>
          <p:nvPr/>
        </p:nvSpPr>
        <p:spPr>
          <a:xfrm>
            <a:off x="995523" y="1841670"/>
            <a:ext cx="7361398" cy="1229995"/>
          </a:xfrm>
          <a:prstGeom prst="rect">
            <a:avLst/>
          </a:prstGeom>
        </p:spPr>
        <p:txBody>
          <a:bodyPr wrap="square">
            <a:spAutoFit/>
          </a:bodyPr>
          <a:lstStyle/>
          <a:p>
            <a:pPr marL="114300" indent="457200" algn="just">
              <a:spcAft>
                <a:spcPts val="0"/>
              </a:spcAft>
            </a:pPr>
            <a:r>
              <a:rPr lang="en-US" altLang="zh-CN" kern="100" dirty="0">
                <a:solidFill>
                  <a:schemeClr val="tx1">
                    <a:lumMod val="75000"/>
                    <a:lumOff val="25000"/>
                  </a:schemeClr>
                </a:solidFill>
                <a:latin typeface="+mn-ea"/>
              </a:rPr>
              <a:t>print()</a:t>
            </a:r>
            <a:r>
              <a:rPr lang="zh-CN" altLang="zh-CN" kern="100" dirty="0">
                <a:solidFill>
                  <a:schemeClr val="tx1">
                    <a:lumMod val="75000"/>
                    <a:lumOff val="25000"/>
                  </a:schemeClr>
                </a:solidFill>
                <a:latin typeface="+mn-ea"/>
              </a:rPr>
              <a:t>函数做进一步说明，它的基本用法是：</a:t>
            </a:r>
            <a:endParaRPr lang="zh-CN" altLang="zh-CN" kern="100" dirty="0">
              <a:solidFill>
                <a:schemeClr val="tx1">
                  <a:lumMod val="75000"/>
                  <a:lumOff val="25000"/>
                </a:schemeClr>
              </a:solidFill>
              <a:latin typeface="+mn-ea"/>
            </a:endParaRPr>
          </a:p>
          <a:p>
            <a:pPr marL="114935" indent="457200" algn="just" latinLnBrk="1">
              <a:spcAft>
                <a:spcPts val="0"/>
              </a:spcAft>
            </a:pPr>
            <a:r>
              <a:rPr lang="en-US" altLang="zh-CN" sz="2000" b="1" kern="100" dirty="0">
                <a:solidFill>
                  <a:srgbClr val="00B0F0"/>
                </a:solidFill>
                <a:latin typeface="+mn-ea"/>
              </a:rPr>
              <a:t>print("</a:t>
            </a:r>
            <a:r>
              <a:rPr lang="zh-CN" altLang="zh-CN" sz="2000" b="1" kern="100" dirty="0">
                <a:solidFill>
                  <a:srgbClr val="00B0F0"/>
                </a:solidFill>
                <a:latin typeface="+mn-ea"/>
              </a:rPr>
              <a:t>参数</a:t>
            </a:r>
            <a:r>
              <a:rPr lang="en-US" altLang="zh-CN" sz="2000" b="1" kern="100" dirty="0">
                <a:solidFill>
                  <a:srgbClr val="00B0F0"/>
                </a:solidFill>
                <a:latin typeface="+mn-ea"/>
              </a:rPr>
              <a:t>")</a:t>
            </a:r>
            <a:endParaRPr lang="zh-CN" altLang="zh-CN" sz="2000" b="1" kern="100" dirty="0">
              <a:solidFill>
                <a:srgbClr val="00B0F0"/>
              </a:solidFill>
              <a:latin typeface="+mn-ea"/>
            </a:endParaRPr>
          </a:p>
          <a:p>
            <a:pPr indent="457200" algn="just"/>
            <a:r>
              <a:rPr lang="en-US" altLang="zh-CN" kern="100" dirty="0">
                <a:solidFill>
                  <a:schemeClr val="tx1">
                    <a:lumMod val="75000"/>
                    <a:lumOff val="25000"/>
                  </a:schemeClr>
                </a:solidFill>
                <a:latin typeface="+mn-ea"/>
              </a:rPr>
              <a:t> print()</a:t>
            </a:r>
            <a:r>
              <a:rPr lang="zh-CN" altLang="zh-CN" kern="100" dirty="0">
                <a:solidFill>
                  <a:schemeClr val="tx1">
                    <a:lumMod val="75000"/>
                    <a:lumOff val="25000"/>
                  </a:schemeClr>
                </a:solidFill>
                <a:latin typeface="+mn-ea"/>
                <a:cs typeface="Times New Roman" panose="02020603050405020304" pitchFamily="18" charset="0"/>
              </a:rPr>
              <a:t>是函数，参数就是需要输出的内容，这些内容可以是数值、字符串、布尔、列表或字典等数据类型</a:t>
            </a:r>
            <a:r>
              <a:rPr lang="zh-CN" altLang="en-US" kern="100" dirty="0">
                <a:solidFill>
                  <a:schemeClr val="tx1">
                    <a:lumMod val="75000"/>
                    <a:lumOff val="25000"/>
                  </a:schemeClr>
                </a:solidFill>
                <a:latin typeface="+mn-ea"/>
                <a:cs typeface="Times New Roman" panose="02020603050405020304" pitchFamily="18" charset="0"/>
              </a:rPr>
              <a:t>。</a:t>
            </a:r>
            <a:endParaRPr lang="zh-CN" altLang="en-US" kern="100" dirty="0">
              <a:solidFill>
                <a:schemeClr val="tx1">
                  <a:lumMod val="75000"/>
                  <a:lumOff val="25000"/>
                </a:schemeClr>
              </a:solidFill>
              <a:latin typeface="+mn-ea"/>
              <a:cs typeface="Times New Roman" panose="02020603050405020304" pitchFamily="18" charset="0"/>
            </a:endParaRPr>
          </a:p>
        </p:txBody>
      </p:sp>
      <p:sp>
        <p:nvSpPr>
          <p:cNvPr id="6" name="矩形 5"/>
          <p:cNvSpPr/>
          <p:nvPr/>
        </p:nvSpPr>
        <p:spPr>
          <a:xfrm>
            <a:off x="891301" y="3205868"/>
            <a:ext cx="7361398" cy="2215991"/>
          </a:xfrm>
          <a:prstGeom prst="rect">
            <a:avLst/>
          </a:prstGeom>
        </p:spPr>
        <p:txBody>
          <a:bodyPr wrap="square">
            <a:spAutoFit/>
          </a:bodyPr>
          <a:lstStyle/>
          <a:p>
            <a:pPr marL="114300" indent="457200" algn="just">
              <a:spcAft>
                <a:spcPts val="0"/>
              </a:spcAft>
            </a:pPr>
            <a:r>
              <a:rPr lang="zh-CN" altLang="zh-CN" kern="100" dirty="0">
                <a:solidFill>
                  <a:schemeClr val="tx1">
                    <a:lumMod val="75000"/>
                    <a:lumOff val="25000"/>
                  </a:schemeClr>
                </a:solidFill>
                <a:latin typeface="+mn-ea"/>
              </a:rPr>
              <a:t>如果要输出多个参数，参数与参数之间用逗号隔开，如：</a:t>
            </a:r>
            <a:endParaRPr lang="zh-CN" altLang="zh-CN" kern="100" dirty="0">
              <a:latin typeface="+mn-ea"/>
            </a:endParaRPr>
          </a:p>
          <a:p>
            <a:pPr marL="114935" indent="457200" algn="just" latinLnBrk="1">
              <a:spcAft>
                <a:spcPts val="0"/>
              </a:spcAft>
            </a:pPr>
            <a:r>
              <a:rPr lang="en-US" altLang="zh-CN" sz="2400" b="1" kern="100" dirty="0">
                <a:solidFill>
                  <a:srgbClr val="00B0F0"/>
                </a:solidFill>
                <a:latin typeface="+mn-ea"/>
              </a:rPr>
              <a:t>print("China", countries)</a:t>
            </a:r>
            <a:endParaRPr lang="zh-CN" altLang="zh-CN" sz="2400" b="1" kern="100" dirty="0">
              <a:solidFill>
                <a:srgbClr val="00B0F0"/>
              </a:solidFill>
              <a:latin typeface="+mn-ea"/>
            </a:endParaRPr>
          </a:p>
          <a:p>
            <a:pPr marL="114300" indent="457200" algn="just">
              <a:spcAft>
                <a:spcPts val="0"/>
              </a:spcAft>
            </a:pPr>
            <a:r>
              <a:rPr lang="zh-CN" altLang="zh-CN" kern="100" dirty="0">
                <a:solidFill>
                  <a:schemeClr val="tx1">
                    <a:lumMod val="75000"/>
                    <a:lumOff val="25000"/>
                  </a:schemeClr>
                </a:solidFill>
                <a:latin typeface="+mn-ea"/>
              </a:rPr>
              <a:t>双引号（或者使用单引号）内的内容称为字符串常量，照原样输出内容；没有引号的</a:t>
            </a:r>
            <a:r>
              <a:rPr lang="en-US" altLang="zh-CN" kern="100" dirty="0">
                <a:solidFill>
                  <a:schemeClr val="tx1">
                    <a:lumMod val="75000"/>
                    <a:lumOff val="25000"/>
                  </a:schemeClr>
                </a:solidFill>
                <a:latin typeface="+mn-ea"/>
              </a:rPr>
              <a:t>countries</a:t>
            </a:r>
            <a:r>
              <a:rPr lang="zh-CN" altLang="zh-CN" kern="100" dirty="0">
                <a:solidFill>
                  <a:schemeClr val="tx1">
                    <a:lumMod val="75000"/>
                    <a:lumOff val="25000"/>
                  </a:schemeClr>
                </a:solidFill>
                <a:latin typeface="+mn-ea"/>
              </a:rPr>
              <a:t>是变量，会输出代表内容；</a:t>
            </a:r>
            <a:r>
              <a:rPr lang="en-US" altLang="zh-CN" kern="100" dirty="0">
                <a:solidFill>
                  <a:schemeClr val="tx1">
                    <a:lumMod val="75000"/>
                    <a:lumOff val="25000"/>
                  </a:schemeClr>
                </a:solidFill>
                <a:latin typeface="+mn-ea"/>
              </a:rPr>
              <a:t>print()</a:t>
            </a:r>
            <a:r>
              <a:rPr lang="zh-CN" altLang="zh-CN" kern="100" dirty="0">
                <a:solidFill>
                  <a:schemeClr val="tx1">
                    <a:lumMod val="75000"/>
                    <a:lumOff val="25000"/>
                  </a:schemeClr>
                </a:solidFill>
                <a:latin typeface="+mn-ea"/>
              </a:rPr>
              <a:t>函数执行完成后默认换行，如不需要换行，则在输出内容之后加上</a:t>
            </a:r>
            <a:r>
              <a:rPr lang="en-US" altLang="zh-CN" kern="100" dirty="0">
                <a:solidFill>
                  <a:schemeClr val="tx1">
                    <a:lumMod val="75000"/>
                    <a:lumOff val="25000"/>
                  </a:schemeClr>
                </a:solidFill>
                <a:latin typeface="+mn-ea"/>
              </a:rPr>
              <a:t>end = ‘’</a:t>
            </a:r>
            <a:r>
              <a:rPr lang="zh-CN" altLang="zh-CN" kern="100" dirty="0">
                <a:solidFill>
                  <a:schemeClr val="tx1">
                    <a:lumMod val="75000"/>
                    <a:lumOff val="25000"/>
                  </a:schemeClr>
                </a:solidFill>
                <a:latin typeface="+mn-ea"/>
              </a:rPr>
              <a:t>，如：</a:t>
            </a:r>
            <a:endParaRPr lang="zh-CN" altLang="zh-CN" kern="100" dirty="0">
              <a:solidFill>
                <a:schemeClr val="tx1">
                  <a:lumMod val="75000"/>
                  <a:lumOff val="25000"/>
                </a:schemeClr>
              </a:solidFill>
              <a:latin typeface="+mn-ea"/>
            </a:endParaRPr>
          </a:p>
          <a:p>
            <a:pPr marL="114935" indent="457200" algn="just" latinLnBrk="1">
              <a:spcAft>
                <a:spcPts val="0"/>
              </a:spcAft>
            </a:pPr>
            <a:r>
              <a:rPr lang="en-US" altLang="zh-CN" sz="2400" b="1" kern="100" dirty="0">
                <a:solidFill>
                  <a:srgbClr val="00B0F0"/>
                </a:solidFill>
                <a:latin typeface="+mn-ea"/>
              </a:rPr>
              <a:t>print(</a:t>
            </a:r>
            <a:r>
              <a:rPr lang="en-US" altLang="zh-CN" sz="2400" b="1" kern="100" dirty="0" err="1">
                <a:solidFill>
                  <a:srgbClr val="00B0F0"/>
                </a:solidFill>
                <a:latin typeface="+mn-ea"/>
              </a:rPr>
              <a:t>i,end</a:t>
            </a:r>
            <a:r>
              <a:rPr lang="en-US" altLang="zh-CN" sz="2400" b="1" kern="100" dirty="0">
                <a:solidFill>
                  <a:srgbClr val="00B0F0"/>
                </a:solidFill>
                <a:latin typeface="+mn-ea"/>
              </a:rPr>
              <a:t>='')</a:t>
            </a:r>
            <a:endParaRPr lang="zh-CN" altLang="zh-CN" sz="2400" b="1" kern="100" dirty="0">
              <a:solidFill>
                <a:srgbClr val="00B0F0"/>
              </a:solidFill>
              <a:effectLst/>
              <a:latin typeface="+mn-ea"/>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1.1 Python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简介</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Box 2"/>
          <p:cNvSpPr txBox="1"/>
          <p:nvPr/>
        </p:nvSpPr>
        <p:spPr>
          <a:xfrm>
            <a:off x="3140412" y="3401589"/>
            <a:ext cx="5099655" cy="860425"/>
          </a:xfrm>
          <a:prstGeom prst="rect">
            <a:avLst/>
          </a:prstGeom>
          <a:noFill/>
        </p:spPr>
        <p:txBody>
          <a:bodyPr wrap="square">
            <a:spAutoFit/>
          </a:bodyPr>
          <a:lstStyle/>
          <a:p>
            <a:pPr indent="457200">
              <a:lnSpc>
                <a:spcPts val="3000"/>
              </a:lnSpc>
              <a:defRPr/>
            </a:pPr>
            <a:r>
              <a:rPr lang="en-US" altLang="zh-CN" sz="20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Python</a:t>
            </a:r>
            <a:r>
              <a:rPr lang="zh-CN" altLang="en-US" sz="20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语言</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目前已经超过</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27</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岁了，它早于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HTTP 1.0</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协议</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年，早于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Java</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语言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9227" y="1577393"/>
            <a:ext cx="2499484" cy="3648392"/>
          </a:xfrm>
          <a:prstGeom prst="rect">
            <a:avLst/>
          </a:prstGeom>
          <a:effectLst>
            <a:reflection blurRad="6350" stA="52000" endA="300" endPos="35000" dir="5400000" sy="-100000" algn="bl" rotWithShape="0"/>
          </a:effectLst>
        </p:spPr>
      </p:pic>
      <p:sp>
        <p:nvSpPr>
          <p:cNvPr id="3" name="文本占位符 2"/>
          <p:cNvSpPr>
            <a:spLocks noGrp="1"/>
          </p:cNvSpPr>
          <p:nvPr>
            <p:ph type="body" sz="quarter" idx="13"/>
          </p:nvPr>
        </p:nvSpPr>
        <p:spPr/>
        <p:txBody>
          <a:body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Python</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并不是新的编程语言</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2668711" y="1886034"/>
            <a:ext cx="5104765" cy="475615"/>
          </a:xfrm>
          <a:prstGeom prst="rect">
            <a:avLst/>
          </a:prstGeom>
        </p:spPr>
        <p:txBody>
          <a:bodyPr wrap="none">
            <a:spAutoFit/>
          </a:bodyPr>
          <a:lstStyle/>
          <a:p>
            <a:pPr indent="457200">
              <a:lnSpc>
                <a:spcPts val="3000"/>
              </a:lnSpc>
              <a:defRPr/>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Hi Python, How old  are you?</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1.3.3 input()</a:t>
            </a:r>
            <a:r>
              <a:rPr lang="zh-CN" altLang="zh-CN" dirty="0"/>
              <a:t>函数</a:t>
            </a:r>
            <a:endParaRPr lang="zh-CN" altLang="en-US" dirty="0"/>
          </a:p>
        </p:txBody>
      </p:sp>
      <p:sp>
        <p:nvSpPr>
          <p:cNvPr id="3" name="内容占位符 2"/>
          <p:cNvSpPr>
            <a:spLocks noGrp="1"/>
          </p:cNvSpPr>
          <p:nvPr>
            <p:ph sz="quarter" idx="14"/>
          </p:nvPr>
        </p:nvSpPr>
        <p:spPr>
          <a:xfrm>
            <a:off x="628650" y="1863725"/>
            <a:ext cx="7886700" cy="2349460"/>
          </a:xfrm>
        </p:spPr>
        <p:txBody>
          <a:bodyPr>
            <a:normAutofit/>
          </a:bodyPr>
          <a:lstStyle/>
          <a:p>
            <a:pPr indent="457200">
              <a:lnSpc>
                <a:spcPct val="100000"/>
              </a:lnSpc>
            </a:pPr>
            <a:r>
              <a:rPr lang="en-US" altLang="zh-CN" sz="1800" dirty="0">
                <a:solidFill>
                  <a:schemeClr val="tx1">
                    <a:lumMod val="75000"/>
                    <a:lumOff val="25000"/>
                  </a:schemeClr>
                </a:solidFill>
                <a:latin typeface="+mn-ea"/>
              </a:rPr>
              <a:t>input()</a:t>
            </a:r>
            <a:r>
              <a:rPr lang="zh-CN" altLang="zh-CN" sz="1800" dirty="0">
                <a:solidFill>
                  <a:schemeClr val="tx1">
                    <a:lumMod val="75000"/>
                    <a:lumOff val="25000"/>
                  </a:schemeClr>
                </a:solidFill>
                <a:latin typeface="+mn-ea"/>
              </a:rPr>
              <a:t>函数是</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语言中值的最基本输入方法，通过用户输入，接受一个标准输入数据，默认为</a:t>
            </a:r>
            <a:r>
              <a:rPr lang="en-US" altLang="zh-CN" sz="1800" dirty="0">
                <a:solidFill>
                  <a:schemeClr val="tx1">
                    <a:lumMod val="75000"/>
                    <a:lumOff val="25000"/>
                  </a:schemeClr>
                </a:solidFill>
                <a:latin typeface="+mn-ea"/>
              </a:rPr>
              <a:t> string </a:t>
            </a:r>
            <a:r>
              <a:rPr lang="zh-CN" altLang="zh-CN" sz="1800" dirty="0">
                <a:solidFill>
                  <a:schemeClr val="tx1">
                    <a:lumMod val="75000"/>
                    <a:lumOff val="25000"/>
                  </a:schemeClr>
                </a:solidFill>
                <a:latin typeface="+mn-ea"/>
              </a:rPr>
              <a:t>类型，基本用法：</a:t>
            </a:r>
            <a:endParaRPr lang="zh-CN" altLang="zh-CN" sz="1800" dirty="0">
              <a:solidFill>
                <a:schemeClr val="tx1">
                  <a:lumMod val="75000"/>
                  <a:lumOff val="25000"/>
                </a:schemeClr>
              </a:solidFill>
              <a:latin typeface="+mn-ea"/>
            </a:endParaRPr>
          </a:p>
          <a:p>
            <a:pPr indent="457200" latinLnBrk="1">
              <a:lnSpc>
                <a:spcPct val="100000"/>
              </a:lnSpc>
            </a:pPr>
            <a:r>
              <a:rPr lang="en-US" altLang="zh-CN" sz="2000" b="1" dirty="0">
                <a:solidFill>
                  <a:srgbClr val="00B0F0"/>
                </a:solidFill>
                <a:latin typeface="+mn-ea"/>
              </a:rPr>
              <a:t>object = input('</a:t>
            </a:r>
            <a:r>
              <a:rPr lang="zh-CN" altLang="zh-CN" sz="2000" b="1" dirty="0">
                <a:solidFill>
                  <a:srgbClr val="00B0F0"/>
                </a:solidFill>
                <a:latin typeface="+mn-ea"/>
              </a:rPr>
              <a:t>提示信息</a:t>
            </a:r>
            <a:r>
              <a:rPr lang="en-US" altLang="zh-CN" sz="2000" b="1" dirty="0">
                <a:solidFill>
                  <a:srgbClr val="00B0F0"/>
                </a:solidFill>
                <a:latin typeface="+mn-ea"/>
              </a:rPr>
              <a:t>')</a:t>
            </a:r>
            <a:endParaRPr lang="zh-CN" altLang="zh-CN" sz="2000" b="1" dirty="0">
              <a:solidFill>
                <a:srgbClr val="00B0F0"/>
              </a:solidFill>
              <a:latin typeface="+mn-ea"/>
            </a:endParaRPr>
          </a:p>
          <a:p>
            <a:pPr indent="457200">
              <a:lnSpc>
                <a:spcPct val="100000"/>
              </a:lnSpc>
            </a:pPr>
            <a:r>
              <a:rPr lang="en-US" altLang="zh-CN" sz="1800" dirty="0">
                <a:solidFill>
                  <a:schemeClr val="tx1">
                    <a:lumMod val="75000"/>
                    <a:lumOff val="25000"/>
                  </a:schemeClr>
                </a:solidFill>
                <a:latin typeface="+mn-ea"/>
              </a:rPr>
              <a:t>object</a:t>
            </a:r>
            <a:r>
              <a:rPr lang="zh-CN" altLang="zh-CN" sz="1800" dirty="0">
                <a:solidFill>
                  <a:schemeClr val="tx1">
                    <a:lumMod val="75000"/>
                    <a:lumOff val="25000"/>
                  </a:schemeClr>
                </a:solidFill>
                <a:latin typeface="+mn-ea"/>
              </a:rPr>
              <a:t>是需要接收用户输入的对象，提示信息的内容在函数执行时会显示在屏幕上，用于提示用户输入。提示信息可以为空，即括号内无内容，函数执行时不会提示信息。</a:t>
            </a:r>
            <a:endParaRPr lang="zh-CN" altLang="zh-CN" sz="1800" dirty="0">
              <a:solidFill>
                <a:schemeClr val="tx1">
                  <a:lumMod val="75000"/>
                  <a:lumOff val="25000"/>
                </a:schemeClr>
              </a:solidFill>
              <a:latin typeface="+mn-ea"/>
            </a:endParaRPr>
          </a:p>
          <a:p>
            <a:pPr indent="457200">
              <a:lnSpc>
                <a:spcPct val="100000"/>
              </a:lnSpc>
            </a:pPr>
            <a:endParaRPr lang="zh-CN" altLang="zh-CN" sz="1800" dirty="0">
              <a:solidFill>
                <a:schemeClr val="tx1">
                  <a:lumMod val="75000"/>
                  <a:lumOff val="25000"/>
                </a:schemeClr>
              </a:solidFill>
              <a:latin typeface="+mn-ea"/>
            </a:endParaRPr>
          </a:p>
        </p:txBody>
      </p:sp>
      <p:sp>
        <p:nvSpPr>
          <p:cNvPr id="4" name="内容占位符 3"/>
          <p:cNvSpPr>
            <a:spLocks noGrp="1"/>
          </p:cNvSpPr>
          <p:nvPr>
            <p:ph sz="quarter" idx="15"/>
          </p:nvPr>
        </p:nvSpPr>
        <p:spPr>
          <a:xfrm>
            <a:off x="244802" y="104401"/>
            <a:ext cx="3732213" cy="571500"/>
          </a:xfrm>
        </p:spPr>
        <p:txBody>
          <a:bodyPr>
            <a:normAutofit fontScale="92500"/>
          </a:bodyPr>
          <a:lstStyle/>
          <a:p>
            <a:r>
              <a:rPr lang="en-US" altLang="zh-CN" dirty="0"/>
              <a:t>1.3 </a:t>
            </a:r>
            <a:r>
              <a:rPr lang="zh-CN" altLang="en-US" dirty="0"/>
              <a:t>第一个程序 </a:t>
            </a:r>
            <a:r>
              <a:rPr lang="en-US" altLang="zh-CN" dirty="0"/>
              <a:t>Hello World!</a:t>
            </a:r>
            <a:endParaRPr lang="zh-CN" altLang="en-US" dirty="0"/>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1.3.3 input()</a:t>
            </a:r>
            <a:r>
              <a:rPr lang="zh-CN" altLang="zh-CN" dirty="0"/>
              <a:t>函数 </a:t>
            </a:r>
            <a:endParaRPr lang="zh-CN" altLang="zh-CN" dirty="0"/>
          </a:p>
        </p:txBody>
      </p:sp>
      <p:sp>
        <p:nvSpPr>
          <p:cNvPr id="3" name="内容占位符 2"/>
          <p:cNvSpPr>
            <a:spLocks noGrp="1"/>
          </p:cNvSpPr>
          <p:nvPr>
            <p:ph sz="quarter" idx="14"/>
          </p:nvPr>
        </p:nvSpPr>
        <p:spPr>
          <a:xfrm>
            <a:off x="628650" y="1666211"/>
            <a:ext cx="7886700" cy="4044950"/>
          </a:xfrm>
        </p:spPr>
        <p:txBody>
          <a:bodyPr>
            <a:normAutofit/>
          </a:bodyPr>
          <a:lstStyle/>
          <a:p>
            <a:pPr indent="457200">
              <a:lnSpc>
                <a:spcPct val="100000"/>
              </a:lnSpc>
            </a:pPr>
            <a:r>
              <a:rPr lang="en-US" altLang="zh-CN" sz="1800" dirty="0">
                <a:solidFill>
                  <a:schemeClr val="tx1">
                    <a:lumMod val="75000"/>
                    <a:lumOff val="25000"/>
                  </a:schemeClr>
                </a:solidFill>
                <a:latin typeface="+mn-ea"/>
              </a:rPr>
              <a:t>Input()</a:t>
            </a:r>
            <a:r>
              <a:rPr lang="zh-CN" altLang="en-US" sz="1800" dirty="0">
                <a:solidFill>
                  <a:schemeClr val="tx1">
                    <a:lumMod val="75000"/>
                    <a:lumOff val="25000"/>
                  </a:schemeClr>
                </a:solidFill>
                <a:latin typeface="+mn-ea"/>
              </a:rPr>
              <a:t>函数的数据输入时默认为字符串类型，可以使用数据类型转换函数进行转换，如：</a:t>
            </a:r>
            <a:endParaRPr lang="zh-CN" altLang="en-US" sz="1800" dirty="0">
              <a:solidFill>
                <a:schemeClr val="tx1">
                  <a:lumMod val="75000"/>
                  <a:lumOff val="25000"/>
                </a:schemeClr>
              </a:solidFill>
              <a:latin typeface="+mn-ea"/>
            </a:endParaRPr>
          </a:p>
          <a:p>
            <a:pPr indent="457200">
              <a:lnSpc>
                <a:spcPct val="100000"/>
              </a:lnSpc>
            </a:pPr>
            <a:r>
              <a:rPr lang="en-US" altLang="zh-CN" sz="1800" dirty="0">
                <a:solidFill>
                  <a:srgbClr val="00B0F0"/>
                </a:solidFill>
                <a:latin typeface="+mn-ea"/>
              </a:rPr>
              <a:t>&gt;&gt;&gt; age = input("</a:t>
            </a:r>
            <a:r>
              <a:rPr lang="zh-CN" altLang="en-US" sz="1800" dirty="0">
                <a:solidFill>
                  <a:srgbClr val="00B0F0"/>
                </a:solidFill>
                <a:latin typeface="+mn-ea"/>
              </a:rPr>
              <a:t>请输入年龄</a:t>
            </a:r>
            <a:r>
              <a:rPr lang="en-US" altLang="zh-CN" sz="1800" dirty="0">
                <a:solidFill>
                  <a:srgbClr val="00B0F0"/>
                </a:solidFill>
                <a:latin typeface="+mn-ea"/>
              </a:rPr>
              <a:t>:")       #</a:t>
            </a:r>
            <a:r>
              <a:rPr lang="zh-CN" altLang="en-US" sz="1800" dirty="0">
                <a:solidFill>
                  <a:srgbClr val="00B0F0"/>
                </a:solidFill>
                <a:latin typeface="+mn-ea"/>
              </a:rPr>
              <a:t>定义变量</a:t>
            </a:r>
            <a:endParaRPr lang="zh-CN" altLang="en-US" sz="1800" dirty="0">
              <a:solidFill>
                <a:srgbClr val="00B0F0"/>
              </a:solidFill>
              <a:latin typeface="+mn-ea"/>
            </a:endParaRPr>
          </a:p>
          <a:p>
            <a:pPr indent="457200">
              <a:lnSpc>
                <a:spcPct val="100000"/>
              </a:lnSpc>
            </a:pPr>
            <a:r>
              <a:rPr lang="zh-CN" altLang="en-US" sz="1800" dirty="0">
                <a:solidFill>
                  <a:srgbClr val="00B0F0"/>
                </a:solidFill>
                <a:latin typeface="+mn-ea"/>
              </a:rPr>
              <a:t>请输入年龄</a:t>
            </a:r>
            <a:r>
              <a:rPr lang="en-US" altLang="zh-CN" sz="1800" dirty="0">
                <a:solidFill>
                  <a:srgbClr val="00B0F0"/>
                </a:solidFill>
                <a:latin typeface="+mn-ea"/>
              </a:rPr>
              <a:t>:18                                   #</a:t>
            </a:r>
            <a:r>
              <a:rPr lang="zh-CN" altLang="en-US" sz="1800" dirty="0">
                <a:solidFill>
                  <a:srgbClr val="00B0F0"/>
                </a:solidFill>
                <a:latin typeface="+mn-ea"/>
              </a:rPr>
              <a:t>执行，输入数值</a:t>
            </a:r>
            <a:endParaRPr lang="zh-CN" altLang="en-US" sz="1800" dirty="0">
              <a:solidFill>
                <a:srgbClr val="00B0F0"/>
              </a:solidFill>
              <a:latin typeface="+mn-ea"/>
            </a:endParaRPr>
          </a:p>
          <a:p>
            <a:pPr indent="457200">
              <a:lnSpc>
                <a:spcPct val="100000"/>
              </a:lnSpc>
            </a:pPr>
            <a:r>
              <a:rPr lang="en-US" altLang="zh-CN" sz="1800" dirty="0">
                <a:solidFill>
                  <a:srgbClr val="00B0F0"/>
                </a:solidFill>
                <a:latin typeface="+mn-ea"/>
              </a:rPr>
              <a:t>&gt;&gt;&gt; print(type(age))                      #</a:t>
            </a:r>
            <a:r>
              <a:rPr lang="zh-CN" altLang="en-US" sz="1800" dirty="0">
                <a:solidFill>
                  <a:srgbClr val="00B0F0"/>
                </a:solidFill>
                <a:latin typeface="+mn-ea"/>
              </a:rPr>
              <a:t>查看变量类型</a:t>
            </a:r>
            <a:endParaRPr lang="zh-CN" altLang="en-US" sz="1800" dirty="0">
              <a:solidFill>
                <a:srgbClr val="00B0F0"/>
              </a:solidFill>
              <a:latin typeface="+mn-ea"/>
            </a:endParaRPr>
          </a:p>
          <a:p>
            <a:pPr indent="457200">
              <a:lnSpc>
                <a:spcPct val="100000"/>
              </a:lnSpc>
            </a:pPr>
            <a:r>
              <a:rPr lang="en-US" altLang="zh-CN" sz="1800" dirty="0">
                <a:solidFill>
                  <a:srgbClr val="00B0F0"/>
                </a:solidFill>
                <a:latin typeface="+mn-ea"/>
              </a:rPr>
              <a:t>&lt;class 'str'&gt;                                    #</a:t>
            </a:r>
            <a:r>
              <a:rPr lang="zh-CN" altLang="en-US" sz="1800" dirty="0">
                <a:solidFill>
                  <a:srgbClr val="00B0F0"/>
                </a:solidFill>
                <a:latin typeface="+mn-ea"/>
              </a:rPr>
              <a:t>返回结果</a:t>
            </a:r>
            <a:endParaRPr lang="zh-CN" altLang="en-US" sz="1800" dirty="0">
              <a:solidFill>
                <a:srgbClr val="00B0F0"/>
              </a:solidFill>
              <a:latin typeface="+mn-ea"/>
            </a:endParaRPr>
          </a:p>
          <a:p>
            <a:pPr indent="457200">
              <a:lnSpc>
                <a:spcPct val="100000"/>
              </a:lnSpc>
            </a:pPr>
            <a:r>
              <a:rPr lang="en-US" altLang="zh-CN" sz="1800" dirty="0">
                <a:solidFill>
                  <a:srgbClr val="00B0F0"/>
                </a:solidFill>
                <a:latin typeface="+mn-ea"/>
              </a:rPr>
              <a:t>&gt;&gt;&gt; age = int(input("</a:t>
            </a:r>
            <a:r>
              <a:rPr lang="zh-CN" altLang="en-US" sz="1800" dirty="0">
                <a:solidFill>
                  <a:srgbClr val="00B0F0"/>
                </a:solidFill>
                <a:latin typeface="+mn-ea"/>
              </a:rPr>
              <a:t>请输入年龄</a:t>
            </a:r>
            <a:r>
              <a:rPr lang="en-US" altLang="zh-CN" sz="1800" dirty="0">
                <a:solidFill>
                  <a:srgbClr val="00B0F0"/>
                </a:solidFill>
                <a:latin typeface="+mn-ea"/>
              </a:rPr>
              <a:t>:"))    #</a:t>
            </a:r>
            <a:r>
              <a:rPr lang="zh-CN" altLang="en-US" sz="1800" dirty="0">
                <a:solidFill>
                  <a:srgbClr val="00B0F0"/>
                </a:solidFill>
                <a:latin typeface="+mn-ea"/>
              </a:rPr>
              <a:t>重置变量，嵌套整型转换</a:t>
            </a:r>
            <a:endParaRPr lang="zh-CN" altLang="en-US" sz="1800" dirty="0">
              <a:solidFill>
                <a:srgbClr val="00B0F0"/>
              </a:solidFill>
              <a:latin typeface="+mn-ea"/>
            </a:endParaRPr>
          </a:p>
          <a:p>
            <a:pPr indent="457200">
              <a:lnSpc>
                <a:spcPct val="100000"/>
              </a:lnSpc>
            </a:pPr>
            <a:r>
              <a:rPr lang="zh-CN" altLang="en-US" sz="1800" dirty="0">
                <a:solidFill>
                  <a:srgbClr val="00B0F0"/>
                </a:solidFill>
                <a:latin typeface="+mn-ea"/>
              </a:rPr>
              <a:t>请输入年龄</a:t>
            </a:r>
            <a:r>
              <a:rPr lang="en-US" altLang="zh-CN" sz="1800" dirty="0">
                <a:solidFill>
                  <a:srgbClr val="00B0F0"/>
                </a:solidFill>
                <a:latin typeface="+mn-ea"/>
              </a:rPr>
              <a:t>:18                                      #</a:t>
            </a:r>
            <a:r>
              <a:rPr lang="zh-CN" altLang="en-US" sz="1800" dirty="0">
                <a:solidFill>
                  <a:srgbClr val="00B0F0"/>
                </a:solidFill>
                <a:latin typeface="+mn-ea"/>
              </a:rPr>
              <a:t>执行，输入数值</a:t>
            </a:r>
            <a:endParaRPr lang="zh-CN" altLang="en-US" sz="1800" dirty="0">
              <a:solidFill>
                <a:srgbClr val="00B0F0"/>
              </a:solidFill>
              <a:latin typeface="+mn-ea"/>
            </a:endParaRPr>
          </a:p>
          <a:p>
            <a:pPr indent="457200">
              <a:lnSpc>
                <a:spcPct val="100000"/>
              </a:lnSpc>
            </a:pPr>
            <a:r>
              <a:rPr lang="en-US" altLang="zh-CN" sz="1800" dirty="0">
                <a:solidFill>
                  <a:srgbClr val="00B0F0"/>
                </a:solidFill>
                <a:latin typeface="+mn-ea"/>
              </a:rPr>
              <a:t>&gt;&gt;&gt; print(type(age))                          #</a:t>
            </a:r>
            <a:r>
              <a:rPr lang="zh-CN" altLang="en-US" sz="1800" dirty="0">
                <a:solidFill>
                  <a:srgbClr val="00B0F0"/>
                </a:solidFill>
                <a:latin typeface="+mn-ea"/>
              </a:rPr>
              <a:t>查看变量类型</a:t>
            </a:r>
            <a:endParaRPr lang="zh-CN" altLang="en-US" sz="1800" dirty="0">
              <a:solidFill>
                <a:srgbClr val="00B0F0"/>
              </a:solidFill>
              <a:latin typeface="+mn-ea"/>
            </a:endParaRPr>
          </a:p>
          <a:p>
            <a:pPr indent="457200">
              <a:lnSpc>
                <a:spcPct val="100000"/>
              </a:lnSpc>
            </a:pPr>
            <a:r>
              <a:rPr lang="en-US" altLang="zh-CN" sz="1800" dirty="0">
                <a:solidFill>
                  <a:srgbClr val="00B0F0"/>
                </a:solidFill>
                <a:latin typeface="+mn-ea"/>
              </a:rPr>
              <a:t>&lt;class 'int'&gt;                                        #</a:t>
            </a:r>
            <a:r>
              <a:rPr lang="zh-CN" altLang="en-US" sz="1800" dirty="0">
                <a:solidFill>
                  <a:srgbClr val="00B0F0"/>
                </a:solidFill>
                <a:latin typeface="+mn-ea"/>
              </a:rPr>
              <a:t>返回结果</a:t>
            </a:r>
            <a:endParaRPr lang="zh-CN" altLang="en-US" sz="1800" dirty="0">
              <a:solidFill>
                <a:srgbClr val="00B0F0"/>
              </a:solidFill>
              <a:latin typeface="+mn-ea"/>
            </a:endParaRPr>
          </a:p>
          <a:p>
            <a:pPr indent="457200">
              <a:lnSpc>
                <a:spcPct val="100000"/>
              </a:lnSpc>
            </a:pPr>
            <a:endParaRPr lang="zh-CN" altLang="en-US" sz="1800" dirty="0">
              <a:latin typeface="+mn-ea"/>
            </a:endParaRPr>
          </a:p>
        </p:txBody>
      </p:sp>
      <p:sp>
        <p:nvSpPr>
          <p:cNvPr id="4" name="内容占位符 3"/>
          <p:cNvSpPr>
            <a:spLocks noGrp="1"/>
          </p:cNvSpPr>
          <p:nvPr>
            <p:ph sz="quarter" idx="15"/>
          </p:nvPr>
        </p:nvSpPr>
        <p:spPr>
          <a:xfrm>
            <a:off x="244802" y="104401"/>
            <a:ext cx="3732213" cy="571500"/>
          </a:xfrm>
        </p:spPr>
        <p:txBody>
          <a:bodyPr>
            <a:normAutofit fontScale="92500"/>
          </a:bodyPr>
          <a:lstStyle/>
          <a:p>
            <a:r>
              <a:rPr lang="en-US" altLang="zh-CN" dirty="0"/>
              <a:t>1.3 </a:t>
            </a:r>
            <a:r>
              <a:rPr lang="zh-CN" altLang="en-US" dirty="0"/>
              <a:t>第一个程序 </a:t>
            </a:r>
            <a:r>
              <a:rPr lang="en-US" altLang="zh-CN" dirty="0"/>
              <a:t>Hello World!</a:t>
            </a:r>
            <a:endParaRPr lang="zh-CN" altLang="en-US" dirty="0"/>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1.3.4 </a:t>
            </a:r>
            <a:r>
              <a:rPr lang="zh-CN" altLang="zh-CN" dirty="0"/>
              <a:t>注释</a:t>
            </a:r>
            <a:endParaRPr lang="zh-CN" altLang="zh-CN" dirty="0"/>
          </a:p>
        </p:txBody>
      </p:sp>
      <p:sp>
        <p:nvSpPr>
          <p:cNvPr id="3" name="内容占位符 2"/>
          <p:cNvSpPr>
            <a:spLocks noGrp="1"/>
          </p:cNvSpPr>
          <p:nvPr>
            <p:ph sz="quarter" idx="14"/>
          </p:nvPr>
        </p:nvSpPr>
        <p:spPr>
          <a:xfrm>
            <a:off x="628650" y="1325521"/>
            <a:ext cx="7886700" cy="2326310"/>
          </a:xfrm>
        </p:spPr>
        <p:txBody>
          <a:bodyPr>
            <a:normAutofit/>
          </a:bodyPr>
          <a:lstStyle/>
          <a:p>
            <a:pPr indent="457200">
              <a:lnSpc>
                <a:spcPct val="100000"/>
              </a:lnSpc>
            </a:pPr>
            <a:r>
              <a:rPr lang="zh-CN" altLang="zh-CN" sz="1800" dirty="0">
                <a:solidFill>
                  <a:schemeClr val="tx1">
                    <a:lumMod val="75000"/>
                    <a:lumOff val="25000"/>
                  </a:schemeClr>
                </a:solidFill>
                <a:latin typeface="+mn-ea"/>
              </a:rPr>
              <a:t>在</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代码中加入必要的注释，使其具有较好的可读性。</a:t>
            </a:r>
            <a:endParaRPr lang="zh-CN" altLang="zh-CN" sz="1800" dirty="0">
              <a:solidFill>
                <a:schemeClr val="tx1">
                  <a:lumMod val="75000"/>
                  <a:lumOff val="25000"/>
                </a:schemeClr>
              </a:solidFill>
              <a:latin typeface="+mn-ea"/>
            </a:endParaRPr>
          </a:p>
          <a:p>
            <a:pPr indent="457200">
              <a:lnSpc>
                <a:spcPct val="100000"/>
              </a:lnSpc>
            </a:pPr>
            <a:r>
              <a:rPr lang="zh-CN" altLang="zh-CN" sz="1800" dirty="0">
                <a:solidFill>
                  <a:schemeClr val="tx1">
                    <a:lumMod val="75000"/>
                    <a:lumOff val="25000"/>
                  </a:schemeClr>
                </a:solidFill>
                <a:latin typeface="+mn-ea"/>
              </a:rPr>
              <a:t>注释分为两种，单行注释和多行注释。</a:t>
            </a:r>
            <a:endParaRPr lang="zh-CN" altLang="zh-CN" sz="1800" dirty="0">
              <a:solidFill>
                <a:schemeClr val="tx1">
                  <a:lumMod val="75000"/>
                  <a:lumOff val="25000"/>
                </a:schemeClr>
              </a:solidFill>
              <a:latin typeface="+mn-ea"/>
            </a:endParaRPr>
          </a:p>
          <a:p>
            <a:pPr indent="457200">
              <a:lnSpc>
                <a:spcPct val="100000"/>
              </a:lnSpc>
            </a:pPr>
            <a:r>
              <a:rPr lang="zh-CN" altLang="zh-CN" sz="1800" dirty="0">
                <a:solidFill>
                  <a:schemeClr val="tx1">
                    <a:lumMod val="75000"/>
                    <a:lumOff val="25000"/>
                  </a:schemeClr>
                </a:solidFill>
                <a:latin typeface="+mn-ea"/>
              </a:rPr>
              <a:t>单行注释：使用“</a:t>
            </a:r>
            <a:r>
              <a:rPr lang="en-US" altLang="zh-CN" sz="1800" dirty="0">
                <a:solidFill>
                  <a:schemeClr val="tx1">
                    <a:lumMod val="75000"/>
                    <a:lumOff val="25000"/>
                  </a:schemeClr>
                </a:solidFill>
                <a:latin typeface="+mn-ea"/>
              </a:rPr>
              <a:t>#</a:t>
            </a:r>
            <a:r>
              <a:rPr lang="zh-CN" altLang="zh-CN" sz="1800" dirty="0">
                <a:solidFill>
                  <a:schemeClr val="tx1">
                    <a:lumMod val="75000"/>
                    <a:lumOff val="25000"/>
                  </a:schemeClr>
                </a:solidFill>
                <a:latin typeface="+mn-ea"/>
              </a:rPr>
              <a:t>”，其后（右边）的内容将不会被执行，例如：</a:t>
            </a:r>
            <a:endParaRPr lang="zh-CN" altLang="zh-CN" sz="1800" dirty="0">
              <a:solidFill>
                <a:schemeClr val="tx1">
                  <a:lumMod val="75000"/>
                  <a:lumOff val="25000"/>
                </a:schemeClr>
              </a:solidFill>
              <a:latin typeface="+mn-ea"/>
            </a:endParaRPr>
          </a:p>
          <a:p>
            <a:pPr indent="457200" latinLnBrk="1">
              <a:lnSpc>
                <a:spcPct val="100000"/>
              </a:lnSpc>
            </a:pPr>
            <a:r>
              <a:rPr lang="en-US" altLang="zh-CN" sz="1800" b="1" dirty="0">
                <a:solidFill>
                  <a:srgbClr val="00B0F0"/>
                </a:solidFill>
                <a:latin typeface="+mn-ea"/>
              </a:rPr>
              <a:t># </a:t>
            </a:r>
            <a:r>
              <a:rPr lang="zh-CN" altLang="zh-CN" sz="1800" b="1" dirty="0">
                <a:solidFill>
                  <a:srgbClr val="00B0F0"/>
                </a:solidFill>
                <a:latin typeface="+mn-ea"/>
              </a:rPr>
              <a:t>单行注释的内容</a:t>
            </a:r>
            <a:endParaRPr lang="zh-CN" altLang="zh-CN" sz="1800" b="1" dirty="0">
              <a:solidFill>
                <a:srgbClr val="00B0F0"/>
              </a:solidFill>
              <a:latin typeface="+mn-ea"/>
            </a:endParaRPr>
          </a:p>
          <a:p>
            <a:pPr indent="457200">
              <a:lnSpc>
                <a:spcPct val="100000"/>
              </a:lnSpc>
            </a:pPr>
            <a:r>
              <a:rPr lang="zh-CN" altLang="zh-CN" sz="1800" dirty="0">
                <a:solidFill>
                  <a:schemeClr val="tx1">
                    <a:lumMod val="75000"/>
                    <a:lumOff val="25000"/>
                  </a:schemeClr>
                </a:solidFill>
                <a:latin typeface="+mn-ea"/>
              </a:rPr>
              <a:t>单行注释一般可放在一行程序代码之后，或者独自成行。</a:t>
            </a:r>
            <a:endParaRPr lang="zh-CN" altLang="zh-CN" sz="1800" dirty="0">
              <a:solidFill>
                <a:schemeClr val="tx1">
                  <a:lumMod val="75000"/>
                  <a:lumOff val="25000"/>
                </a:schemeClr>
              </a:solidFill>
              <a:latin typeface="+mn-ea"/>
            </a:endParaRPr>
          </a:p>
          <a:p>
            <a:pPr indent="457200">
              <a:lnSpc>
                <a:spcPct val="100000"/>
              </a:lnSpc>
            </a:pPr>
            <a:endParaRPr lang="zh-CN" altLang="zh-CN" sz="1800" dirty="0">
              <a:solidFill>
                <a:schemeClr val="tx1">
                  <a:lumMod val="75000"/>
                  <a:lumOff val="25000"/>
                </a:schemeClr>
              </a:solidFill>
              <a:latin typeface="+mn-ea"/>
            </a:endParaRPr>
          </a:p>
        </p:txBody>
      </p:sp>
      <p:sp>
        <p:nvSpPr>
          <p:cNvPr id="4" name="内容占位符 3"/>
          <p:cNvSpPr>
            <a:spLocks noGrp="1"/>
          </p:cNvSpPr>
          <p:nvPr>
            <p:ph sz="quarter" idx="15"/>
          </p:nvPr>
        </p:nvSpPr>
        <p:spPr>
          <a:xfrm>
            <a:off x="244802" y="104401"/>
            <a:ext cx="3732213" cy="571500"/>
          </a:xfrm>
        </p:spPr>
        <p:txBody>
          <a:bodyPr>
            <a:normAutofit fontScale="92500"/>
          </a:bodyPr>
          <a:lstStyle/>
          <a:p>
            <a:r>
              <a:rPr lang="en-US" altLang="zh-CN" dirty="0"/>
              <a:t>1.3 </a:t>
            </a:r>
            <a:r>
              <a:rPr lang="zh-CN" altLang="en-US" dirty="0"/>
              <a:t>第一个程序 </a:t>
            </a:r>
            <a:r>
              <a:rPr lang="en-US" altLang="zh-CN" dirty="0"/>
              <a:t>Hello World!</a:t>
            </a:r>
            <a:endParaRPr lang="zh-CN" altLang="en-US" dirty="0"/>
          </a:p>
        </p:txBody>
      </p:sp>
      <p:sp>
        <p:nvSpPr>
          <p:cNvPr id="5" name="矩形 4"/>
          <p:cNvSpPr/>
          <p:nvPr/>
        </p:nvSpPr>
        <p:spPr>
          <a:xfrm>
            <a:off x="515072" y="3429000"/>
            <a:ext cx="7147369" cy="1477328"/>
          </a:xfrm>
          <a:prstGeom prst="rect">
            <a:avLst/>
          </a:prstGeom>
        </p:spPr>
        <p:txBody>
          <a:bodyPr wrap="square">
            <a:spAutoFit/>
          </a:bodyPr>
          <a:lstStyle/>
          <a:p>
            <a:pPr marL="114300" indent="457200" algn="just">
              <a:spcAft>
                <a:spcPts val="0"/>
              </a:spcAft>
            </a:pPr>
            <a:r>
              <a:rPr lang="zh-CN" altLang="zh-CN" kern="100" dirty="0">
                <a:solidFill>
                  <a:schemeClr val="tx1">
                    <a:lumMod val="75000"/>
                    <a:lumOff val="25000"/>
                  </a:schemeClr>
                </a:solidFill>
                <a:latin typeface="+mn-ea"/>
              </a:rPr>
              <a:t>多行注释：使用两组，每组三个连续的双引号（或者单引号），两组引号之间为多行注释的内容，例如：</a:t>
            </a:r>
            <a:endParaRPr lang="zh-CN" altLang="zh-CN" kern="100" dirty="0">
              <a:latin typeface="+mn-ea"/>
            </a:endParaRPr>
          </a:p>
          <a:p>
            <a:pPr marL="114935" indent="457200" algn="just" latinLnBrk="1">
              <a:spcAft>
                <a:spcPts val="0"/>
              </a:spcAft>
            </a:pPr>
            <a:r>
              <a:rPr lang="en-US" altLang="zh-CN" b="1" kern="100" dirty="0">
                <a:solidFill>
                  <a:srgbClr val="00B0F0"/>
                </a:solidFill>
                <a:latin typeface="+mn-ea"/>
              </a:rPr>
              <a:t>"""</a:t>
            </a:r>
            <a:endParaRPr lang="zh-CN" altLang="zh-CN" b="1" kern="100" dirty="0">
              <a:solidFill>
                <a:srgbClr val="00B0F0"/>
              </a:solidFill>
              <a:latin typeface="+mn-ea"/>
            </a:endParaRPr>
          </a:p>
          <a:p>
            <a:pPr marL="114935" indent="457200" algn="just" latinLnBrk="1">
              <a:spcAft>
                <a:spcPts val="0"/>
              </a:spcAft>
            </a:pPr>
            <a:r>
              <a:rPr lang="zh-CN" altLang="zh-CN" b="1" kern="100" dirty="0">
                <a:solidFill>
                  <a:srgbClr val="00B0F0"/>
                </a:solidFill>
                <a:latin typeface="+mn-ea"/>
              </a:rPr>
              <a:t>多行注释的内容</a:t>
            </a:r>
            <a:endParaRPr lang="zh-CN" altLang="zh-CN" b="1" kern="100" dirty="0">
              <a:solidFill>
                <a:srgbClr val="00B0F0"/>
              </a:solidFill>
              <a:latin typeface="+mn-ea"/>
            </a:endParaRPr>
          </a:p>
          <a:p>
            <a:pPr marL="114935" indent="457200" algn="just" latinLnBrk="1">
              <a:spcAft>
                <a:spcPts val="0"/>
              </a:spcAft>
            </a:pPr>
            <a:r>
              <a:rPr lang="en-US" altLang="zh-CN" b="1" kern="100" dirty="0">
                <a:solidFill>
                  <a:srgbClr val="00B0F0"/>
                </a:solidFill>
                <a:latin typeface="+mn-ea"/>
              </a:rPr>
              <a:t>"""</a:t>
            </a:r>
            <a:endParaRPr lang="zh-CN" altLang="zh-CN" b="1" kern="100" dirty="0">
              <a:solidFill>
                <a:srgbClr val="00B0F0"/>
              </a:solidFill>
              <a:effectLst/>
              <a:latin typeface="+mn-ea"/>
            </a:endParaRPr>
          </a:p>
        </p:txBody>
      </p:sp>
      <p:sp>
        <p:nvSpPr>
          <p:cNvPr id="6" name="矩形 5"/>
          <p:cNvSpPr/>
          <p:nvPr/>
        </p:nvSpPr>
        <p:spPr>
          <a:xfrm>
            <a:off x="746568" y="5004129"/>
            <a:ext cx="7980744" cy="528350"/>
          </a:xfrm>
          <a:prstGeom prst="rect">
            <a:avLst/>
          </a:prstGeom>
        </p:spPr>
        <p:txBody>
          <a:bodyPr wrap="square">
            <a:spAutoFit/>
          </a:bodyPr>
          <a:lstStyle/>
          <a:p>
            <a:pPr marL="114300" indent="266700" algn="just">
              <a:lnSpc>
                <a:spcPts val="1670"/>
              </a:lnSpc>
              <a:spcAft>
                <a:spcPts val="0"/>
              </a:spcAft>
            </a:pPr>
            <a:r>
              <a:rPr lang="zh-CN" altLang="zh-CN" kern="100" dirty="0">
                <a:solidFill>
                  <a:schemeClr val="tx1">
                    <a:lumMod val="75000"/>
                    <a:lumOff val="25000"/>
                  </a:schemeClr>
                </a:solidFill>
                <a:latin typeface="Times New Roman" panose="02020603050405020304" pitchFamily="18" charset="0"/>
                <a:ea typeface="宋体" panose="02010600030101010101" pitchFamily="2" charset="-122"/>
              </a:rPr>
              <a:t>一个标准的完整的</a:t>
            </a:r>
            <a:r>
              <a:rPr lang="en-US" altLang="zh-CN" kern="100" dirty="0">
                <a:solidFill>
                  <a:schemeClr val="tx1">
                    <a:lumMod val="75000"/>
                    <a:lumOff val="25000"/>
                  </a:schemeClr>
                </a:solidFill>
                <a:latin typeface="Times New Roman" panose="02020603050405020304" pitchFamily="18" charset="0"/>
                <a:ea typeface="宋体" panose="02010600030101010101" pitchFamily="2" charset="-122"/>
              </a:rPr>
              <a:t>Python</a:t>
            </a:r>
            <a:r>
              <a:rPr lang="zh-CN" altLang="zh-CN" kern="100" dirty="0">
                <a:solidFill>
                  <a:schemeClr val="tx1">
                    <a:lumMod val="75000"/>
                    <a:lumOff val="25000"/>
                  </a:schemeClr>
                </a:solidFill>
                <a:latin typeface="Times New Roman" panose="02020603050405020304" pitchFamily="18" charset="0"/>
                <a:ea typeface="宋体" panose="02010600030101010101" pitchFamily="2" charset="-122"/>
              </a:rPr>
              <a:t>程序文件的头部，应有相关注释来记录编写者姓名，实现的功能和编写日期（修改日期）等重要信息。</a:t>
            </a:r>
            <a:endParaRPr lang="zh-CN" altLang="zh-CN" kern="100" dirty="0">
              <a:solidFill>
                <a:schemeClr val="tx1">
                  <a:lumMod val="75000"/>
                  <a:lumOff val="25000"/>
                </a:schemeClr>
              </a:solidFill>
              <a:latin typeface="Times New Roman" panose="02020603050405020304" pitchFamily="18" charset="0"/>
              <a:ea typeface="宋体" panose="02010600030101010101" pitchFamily="2" charset="-122"/>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1.3.5 IDLE</a:t>
            </a:r>
            <a:r>
              <a:rPr lang="zh-CN" altLang="zh-CN" dirty="0"/>
              <a:t>使用简介</a:t>
            </a:r>
            <a:endParaRPr lang="zh-CN" altLang="zh-CN" dirty="0"/>
          </a:p>
        </p:txBody>
      </p:sp>
      <p:sp>
        <p:nvSpPr>
          <p:cNvPr id="3" name="内容占位符 2"/>
          <p:cNvSpPr>
            <a:spLocks noGrp="1"/>
          </p:cNvSpPr>
          <p:nvPr>
            <p:ph sz="quarter" idx="14"/>
          </p:nvPr>
        </p:nvSpPr>
        <p:spPr>
          <a:xfrm>
            <a:off x="121534" y="1406525"/>
            <a:ext cx="8900931" cy="4044950"/>
          </a:xfrm>
        </p:spPr>
        <p:txBody>
          <a:bodyPr>
            <a:normAutofit fontScale="92500" lnSpcReduction="10000"/>
          </a:bodyPr>
          <a:lstStyle/>
          <a:p>
            <a:pPr indent="457200">
              <a:lnSpc>
                <a:spcPct val="100000"/>
              </a:lnSpc>
            </a:pPr>
            <a:r>
              <a:rPr lang="zh-CN" altLang="zh-CN" sz="1800" dirty="0">
                <a:solidFill>
                  <a:schemeClr val="tx1">
                    <a:lumMod val="75000"/>
                    <a:lumOff val="25000"/>
                  </a:schemeClr>
                </a:solidFill>
                <a:latin typeface="+mn-ea"/>
              </a:rPr>
              <a:t>为了更好地使用</a:t>
            </a:r>
            <a:r>
              <a:rPr lang="en-US" altLang="zh-CN" sz="1800" dirty="0">
                <a:solidFill>
                  <a:schemeClr val="tx1">
                    <a:lumMod val="75000"/>
                    <a:lumOff val="25000"/>
                  </a:schemeClr>
                </a:solidFill>
                <a:latin typeface="+mn-ea"/>
              </a:rPr>
              <a:t>IDLE</a:t>
            </a:r>
            <a:r>
              <a:rPr lang="zh-CN" altLang="zh-CN" sz="1800" dirty="0">
                <a:solidFill>
                  <a:schemeClr val="tx1">
                    <a:lumMod val="75000"/>
                    <a:lumOff val="25000"/>
                  </a:schemeClr>
                </a:solidFill>
                <a:latin typeface="+mn-ea"/>
              </a:rPr>
              <a:t>进行</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程序编写，这里介绍一下</a:t>
            </a:r>
            <a:r>
              <a:rPr lang="en-US" altLang="zh-CN" sz="1800" dirty="0">
                <a:solidFill>
                  <a:schemeClr val="tx1">
                    <a:lumMod val="75000"/>
                    <a:lumOff val="25000"/>
                  </a:schemeClr>
                </a:solidFill>
                <a:latin typeface="+mn-ea"/>
              </a:rPr>
              <a:t>IDLE</a:t>
            </a:r>
            <a:r>
              <a:rPr lang="zh-CN" altLang="zh-CN" sz="1800" dirty="0">
                <a:solidFill>
                  <a:schemeClr val="tx1">
                    <a:lumMod val="75000"/>
                    <a:lumOff val="25000"/>
                  </a:schemeClr>
                </a:solidFill>
                <a:latin typeface="+mn-ea"/>
              </a:rPr>
              <a:t>的使用方法。</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IDLE</a:t>
            </a:r>
            <a:r>
              <a:rPr lang="zh-CN" altLang="zh-CN" sz="1800" dirty="0">
                <a:solidFill>
                  <a:schemeClr val="tx1">
                    <a:lumMod val="75000"/>
                    <a:lumOff val="25000"/>
                  </a:schemeClr>
                </a:solidFill>
                <a:latin typeface="+mn-ea"/>
              </a:rPr>
              <a:t>作为</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的默认开发和学习工具，具有以下特点：</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1. IDLE</a:t>
            </a:r>
            <a:r>
              <a:rPr lang="zh-CN" altLang="zh-CN" sz="1800" dirty="0">
                <a:solidFill>
                  <a:schemeClr val="tx1">
                    <a:lumMod val="75000"/>
                    <a:lumOff val="25000"/>
                  </a:schemeClr>
                </a:solidFill>
                <a:latin typeface="+mn-ea"/>
              </a:rPr>
              <a:t>是一个百分百的纯</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编写的应用程序，使用了</a:t>
            </a:r>
            <a:r>
              <a:rPr lang="en-US" altLang="zh-CN" sz="1800" dirty="0" err="1">
                <a:solidFill>
                  <a:schemeClr val="tx1">
                    <a:lumMod val="75000"/>
                    <a:lumOff val="25000"/>
                  </a:schemeClr>
                </a:solidFill>
                <a:latin typeface="+mn-ea"/>
              </a:rPr>
              <a:t>tkinter</a:t>
            </a:r>
            <a:r>
              <a:rPr lang="zh-CN" altLang="zh-CN" sz="1800" dirty="0">
                <a:solidFill>
                  <a:schemeClr val="tx1">
                    <a:lumMod val="75000"/>
                    <a:lumOff val="25000"/>
                  </a:schemeClr>
                </a:solidFill>
                <a:latin typeface="+mn-ea"/>
              </a:rPr>
              <a:t>的用户界面工具集（</a:t>
            </a:r>
            <a:r>
              <a:rPr lang="en-US" altLang="zh-CN" sz="1800" dirty="0" err="1">
                <a:solidFill>
                  <a:schemeClr val="tx1">
                    <a:lumMod val="75000"/>
                    <a:lumOff val="25000"/>
                  </a:schemeClr>
                </a:solidFill>
                <a:latin typeface="+mn-ea"/>
              </a:rPr>
              <a:t>tkinker</a:t>
            </a:r>
            <a:r>
              <a:rPr lang="en-US" altLang="zh-CN" sz="1800" dirty="0">
                <a:solidFill>
                  <a:schemeClr val="tx1">
                    <a:lumMod val="75000"/>
                    <a:lumOff val="25000"/>
                  </a:schemeClr>
                </a:solidFill>
                <a:latin typeface="+mn-ea"/>
              </a:rPr>
              <a:t> GUI toolkit</a:t>
            </a:r>
            <a:r>
              <a:rPr lang="zh-CN" altLang="zh-CN" sz="1800" dirty="0">
                <a:solidFill>
                  <a:schemeClr val="tx1">
                    <a:lumMod val="75000"/>
                    <a:lumOff val="25000"/>
                  </a:schemeClr>
                </a:solidFill>
                <a:latin typeface="+mn-ea"/>
              </a:rPr>
              <a:t>）。</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2. </a:t>
            </a:r>
            <a:r>
              <a:rPr lang="zh-CN" altLang="zh-CN" sz="1800" dirty="0">
                <a:solidFill>
                  <a:schemeClr val="tx1">
                    <a:lumMod val="75000"/>
                    <a:lumOff val="25000"/>
                  </a:schemeClr>
                </a:solidFill>
                <a:latin typeface="+mn-ea"/>
              </a:rPr>
              <a:t>跨平台，在</a:t>
            </a:r>
            <a:r>
              <a:rPr lang="en-US" altLang="zh-CN" sz="1800" dirty="0">
                <a:solidFill>
                  <a:schemeClr val="tx1">
                    <a:lumMod val="75000"/>
                    <a:lumOff val="25000"/>
                  </a:schemeClr>
                </a:solidFill>
                <a:latin typeface="+mn-ea"/>
              </a:rPr>
              <a:t>Windows</a:t>
            </a:r>
            <a:r>
              <a:rPr lang="zh-CN" altLang="zh-CN" sz="1800" dirty="0">
                <a:solidFill>
                  <a:schemeClr val="tx1">
                    <a:lumMod val="75000"/>
                    <a:lumOff val="25000"/>
                  </a:schemeClr>
                </a:solidFill>
                <a:latin typeface="+mn-ea"/>
              </a:rPr>
              <a:t>、</a:t>
            </a:r>
            <a:r>
              <a:rPr lang="en-US" altLang="zh-CN" sz="1800" dirty="0">
                <a:solidFill>
                  <a:schemeClr val="tx1">
                    <a:lumMod val="75000"/>
                    <a:lumOff val="25000"/>
                  </a:schemeClr>
                </a:solidFill>
                <a:latin typeface="+mn-ea"/>
              </a:rPr>
              <a:t>Unix</a:t>
            </a:r>
            <a:r>
              <a:rPr lang="zh-CN" altLang="zh-CN" sz="1800" dirty="0">
                <a:solidFill>
                  <a:schemeClr val="tx1">
                    <a:lumMod val="75000"/>
                    <a:lumOff val="25000"/>
                  </a:schemeClr>
                </a:solidFill>
                <a:latin typeface="+mn-ea"/>
              </a:rPr>
              <a:t>和</a:t>
            </a:r>
            <a:r>
              <a:rPr lang="en-US" altLang="zh-CN" sz="1800" dirty="0">
                <a:solidFill>
                  <a:schemeClr val="tx1">
                    <a:lumMod val="75000"/>
                    <a:lumOff val="25000"/>
                  </a:schemeClr>
                </a:solidFill>
                <a:latin typeface="+mn-ea"/>
              </a:rPr>
              <a:t>Mac OS X</a:t>
            </a:r>
            <a:r>
              <a:rPr lang="zh-CN" altLang="zh-CN" sz="1800" dirty="0">
                <a:solidFill>
                  <a:schemeClr val="tx1">
                    <a:lumMod val="75000"/>
                    <a:lumOff val="25000"/>
                  </a:schemeClr>
                </a:solidFill>
                <a:latin typeface="+mn-ea"/>
              </a:rPr>
              <a:t>上具有相同的效果。</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3. </a:t>
            </a:r>
            <a:r>
              <a:rPr lang="zh-CN" altLang="zh-CN" sz="1800" dirty="0">
                <a:solidFill>
                  <a:schemeClr val="tx1">
                    <a:lumMod val="75000"/>
                    <a:lumOff val="25000"/>
                  </a:schemeClr>
                </a:solidFill>
                <a:latin typeface="+mn-ea"/>
              </a:rPr>
              <a:t>交互式的解释器，对代码的输入、运行结果的输出和错误信息均有友好的颜色提示，并且用户可自定义显示的颜色方案。</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4. </a:t>
            </a:r>
            <a:r>
              <a:rPr lang="zh-CN" altLang="zh-CN" sz="1800" dirty="0">
                <a:solidFill>
                  <a:schemeClr val="tx1">
                    <a:lumMod val="75000"/>
                    <a:lumOff val="25000"/>
                  </a:schemeClr>
                </a:solidFill>
                <a:latin typeface="+mn-ea"/>
              </a:rPr>
              <a:t>支持多窗口的代码编辑器，也支持多重撤销，</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语法颜色区分，智能缩进，调用提示和自动补全等。</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5. </a:t>
            </a:r>
            <a:r>
              <a:rPr lang="zh-CN" altLang="zh-CN" sz="1800" dirty="0">
                <a:solidFill>
                  <a:schemeClr val="tx1">
                    <a:lumMod val="75000"/>
                    <a:lumOff val="25000"/>
                  </a:schemeClr>
                </a:solidFill>
                <a:latin typeface="+mn-ea"/>
              </a:rPr>
              <a:t>任意窗口内的搜索，编辑器窗口中的替换，以及多文件中的查找。</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6. </a:t>
            </a:r>
            <a:r>
              <a:rPr lang="zh-CN" altLang="zh-CN" sz="1800" dirty="0">
                <a:solidFill>
                  <a:schemeClr val="tx1">
                    <a:lumMod val="75000"/>
                    <a:lumOff val="25000"/>
                  </a:schemeClr>
                </a:solidFill>
                <a:latin typeface="+mn-ea"/>
              </a:rPr>
              <a:t>具有断点，步进，及全局和本地命名空间的调试器。</a:t>
            </a:r>
            <a:endParaRPr lang="zh-CN" altLang="zh-CN" sz="1800" dirty="0">
              <a:solidFill>
                <a:schemeClr val="tx1">
                  <a:lumMod val="75000"/>
                  <a:lumOff val="25000"/>
                </a:schemeClr>
              </a:solidFill>
              <a:latin typeface="+mn-ea"/>
            </a:endParaRPr>
          </a:p>
          <a:p>
            <a:pPr indent="457200">
              <a:lnSpc>
                <a:spcPct val="100000"/>
              </a:lnSpc>
            </a:pPr>
            <a:r>
              <a:rPr lang="zh-CN" altLang="en-US" sz="1800" dirty="0">
                <a:solidFill>
                  <a:schemeClr val="tx1">
                    <a:lumMod val="75000"/>
                    <a:lumOff val="25000"/>
                  </a:schemeClr>
                </a:solidFill>
                <a:latin typeface="+mn-ea"/>
              </a:rPr>
              <a:t>更多详内容请查看本书内容。</a:t>
            </a:r>
            <a:endParaRPr lang="zh-CN" altLang="en-US" sz="1800" dirty="0">
              <a:solidFill>
                <a:schemeClr val="tx1">
                  <a:lumMod val="75000"/>
                  <a:lumOff val="25000"/>
                </a:schemeClr>
              </a:solidFill>
              <a:latin typeface="+mn-ea"/>
            </a:endParaRPr>
          </a:p>
        </p:txBody>
      </p:sp>
      <p:sp>
        <p:nvSpPr>
          <p:cNvPr id="4" name="内容占位符 3"/>
          <p:cNvSpPr>
            <a:spLocks noGrp="1"/>
          </p:cNvSpPr>
          <p:nvPr>
            <p:ph sz="quarter" idx="15"/>
          </p:nvPr>
        </p:nvSpPr>
        <p:spPr>
          <a:xfrm>
            <a:off x="244802" y="104401"/>
            <a:ext cx="3732213" cy="571500"/>
          </a:xfrm>
        </p:spPr>
        <p:txBody>
          <a:bodyPr>
            <a:normAutofit fontScale="92500"/>
          </a:bodyPr>
          <a:lstStyle/>
          <a:p>
            <a:r>
              <a:rPr lang="en-US" altLang="zh-CN" dirty="0"/>
              <a:t>1.3 </a:t>
            </a:r>
            <a:r>
              <a:rPr lang="zh-CN" altLang="en-US" dirty="0"/>
              <a:t>第一个程序 </a:t>
            </a:r>
            <a:r>
              <a:rPr lang="en-US" altLang="zh-CN" dirty="0"/>
              <a:t>Hello World!</a:t>
            </a:r>
            <a:endParaRPr lang="zh-CN" altLang="en-US" dirty="0"/>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第一章  </a:t>
            </a:r>
            <a:r>
              <a:rPr lang="en-US" altLang="zh-CN" dirty="0"/>
              <a:t>Python3</a:t>
            </a:r>
            <a:r>
              <a:rPr lang="zh-CN" altLang="en-US" dirty="0"/>
              <a:t>概述</a:t>
            </a:r>
            <a:endParaRPr lang="zh-CN" altLang="en-US" dirty="0"/>
          </a:p>
        </p:txBody>
      </p:sp>
      <p:sp>
        <p:nvSpPr>
          <p:cNvPr id="3" name="文本占位符 2"/>
          <p:cNvSpPr>
            <a:spLocks noGrp="1"/>
          </p:cNvSpPr>
          <p:nvPr>
            <p:ph type="body" sz="quarter" idx="14"/>
          </p:nvPr>
        </p:nvSpPr>
        <p:spPr/>
        <p:txBody>
          <a:bodyPr/>
          <a:lstStyle/>
          <a:p>
            <a:pPr marL="0" indent="0">
              <a:buNone/>
            </a:pPr>
            <a:r>
              <a:rPr lang="en-US" altLang="zh-CN" dirty="0">
                <a:solidFill>
                  <a:schemeClr val="tx1">
                    <a:lumMod val="75000"/>
                    <a:lumOff val="25000"/>
                  </a:schemeClr>
                </a:solidFill>
              </a:rPr>
              <a:t>1.1 Python </a:t>
            </a:r>
            <a:r>
              <a:rPr lang="zh-CN" altLang="en-US" dirty="0">
                <a:solidFill>
                  <a:schemeClr val="tx1">
                    <a:lumMod val="75000"/>
                    <a:lumOff val="25000"/>
                  </a:schemeClr>
                </a:solidFill>
              </a:rPr>
              <a:t>简介</a:t>
            </a:r>
            <a:endParaRPr lang="zh-CN" altLang="en-US" dirty="0">
              <a:solidFill>
                <a:schemeClr val="tx1">
                  <a:lumMod val="75000"/>
                  <a:lumOff val="25000"/>
                </a:schemeClr>
              </a:solidFill>
            </a:endParaRPr>
          </a:p>
        </p:txBody>
      </p:sp>
      <p:sp>
        <p:nvSpPr>
          <p:cNvPr id="4" name="文本占位符 3"/>
          <p:cNvSpPr>
            <a:spLocks noGrp="1"/>
          </p:cNvSpPr>
          <p:nvPr>
            <p:ph type="body" sz="quarter" idx="15"/>
          </p:nvPr>
        </p:nvSpPr>
        <p:spPr/>
        <p:txBody>
          <a:bodyPr/>
          <a:lstStyle/>
          <a:p>
            <a:pPr marL="0" indent="0">
              <a:buNone/>
            </a:pPr>
            <a:r>
              <a:rPr lang="en-US" altLang="zh-CN" dirty="0">
                <a:solidFill>
                  <a:schemeClr val="tx1">
                    <a:lumMod val="75000"/>
                    <a:lumOff val="25000"/>
                  </a:schemeClr>
                </a:solidFill>
              </a:rPr>
              <a:t>1.2 Python</a:t>
            </a:r>
            <a:r>
              <a:rPr lang="zh-CN" altLang="en-US" dirty="0">
                <a:solidFill>
                  <a:schemeClr val="tx1">
                    <a:lumMod val="75000"/>
                    <a:lumOff val="25000"/>
                  </a:schemeClr>
                </a:solidFill>
              </a:rPr>
              <a:t>环境构建</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p:txBody>
          <a:bodyPr/>
          <a:lstStyle/>
          <a:p>
            <a:pPr marL="0" indent="0">
              <a:buNone/>
            </a:pPr>
            <a:r>
              <a:rPr lang="en-US" altLang="zh-CN" dirty="0">
                <a:solidFill>
                  <a:schemeClr val="tx1">
                    <a:lumMod val="75000"/>
                    <a:lumOff val="25000"/>
                  </a:schemeClr>
                </a:solidFill>
              </a:rPr>
              <a:t>1.3 </a:t>
            </a:r>
            <a:r>
              <a:rPr lang="zh-CN" altLang="en-US" dirty="0">
                <a:solidFill>
                  <a:schemeClr val="tx1">
                    <a:lumMod val="75000"/>
                    <a:lumOff val="25000"/>
                  </a:schemeClr>
                </a:solidFill>
              </a:rPr>
              <a:t>第一个程序 </a:t>
            </a:r>
            <a:r>
              <a:rPr lang="en-US" altLang="zh-CN" dirty="0">
                <a:solidFill>
                  <a:schemeClr val="tx1">
                    <a:lumMod val="75000"/>
                    <a:lumOff val="25000"/>
                  </a:schemeClr>
                </a:solidFill>
              </a:rPr>
              <a:t>Hello World </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p:txBody>
          <a:bodyPr/>
          <a:lstStyle/>
          <a:p>
            <a:pPr marL="0" indent="0">
              <a:buNone/>
            </a:pPr>
            <a:r>
              <a:rPr lang="en-US" altLang="zh-CN" dirty="0">
                <a:solidFill>
                  <a:schemeClr val="bg1"/>
                </a:solidFill>
              </a:rPr>
              <a:t>1.4 </a:t>
            </a:r>
            <a:r>
              <a:rPr lang="zh-CN" altLang="en-US" dirty="0">
                <a:solidFill>
                  <a:schemeClr val="bg1"/>
                </a:solidFill>
              </a:rPr>
              <a:t>实验</a:t>
            </a:r>
            <a:endParaRPr lang="zh-CN" altLang="en-US" dirty="0">
              <a:solidFill>
                <a:schemeClr val="bg1"/>
              </a:solidFill>
            </a:endParaRPr>
          </a:p>
        </p:txBody>
      </p:sp>
      <p:sp>
        <p:nvSpPr>
          <p:cNvPr id="8" name="文本占位符 7"/>
          <p:cNvSpPr>
            <a:spLocks noGrp="1"/>
          </p:cNvSpPr>
          <p:nvPr>
            <p:ph type="body" sz="quarter" idx="19"/>
          </p:nvPr>
        </p:nvSpPr>
        <p:spPr/>
        <p:txBody>
          <a:bodyPr/>
          <a:lstStyle/>
          <a:p>
            <a:pPr marL="0" indent="0">
              <a:buNone/>
            </a:pPr>
            <a:r>
              <a:rPr lang="en-US" altLang="zh-CN" dirty="0"/>
              <a:t>1.5 </a:t>
            </a:r>
            <a:r>
              <a:rPr lang="zh-CN" altLang="en-US" dirty="0"/>
              <a:t>小结</a:t>
            </a:r>
            <a:endParaRPr lang="zh-CN" alt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392113" y="948743"/>
            <a:ext cx="7094537" cy="544391"/>
          </a:xfrm>
        </p:spPr>
        <p:txBody>
          <a:bodyPr/>
          <a:lstStyle/>
          <a:p>
            <a:r>
              <a:rPr lang="en-US" altLang="zh-CN" dirty="0"/>
              <a:t>1.4.1 PyCharm</a:t>
            </a:r>
            <a:r>
              <a:rPr lang="zh-CN" altLang="zh-CN" dirty="0"/>
              <a:t>的安装</a:t>
            </a:r>
            <a:endParaRPr lang="zh-CN" altLang="zh-CN" dirty="0"/>
          </a:p>
        </p:txBody>
      </p:sp>
      <p:sp>
        <p:nvSpPr>
          <p:cNvPr id="10" name="内容占位符 9"/>
          <p:cNvSpPr>
            <a:spLocks noGrp="1"/>
          </p:cNvSpPr>
          <p:nvPr>
            <p:ph sz="quarter" idx="14"/>
          </p:nvPr>
        </p:nvSpPr>
        <p:spPr>
          <a:xfrm>
            <a:off x="628650" y="1863725"/>
            <a:ext cx="7886700" cy="1249865"/>
          </a:xfrm>
        </p:spPr>
        <p:txBody>
          <a:bodyPr>
            <a:noAutofit/>
          </a:bodyPr>
          <a:lstStyle/>
          <a:p>
            <a:pPr indent="457200">
              <a:lnSpc>
                <a:spcPct val="100000"/>
              </a:lnSpc>
            </a:pPr>
            <a:r>
              <a:rPr lang="en-US" altLang="zh-CN" sz="1800" dirty="0">
                <a:solidFill>
                  <a:schemeClr val="tx1">
                    <a:lumMod val="75000"/>
                    <a:lumOff val="25000"/>
                  </a:schemeClr>
                </a:solidFill>
              </a:rPr>
              <a:t>PyCharm </a:t>
            </a:r>
            <a:r>
              <a:rPr lang="zh-CN" altLang="zh-CN" sz="1800" dirty="0">
                <a:solidFill>
                  <a:schemeClr val="tx1">
                    <a:lumMod val="75000"/>
                    <a:lumOff val="25000"/>
                  </a:schemeClr>
                </a:solidFill>
              </a:rPr>
              <a:t>是</a:t>
            </a:r>
            <a:r>
              <a:rPr lang="en-US" altLang="zh-CN" sz="1800" dirty="0">
                <a:solidFill>
                  <a:schemeClr val="tx1">
                    <a:lumMod val="75000"/>
                    <a:lumOff val="25000"/>
                  </a:schemeClr>
                </a:solidFill>
              </a:rPr>
              <a:t>JetBrains</a:t>
            </a:r>
            <a:r>
              <a:rPr lang="zh-CN" altLang="zh-CN" sz="1800" dirty="0">
                <a:solidFill>
                  <a:schemeClr val="tx1">
                    <a:lumMod val="75000"/>
                    <a:lumOff val="25000"/>
                  </a:schemeClr>
                </a:solidFill>
              </a:rPr>
              <a:t>推出的一款</a:t>
            </a:r>
            <a:r>
              <a:rPr lang="en-US" altLang="zh-CN" sz="1800" dirty="0">
                <a:solidFill>
                  <a:schemeClr val="tx1">
                    <a:lumMod val="75000"/>
                    <a:lumOff val="25000"/>
                  </a:schemeClr>
                </a:solidFill>
              </a:rPr>
              <a:t>Python</a:t>
            </a:r>
            <a:r>
              <a:rPr lang="zh-CN" altLang="zh-CN" sz="1800" dirty="0">
                <a:solidFill>
                  <a:schemeClr val="tx1">
                    <a:lumMod val="75000"/>
                    <a:lumOff val="25000"/>
                  </a:schemeClr>
                </a:solidFill>
              </a:rPr>
              <a:t>的集成开发环境（</a:t>
            </a:r>
            <a:r>
              <a:rPr lang="en-US" altLang="zh-CN" sz="1800" dirty="0">
                <a:solidFill>
                  <a:schemeClr val="tx1">
                    <a:lumMod val="75000"/>
                    <a:lumOff val="25000"/>
                  </a:schemeClr>
                </a:solidFill>
              </a:rPr>
              <a:t>IDE</a:t>
            </a:r>
            <a:r>
              <a:rPr lang="zh-CN" altLang="zh-CN" sz="1800" dirty="0">
                <a:solidFill>
                  <a:schemeClr val="tx1">
                    <a:lumMod val="75000"/>
                    <a:lumOff val="25000"/>
                  </a:schemeClr>
                </a:solidFill>
              </a:rPr>
              <a:t>），具备一般 </a:t>
            </a:r>
            <a:r>
              <a:rPr lang="en-US" altLang="zh-CN" sz="1800" dirty="0">
                <a:solidFill>
                  <a:schemeClr val="tx1">
                    <a:lumMod val="75000"/>
                    <a:lumOff val="25000"/>
                  </a:schemeClr>
                </a:solidFill>
              </a:rPr>
              <a:t>IDE </a:t>
            </a:r>
            <a:r>
              <a:rPr lang="zh-CN" altLang="zh-CN" sz="1800" dirty="0">
                <a:solidFill>
                  <a:schemeClr val="tx1">
                    <a:lumMod val="75000"/>
                    <a:lumOff val="25000"/>
                  </a:schemeClr>
                </a:solidFill>
              </a:rPr>
              <a:t>的常用功能，比如：调试、语法高亮显示、项目管理、代码跳转、智能提示、自动完成和版本控制等。另外，</a:t>
            </a:r>
            <a:r>
              <a:rPr lang="en-US" altLang="zh-CN" sz="1800" dirty="0">
                <a:solidFill>
                  <a:schemeClr val="tx1">
                    <a:lumMod val="75000"/>
                    <a:lumOff val="25000"/>
                  </a:schemeClr>
                </a:solidFill>
              </a:rPr>
              <a:t>PyCharm </a:t>
            </a:r>
            <a:r>
              <a:rPr lang="zh-CN" altLang="zh-CN" sz="1800" dirty="0">
                <a:solidFill>
                  <a:schemeClr val="tx1">
                    <a:lumMod val="75000"/>
                    <a:lumOff val="25000"/>
                  </a:schemeClr>
                </a:solidFill>
              </a:rPr>
              <a:t>还提供了一些用于</a:t>
            </a:r>
            <a:r>
              <a:rPr lang="en-US" altLang="zh-CN" sz="1800" dirty="0">
                <a:solidFill>
                  <a:schemeClr val="tx1">
                    <a:lumMod val="75000"/>
                    <a:lumOff val="25000"/>
                  </a:schemeClr>
                </a:solidFill>
              </a:rPr>
              <a:t> Django</a:t>
            </a:r>
            <a:r>
              <a:rPr lang="zh-CN" altLang="zh-CN" sz="1800" dirty="0">
                <a:solidFill>
                  <a:schemeClr val="tx1">
                    <a:lumMod val="75000"/>
                    <a:lumOff val="25000"/>
                  </a:schemeClr>
                </a:solidFill>
              </a:rPr>
              <a:t>（一种基于</a:t>
            </a:r>
            <a:r>
              <a:rPr lang="en-US" altLang="zh-CN" sz="1800" dirty="0">
                <a:solidFill>
                  <a:schemeClr val="tx1">
                    <a:lumMod val="75000"/>
                    <a:lumOff val="25000"/>
                  </a:schemeClr>
                </a:solidFill>
              </a:rPr>
              <a:t>Python</a:t>
            </a:r>
            <a:r>
              <a:rPr lang="zh-CN" altLang="zh-CN" sz="1800" dirty="0">
                <a:solidFill>
                  <a:schemeClr val="tx1">
                    <a:lumMod val="75000"/>
                    <a:lumOff val="25000"/>
                  </a:schemeClr>
                </a:solidFill>
              </a:rPr>
              <a:t>的</a:t>
            </a:r>
            <a:r>
              <a:rPr lang="en-US" altLang="zh-CN" sz="1800" dirty="0">
                <a:solidFill>
                  <a:schemeClr val="tx1">
                    <a:lumMod val="75000"/>
                    <a:lumOff val="25000"/>
                  </a:schemeClr>
                </a:solidFill>
              </a:rPr>
              <a:t>web</a:t>
            </a:r>
            <a:r>
              <a:rPr lang="zh-CN" altLang="zh-CN" sz="1800" dirty="0">
                <a:solidFill>
                  <a:schemeClr val="tx1">
                    <a:lumMod val="75000"/>
                    <a:lumOff val="25000"/>
                  </a:schemeClr>
                </a:solidFill>
              </a:rPr>
              <a:t>应用框架）开发的功能，同时支持</a:t>
            </a:r>
            <a:r>
              <a:rPr lang="en-US" altLang="zh-CN" sz="1800" dirty="0">
                <a:solidFill>
                  <a:schemeClr val="tx1">
                    <a:lumMod val="75000"/>
                    <a:lumOff val="25000"/>
                  </a:schemeClr>
                </a:solidFill>
              </a:rPr>
              <a:t> Google App Engine</a:t>
            </a:r>
            <a:r>
              <a:rPr lang="zh-CN" altLang="zh-CN" sz="1800" dirty="0">
                <a:solidFill>
                  <a:schemeClr val="tx1">
                    <a:lumMod val="75000"/>
                    <a:lumOff val="25000"/>
                  </a:schemeClr>
                </a:solidFill>
              </a:rPr>
              <a:t>和</a:t>
            </a:r>
            <a:r>
              <a:rPr lang="en-US" altLang="zh-CN" sz="1800" dirty="0">
                <a:solidFill>
                  <a:schemeClr val="tx1">
                    <a:lumMod val="75000"/>
                    <a:lumOff val="25000"/>
                  </a:schemeClr>
                </a:solidFill>
              </a:rPr>
              <a:t> </a:t>
            </a:r>
            <a:r>
              <a:rPr lang="en-US" altLang="zh-CN" sz="1800" dirty="0" err="1">
                <a:solidFill>
                  <a:schemeClr val="tx1">
                    <a:lumMod val="75000"/>
                    <a:lumOff val="25000"/>
                  </a:schemeClr>
                </a:solidFill>
              </a:rPr>
              <a:t>IronPython</a:t>
            </a:r>
            <a:r>
              <a:rPr lang="zh-CN" altLang="zh-CN" sz="1800" dirty="0">
                <a:solidFill>
                  <a:schemeClr val="tx1">
                    <a:lumMod val="75000"/>
                    <a:lumOff val="25000"/>
                  </a:schemeClr>
                </a:solidFill>
              </a:rPr>
              <a:t>。 </a:t>
            </a:r>
            <a:endParaRPr lang="zh-CN" altLang="zh-CN" sz="1800" dirty="0">
              <a:solidFill>
                <a:schemeClr val="tx1">
                  <a:lumMod val="75000"/>
                  <a:lumOff val="25000"/>
                </a:schemeClr>
              </a:solidFill>
            </a:endParaRPr>
          </a:p>
          <a:p>
            <a:pPr indent="457200">
              <a:lnSpc>
                <a:spcPct val="100000"/>
              </a:lnSpc>
            </a:pPr>
            <a:endParaRPr lang="zh-CN" altLang="zh-CN" sz="1800" dirty="0">
              <a:solidFill>
                <a:schemeClr val="tx1">
                  <a:lumMod val="75000"/>
                  <a:lumOff val="25000"/>
                </a:schemeClr>
              </a:solidFill>
              <a:latin typeface="+mn-ea"/>
            </a:endParaRPr>
          </a:p>
        </p:txBody>
      </p:sp>
      <p:sp>
        <p:nvSpPr>
          <p:cNvPr id="11" name="内容占位符 10"/>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sp>
        <p:nvSpPr>
          <p:cNvPr id="12" name="矩形 11"/>
          <p:cNvSpPr/>
          <p:nvPr/>
        </p:nvSpPr>
        <p:spPr>
          <a:xfrm>
            <a:off x="628650" y="3321934"/>
            <a:ext cx="7728272" cy="923330"/>
          </a:xfrm>
          <a:prstGeom prst="rect">
            <a:avLst/>
          </a:prstGeom>
        </p:spPr>
        <p:txBody>
          <a:bodyPr wrap="square">
            <a:spAutoFit/>
          </a:bodyPr>
          <a:lstStyle/>
          <a:p>
            <a:pPr indent="457200"/>
            <a:r>
              <a:rPr lang="en-US" altLang="zh-CN" kern="100" dirty="0">
                <a:solidFill>
                  <a:schemeClr val="tx1">
                    <a:lumMod val="75000"/>
                    <a:lumOff val="25000"/>
                  </a:schemeClr>
                </a:solidFill>
                <a:latin typeface="+mn-ea"/>
              </a:rPr>
              <a:t>PyCharm</a:t>
            </a:r>
            <a:r>
              <a:rPr lang="zh-CN" altLang="zh-CN" kern="100" dirty="0">
                <a:solidFill>
                  <a:schemeClr val="tx1">
                    <a:lumMod val="75000"/>
                    <a:lumOff val="25000"/>
                  </a:schemeClr>
                </a:solidFill>
                <a:latin typeface="+mn-ea"/>
                <a:cs typeface="Times New Roman" panose="02020603050405020304" pitchFamily="18" charset="0"/>
              </a:rPr>
              <a:t>有两个重要版本：社区版和专业版；其中社区版是免费提供给使用者学习</a:t>
            </a:r>
            <a:r>
              <a:rPr lang="en-US" altLang="zh-CN" kern="100" dirty="0">
                <a:solidFill>
                  <a:schemeClr val="tx1">
                    <a:lumMod val="75000"/>
                    <a:lumOff val="25000"/>
                  </a:schemeClr>
                </a:solidFill>
                <a:latin typeface="+mn-ea"/>
              </a:rPr>
              <a:t>Python</a:t>
            </a:r>
            <a:r>
              <a:rPr lang="zh-CN" altLang="zh-CN" kern="100" dirty="0">
                <a:solidFill>
                  <a:schemeClr val="tx1">
                    <a:lumMod val="75000"/>
                    <a:lumOff val="25000"/>
                  </a:schemeClr>
                </a:solidFill>
                <a:latin typeface="+mn-ea"/>
                <a:cs typeface="Times New Roman" panose="02020603050405020304" pitchFamily="18" charset="0"/>
              </a:rPr>
              <a:t>的版本，其功能可以满足我们目前的学习需求</a:t>
            </a:r>
            <a:endParaRPr lang="en-US" altLang="zh-CN" kern="100" dirty="0">
              <a:solidFill>
                <a:schemeClr val="tx1">
                  <a:lumMod val="75000"/>
                  <a:lumOff val="25000"/>
                </a:schemeClr>
              </a:solidFill>
              <a:latin typeface="+mn-ea"/>
              <a:cs typeface="Times New Roman" panose="02020603050405020304" pitchFamily="18" charset="0"/>
            </a:endParaRPr>
          </a:p>
          <a:p>
            <a:pPr indent="457200"/>
            <a:r>
              <a:rPr lang="zh-CN" altLang="zh-CN" kern="100" dirty="0">
                <a:solidFill>
                  <a:schemeClr val="tx1">
                    <a:lumMod val="75000"/>
                    <a:lumOff val="25000"/>
                  </a:schemeClr>
                </a:solidFill>
                <a:latin typeface="+mn-ea"/>
                <a:cs typeface="Times New Roman" panose="02020603050405020304" pitchFamily="18" charset="0"/>
              </a:rPr>
              <a:t>官方下载地址：</a:t>
            </a:r>
            <a:r>
              <a:rPr lang="en-US" altLang="zh-CN" kern="100" dirty="0">
                <a:solidFill>
                  <a:schemeClr val="tx1">
                    <a:lumMod val="75000"/>
                    <a:lumOff val="25000"/>
                  </a:schemeClr>
                </a:solidFill>
                <a:latin typeface="+mn-ea"/>
              </a:rPr>
              <a:t>http://www.jetbrains.com/pycharm/download/</a:t>
            </a:r>
            <a:endParaRPr lang="en-US" altLang="zh-CN" kern="100" dirty="0">
              <a:solidFill>
                <a:schemeClr val="tx1">
                  <a:lumMod val="75000"/>
                  <a:lumOff val="25000"/>
                </a:schemeClr>
              </a:solidFill>
              <a:latin typeface="+mn-ea"/>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392113" y="948743"/>
            <a:ext cx="7094537" cy="544391"/>
          </a:xfrm>
        </p:spPr>
        <p:txBody>
          <a:bodyPr/>
          <a:lstStyle/>
          <a:p>
            <a:r>
              <a:rPr lang="en-US" altLang="zh-CN" dirty="0"/>
              <a:t>1.4.1 PyCharm</a:t>
            </a:r>
            <a:r>
              <a:rPr lang="zh-CN" altLang="zh-CN" dirty="0"/>
              <a:t>的安装</a:t>
            </a:r>
            <a:endParaRPr lang="zh-CN" altLang="zh-CN"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sp>
        <p:nvSpPr>
          <p:cNvPr id="2" name="Rectangle 2"/>
          <p:cNvSpPr>
            <a:spLocks noChangeArrowheads="1"/>
          </p:cNvSpPr>
          <p:nvPr/>
        </p:nvSpPr>
        <p:spPr bwMode="auto">
          <a:xfrm>
            <a:off x="241641" y="1587100"/>
            <a:ext cx="63906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在官方网站下载最新版本的</a:t>
            </a:r>
            <a:r>
              <a:rPr kumimoji="0" lang="en-US"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PyCharm</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社区版，如下图：</a:t>
            </a:r>
            <a:endPar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endParaRPr>
          </a:p>
        </p:txBody>
      </p:sp>
      <p:pic>
        <p:nvPicPr>
          <p:cNvPr id="3073" name="图片 14" descr="QQ截图2018051908544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641" y="2055876"/>
            <a:ext cx="5575380" cy="36553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28650" y="42413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5936446" y="2050398"/>
            <a:ext cx="2780717" cy="3416320"/>
          </a:xfrm>
          <a:prstGeom prst="rect">
            <a:avLst/>
          </a:prstGeom>
        </p:spPr>
        <p:txBody>
          <a:bodyPr wrap="square">
            <a:spAutoFit/>
          </a:bodyPr>
          <a:lstStyle/>
          <a:p>
            <a:pPr marL="114300" indent="266700" algn="just">
              <a:spcAft>
                <a:spcPts val="0"/>
              </a:spcAft>
            </a:pPr>
            <a:r>
              <a:rPr lang="zh-CN" altLang="zh-CN" kern="100" dirty="0">
                <a:solidFill>
                  <a:schemeClr val="tx1">
                    <a:lumMod val="75000"/>
                    <a:lumOff val="25000"/>
                  </a:schemeClr>
                </a:solidFill>
                <a:latin typeface="+mn-ea"/>
              </a:rPr>
              <a:t>下载页面提供了适用于</a:t>
            </a:r>
            <a:r>
              <a:rPr lang="en-US" altLang="zh-CN" kern="100" dirty="0">
                <a:solidFill>
                  <a:schemeClr val="tx1">
                    <a:lumMod val="75000"/>
                    <a:lumOff val="25000"/>
                  </a:schemeClr>
                </a:solidFill>
                <a:latin typeface="+mn-ea"/>
              </a:rPr>
              <a:t>Windows</a:t>
            </a:r>
            <a:r>
              <a:rPr lang="zh-CN" altLang="zh-CN" kern="100" dirty="0">
                <a:solidFill>
                  <a:schemeClr val="tx1">
                    <a:lumMod val="75000"/>
                    <a:lumOff val="25000"/>
                  </a:schemeClr>
                </a:solidFill>
                <a:latin typeface="+mn-ea"/>
              </a:rPr>
              <a:t>、</a:t>
            </a:r>
            <a:r>
              <a:rPr lang="en-US" altLang="zh-CN" kern="100" dirty="0">
                <a:solidFill>
                  <a:schemeClr val="tx1">
                    <a:lumMod val="75000"/>
                    <a:lumOff val="25000"/>
                  </a:schemeClr>
                </a:solidFill>
                <a:latin typeface="+mn-ea"/>
              </a:rPr>
              <a:t>macOS</a:t>
            </a:r>
            <a:r>
              <a:rPr lang="zh-CN" altLang="zh-CN" kern="100" dirty="0">
                <a:solidFill>
                  <a:schemeClr val="tx1">
                    <a:lumMod val="75000"/>
                    <a:lumOff val="25000"/>
                  </a:schemeClr>
                </a:solidFill>
                <a:latin typeface="+mn-ea"/>
              </a:rPr>
              <a:t>和</a:t>
            </a:r>
            <a:r>
              <a:rPr lang="en-US" altLang="zh-CN" kern="100" dirty="0">
                <a:solidFill>
                  <a:schemeClr val="tx1">
                    <a:lumMod val="75000"/>
                    <a:lumOff val="25000"/>
                  </a:schemeClr>
                </a:solidFill>
                <a:latin typeface="+mn-ea"/>
              </a:rPr>
              <a:t>Linux</a:t>
            </a:r>
            <a:r>
              <a:rPr lang="zh-CN" altLang="zh-CN" kern="100" dirty="0">
                <a:solidFill>
                  <a:schemeClr val="tx1">
                    <a:lumMod val="75000"/>
                    <a:lumOff val="25000"/>
                  </a:schemeClr>
                </a:solidFill>
                <a:latin typeface="+mn-ea"/>
              </a:rPr>
              <a:t>等操作系统的各版本</a:t>
            </a:r>
            <a:r>
              <a:rPr lang="en-US" altLang="zh-CN" kern="100" dirty="0">
                <a:solidFill>
                  <a:schemeClr val="tx1">
                    <a:lumMod val="75000"/>
                    <a:lumOff val="25000"/>
                  </a:schemeClr>
                </a:solidFill>
                <a:latin typeface="+mn-ea"/>
              </a:rPr>
              <a:t>PyCharm</a:t>
            </a:r>
            <a:r>
              <a:rPr lang="zh-CN" altLang="zh-CN" kern="100" dirty="0">
                <a:solidFill>
                  <a:schemeClr val="tx1">
                    <a:lumMod val="75000"/>
                    <a:lumOff val="25000"/>
                  </a:schemeClr>
                </a:solidFill>
                <a:latin typeface="+mn-ea"/>
              </a:rPr>
              <a:t>下载，其中</a:t>
            </a:r>
            <a:r>
              <a:rPr lang="en-US" altLang="zh-CN" kern="100" dirty="0">
                <a:solidFill>
                  <a:srgbClr val="00B0F0"/>
                </a:solidFill>
                <a:latin typeface="+mn-ea"/>
              </a:rPr>
              <a:t>Professional</a:t>
            </a:r>
            <a:r>
              <a:rPr lang="zh-CN" altLang="zh-CN" kern="100" dirty="0">
                <a:solidFill>
                  <a:srgbClr val="00B0F0"/>
                </a:solidFill>
                <a:latin typeface="+mn-ea"/>
              </a:rPr>
              <a:t>（专业版）可供试用</a:t>
            </a:r>
            <a:r>
              <a:rPr lang="zh-CN" altLang="zh-CN" kern="100" dirty="0">
                <a:latin typeface="+mn-ea"/>
              </a:rPr>
              <a:t>，</a:t>
            </a:r>
            <a:r>
              <a:rPr lang="en-US" altLang="zh-CN" kern="100" dirty="0">
                <a:solidFill>
                  <a:srgbClr val="00B0F0"/>
                </a:solidFill>
                <a:latin typeface="+mn-ea"/>
              </a:rPr>
              <a:t>Community</a:t>
            </a:r>
            <a:r>
              <a:rPr lang="zh-CN" altLang="zh-CN" kern="100" dirty="0">
                <a:solidFill>
                  <a:srgbClr val="00B0F0"/>
                </a:solidFill>
                <a:latin typeface="+mn-ea"/>
              </a:rPr>
              <a:t>（社区版）是轻量级（</a:t>
            </a:r>
            <a:r>
              <a:rPr lang="en-US" altLang="zh-CN" kern="100" dirty="0">
                <a:solidFill>
                  <a:srgbClr val="00B0F0"/>
                </a:solidFill>
                <a:latin typeface="+mn-ea"/>
              </a:rPr>
              <a:t>Lightweight</a:t>
            </a:r>
            <a:r>
              <a:rPr lang="zh-CN" altLang="zh-CN" kern="100" dirty="0">
                <a:solidFill>
                  <a:srgbClr val="00B0F0"/>
                </a:solidFill>
                <a:latin typeface="+mn-ea"/>
              </a:rPr>
              <a:t>）的免费版</a:t>
            </a:r>
            <a:r>
              <a:rPr lang="zh-CN" altLang="zh-CN" kern="100" dirty="0">
                <a:solidFill>
                  <a:schemeClr val="tx1">
                    <a:lumMod val="75000"/>
                    <a:lumOff val="25000"/>
                  </a:schemeClr>
                </a:solidFill>
                <a:latin typeface="+mn-ea"/>
              </a:rPr>
              <a:t>，这里点击</a:t>
            </a:r>
            <a:r>
              <a:rPr lang="en-US" altLang="zh-CN" kern="100" dirty="0">
                <a:solidFill>
                  <a:srgbClr val="00B0F0"/>
                </a:solidFill>
                <a:latin typeface="+mn-ea"/>
              </a:rPr>
              <a:t>Community</a:t>
            </a:r>
            <a:r>
              <a:rPr lang="zh-CN" altLang="zh-CN" kern="100" dirty="0">
                <a:solidFill>
                  <a:srgbClr val="00B0F0"/>
                </a:solidFill>
                <a:latin typeface="+mn-ea"/>
              </a:rPr>
              <a:t>（社区版）</a:t>
            </a:r>
            <a:r>
              <a:rPr lang="zh-CN" altLang="zh-CN" kern="100" dirty="0">
                <a:solidFill>
                  <a:schemeClr val="tx1">
                    <a:lumMod val="75000"/>
                    <a:lumOff val="25000"/>
                  </a:schemeClr>
                </a:solidFill>
                <a:latin typeface="+mn-ea"/>
              </a:rPr>
              <a:t>下的</a:t>
            </a:r>
            <a:r>
              <a:rPr lang="en-US" altLang="zh-CN" kern="100" dirty="0">
                <a:solidFill>
                  <a:schemeClr val="tx1">
                    <a:lumMod val="75000"/>
                    <a:lumOff val="25000"/>
                  </a:schemeClr>
                </a:solidFill>
                <a:latin typeface="+mn-ea"/>
              </a:rPr>
              <a:t>DOWNLOAD</a:t>
            </a:r>
            <a:r>
              <a:rPr lang="zh-CN" altLang="zh-CN" kern="100" dirty="0">
                <a:solidFill>
                  <a:schemeClr val="tx1">
                    <a:lumMod val="75000"/>
                    <a:lumOff val="25000"/>
                  </a:schemeClr>
                </a:solidFill>
                <a:latin typeface="+mn-ea"/>
              </a:rPr>
              <a:t>下载该版本。</a:t>
            </a:r>
            <a:endParaRPr lang="zh-CN" altLang="zh-CN" kern="100" dirty="0">
              <a:solidFill>
                <a:schemeClr val="tx1">
                  <a:lumMod val="75000"/>
                  <a:lumOff val="25000"/>
                </a:schemeClr>
              </a:solidFill>
              <a:latin typeface="+mn-ea"/>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392113" y="948743"/>
            <a:ext cx="7094537" cy="544391"/>
          </a:xfrm>
        </p:spPr>
        <p:txBody>
          <a:bodyPr/>
          <a:lstStyle/>
          <a:p>
            <a:r>
              <a:rPr lang="en-US" altLang="zh-CN" dirty="0"/>
              <a:t>1.4.1 PyCharm</a:t>
            </a:r>
            <a:r>
              <a:rPr lang="zh-CN" altLang="zh-CN" dirty="0"/>
              <a:t>的安装</a:t>
            </a:r>
            <a:endParaRPr lang="zh-CN" altLang="zh-CN"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sp>
        <p:nvSpPr>
          <p:cNvPr id="2" name="Rectangle 2"/>
          <p:cNvSpPr>
            <a:spLocks noChangeArrowheads="1"/>
          </p:cNvSpPr>
          <p:nvPr/>
        </p:nvSpPr>
        <p:spPr bwMode="auto">
          <a:xfrm>
            <a:off x="544010" y="1538091"/>
            <a:ext cx="52281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下载完成后双击进入安装向导，如</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下</a:t>
            </a:r>
            <a:r>
              <a:rPr kumimoji="0" lang="zh-CN" altLang="zh-CN"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图</a:t>
            </a:r>
            <a:r>
              <a:rPr kumimoji="0" lang="zh-CN" altLang="en-US" b="0" i="0" u="none" strike="noStrike" cap="none" normalizeH="0" baseline="0" dirty="0">
                <a:ln>
                  <a:noFill/>
                </a:ln>
                <a:solidFill>
                  <a:schemeClr val="tx1">
                    <a:lumMod val="75000"/>
                    <a:lumOff val="25000"/>
                  </a:schemeClr>
                </a:solidFill>
                <a:effectLst/>
                <a:latin typeface="+mn-ea"/>
                <a:cs typeface="Times New Roman" panose="02020603050405020304" pitchFamily="18" charset="0"/>
              </a:rPr>
              <a:t>所示：</a:t>
            </a:r>
            <a:endParaRPr kumimoji="0" lang="zh-CN" altLang="en-US" b="0" i="0" u="none" strike="noStrike" cap="none" normalizeH="0" baseline="0" dirty="0">
              <a:ln>
                <a:noFill/>
              </a:ln>
              <a:solidFill>
                <a:schemeClr val="tx1"/>
              </a:solidFill>
              <a:effectLst/>
              <a:latin typeface="+mn-ea"/>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b="0" i="0" u="none" strike="noStrike" cap="none" normalizeH="0" baseline="0" dirty="0">
              <a:ln>
                <a:noFill/>
              </a:ln>
              <a:solidFill>
                <a:schemeClr val="tx1"/>
              </a:solidFill>
              <a:effectLst/>
              <a:latin typeface="+mn-ea"/>
            </a:endParaRPr>
          </a:p>
        </p:txBody>
      </p:sp>
      <p:pic>
        <p:nvPicPr>
          <p:cNvPr id="4097" name="图片 15" descr="捕获"/>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87433" y="2101994"/>
            <a:ext cx="4999117" cy="3870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28650" y="42474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392113" y="948743"/>
            <a:ext cx="7094537" cy="544391"/>
          </a:xfrm>
        </p:spPr>
        <p:txBody>
          <a:bodyPr/>
          <a:lstStyle/>
          <a:p>
            <a:r>
              <a:rPr lang="en-US" altLang="zh-CN" dirty="0"/>
              <a:t>1.4.1 PyCharm</a:t>
            </a:r>
            <a:r>
              <a:rPr lang="zh-CN" altLang="zh-CN" dirty="0"/>
              <a:t>的安装</a:t>
            </a:r>
            <a:endParaRPr lang="zh-CN" altLang="zh-CN"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pic>
        <p:nvPicPr>
          <p:cNvPr id="5" name="图片 4" descr="捕获1"/>
          <p:cNvPicPr/>
          <p:nvPr/>
        </p:nvPicPr>
        <p:blipFill>
          <a:blip r:embed="rId1">
            <a:extLst>
              <a:ext uri="{28A0092B-C50C-407E-A947-70E740481C1C}">
                <a14:useLocalDpi xmlns:a14="http://schemas.microsoft.com/office/drawing/2010/main" val="0"/>
              </a:ext>
            </a:extLst>
          </a:blip>
          <a:srcRect/>
          <a:stretch>
            <a:fillRect/>
          </a:stretch>
        </p:blipFill>
        <p:spPr bwMode="auto">
          <a:xfrm>
            <a:off x="392113" y="1377660"/>
            <a:ext cx="4064140" cy="3668901"/>
          </a:xfrm>
          <a:prstGeom prst="rect">
            <a:avLst/>
          </a:prstGeom>
          <a:noFill/>
          <a:ln>
            <a:noFill/>
          </a:ln>
        </p:spPr>
      </p:pic>
      <p:pic>
        <p:nvPicPr>
          <p:cNvPr id="6" name="内容占位符 5" descr="捕获2"/>
          <p:cNvPicPr>
            <a:picLocks noGrp="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56253" y="1377660"/>
            <a:ext cx="4456251" cy="3668901"/>
          </a:xfrm>
          <a:prstGeom prst="rect">
            <a:avLst/>
          </a:prstGeom>
          <a:noFill/>
          <a:ln>
            <a:noFill/>
          </a:ln>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392113" y="948743"/>
            <a:ext cx="7094537" cy="544391"/>
          </a:xfrm>
        </p:spPr>
        <p:txBody>
          <a:bodyPr/>
          <a:lstStyle/>
          <a:p>
            <a:r>
              <a:rPr lang="en-US" altLang="zh-CN" dirty="0"/>
              <a:t>1.4.1 PyCharm</a:t>
            </a:r>
            <a:r>
              <a:rPr lang="zh-CN" altLang="zh-CN" dirty="0"/>
              <a:t>的安装</a:t>
            </a:r>
            <a:endParaRPr lang="zh-CN" altLang="zh-CN" dirty="0"/>
          </a:p>
        </p:txBody>
      </p:sp>
      <p:sp>
        <p:nvSpPr>
          <p:cNvPr id="10" name="内容占位符 9"/>
          <p:cNvSpPr>
            <a:spLocks noGrp="1"/>
          </p:cNvSpPr>
          <p:nvPr>
            <p:ph sz="quarter" idx="14"/>
          </p:nvPr>
        </p:nvSpPr>
        <p:spPr/>
        <p:txBody>
          <a:bodyPr>
            <a:normAutofit/>
          </a:bodyPr>
          <a:lstStyle/>
          <a:p>
            <a:pPr indent="457200">
              <a:lnSpc>
                <a:spcPct val="100000"/>
              </a:lnSpc>
            </a:pPr>
            <a:endParaRPr lang="zh-CN" altLang="en-US" sz="1800" dirty="0">
              <a:latin typeface="+mn-ea"/>
            </a:endParaRPr>
          </a:p>
        </p:txBody>
      </p:sp>
      <p:sp>
        <p:nvSpPr>
          <p:cNvPr id="11" name="内容占位符 10"/>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sp>
        <p:nvSpPr>
          <p:cNvPr id="2" name="矩形 1"/>
          <p:cNvSpPr/>
          <p:nvPr/>
        </p:nvSpPr>
        <p:spPr>
          <a:xfrm>
            <a:off x="5199203" y="2157133"/>
            <a:ext cx="3065121" cy="1477328"/>
          </a:xfrm>
          <a:prstGeom prst="rect">
            <a:avLst/>
          </a:prstGeom>
        </p:spPr>
        <p:txBody>
          <a:bodyPr wrap="square">
            <a:spAutoFit/>
          </a:bodyPr>
          <a:lstStyle/>
          <a:p>
            <a:pPr marL="114300" indent="266700" algn="just">
              <a:spcAft>
                <a:spcPts val="0"/>
              </a:spcAft>
            </a:pPr>
            <a:r>
              <a:rPr lang="zh-CN" altLang="zh-CN" kern="100" dirty="0">
                <a:solidFill>
                  <a:schemeClr val="tx1">
                    <a:lumMod val="75000"/>
                    <a:lumOff val="25000"/>
                  </a:schemeClr>
                </a:solidFill>
                <a:latin typeface="+mn-ea"/>
              </a:rPr>
              <a:t>安装完成，勾选</a:t>
            </a:r>
            <a:r>
              <a:rPr lang="en-US" altLang="zh-CN" kern="100" dirty="0">
                <a:solidFill>
                  <a:schemeClr val="tx1">
                    <a:lumMod val="75000"/>
                    <a:lumOff val="25000"/>
                  </a:schemeClr>
                </a:solidFill>
                <a:latin typeface="+mn-ea"/>
              </a:rPr>
              <a:t>Run PyCharm Community Edition</a:t>
            </a:r>
            <a:r>
              <a:rPr lang="zh-CN" altLang="zh-CN" kern="100" dirty="0">
                <a:solidFill>
                  <a:schemeClr val="tx1">
                    <a:lumMod val="75000"/>
                    <a:lumOff val="25000"/>
                  </a:schemeClr>
                </a:solidFill>
                <a:latin typeface="+mn-ea"/>
              </a:rPr>
              <a:t>（运行</a:t>
            </a:r>
            <a:r>
              <a:rPr lang="en-US" altLang="zh-CN" kern="100" dirty="0">
                <a:solidFill>
                  <a:schemeClr val="tx1">
                    <a:lumMod val="75000"/>
                    <a:lumOff val="25000"/>
                  </a:schemeClr>
                </a:solidFill>
                <a:latin typeface="+mn-ea"/>
              </a:rPr>
              <a:t>PyCharm</a:t>
            </a:r>
            <a:r>
              <a:rPr lang="zh-CN" altLang="zh-CN" kern="100" dirty="0">
                <a:solidFill>
                  <a:schemeClr val="tx1">
                    <a:lumMod val="75000"/>
                    <a:lumOff val="25000"/>
                  </a:schemeClr>
                </a:solidFill>
                <a:latin typeface="+mn-ea"/>
              </a:rPr>
              <a:t>），然后点击</a:t>
            </a:r>
            <a:r>
              <a:rPr lang="en-US" altLang="zh-CN" kern="100" dirty="0">
                <a:solidFill>
                  <a:schemeClr val="tx1">
                    <a:lumMod val="75000"/>
                    <a:lumOff val="25000"/>
                  </a:schemeClr>
                </a:solidFill>
                <a:latin typeface="+mn-ea"/>
              </a:rPr>
              <a:t>Finish</a:t>
            </a:r>
            <a:r>
              <a:rPr lang="zh-CN" altLang="zh-CN" kern="100" dirty="0">
                <a:solidFill>
                  <a:schemeClr val="tx1">
                    <a:lumMod val="75000"/>
                    <a:lumOff val="25000"/>
                  </a:schemeClr>
                </a:solidFill>
                <a:latin typeface="+mn-ea"/>
              </a:rPr>
              <a:t>完成安装，如</a:t>
            </a:r>
            <a:r>
              <a:rPr lang="zh-CN" altLang="en-US" kern="100" dirty="0">
                <a:solidFill>
                  <a:schemeClr val="tx1">
                    <a:lumMod val="75000"/>
                    <a:lumOff val="25000"/>
                  </a:schemeClr>
                </a:solidFill>
                <a:latin typeface="+mn-ea"/>
              </a:rPr>
              <a:t>左</a:t>
            </a:r>
            <a:r>
              <a:rPr lang="zh-CN" altLang="zh-CN" kern="100" dirty="0">
                <a:solidFill>
                  <a:schemeClr val="tx1">
                    <a:lumMod val="75000"/>
                    <a:lumOff val="25000"/>
                  </a:schemeClr>
                </a:solidFill>
                <a:latin typeface="+mn-ea"/>
              </a:rPr>
              <a:t>图所示：</a:t>
            </a:r>
            <a:endParaRPr lang="zh-CN" altLang="zh-CN" kern="100" dirty="0">
              <a:solidFill>
                <a:schemeClr val="tx1">
                  <a:lumMod val="75000"/>
                  <a:lumOff val="25000"/>
                </a:schemeClr>
              </a:solidFill>
              <a:latin typeface="+mn-ea"/>
            </a:endParaRPr>
          </a:p>
        </p:txBody>
      </p:sp>
      <p:pic>
        <p:nvPicPr>
          <p:cNvPr id="6" name="图片 5" descr="捕获4"/>
          <p:cNvPicPr/>
          <p:nvPr/>
        </p:nvPicPr>
        <p:blipFill>
          <a:blip r:embed="rId1">
            <a:extLst>
              <a:ext uri="{28A0092B-C50C-407E-A947-70E740481C1C}">
                <a14:useLocalDpi xmlns:a14="http://schemas.microsoft.com/office/drawing/2010/main" val="0"/>
              </a:ext>
            </a:extLst>
          </a:blip>
          <a:srcRect/>
          <a:stretch>
            <a:fillRect/>
          </a:stretch>
        </p:blipFill>
        <p:spPr bwMode="auto">
          <a:xfrm>
            <a:off x="196739" y="1720918"/>
            <a:ext cx="4993291" cy="3416163"/>
          </a:xfrm>
          <a:prstGeom prst="rect">
            <a:avLst/>
          </a:prstGeom>
          <a:noFill/>
          <a:ln>
            <a:noFill/>
          </a:ln>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819952" y="873243"/>
            <a:ext cx="2502089" cy="343162"/>
          </a:xfrm>
        </p:spPr>
        <p:txBody>
          <a:bodyPr>
            <a:normAutofit lnSpcReduction="20000"/>
          </a:body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1.1.1 Python</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的前世今生</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内容占位符 3"/>
          <p:cNvSpPr>
            <a:spLocks noGrp="1"/>
          </p:cNvSpPr>
          <p:nvPr>
            <p:ph sz="quarter" idx="15"/>
          </p:nvPr>
        </p:nvSpPr>
        <p:spPr>
          <a:xfrm>
            <a:off x="244802" y="104401"/>
            <a:ext cx="3732213" cy="571500"/>
          </a:xfrm>
        </p:spPr>
        <p:txBody>
          <a:bodyPr/>
          <a:lstStyle/>
          <a:p>
            <a:r>
              <a:rPr lang="en-US" altLang="zh-CN" dirty="0"/>
              <a:t>1.1 Python </a:t>
            </a:r>
            <a:r>
              <a:rPr lang="zh-CN" altLang="en-US" dirty="0"/>
              <a:t>简介</a:t>
            </a:r>
            <a:endParaRPr lang="zh-CN" altLang="en-US" dirty="0"/>
          </a:p>
        </p:txBody>
      </p:sp>
      <p:sp>
        <p:nvSpPr>
          <p:cNvPr id="5" name="TextBox 2"/>
          <p:cNvSpPr txBox="1"/>
          <p:nvPr/>
        </p:nvSpPr>
        <p:spPr>
          <a:xfrm>
            <a:off x="2670982" y="1976740"/>
            <a:ext cx="6120680" cy="1583895"/>
          </a:xfrm>
          <a:prstGeom prst="rect">
            <a:avLst/>
          </a:prstGeom>
          <a:noFill/>
        </p:spPr>
        <p:txBody>
          <a:bodyPr wrap="square">
            <a:spAutoFit/>
          </a:bodyPr>
          <a:lstStyle/>
          <a:p>
            <a:pPr marL="285750" indent="457200">
              <a:lnSpc>
                <a:spcPts val="3000"/>
              </a:lnSpc>
              <a:defRPr/>
            </a:pPr>
            <a:r>
              <a:rPr lang="en-US" altLang="zh-CN" sz="1600" b="1" dirty="0">
                <a:solidFill>
                  <a:srgbClr val="FFC000"/>
                </a:solidFill>
                <a:latin typeface="微软雅黑" panose="020B0503020204020204" pitchFamily="34" charset="-122"/>
                <a:ea typeface="微软雅黑" panose="020B0503020204020204" pitchFamily="34" charset="-122"/>
              </a:rPr>
              <a:t>Python</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是由荷兰人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Guido van Rossum</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（吉多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范</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罗苏姆）于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1989</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年圣诞节期间在阿姆斯特丹休假时为了打发无聊的假期而编写的一个脚本解释程序。</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1991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第一个发行第一个公开版本。</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rot="10800000" flipH="1" flipV="1">
            <a:off x="0" y="1976740"/>
            <a:ext cx="2785121" cy="3017784"/>
          </a:xfrm>
          <a:prstGeom prst="rect">
            <a:avLst/>
          </a:prstGeom>
          <a:noFill/>
          <a:effectLst>
            <a:reflection blurRad="6350" stA="52000" endA="300" endPos="35000" dir="5400000" sy="-100000" algn="bl" rotWithShape="0"/>
          </a:effectLst>
        </p:spPr>
      </p:pic>
      <p:sp>
        <p:nvSpPr>
          <p:cNvPr id="8" name="TextBox 2"/>
          <p:cNvSpPr txBox="1"/>
          <p:nvPr/>
        </p:nvSpPr>
        <p:spPr>
          <a:xfrm>
            <a:off x="2670982" y="3574323"/>
            <a:ext cx="6120680" cy="2399665"/>
          </a:xfrm>
          <a:prstGeom prst="rect">
            <a:avLst/>
          </a:prstGeom>
          <a:noFill/>
        </p:spPr>
        <p:txBody>
          <a:bodyPr wrap="square">
            <a:spAutoFit/>
          </a:bodyPr>
          <a:lstStyle/>
          <a:p>
            <a:pPr marL="285750" indent="457200">
              <a:lnSpc>
                <a:spcPts val="3000"/>
              </a:lnSpc>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Python</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语言被吉多作为是</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ABC</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语言的一种继承，</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但坚决摒弃</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ABC</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语言的封闭性，</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走开源路线</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Python</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语言问世的时候，他在互联网上公开了源代码，让世界上更多喜欢</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Python</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的程序员，对</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Python</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进行不断的功能完善。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这也就为后来</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Python</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的蓬勃发展奠定了坚实的基础。</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27"/>
          <p:cNvSpPr txBox="1"/>
          <p:nvPr/>
        </p:nvSpPr>
        <p:spPr>
          <a:xfrm>
            <a:off x="6630203" y="247727"/>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
        <p:nvSpPr>
          <p:cNvPr id="3" name="文本框 27"/>
          <p:cNvSpPr txBox="1"/>
          <p:nvPr/>
        </p:nvSpPr>
        <p:spPr>
          <a:xfrm>
            <a:off x="6630203" y="247727"/>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392113" y="948743"/>
            <a:ext cx="7094537" cy="544391"/>
          </a:xfrm>
        </p:spPr>
        <p:txBody>
          <a:bodyPr/>
          <a:lstStyle/>
          <a:p>
            <a:r>
              <a:rPr lang="en-US" altLang="zh-CN" dirty="0"/>
              <a:t>1.4.1 PyCharm</a:t>
            </a:r>
            <a:r>
              <a:rPr lang="zh-CN" altLang="zh-CN" dirty="0"/>
              <a:t>的安装</a:t>
            </a:r>
            <a:endParaRPr lang="zh-CN" altLang="zh-CN" dirty="0"/>
          </a:p>
        </p:txBody>
      </p:sp>
      <p:sp>
        <p:nvSpPr>
          <p:cNvPr id="10" name="内容占位符 9"/>
          <p:cNvSpPr>
            <a:spLocks noGrp="1"/>
          </p:cNvSpPr>
          <p:nvPr>
            <p:ph sz="quarter" idx="14"/>
          </p:nvPr>
        </p:nvSpPr>
        <p:spPr>
          <a:xfrm>
            <a:off x="392113" y="1446835"/>
            <a:ext cx="7999533" cy="2702488"/>
          </a:xfrm>
        </p:spPr>
        <p:txBody>
          <a:bodyPr>
            <a:noAutofit/>
          </a:bodyPr>
          <a:lstStyle/>
          <a:p>
            <a:pPr indent="457200">
              <a:lnSpc>
                <a:spcPct val="100000"/>
              </a:lnSpc>
            </a:pPr>
            <a:r>
              <a:rPr lang="zh-CN" altLang="zh-CN" sz="1800" dirty="0">
                <a:solidFill>
                  <a:schemeClr val="tx1">
                    <a:lumMod val="75000"/>
                    <a:lumOff val="25000"/>
                  </a:schemeClr>
                </a:solidFill>
                <a:latin typeface="+mn-ea"/>
              </a:rPr>
              <a:t>点击</a:t>
            </a:r>
            <a:r>
              <a:rPr lang="en-US" altLang="zh-CN" sz="1800" dirty="0">
                <a:solidFill>
                  <a:schemeClr val="tx1">
                    <a:lumMod val="75000"/>
                    <a:lumOff val="25000"/>
                  </a:schemeClr>
                </a:solidFill>
                <a:latin typeface="+mn-ea"/>
              </a:rPr>
              <a:t>Finish</a:t>
            </a:r>
            <a:r>
              <a:rPr lang="zh-CN" altLang="zh-CN" sz="1800" dirty="0">
                <a:solidFill>
                  <a:schemeClr val="tx1">
                    <a:lumMod val="75000"/>
                    <a:lumOff val="25000"/>
                  </a:schemeClr>
                </a:solidFill>
                <a:latin typeface="+mn-ea"/>
              </a:rPr>
              <a:t>后，</a:t>
            </a:r>
            <a:r>
              <a:rPr lang="en-US" altLang="zh-CN" sz="1800" dirty="0">
                <a:solidFill>
                  <a:schemeClr val="tx1">
                    <a:lumMod val="75000"/>
                    <a:lumOff val="25000"/>
                  </a:schemeClr>
                </a:solidFill>
                <a:latin typeface="+mn-ea"/>
              </a:rPr>
              <a:t>PyCharm</a:t>
            </a:r>
            <a:r>
              <a:rPr lang="zh-CN" altLang="zh-CN" sz="1800" dirty="0">
                <a:solidFill>
                  <a:schemeClr val="tx1">
                    <a:lumMod val="75000"/>
                    <a:lumOff val="25000"/>
                  </a:schemeClr>
                </a:solidFill>
                <a:latin typeface="+mn-ea"/>
              </a:rPr>
              <a:t>开始运行，首次运行需要进行简单配置，界面上的选项如下：</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Import PyCharm settings from</a:t>
            </a:r>
            <a:r>
              <a:rPr lang="zh-CN" altLang="zh-CN" sz="1800" dirty="0">
                <a:solidFill>
                  <a:schemeClr val="tx1">
                    <a:lumMod val="75000"/>
                    <a:lumOff val="25000"/>
                  </a:schemeClr>
                </a:solidFill>
                <a:latin typeface="+mn-ea"/>
              </a:rPr>
              <a:t>：导入已存在的</a:t>
            </a:r>
            <a:r>
              <a:rPr lang="en-US" altLang="zh-CN" sz="1800" dirty="0">
                <a:solidFill>
                  <a:schemeClr val="tx1">
                    <a:lumMod val="75000"/>
                    <a:lumOff val="25000"/>
                  </a:schemeClr>
                </a:solidFill>
                <a:latin typeface="+mn-ea"/>
              </a:rPr>
              <a:t>PyCharm</a:t>
            </a:r>
            <a:r>
              <a:rPr lang="zh-CN" altLang="zh-CN" sz="1800" dirty="0">
                <a:solidFill>
                  <a:schemeClr val="tx1">
                    <a:lumMod val="75000"/>
                    <a:lumOff val="25000"/>
                  </a:schemeClr>
                </a:solidFill>
                <a:latin typeface="+mn-ea"/>
              </a:rPr>
              <a:t>设置</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Custom location, Config folder or installation home of the previous version</a:t>
            </a:r>
            <a:r>
              <a:rPr lang="zh-CN" altLang="zh-CN" sz="1800" dirty="0">
                <a:solidFill>
                  <a:schemeClr val="tx1">
                    <a:lumMod val="75000"/>
                    <a:lumOff val="25000"/>
                  </a:schemeClr>
                </a:solidFill>
                <a:latin typeface="+mn-ea"/>
              </a:rPr>
              <a:t>：自定义位置，配置文件的目录或上一版本的安装目录</a:t>
            </a:r>
            <a:endParaRPr lang="zh-CN" altLang="zh-CN" sz="1800" dirty="0">
              <a:solidFill>
                <a:schemeClr val="tx1">
                  <a:lumMod val="75000"/>
                  <a:lumOff val="25000"/>
                </a:schemeClr>
              </a:solidFill>
              <a:latin typeface="+mn-ea"/>
            </a:endParaRPr>
          </a:p>
          <a:p>
            <a:pPr indent="457200">
              <a:lnSpc>
                <a:spcPct val="100000"/>
              </a:lnSpc>
            </a:pPr>
            <a:r>
              <a:rPr lang="en-US" altLang="zh-CN" sz="1800" dirty="0">
                <a:solidFill>
                  <a:schemeClr val="tx1">
                    <a:lumMod val="75000"/>
                    <a:lumOff val="25000"/>
                  </a:schemeClr>
                </a:solidFill>
                <a:latin typeface="+mn-ea"/>
              </a:rPr>
              <a:t>Do not import settings</a:t>
            </a:r>
            <a:r>
              <a:rPr lang="zh-CN" altLang="zh-CN" sz="1800" dirty="0">
                <a:solidFill>
                  <a:schemeClr val="tx1">
                    <a:lumMod val="75000"/>
                    <a:lumOff val="25000"/>
                  </a:schemeClr>
                </a:solidFill>
                <a:latin typeface="+mn-ea"/>
              </a:rPr>
              <a:t>：不导入任何设置</a:t>
            </a:r>
            <a:endParaRPr lang="zh-CN" altLang="zh-CN" sz="1800" dirty="0">
              <a:solidFill>
                <a:schemeClr val="tx1">
                  <a:lumMod val="75000"/>
                  <a:lumOff val="25000"/>
                </a:schemeClr>
              </a:solidFill>
              <a:latin typeface="+mn-ea"/>
            </a:endParaRPr>
          </a:p>
          <a:p>
            <a:pPr indent="457200">
              <a:lnSpc>
                <a:spcPct val="100000"/>
              </a:lnSpc>
            </a:pPr>
            <a:r>
              <a:rPr lang="zh-CN" altLang="zh-CN" sz="1800" dirty="0">
                <a:solidFill>
                  <a:schemeClr val="tx1">
                    <a:lumMod val="75000"/>
                    <a:lumOff val="25000"/>
                  </a:schemeClr>
                </a:solidFill>
                <a:latin typeface="+mn-ea"/>
              </a:rPr>
              <a:t>由于是全新安装，本地暂无其他任何可导入的配置，这里选择</a:t>
            </a:r>
            <a:r>
              <a:rPr lang="en-US" altLang="zh-CN" sz="1800" dirty="0">
                <a:solidFill>
                  <a:schemeClr val="tx1">
                    <a:lumMod val="75000"/>
                    <a:lumOff val="25000"/>
                  </a:schemeClr>
                </a:solidFill>
                <a:latin typeface="+mn-ea"/>
              </a:rPr>
              <a:t>Do not import settings</a:t>
            </a:r>
            <a:r>
              <a:rPr lang="zh-CN" altLang="zh-CN" sz="1800" dirty="0">
                <a:solidFill>
                  <a:schemeClr val="tx1">
                    <a:lumMod val="75000"/>
                    <a:lumOff val="25000"/>
                  </a:schemeClr>
                </a:solidFill>
                <a:latin typeface="+mn-ea"/>
              </a:rPr>
              <a:t>即可，然后点击</a:t>
            </a:r>
            <a:r>
              <a:rPr lang="en-US" altLang="zh-CN" sz="1800" dirty="0">
                <a:solidFill>
                  <a:schemeClr val="tx1">
                    <a:lumMod val="75000"/>
                    <a:lumOff val="25000"/>
                  </a:schemeClr>
                </a:solidFill>
                <a:latin typeface="+mn-ea"/>
              </a:rPr>
              <a:t>OK</a:t>
            </a:r>
            <a:r>
              <a:rPr lang="zh-CN" altLang="zh-CN" sz="1800" dirty="0">
                <a:solidFill>
                  <a:schemeClr val="tx1">
                    <a:lumMod val="75000"/>
                    <a:lumOff val="25000"/>
                  </a:schemeClr>
                </a:solidFill>
                <a:latin typeface="+mn-ea"/>
              </a:rPr>
              <a:t>。如图所示：</a:t>
            </a:r>
            <a:endParaRPr lang="zh-CN" altLang="zh-CN" sz="1800" dirty="0">
              <a:solidFill>
                <a:schemeClr val="tx1">
                  <a:lumMod val="75000"/>
                  <a:lumOff val="25000"/>
                </a:schemeClr>
              </a:solidFill>
              <a:latin typeface="+mn-ea"/>
            </a:endParaRPr>
          </a:p>
          <a:p>
            <a:pPr indent="457200">
              <a:lnSpc>
                <a:spcPct val="100000"/>
              </a:lnSpc>
            </a:pPr>
            <a:endParaRPr lang="zh-CN" altLang="zh-CN" sz="1800" dirty="0">
              <a:solidFill>
                <a:schemeClr val="tx1">
                  <a:lumMod val="75000"/>
                  <a:lumOff val="25000"/>
                </a:schemeClr>
              </a:solidFill>
              <a:latin typeface="+mn-ea"/>
            </a:endParaRPr>
          </a:p>
        </p:txBody>
      </p:sp>
      <p:sp>
        <p:nvSpPr>
          <p:cNvPr id="11" name="内容占位符 10"/>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pic>
        <p:nvPicPr>
          <p:cNvPr id="5" name="图片 4" descr="捕获5"/>
          <p:cNvPicPr/>
          <p:nvPr/>
        </p:nvPicPr>
        <p:blipFill>
          <a:blip r:embed="rId1">
            <a:extLst>
              <a:ext uri="{28A0092B-C50C-407E-A947-70E740481C1C}">
                <a14:useLocalDpi xmlns:a14="http://schemas.microsoft.com/office/drawing/2010/main" val="0"/>
              </a:ext>
            </a:extLst>
          </a:blip>
          <a:srcRect/>
          <a:stretch>
            <a:fillRect/>
          </a:stretch>
        </p:blipFill>
        <p:spPr bwMode="auto">
          <a:xfrm>
            <a:off x="1823214" y="4281024"/>
            <a:ext cx="4913252" cy="2372810"/>
          </a:xfrm>
          <a:prstGeom prst="rect">
            <a:avLst/>
          </a:prstGeom>
          <a:noFill/>
          <a:ln>
            <a:noFill/>
          </a:ln>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392113" y="948743"/>
            <a:ext cx="7094537" cy="544391"/>
          </a:xfrm>
        </p:spPr>
        <p:txBody>
          <a:bodyPr/>
          <a:lstStyle/>
          <a:p>
            <a:r>
              <a:rPr lang="en-US" altLang="zh-CN" dirty="0"/>
              <a:t>1.4.1 PyCharm</a:t>
            </a:r>
            <a:r>
              <a:rPr lang="zh-CN" altLang="zh-CN" dirty="0"/>
              <a:t>的安装</a:t>
            </a:r>
            <a:endParaRPr lang="zh-CN" altLang="zh-CN" dirty="0"/>
          </a:p>
        </p:txBody>
      </p:sp>
      <p:sp>
        <p:nvSpPr>
          <p:cNvPr id="11" name="内容占位符 10"/>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pic>
        <p:nvPicPr>
          <p:cNvPr id="5" name="内容占位符 4" descr="捕获10"/>
          <p:cNvPicPr>
            <a:picLocks noGrp="1"/>
          </p:cNvPicPr>
          <p:nvPr>
            <p:ph sz="quarter" idx="14"/>
          </p:nvPr>
        </p:nvPicPr>
        <p:blipFill>
          <a:blip r:embed="rId1" cstate="print">
            <a:extLst>
              <a:ext uri="{28A0092B-C50C-407E-A947-70E740481C1C}">
                <a14:useLocalDpi xmlns:a14="http://schemas.microsoft.com/office/drawing/2010/main" val="0"/>
              </a:ext>
            </a:extLst>
          </a:blip>
          <a:srcRect/>
          <a:stretch>
            <a:fillRect/>
          </a:stretch>
        </p:blipFill>
        <p:spPr bwMode="auto">
          <a:xfrm>
            <a:off x="320298" y="1493134"/>
            <a:ext cx="4040565" cy="2854489"/>
          </a:xfrm>
          <a:prstGeom prst="rect">
            <a:avLst/>
          </a:prstGeom>
          <a:noFill/>
          <a:ln>
            <a:noFill/>
          </a:ln>
        </p:spPr>
      </p:pic>
      <p:pic>
        <p:nvPicPr>
          <p:cNvPr id="6" name="图片 5" descr="捕获1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37687"/>
            <a:ext cx="4206212" cy="2975361"/>
          </a:xfrm>
          <a:prstGeom prst="rect">
            <a:avLst/>
          </a:prstGeom>
          <a:noFill/>
          <a:ln>
            <a:noFill/>
          </a:ln>
        </p:spPr>
      </p:pic>
      <p:sp>
        <p:nvSpPr>
          <p:cNvPr id="2" name="矩形 1"/>
          <p:cNvSpPr/>
          <p:nvPr/>
        </p:nvSpPr>
        <p:spPr>
          <a:xfrm>
            <a:off x="4360863" y="1711412"/>
            <a:ext cx="4462839" cy="1205408"/>
          </a:xfrm>
          <a:prstGeom prst="rect">
            <a:avLst/>
          </a:prstGeom>
        </p:spPr>
        <p:txBody>
          <a:bodyPr wrap="square">
            <a:spAutoFit/>
          </a:bodyPr>
          <a:lstStyle/>
          <a:p>
            <a:r>
              <a:rPr lang="zh-CN" altLang="en-US" dirty="0">
                <a:solidFill>
                  <a:schemeClr val="tx1">
                    <a:lumMod val="75000"/>
                    <a:lumOff val="25000"/>
                  </a:schemeClr>
                </a:solidFill>
              </a:rPr>
              <a:t>同意用户协议之后，</a:t>
            </a:r>
            <a:r>
              <a:rPr lang="zh-CN" altLang="zh-CN" dirty="0">
                <a:solidFill>
                  <a:schemeClr val="tx1">
                    <a:lumMod val="75000"/>
                    <a:lumOff val="25000"/>
                  </a:schemeClr>
                </a:solidFill>
              </a:rPr>
              <a:t>进入到</a:t>
            </a:r>
            <a:r>
              <a:rPr lang="en-US" altLang="zh-CN" dirty="0">
                <a:solidFill>
                  <a:schemeClr val="tx1">
                    <a:lumMod val="75000"/>
                    <a:lumOff val="25000"/>
                  </a:schemeClr>
                </a:solidFill>
              </a:rPr>
              <a:t>PyCharm</a:t>
            </a:r>
            <a:r>
              <a:rPr lang="zh-CN" altLang="zh-CN" dirty="0">
                <a:solidFill>
                  <a:schemeClr val="tx1">
                    <a:lumMod val="75000"/>
                    <a:lumOff val="25000"/>
                  </a:schemeClr>
                </a:solidFill>
              </a:rPr>
              <a:t>启动界面</a:t>
            </a:r>
            <a:r>
              <a:rPr lang="zh-CN" altLang="en-US" dirty="0">
                <a:solidFill>
                  <a:schemeClr val="tx1">
                    <a:lumMod val="75000"/>
                    <a:lumOff val="25000"/>
                  </a:schemeClr>
                </a:solidFill>
              </a:rPr>
              <a:t>，如左图，</a:t>
            </a:r>
            <a:r>
              <a:rPr lang="zh-CN" altLang="zh-CN" dirty="0">
                <a:solidFill>
                  <a:schemeClr val="tx1">
                    <a:lumMod val="75000"/>
                    <a:lumOff val="25000"/>
                  </a:schemeClr>
                </a:solidFill>
              </a:rPr>
              <a:t>完成启动加载过后进入</a:t>
            </a:r>
            <a:r>
              <a:rPr lang="en-US" altLang="zh-CN" dirty="0">
                <a:solidFill>
                  <a:schemeClr val="tx1">
                    <a:lumMod val="75000"/>
                    <a:lumOff val="25000"/>
                  </a:schemeClr>
                </a:solidFill>
              </a:rPr>
              <a:t>PyCharm</a:t>
            </a:r>
            <a:r>
              <a:rPr lang="zh-CN" altLang="zh-CN" dirty="0">
                <a:solidFill>
                  <a:schemeClr val="tx1">
                    <a:lumMod val="75000"/>
                    <a:lumOff val="25000"/>
                  </a:schemeClr>
                </a:solidFill>
              </a:rPr>
              <a:t>欢迎界面，就完成了</a:t>
            </a:r>
            <a:r>
              <a:rPr lang="en-US" altLang="zh-CN" dirty="0">
                <a:solidFill>
                  <a:schemeClr val="tx1">
                    <a:lumMod val="75000"/>
                    <a:lumOff val="25000"/>
                  </a:schemeClr>
                </a:solidFill>
              </a:rPr>
              <a:t>PyCharm</a:t>
            </a:r>
            <a:r>
              <a:rPr lang="zh-CN" altLang="zh-CN" dirty="0">
                <a:solidFill>
                  <a:schemeClr val="tx1">
                    <a:lumMod val="75000"/>
                    <a:lumOff val="25000"/>
                  </a:schemeClr>
                </a:solidFill>
              </a:rPr>
              <a:t>的首次安装和相关配置</a:t>
            </a:r>
            <a:r>
              <a:rPr lang="zh-CN" altLang="en-US" dirty="0">
                <a:solidFill>
                  <a:schemeClr val="tx1">
                    <a:lumMod val="75000"/>
                    <a:lumOff val="25000"/>
                  </a:schemeClr>
                </a:solidFill>
              </a:rPr>
              <a:t>，如下图。</a:t>
            </a:r>
            <a:endParaRPr lang="zh-CN" altLang="en-US" dirty="0">
              <a:solidFill>
                <a:schemeClr val="tx1">
                  <a:lumMod val="75000"/>
                  <a:lumOff val="25000"/>
                </a:schemeClr>
              </a:solidFill>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1.4.2 </a:t>
            </a:r>
            <a:r>
              <a:rPr lang="zh-CN" altLang="zh-CN" dirty="0"/>
              <a:t>实例：节日贺卡</a:t>
            </a:r>
            <a:endParaRPr lang="zh-CN" altLang="zh-CN" dirty="0"/>
          </a:p>
        </p:txBody>
      </p:sp>
      <p:sp>
        <p:nvSpPr>
          <p:cNvPr id="4" name="内容占位符 3"/>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pic>
        <p:nvPicPr>
          <p:cNvPr id="5" name="图片 4" descr="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24875" y="1758824"/>
            <a:ext cx="5545504" cy="3739149"/>
          </a:xfrm>
          <a:prstGeom prst="rect">
            <a:avLst/>
          </a:prstGeom>
          <a:noFill/>
          <a:ln>
            <a:noFill/>
          </a:ln>
        </p:spPr>
      </p:pic>
      <p:sp>
        <p:nvSpPr>
          <p:cNvPr id="6" name="文本框 5"/>
          <p:cNvSpPr txBox="1"/>
          <p:nvPr/>
        </p:nvSpPr>
        <p:spPr>
          <a:xfrm>
            <a:off x="217126" y="2141316"/>
            <a:ext cx="2734417" cy="646331"/>
          </a:xfrm>
          <a:prstGeom prst="rect">
            <a:avLst/>
          </a:prstGeom>
          <a:noFill/>
        </p:spPr>
        <p:txBody>
          <a:bodyPr wrap="square" rtlCol="0">
            <a:spAutoFit/>
          </a:bodyPr>
          <a:lstStyle/>
          <a:p>
            <a:r>
              <a:rPr lang="zh-CN" altLang="en-US" dirty="0">
                <a:solidFill>
                  <a:schemeClr val="tx1">
                    <a:lumMod val="75000"/>
                    <a:lumOff val="25000"/>
                  </a:schemeClr>
                </a:solidFill>
              </a:rPr>
              <a:t>新建项目，开始节日贺卡的项目编程。</a:t>
            </a:r>
            <a:endParaRPr lang="zh-CN" altLang="en-US" dirty="0">
              <a:solidFill>
                <a:schemeClr val="tx1">
                  <a:lumMod val="75000"/>
                  <a:lumOff val="25000"/>
                </a:schemeClr>
              </a:solidFill>
            </a:endParaRPr>
          </a:p>
        </p:txBody>
      </p:sp>
      <p:pic>
        <p:nvPicPr>
          <p:cNvPr id="7" name="图片 6" descr="0004"/>
          <p:cNvPicPr/>
          <p:nvPr/>
        </p:nvPicPr>
        <p:blipFill>
          <a:blip r:embed="rId2">
            <a:extLst>
              <a:ext uri="{28A0092B-C50C-407E-A947-70E740481C1C}">
                <a14:useLocalDpi xmlns:a14="http://schemas.microsoft.com/office/drawing/2010/main" val="0"/>
              </a:ext>
            </a:extLst>
          </a:blip>
          <a:srcRect b="14374"/>
          <a:stretch>
            <a:fillRect/>
          </a:stretch>
        </p:blipFill>
        <p:spPr bwMode="auto">
          <a:xfrm>
            <a:off x="217126" y="3343579"/>
            <a:ext cx="3984484" cy="2154394"/>
          </a:xfrm>
          <a:prstGeom prst="rect">
            <a:avLst/>
          </a:prstGeom>
          <a:noFill/>
          <a:ln>
            <a:noFill/>
          </a:ln>
        </p:spPr>
      </p:pic>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1.4.2 </a:t>
            </a:r>
            <a:r>
              <a:rPr lang="zh-CN" altLang="zh-CN" dirty="0"/>
              <a:t>实例：节日贺卡</a:t>
            </a:r>
            <a:endParaRPr lang="zh-CN" altLang="zh-CN" dirty="0"/>
          </a:p>
        </p:txBody>
      </p:sp>
      <p:sp>
        <p:nvSpPr>
          <p:cNvPr id="4" name="内容占位符 3"/>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pic>
        <p:nvPicPr>
          <p:cNvPr id="5" name="内容占位符 4" descr="0002"/>
          <p:cNvPicPr>
            <a:picLocks noGrp="1"/>
          </p:cNvPicPr>
          <p:nvPr>
            <p:ph sz="quarter" idx="14"/>
          </p:nvPr>
        </p:nvPicPr>
        <p:blipFill>
          <a:blip r:embed="rId1">
            <a:extLst>
              <a:ext uri="{28A0092B-C50C-407E-A947-70E740481C1C}">
                <a14:useLocalDpi xmlns:a14="http://schemas.microsoft.com/office/drawing/2010/main" val="0"/>
              </a:ext>
            </a:extLst>
          </a:blip>
          <a:srcRect/>
          <a:stretch>
            <a:fillRect/>
          </a:stretch>
        </p:blipFill>
        <p:spPr bwMode="auto">
          <a:xfrm>
            <a:off x="1040295" y="2037525"/>
            <a:ext cx="6276975" cy="3333750"/>
          </a:xfrm>
          <a:prstGeom prst="rect">
            <a:avLst/>
          </a:prstGeom>
          <a:noFill/>
          <a:ln>
            <a:noFill/>
          </a:ln>
        </p:spPr>
      </p:pic>
      <p:sp>
        <p:nvSpPr>
          <p:cNvPr id="6" name="矩形 5"/>
          <p:cNvSpPr/>
          <p:nvPr/>
        </p:nvSpPr>
        <p:spPr>
          <a:xfrm>
            <a:off x="392113" y="1493134"/>
            <a:ext cx="8935244" cy="369332"/>
          </a:xfrm>
          <a:prstGeom prst="rect">
            <a:avLst/>
          </a:prstGeom>
        </p:spPr>
        <p:txBody>
          <a:bodyPr wrap="square">
            <a:spAutoFit/>
          </a:bodyPr>
          <a:lstStyle/>
          <a:p>
            <a:r>
              <a:rPr lang="zh-CN" altLang="zh-CN" kern="100" dirty="0">
                <a:solidFill>
                  <a:schemeClr val="tx1">
                    <a:lumMod val="75000"/>
                    <a:lumOff val="25000"/>
                  </a:schemeClr>
                </a:solidFill>
                <a:latin typeface="+mn-ea"/>
                <a:cs typeface="Times New Roman" panose="02020603050405020304" pitchFamily="18" charset="0"/>
              </a:rPr>
              <a:t>在</a:t>
            </a:r>
            <a:r>
              <a:rPr lang="en-US" altLang="zh-CN" kern="100" dirty="0">
                <a:solidFill>
                  <a:schemeClr val="tx1">
                    <a:lumMod val="75000"/>
                    <a:lumOff val="25000"/>
                  </a:schemeClr>
                </a:solidFill>
                <a:latin typeface="+mn-ea"/>
              </a:rPr>
              <a:t>PyCharm</a:t>
            </a:r>
            <a:r>
              <a:rPr lang="zh-CN" altLang="zh-CN" kern="100" dirty="0">
                <a:solidFill>
                  <a:schemeClr val="tx1">
                    <a:lumMod val="75000"/>
                    <a:lumOff val="25000"/>
                  </a:schemeClr>
                </a:solidFill>
                <a:latin typeface="+mn-ea"/>
                <a:cs typeface="Times New Roman" panose="02020603050405020304" pitchFamily="18" charset="0"/>
              </a:rPr>
              <a:t>中编写</a:t>
            </a:r>
            <a:r>
              <a:rPr lang="en-US" altLang="zh-CN" kern="100" dirty="0">
                <a:solidFill>
                  <a:schemeClr val="tx1">
                    <a:lumMod val="75000"/>
                    <a:lumOff val="25000"/>
                  </a:schemeClr>
                </a:solidFill>
                <a:latin typeface="+mn-ea"/>
              </a:rPr>
              <a:t>Python</a:t>
            </a:r>
            <a:r>
              <a:rPr lang="zh-CN" altLang="zh-CN" kern="100" dirty="0">
                <a:solidFill>
                  <a:schemeClr val="tx1">
                    <a:lumMod val="75000"/>
                    <a:lumOff val="25000"/>
                  </a:schemeClr>
                </a:solidFill>
                <a:latin typeface="+mn-ea"/>
                <a:cs typeface="Times New Roman" panose="02020603050405020304" pitchFamily="18" charset="0"/>
              </a:rPr>
              <a:t>程序。在编写时，要注意添加注释，并注意程序内的缩进</a:t>
            </a:r>
            <a:r>
              <a:rPr lang="zh-CN" altLang="en-US" kern="100" dirty="0">
                <a:solidFill>
                  <a:schemeClr val="tx1">
                    <a:lumMod val="75000"/>
                    <a:lumOff val="25000"/>
                  </a:schemeClr>
                </a:solidFill>
                <a:latin typeface="+mn-ea"/>
                <a:cs typeface="Times New Roman" panose="02020603050405020304" pitchFamily="18" charset="0"/>
              </a:rPr>
              <a:t>。</a:t>
            </a:r>
            <a:endParaRPr lang="zh-CN" altLang="en-US" kern="100" dirty="0">
              <a:solidFill>
                <a:schemeClr val="tx1">
                  <a:lumMod val="75000"/>
                  <a:lumOff val="25000"/>
                </a:schemeClr>
              </a:solidFill>
              <a:latin typeface="+mn-ea"/>
              <a:cs typeface="Times New Roman" panose="02020603050405020304" pitchFamily="18" charset="0"/>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1.4.2 </a:t>
            </a:r>
            <a:r>
              <a:rPr lang="zh-CN" altLang="zh-CN" dirty="0"/>
              <a:t>实例：节日贺卡</a:t>
            </a:r>
            <a:endParaRPr lang="zh-CN" altLang="zh-CN" dirty="0"/>
          </a:p>
        </p:txBody>
      </p:sp>
      <p:sp>
        <p:nvSpPr>
          <p:cNvPr id="4" name="内容占位符 3"/>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pic>
        <p:nvPicPr>
          <p:cNvPr id="5" name="内容占位符 4" descr="0003"/>
          <p:cNvPicPr>
            <a:picLocks noGrp="1"/>
          </p:cNvPicPr>
          <p:nvPr>
            <p:ph sz="quarter" idx="14"/>
          </p:nvPr>
        </p:nvPicPr>
        <p:blipFill>
          <a:blip r:embed="rId1">
            <a:extLst>
              <a:ext uri="{28A0092B-C50C-407E-A947-70E740481C1C}">
                <a14:useLocalDpi xmlns:a14="http://schemas.microsoft.com/office/drawing/2010/main" val="0"/>
              </a:ext>
            </a:extLst>
          </a:blip>
          <a:srcRect/>
          <a:stretch>
            <a:fillRect/>
          </a:stretch>
        </p:blipFill>
        <p:spPr bwMode="auto">
          <a:xfrm>
            <a:off x="2030282" y="2476116"/>
            <a:ext cx="4652560" cy="3015949"/>
          </a:xfrm>
          <a:prstGeom prst="rect">
            <a:avLst/>
          </a:prstGeom>
          <a:noFill/>
          <a:ln>
            <a:noFill/>
          </a:ln>
        </p:spPr>
      </p:pic>
      <p:sp>
        <p:nvSpPr>
          <p:cNvPr id="6" name="矩形 5"/>
          <p:cNvSpPr/>
          <p:nvPr/>
        </p:nvSpPr>
        <p:spPr>
          <a:xfrm>
            <a:off x="1523166" y="1638803"/>
            <a:ext cx="5456368" cy="646331"/>
          </a:xfrm>
          <a:prstGeom prst="rect">
            <a:avLst/>
          </a:prstGeom>
        </p:spPr>
        <p:txBody>
          <a:bodyPr wrap="square">
            <a:spAutoFit/>
          </a:bodyPr>
          <a:lstStyle/>
          <a:p>
            <a:pPr indent="457200"/>
            <a:r>
              <a:rPr lang="zh-CN" altLang="zh-CN" kern="100" dirty="0">
                <a:solidFill>
                  <a:schemeClr val="tx1">
                    <a:lumMod val="75000"/>
                    <a:lumOff val="25000"/>
                  </a:schemeClr>
                </a:solidFill>
                <a:latin typeface="+mn-ea"/>
                <a:cs typeface="Times New Roman" panose="02020603050405020304" pitchFamily="18" charset="0"/>
              </a:rPr>
              <a:t>点击该窗口右上角的绿色三角形按钮，或按下键盘上</a:t>
            </a:r>
            <a:r>
              <a:rPr lang="en-US" altLang="zh-CN" kern="100" dirty="0">
                <a:solidFill>
                  <a:schemeClr val="tx1">
                    <a:lumMod val="75000"/>
                    <a:lumOff val="25000"/>
                  </a:schemeClr>
                </a:solidFill>
                <a:latin typeface="+mn-ea"/>
              </a:rPr>
              <a:t>SHIFT+F10</a:t>
            </a:r>
            <a:r>
              <a:rPr lang="zh-CN" altLang="zh-CN" kern="100" dirty="0">
                <a:solidFill>
                  <a:schemeClr val="tx1">
                    <a:lumMod val="75000"/>
                    <a:lumOff val="25000"/>
                  </a:schemeClr>
                </a:solidFill>
                <a:latin typeface="+mn-ea"/>
                <a:cs typeface="Times New Roman" panose="02020603050405020304" pitchFamily="18" charset="0"/>
              </a:rPr>
              <a:t>运行程序，运行结果</a:t>
            </a:r>
            <a:r>
              <a:rPr lang="zh-CN" altLang="en-US" kern="100" dirty="0">
                <a:solidFill>
                  <a:schemeClr val="tx1">
                    <a:lumMod val="75000"/>
                    <a:lumOff val="25000"/>
                  </a:schemeClr>
                </a:solidFill>
                <a:latin typeface="+mn-ea"/>
                <a:cs typeface="Times New Roman" panose="02020603050405020304" pitchFamily="18" charset="0"/>
              </a:rPr>
              <a:t>如下。</a:t>
            </a:r>
            <a:endParaRPr lang="zh-CN" altLang="en-US" kern="100" dirty="0">
              <a:solidFill>
                <a:schemeClr val="tx1">
                  <a:lumMod val="75000"/>
                  <a:lumOff val="25000"/>
                </a:schemeClr>
              </a:solidFill>
              <a:latin typeface="+mn-ea"/>
              <a:cs typeface="Times New Roman" panose="02020603050405020304" pitchFamily="18" charset="0"/>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1.4.3 </a:t>
            </a:r>
            <a:r>
              <a:rPr lang="zh-CN" altLang="zh-CN" dirty="0"/>
              <a:t>程序剖析</a:t>
            </a:r>
            <a:endParaRPr lang="zh-CN" altLang="zh-CN" dirty="0"/>
          </a:p>
        </p:txBody>
      </p:sp>
      <p:sp>
        <p:nvSpPr>
          <p:cNvPr id="3" name="内容占位符 2"/>
          <p:cNvSpPr>
            <a:spLocks noGrp="1"/>
          </p:cNvSpPr>
          <p:nvPr>
            <p:ph sz="quarter" idx="14"/>
          </p:nvPr>
        </p:nvSpPr>
        <p:spPr/>
        <p:txBody>
          <a:bodyPr>
            <a:normAutofit/>
          </a:bodyPr>
          <a:lstStyle/>
          <a:p>
            <a:pPr indent="457200">
              <a:lnSpc>
                <a:spcPct val="100000"/>
              </a:lnSpc>
            </a:pPr>
            <a:r>
              <a:rPr lang="zh-CN" altLang="zh-CN" sz="1800" dirty="0">
                <a:solidFill>
                  <a:schemeClr val="tx1">
                    <a:lumMod val="75000"/>
                    <a:lumOff val="25000"/>
                  </a:schemeClr>
                </a:solidFill>
                <a:latin typeface="+mn-ea"/>
              </a:rPr>
              <a:t>在该程序文件的开头编写了注释，简单说明了我们编写的这个程序要实现的功能、编写者和编写时间等，便于今后对这个程序的后续修改和维护。</a:t>
            </a:r>
            <a:endParaRPr lang="zh-CN" altLang="zh-CN" sz="1800" dirty="0">
              <a:solidFill>
                <a:schemeClr val="tx1">
                  <a:lumMod val="75000"/>
                  <a:lumOff val="25000"/>
                </a:schemeClr>
              </a:solidFill>
              <a:latin typeface="+mn-ea"/>
            </a:endParaRPr>
          </a:p>
          <a:p>
            <a:pPr indent="457200">
              <a:lnSpc>
                <a:spcPct val="100000"/>
              </a:lnSpc>
            </a:pPr>
            <a:r>
              <a:rPr lang="zh-CN" altLang="zh-CN" sz="1800" dirty="0">
                <a:solidFill>
                  <a:schemeClr val="tx1">
                    <a:lumMod val="75000"/>
                    <a:lumOff val="25000"/>
                  </a:schemeClr>
                </a:solidFill>
                <a:latin typeface="+mn-ea"/>
              </a:rPr>
              <a:t>然后，定义了三个变量：</a:t>
            </a:r>
            <a:r>
              <a:rPr lang="en-US" altLang="zh-CN" sz="1800" dirty="0">
                <a:solidFill>
                  <a:srgbClr val="00B0F0"/>
                </a:solidFill>
                <a:latin typeface="+mn-ea"/>
              </a:rPr>
              <a:t>holiday</a:t>
            </a:r>
            <a:r>
              <a:rPr lang="zh-CN" altLang="zh-CN" sz="1800" dirty="0">
                <a:solidFill>
                  <a:srgbClr val="00B0F0"/>
                </a:solidFill>
                <a:latin typeface="+mn-ea"/>
              </a:rPr>
              <a:t>、</a:t>
            </a:r>
            <a:r>
              <a:rPr lang="en-US" altLang="zh-CN" sz="1800" dirty="0" err="1">
                <a:solidFill>
                  <a:srgbClr val="00B0F0"/>
                </a:solidFill>
                <a:latin typeface="+mn-ea"/>
              </a:rPr>
              <a:t>To_name</a:t>
            </a:r>
            <a:r>
              <a:rPr lang="zh-CN" altLang="zh-CN" sz="1800" dirty="0">
                <a:solidFill>
                  <a:srgbClr val="00B0F0"/>
                </a:solidFill>
                <a:latin typeface="+mn-ea"/>
              </a:rPr>
              <a:t>和</a:t>
            </a:r>
            <a:r>
              <a:rPr lang="en-US" altLang="zh-CN" sz="1800" dirty="0" err="1">
                <a:solidFill>
                  <a:srgbClr val="00B0F0"/>
                </a:solidFill>
                <a:latin typeface="+mn-ea"/>
              </a:rPr>
              <a:t>Fr_name</a:t>
            </a:r>
            <a:r>
              <a:rPr lang="zh-CN" altLang="zh-CN" sz="1800" dirty="0">
                <a:solidFill>
                  <a:schemeClr val="tx1">
                    <a:lumMod val="75000"/>
                    <a:lumOff val="25000"/>
                  </a:schemeClr>
                </a:solidFill>
                <a:latin typeface="+mn-ea"/>
              </a:rPr>
              <a:t>，且使用</a:t>
            </a:r>
            <a:r>
              <a:rPr lang="en-US" altLang="zh-CN" sz="1800" dirty="0">
                <a:solidFill>
                  <a:srgbClr val="00B0F0"/>
                </a:solidFill>
                <a:latin typeface="+mn-ea"/>
              </a:rPr>
              <a:t>input()</a:t>
            </a:r>
            <a:r>
              <a:rPr lang="zh-CN" altLang="zh-CN" sz="1800" dirty="0">
                <a:solidFill>
                  <a:srgbClr val="00B0F0"/>
                </a:solidFill>
                <a:latin typeface="+mn-ea"/>
              </a:rPr>
              <a:t>函数</a:t>
            </a:r>
            <a:r>
              <a:rPr lang="zh-CN" altLang="zh-CN" sz="1800" dirty="0">
                <a:solidFill>
                  <a:schemeClr val="tx1">
                    <a:lumMod val="75000"/>
                    <a:lumOff val="25000"/>
                  </a:schemeClr>
                </a:solidFill>
                <a:latin typeface="+mn-ea"/>
              </a:rPr>
              <a:t>接收键盘输入的字符，为它们赋值。最后，使用</a:t>
            </a:r>
            <a:r>
              <a:rPr lang="en-US" altLang="zh-CN" sz="1800" dirty="0">
                <a:solidFill>
                  <a:srgbClr val="00B0F0"/>
                </a:solidFill>
                <a:latin typeface="+mn-ea"/>
              </a:rPr>
              <a:t>print()</a:t>
            </a:r>
            <a:r>
              <a:rPr lang="zh-CN" altLang="zh-CN" sz="1800" dirty="0">
                <a:solidFill>
                  <a:srgbClr val="00B0F0"/>
                </a:solidFill>
                <a:latin typeface="+mn-ea"/>
              </a:rPr>
              <a:t>函数</a:t>
            </a:r>
            <a:r>
              <a:rPr lang="zh-CN" altLang="zh-CN" sz="1800" dirty="0">
                <a:solidFill>
                  <a:schemeClr val="tx1">
                    <a:lumMod val="75000"/>
                    <a:lumOff val="25000"/>
                  </a:schemeClr>
                </a:solidFill>
                <a:latin typeface="+mn-ea"/>
              </a:rPr>
              <a:t>输出贺卡内容，</a:t>
            </a:r>
            <a:r>
              <a:rPr lang="en-US" altLang="zh-CN" sz="1800" dirty="0">
                <a:solidFill>
                  <a:schemeClr val="tx1">
                    <a:lumMod val="75000"/>
                    <a:lumOff val="25000"/>
                  </a:schemeClr>
                </a:solidFill>
                <a:latin typeface="+mn-ea"/>
              </a:rPr>
              <a:t>print()</a:t>
            </a:r>
            <a:r>
              <a:rPr lang="zh-CN" altLang="zh-CN" sz="1800" dirty="0">
                <a:solidFill>
                  <a:schemeClr val="tx1">
                    <a:lumMod val="75000"/>
                    <a:lumOff val="25000"/>
                  </a:schemeClr>
                </a:solidFill>
                <a:latin typeface="+mn-ea"/>
              </a:rPr>
              <a:t>没有参数时输出空行。</a:t>
            </a:r>
            <a:endParaRPr lang="zh-CN" altLang="zh-CN" sz="1800" dirty="0">
              <a:solidFill>
                <a:schemeClr val="tx1">
                  <a:lumMod val="75000"/>
                  <a:lumOff val="25000"/>
                </a:schemeClr>
              </a:solidFill>
              <a:latin typeface="+mn-ea"/>
            </a:endParaRPr>
          </a:p>
          <a:p>
            <a:pPr indent="457200">
              <a:lnSpc>
                <a:spcPct val="100000"/>
              </a:lnSpc>
            </a:pPr>
            <a:r>
              <a:rPr lang="zh-CN" altLang="zh-CN" sz="1800" dirty="0">
                <a:solidFill>
                  <a:schemeClr val="tx1">
                    <a:lumMod val="75000"/>
                    <a:lumOff val="25000"/>
                  </a:schemeClr>
                </a:solidFill>
                <a:latin typeface="+mn-ea"/>
              </a:rPr>
              <a:t>在每个代码行后面，我们使用了</a:t>
            </a:r>
            <a:r>
              <a:rPr lang="zh-CN" altLang="zh-CN" sz="1800" dirty="0">
                <a:solidFill>
                  <a:srgbClr val="00B0F0"/>
                </a:solidFill>
                <a:latin typeface="+mn-ea"/>
              </a:rPr>
              <a:t>“</a:t>
            </a:r>
            <a:r>
              <a:rPr lang="en-US" altLang="zh-CN" sz="1800" dirty="0">
                <a:solidFill>
                  <a:srgbClr val="00B0F0"/>
                </a:solidFill>
                <a:latin typeface="+mn-ea"/>
              </a:rPr>
              <a:t>#</a:t>
            </a:r>
            <a:r>
              <a:rPr lang="zh-CN" altLang="zh-CN" sz="1800" dirty="0">
                <a:solidFill>
                  <a:srgbClr val="00B0F0"/>
                </a:solidFill>
                <a:latin typeface="+mn-ea"/>
              </a:rPr>
              <a:t>”添加注释</a:t>
            </a:r>
            <a:r>
              <a:rPr lang="zh-CN" altLang="zh-CN" sz="1800" dirty="0">
                <a:solidFill>
                  <a:schemeClr val="tx1">
                    <a:lumMod val="75000"/>
                    <a:lumOff val="25000"/>
                  </a:schemeClr>
                </a:solidFill>
                <a:latin typeface="+mn-ea"/>
              </a:rPr>
              <a:t>，是为了便于大家的阅读和理解，不过实际项目中可能不需要在每行都添加注释。</a:t>
            </a:r>
            <a:endParaRPr lang="zh-CN" altLang="zh-CN" sz="1800" dirty="0">
              <a:latin typeface="+mn-ea"/>
            </a:endParaRPr>
          </a:p>
          <a:p>
            <a:pPr indent="457200">
              <a:lnSpc>
                <a:spcPct val="100000"/>
              </a:lnSpc>
            </a:pPr>
            <a:endParaRPr lang="zh-CN" altLang="en-US" sz="1800" dirty="0">
              <a:latin typeface="+mn-ea"/>
            </a:endParaRPr>
          </a:p>
        </p:txBody>
      </p:sp>
      <p:sp>
        <p:nvSpPr>
          <p:cNvPr id="4" name="内容占位符 3"/>
          <p:cNvSpPr>
            <a:spLocks noGrp="1"/>
          </p:cNvSpPr>
          <p:nvPr>
            <p:ph sz="quarter" idx="15"/>
          </p:nvPr>
        </p:nvSpPr>
        <p:spPr>
          <a:xfrm>
            <a:off x="244802" y="104401"/>
            <a:ext cx="3732213" cy="571500"/>
          </a:xfrm>
        </p:spPr>
        <p:txBody>
          <a:bodyPr/>
          <a:lstStyle/>
          <a:p>
            <a:r>
              <a:rPr lang="en-US" altLang="zh-CN" dirty="0"/>
              <a:t>1.4 </a:t>
            </a:r>
            <a:r>
              <a:rPr lang="zh-CN" altLang="zh-CN" dirty="0"/>
              <a:t>实验</a:t>
            </a:r>
            <a:endParaRPr lang="zh-CN" altLang="en-US" dirty="0"/>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第一章  </a:t>
            </a:r>
            <a:r>
              <a:rPr lang="en-US" altLang="zh-CN" dirty="0"/>
              <a:t>Python3</a:t>
            </a:r>
            <a:r>
              <a:rPr lang="zh-CN" altLang="en-US" dirty="0"/>
              <a:t>概述</a:t>
            </a:r>
            <a:endParaRPr lang="zh-CN" altLang="en-US" dirty="0"/>
          </a:p>
        </p:txBody>
      </p:sp>
      <p:sp>
        <p:nvSpPr>
          <p:cNvPr id="3" name="文本占位符 2"/>
          <p:cNvSpPr>
            <a:spLocks noGrp="1"/>
          </p:cNvSpPr>
          <p:nvPr>
            <p:ph type="body" sz="quarter" idx="14"/>
          </p:nvPr>
        </p:nvSpPr>
        <p:spPr/>
        <p:txBody>
          <a:bodyPr>
            <a:normAutofit fontScale="90000"/>
          </a:bodyPr>
          <a:lstStyle/>
          <a:p>
            <a:pPr marL="0" indent="0">
              <a:buNone/>
            </a:pPr>
            <a:r>
              <a:rPr lang="en-US" altLang="zh-CN" dirty="0">
                <a:solidFill>
                  <a:schemeClr val="tx1">
                    <a:lumMod val="75000"/>
                    <a:lumOff val="25000"/>
                  </a:schemeClr>
                </a:solidFill>
              </a:rPr>
              <a:t>1.1 Python </a:t>
            </a:r>
            <a:r>
              <a:rPr lang="zh-CN" altLang="en-US" dirty="0">
                <a:solidFill>
                  <a:schemeClr val="tx1">
                    <a:lumMod val="75000"/>
                    <a:lumOff val="25000"/>
                  </a:schemeClr>
                </a:solidFill>
              </a:rPr>
              <a:t>简介</a:t>
            </a:r>
            <a:endParaRPr lang="en-US" altLang="zh-CN" dirty="0">
              <a:solidFill>
                <a:schemeClr val="tx1">
                  <a:lumMod val="75000"/>
                  <a:lumOff val="25000"/>
                </a:schemeClr>
              </a:solidFill>
            </a:endParaRPr>
          </a:p>
        </p:txBody>
      </p:sp>
      <p:sp>
        <p:nvSpPr>
          <p:cNvPr id="4" name="文本占位符 3"/>
          <p:cNvSpPr>
            <a:spLocks noGrp="1"/>
          </p:cNvSpPr>
          <p:nvPr>
            <p:ph type="body" sz="quarter" idx="15"/>
          </p:nvPr>
        </p:nvSpPr>
        <p:spPr/>
        <p:txBody>
          <a:bodyPr/>
          <a:lstStyle/>
          <a:p>
            <a:pPr marL="0" indent="0">
              <a:buNone/>
            </a:pPr>
            <a:r>
              <a:rPr lang="en-US" altLang="zh-CN" dirty="0">
                <a:solidFill>
                  <a:schemeClr val="tx1">
                    <a:lumMod val="75000"/>
                    <a:lumOff val="25000"/>
                  </a:schemeClr>
                </a:solidFill>
              </a:rPr>
              <a:t>1.2 Python</a:t>
            </a:r>
            <a:r>
              <a:rPr lang="zh-CN" altLang="en-US" dirty="0">
                <a:solidFill>
                  <a:schemeClr val="tx1">
                    <a:lumMod val="75000"/>
                    <a:lumOff val="25000"/>
                  </a:schemeClr>
                </a:solidFill>
              </a:rPr>
              <a:t>环境构建</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p:txBody>
          <a:bodyPr/>
          <a:lstStyle/>
          <a:p>
            <a:pPr marL="0" indent="0">
              <a:buNone/>
            </a:pPr>
            <a:r>
              <a:rPr lang="en-US" altLang="zh-CN" dirty="0">
                <a:solidFill>
                  <a:schemeClr val="tx1">
                    <a:lumMod val="75000"/>
                    <a:lumOff val="25000"/>
                  </a:schemeClr>
                </a:solidFill>
              </a:rPr>
              <a:t>1.3 </a:t>
            </a:r>
            <a:r>
              <a:rPr lang="zh-CN" altLang="en-US" dirty="0">
                <a:solidFill>
                  <a:schemeClr val="tx1">
                    <a:lumMod val="75000"/>
                    <a:lumOff val="25000"/>
                  </a:schemeClr>
                </a:solidFill>
              </a:rPr>
              <a:t>第一个程序 </a:t>
            </a:r>
            <a:r>
              <a:rPr lang="en-US" altLang="zh-CN" dirty="0">
                <a:solidFill>
                  <a:schemeClr val="tx1">
                    <a:lumMod val="75000"/>
                    <a:lumOff val="25000"/>
                  </a:schemeClr>
                </a:solidFill>
              </a:rPr>
              <a:t>Hello World </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p:txBody>
          <a:bodyPr/>
          <a:lstStyle/>
          <a:p>
            <a:pPr marL="0" indent="0">
              <a:buNone/>
            </a:pPr>
            <a:r>
              <a:rPr lang="en-US" altLang="zh-CN" dirty="0">
                <a:solidFill>
                  <a:schemeClr val="tx1">
                    <a:lumMod val="75000"/>
                    <a:lumOff val="25000"/>
                  </a:schemeClr>
                </a:solidFill>
              </a:rPr>
              <a:t>1.4 </a:t>
            </a:r>
            <a:r>
              <a:rPr lang="zh-CN" altLang="en-US" dirty="0">
                <a:solidFill>
                  <a:schemeClr val="tx1">
                    <a:lumMod val="75000"/>
                    <a:lumOff val="25000"/>
                  </a:schemeClr>
                </a:solidFill>
              </a:rPr>
              <a:t>实验</a:t>
            </a:r>
            <a:endParaRPr lang="zh-CN" altLang="en-US" dirty="0">
              <a:solidFill>
                <a:schemeClr val="tx1">
                  <a:lumMod val="75000"/>
                  <a:lumOff val="25000"/>
                </a:schemeClr>
              </a:solidFill>
            </a:endParaRPr>
          </a:p>
        </p:txBody>
      </p:sp>
      <p:sp>
        <p:nvSpPr>
          <p:cNvPr id="8" name="文本占位符 7"/>
          <p:cNvSpPr>
            <a:spLocks noGrp="1"/>
          </p:cNvSpPr>
          <p:nvPr>
            <p:ph type="body" sz="quarter" idx="19"/>
          </p:nvPr>
        </p:nvSpPr>
        <p:spPr/>
        <p:txBody>
          <a:bodyPr/>
          <a:lstStyle/>
          <a:p>
            <a:pPr marL="0" indent="0">
              <a:buNone/>
            </a:pPr>
            <a:r>
              <a:rPr lang="en-US" altLang="zh-CN" dirty="0">
                <a:solidFill>
                  <a:schemeClr val="bg1"/>
                </a:solidFill>
              </a:rPr>
              <a:t>1.5 </a:t>
            </a:r>
            <a:r>
              <a:rPr lang="zh-CN" altLang="en-US" dirty="0">
                <a:solidFill>
                  <a:schemeClr val="bg1"/>
                </a:solidFill>
              </a:rPr>
              <a:t>小结</a:t>
            </a:r>
            <a:endParaRPr lang="zh-CN" alt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ph sz="quarter" idx="14"/>
          </p:nvPr>
        </p:nvSpPr>
        <p:spPr/>
        <p:txBody>
          <a:bodyPr>
            <a:normAutofit/>
          </a:bodyPr>
          <a:lstStyle/>
          <a:p>
            <a:pPr indent="457200">
              <a:lnSpc>
                <a:spcPct val="100000"/>
              </a:lnSpc>
            </a:pPr>
            <a:r>
              <a:rPr lang="zh-CN" altLang="zh-CN" sz="1800" dirty="0">
                <a:solidFill>
                  <a:schemeClr val="tx1">
                    <a:lumMod val="75000"/>
                    <a:lumOff val="25000"/>
                  </a:schemeClr>
                </a:solidFill>
                <a:latin typeface="+mn-ea"/>
              </a:rPr>
              <a:t>本章简单介绍了</a:t>
            </a:r>
            <a:r>
              <a:rPr lang="en-US" altLang="zh-CN" sz="1800" dirty="0">
                <a:solidFill>
                  <a:schemeClr val="tx1">
                    <a:lumMod val="75000"/>
                    <a:lumOff val="25000"/>
                  </a:schemeClr>
                </a:solidFill>
                <a:latin typeface="+mn-ea"/>
              </a:rPr>
              <a:t>Python </a:t>
            </a:r>
            <a:r>
              <a:rPr lang="zh-CN" altLang="zh-CN" sz="1800" dirty="0">
                <a:solidFill>
                  <a:schemeClr val="tx1">
                    <a:lumMod val="75000"/>
                    <a:lumOff val="25000"/>
                  </a:schemeClr>
                </a:solidFill>
                <a:latin typeface="+mn-ea"/>
              </a:rPr>
              <a:t>的发展历程和特性，</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版本的选择，</a:t>
            </a:r>
            <a:r>
              <a:rPr lang="en-US" altLang="zh-CN" sz="1800" dirty="0">
                <a:solidFill>
                  <a:schemeClr val="tx1">
                    <a:lumMod val="75000"/>
                    <a:lumOff val="25000"/>
                  </a:schemeClr>
                </a:solidFill>
                <a:latin typeface="+mn-ea"/>
              </a:rPr>
              <a:t>Python 3.6.5</a:t>
            </a:r>
            <a:r>
              <a:rPr lang="zh-CN" altLang="zh-CN" sz="1800" dirty="0">
                <a:solidFill>
                  <a:schemeClr val="tx1">
                    <a:lumMod val="75000"/>
                    <a:lumOff val="25000"/>
                  </a:schemeClr>
                </a:solidFill>
                <a:latin typeface="+mn-ea"/>
              </a:rPr>
              <a:t>版本在主流操作系统上的安装方法，</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自带的集成开发和学习环境</a:t>
            </a:r>
            <a:r>
              <a:rPr lang="en-US" altLang="zh-CN" sz="1800" dirty="0">
                <a:solidFill>
                  <a:schemeClr val="tx1">
                    <a:lumMod val="75000"/>
                    <a:lumOff val="25000"/>
                  </a:schemeClr>
                </a:solidFill>
                <a:latin typeface="+mn-ea"/>
              </a:rPr>
              <a:t>IDLE</a:t>
            </a:r>
            <a:r>
              <a:rPr lang="zh-CN" altLang="zh-CN" sz="1800" dirty="0">
                <a:solidFill>
                  <a:schemeClr val="tx1">
                    <a:lumMod val="75000"/>
                    <a:lumOff val="25000"/>
                  </a:schemeClr>
                </a:solidFill>
                <a:latin typeface="+mn-ea"/>
              </a:rPr>
              <a:t>的使用方法，以及另一种</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集成开发环境</a:t>
            </a:r>
            <a:r>
              <a:rPr lang="en-US" altLang="zh-CN" sz="1800" dirty="0">
                <a:solidFill>
                  <a:schemeClr val="tx1">
                    <a:lumMod val="75000"/>
                    <a:lumOff val="25000"/>
                  </a:schemeClr>
                </a:solidFill>
                <a:latin typeface="+mn-ea"/>
              </a:rPr>
              <a:t>PyCharm</a:t>
            </a:r>
            <a:r>
              <a:rPr lang="zh-CN" altLang="zh-CN" sz="1800" dirty="0">
                <a:solidFill>
                  <a:schemeClr val="tx1">
                    <a:lumMod val="75000"/>
                    <a:lumOff val="25000"/>
                  </a:schemeClr>
                </a:solidFill>
                <a:latin typeface="+mn-ea"/>
              </a:rPr>
              <a:t>的安装和使用。</a:t>
            </a:r>
            <a:endParaRPr lang="zh-CN" altLang="zh-CN" sz="1800" dirty="0">
              <a:solidFill>
                <a:schemeClr val="tx1">
                  <a:lumMod val="75000"/>
                  <a:lumOff val="25000"/>
                </a:schemeClr>
              </a:solidFill>
              <a:latin typeface="+mn-ea"/>
            </a:endParaRPr>
          </a:p>
          <a:p>
            <a:pPr indent="457200">
              <a:lnSpc>
                <a:spcPct val="100000"/>
              </a:lnSpc>
            </a:pPr>
            <a:r>
              <a:rPr lang="zh-CN" altLang="zh-CN" sz="1800" dirty="0">
                <a:solidFill>
                  <a:schemeClr val="tx1">
                    <a:lumMod val="75000"/>
                    <a:lumOff val="25000"/>
                  </a:schemeClr>
                </a:solidFill>
                <a:latin typeface="+mn-ea"/>
              </a:rPr>
              <a:t>根据</a:t>
            </a:r>
            <a:r>
              <a:rPr lang="en-US" altLang="zh-CN" sz="1800" dirty="0">
                <a:solidFill>
                  <a:schemeClr val="tx1">
                    <a:lumMod val="75000"/>
                    <a:lumOff val="25000"/>
                  </a:schemeClr>
                </a:solidFill>
                <a:latin typeface="+mn-ea"/>
              </a:rPr>
              <a:t>IEEE Spectrum</a:t>
            </a:r>
            <a:r>
              <a:rPr lang="zh-CN" altLang="zh-CN" sz="1800" dirty="0">
                <a:solidFill>
                  <a:schemeClr val="tx1">
                    <a:lumMod val="75000"/>
                    <a:lumOff val="25000"/>
                  </a:schemeClr>
                </a:solidFill>
                <a:latin typeface="+mn-ea"/>
              </a:rPr>
              <a:t>于</a:t>
            </a:r>
            <a:r>
              <a:rPr lang="en-US" altLang="zh-CN" sz="1800" dirty="0">
                <a:solidFill>
                  <a:schemeClr val="tx1">
                    <a:lumMod val="75000"/>
                    <a:lumOff val="25000"/>
                  </a:schemeClr>
                </a:solidFill>
                <a:latin typeface="+mn-ea"/>
              </a:rPr>
              <a:t>2017</a:t>
            </a:r>
            <a:r>
              <a:rPr lang="zh-CN" altLang="zh-CN" sz="1800" dirty="0">
                <a:solidFill>
                  <a:schemeClr val="tx1">
                    <a:lumMod val="75000"/>
                    <a:lumOff val="25000"/>
                  </a:schemeClr>
                </a:solidFill>
                <a:latin typeface="+mn-ea"/>
              </a:rPr>
              <a:t>年发布的一份研究报告显示，</a:t>
            </a:r>
            <a:r>
              <a:rPr lang="en-US" altLang="zh-CN" sz="1800" dirty="0">
                <a:solidFill>
                  <a:schemeClr val="tx1">
                    <a:lumMod val="75000"/>
                    <a:lumOff val="25000"/>
                  </a:schemeClr>
                </a:solidFill>
                <a:latin typeface="+mn-ea"/>
              </a:rPr>
              <a:t>Python </a:t>
            </a:r>
            <a:r>
              <a:rPr lang="zh-CN" altLang="zh-CN" sz="1800" dirty="0">
                <a:solidFill>
                  <a:schemeClr val="tx1">
                    <a:lumMod val="75000"/>
                    <a:lumOff val="25000"/>
                  </a:schemeClr>
                </a:solidFill>
                <a:latin typeface="+mn-ea"/>
              </a:rPr>
              <a:t>超越了</a:t>
            </a:r>
            <a:r>
              <a:rPr lang="en-US" altLang="zh-CN" sz="1800" dirty="0">
                <a:solidFill>
                  <a:schemeClr val="tx1">
                    <a:lumMod val="75000"/>
                    <a:lumOff val="25000"/>
                  </a:schemeClr>
                </a:solidFill>
                <a:latin typeface="+mn-ea"/>
              </a:rPr>
              <a:t>C</a:t>
            </a:r>
            <a:r>
              <a:rPr lang="zh-CN" altLang="zh-CN" sz="1800" dirty="0">
                <a:solidFill>
                  <a:schemeClr val="tx1">
                    <a:lumMod val="75000"/>
                    <a:lumOff val="25000"/>
                  </a:schemeClr>
                </a:solidFill>
                <a:latin typeface="+mn-ea"/>
              </a:rPr>
              <a:t>和</a:t>
            </a:r>
            <a:r>
              <a:rPr lang="en-US" altLang="zh-CN" sz="1800" dirty="0">
                <a:solidFill>
                  <a:schemeClr val="tx1">
                    <a:lumMod val="75000"/>
                    <a:lumOff val="25000"/>
                  </a:schemeClr>
                </a:solidFill>
                <a:latin typeface="+mn-ea"/>
              </a:rPr>
              <a:t>Java</a:t>
            </a:r>
            <a:r>
              <a:rPr lang="zh-CN" altLang="zh-CN" sz="1800" dirty="0">
                <a:solidFill>
                  <a:schemeClr val="tx1">
                    <a:lumMod val="75000"/>
                    <a:lumOff val="25000"/>
                  </a:schemeClr>
                </a:solidFill>
                <a:latin typeface="+mn-ea"/>
              </a:rPr>
              <a:t>，成为世界上最受欢迎的编程语言。重要的是，</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这种简单加愉快的编程语言，在全球掀起了学习和使用的热潮，越来越多的爱好者和团队加入到使用 </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开发应用程序的行列，可以预见的是，</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语言必将成长得更加强大，更加精致，更加完美。</a:t>
            </a:r>
            <a:endParaRPr lang="zh-CN" altLang="zh-CN" sz="1800" dirty="0">
              <a:solidFill>
                <a:schemeClr val="tx1">
                  <a:lumMod val="75000"/>
                  <a:lumOff val="25000"/>
                </a:schemeClr>
              </a:solidFill>
              <a:latin typeface="+mn-ea"/>
            </a:endParaRPr>
          </a:p>
          <a:p>
            <a:pPr indent="457200">
              <a:lnSpc>
                <a:spcPct val="100000"/>
              </a:lnSpc>
            </a:pPr>
            <a:endParaRPr lang="zh-CN" altLang="zh-CN" sz="1800" dirty="0">
              <a:solidFill>
                <a:schemeClr val="tx1">
                  <a:lumMod val="75000"/>
                  <a:lumOff val="25000"/>
                </a:schemeClr>
              </a:solidFill>
              <a:latin typeface="+mn-ea"/>
            </a:endParaRPr>
          </a:p>
        </p:txBody>
      </p:sp>
      <p:sp>
        <p:nvSpPr>
          <p:cNvPr id="11" name="内容占位符 10"/>
          <p:cNvSpPr>
            <a:spLocks noGrp="1"/>
          </p:cNvSpPr>
          <p:nvPr>
            <p:ph sz="quarter" idx="15"/>
          </p:nvPr>
        </p:nvSpPr>
        <p:spPr>
          <a:xfrm>
            <a:off x="244802" y="104401"/>
            <a:ext cx="3732213" cy="571500"/>
          </a:xfrm>
        </p:spPr>
        <p:txBody>
          <a:bodyPr/>
          <a:lstStyle/>
          <a:p>
            <a:r>
              <a:rPr lang="en-US" altLang="zh-CN" dirty="0"/>
              <a:t>1.5</a:t>
            </a:r>
            <a:r>
              <a:rPr lang="zh-CN" altLang="zh-CN" dirty="0"/>
              <a:t>小结</a:t>
            </a:r>
            <a:endParaRPr lang="zh-CN" altLang="en-US" dirty="0"/>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第一章  </a:t>
            </a:r>
            <a:r>
              <a:rPr lang="en-US" altLang="zh-CN" dirty="0"/>
              <a:t>Python3</a:t>
            </a:r>
            <a:r>
              <a:rPr lang="zh-CN" altLang="en-US" dirty="0"/>
              <a:t>概述</a:t>
            </a:r>
            <a:endParaRPr lang="zh-CN" altLang="en-US" dirty="0"/>
          </a:p>
        </p:txBody>
      </p:sp>
      <p:sp>
        <p:nvSpPr>
          <p:cNvPr id="3" name="文本占位符 2"/>
          <p:cNvSpPr>
            <a:spLocks noGrp="1"/>
          </p:cNvSpPr>
          <p:nvPr>
            <p:ph type="body" sz="quarter" idx="14"/>
          </p:nvPr>
        </p:nvSpPr>
        <p:spPr/>
        <p:txBody>
          <a:bodyPr/>
          <a:lstStyle/>
          <a:p>
            <a:pPr marL="0" indent="0">
              <a:buNone/>
            </a:pPr>
            <a:r>
              <a:rPr lang="en-US" altLang="zh-CN" dirty="0">
                <a:solidFill>
                  <a:schemeClr val="tx1">
                    <a:lumMod val="75000"/>
                    <a:lumOff val="25000"/>
                  </a:schemeClr>
                </a:solidFill>
              </a:rPr>
              <a:t>1.1 Python </a:t>
            </a:r>
            <a:r>
              <a:rPr lang="zh-CN" altLang="en-US" dirty="0">
                <a:solidFill>
                  <a:schemeClr val="tx1">
                    <a:lumMod val="75000"/>
                    <a:lumOff val="25000"/>
                  </a:schemeClr>
                </a:solidFill>
              </a:rPr>
              <a:t>简介</a:t>
            </a:r>
            <a:endParaRPr lang="zh-CN" altLang="en-US" dirty="0">
              <a:solidFill>
                <a:schemeClr val="tx1">
                  <a:lumMod val="75000"/>
                  <a:lumOff val="25000"/>
                </a:schemeClr>
              </a:solidFill>
            </a:endParaRPr>
          </a:p>
        </p:txBody>
      </p:sp>
      <p:sp>
        <p:nvSpPr>
          <p:cNvPr id="4" name="文本占位符 3"/>
          <p:cNvSpPr>
            <a:spLocks noGrp="1"/>
          </p:cNvSpPr>
          <p:nvPr>
            <p:ph type="body" sz="quarter" idx="15"/>
          </p:nvPr>
        </p:nvSpPr>
        <p:spPr/>
        <p:txBody>
          <a:bodyPr/>
          <a:lstStyle/>
          <a:p>
            <a:pPr marL="0" indent="0">
              <a:buNone/>
            </a:pPr>
            <a:r>
              <a:rPr lang="en-US" altLang="zh-CN" dirty="0">
                <a:solidFill>
                  <a:schemeClr val="tx1">
                    <a:lumMod val="75000"/>
                    <a:lumOff val="25000"/>
                  </a:schemeClr>
                </a:solidFill>
              </a:rPr>
              <a:t>1.2 Python</a:t>
            </a:r>
            <a:r>
              <a:rPr lang="zh-CN" altLang="en-US" dirty="0">
                <a:solidFill>
                  <a:schemeClr val="tx1">
                    <a:lumMod val="75000"/>
                    <a:lumOff val="25000"/>
                  </a:schemeClr>
                </a:solidFill>
              </a:rPr>
              <a:t>环境构建</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p:txBody>
          <a:bodyPr/>
          <a:lstStyle/>
          <a:p>
            <a:pPr marL="0" indent="0">
              <a:buNone/>
            </a:pPr>
            <a:r>
              <a:rPr lang="en-US" altLang="zh-CN" dirty="0">
                <a:solidFill>
                  <a:schemeClr val="tx1">
                    <a:lumMod val="75000"/>
                    <a:lumOff val="25000"/>
                  </a:schemeClr>
                </a:solidFill>
              </a:rPr>
              <a:t>1.3 </a:t>
            </a:r>
            <a:r>
              <a:rPr lang="zh-CN" altLang="en-US" dirty="0">
                <a:solidFill>
                  <a:schemeClr val="tx1">
                    <a:lumMod val="75000"/>
                    <a:lumOff val="25000"/>
                  </a:schemeClr>
                </a:solidFill>
              </a:rPr>
              <a:t>第一个程序 </a:t>
            </a:r>
            <a:r>
              <a:rPr lang="en-US" altLang="zh-CN" dirty="0">
                <a:solidFill>
                  <a:schemeClr val="tx1">
                    <a:lumMod val="75000"/>
                    <a:lumOff val="25000"/>
                  </a:schemeClr>
                </a:solidFill>
              </a:rPr>
              <a:t>Hello World </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bg1"/>
                </a:solidFill>
              </a:rPr>
              <a:t>习题</a:t>
            </a:r>
            <a:endParaRPr lang="zh-CN" altLang="en-US" dirty="0">
              <a:solidFill>
                <a:schemeClr val="bg1"/>
              </a:solidFill>
            </a:endParaRPr>
          </a:p>
        </p:txBody>
      </p:sp>
      <p:sp>
        <p:nvSpPr>
          <p:cNvPr id="7" name="文本占位符 6"/>
          <p:cNvSpPr>
            <a:spLocks noGrp="1"/>
          </p:cNvSpPr>
          <p:nvPr>
            <p:ph type="body" sz="quarter" idx="18"/>
          </p:nvPr>
        </p:nvSpPr>
        <p:spPr/>
        <p:txBody>
          <a:bodyPr/>
          <a:lstStyle/>
          <a:p>
            <a:pPr marL="0" indent="0">
              <a:buNone/>
            </a:pPr>
            <a:r>
              <a:rPr lang="en-US" altLang="zh-CN" dirty="0">
                <a:solidFill>
                  <a:schemeClr val="tx1">
                    <a:lumMod val="75000"/>
                    <a:lumOff val="25000"/>
                  </a:schemeClr>
                </a:solidFill>
              </a:rPr>
              <a:t>1.4 </a:t>
            </a:r>
            <a:r>
              <a:rPr lang="zh-CN" altLang="en-US" dirty="0">
                <a:solidFill>
                  <a:schemeClr val="tx1">
                    <a:lumMod val="75000"/>
                    <a:lumOff val="25000"/>
                  </a:schemeClr>
                </a:solidFill>
              </a:rPr>
              <a:t>实验</a:t>
            </a:r>
            <a:endParaRPr lang="zh-CN" altLang="en-US" dirty="0">
              <a:solidFill>
                <a:schemeClr val="tx1">
                  <a:lumMod val="75000"/>
                  <a:lumOff val="25000"/>
                </a:schemeClr>
              </a:solidFill>
            </a:endParaRPr>
          </a:p>
        </p:txBody>
      </p:sp>
      <p:sp>
        <p:nvSpPr>
          <p:cNvPr id="8" name="文本占位符 7"/>
          <p:cNvSpPr>
            <a:spLocks noGrp="1"/>
          </p:cNvSpPr>
          <p:nvPr>
            <p:ph type="body" sz="quarter" idx="19"/>
          </p:nvPr>
        </p:nvSpPr>
        <p:spPr/>
        <p:txBody>
          <a:bodyPr/>
          <a:lstStyle/>
          <a:p>
            <a:pPr marL="0" indent="0">
              <a:buNone/>
            </a:pPr>
            <a:r>
              <a:rPr lang="en-US" altLang="zh-CN" dirty="0">
                <a:solidFill>
                  <a:schemeClr val="tx1">
                    <a:lumMod val="75000"/>
                    <a:lumOff val="25000"/>
                  </a:schemeClr>
                </a:solidFill>
              </a:rPr>
              <a:t>1.5 </a:t>
            </a:r>
            <a:r>
              <a:rPr lang="zh-CN" altLang="en-US" dirty="0">
                <a:solidFill>
                  <a:schemeClr val="tx1">
                    <a:lumMod val="75000"/>
                    <a:lumOff val="25000"/>
                  </a:schemeClr>
                </a:solidFill>
              </a:rPr>
              <a:t>小结</a:t>
            </a:r>
            <a:endParaRPr lang="zh-CN" altLang="en-US"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9400" cy="6879590"/>
          </a:xfrm>
          <a:prstGeom prst="rect">
            <a:avLst/>
          </a:prstGeom>
        </p:spPr>
      </p:pic>
      <p:sp>
        <p:nvSpPr>
          <p:cNvPr id="5" name="矩形 4"/>
          <p:cNvSpPr/>
          <p:nvPr/>
        </p:nvSpPr>
        <p:spPr>
          <a:xfrm>
            <a:off x="564073" y="2464268"/>
            <a:ext cx="7961879" cy="1060450"/>
          </a:xfrm>
          <a:prstGeom prst="rect">
            <a:avLst/>
          </a:prstGeom>
        </p:spPr>
        <p:txBody>
          <a:bodyPr wrap="square">
            <a:spAutoFit/>
          </a:bodyPr>
          <a:lstStyle/>
          <a:p>
            <a:pPr>
              <a:lnSpc>
                <a:spcPct val="150000"/>
              </a:lnSpc>
            </a:pPr>
            <a:r>
              <a:rPr altLang="zh-CN" sz="2100" spc="225" dirty="0">
                <a:solidFill>
                  <a:prstClr val="white"/>
                </a:solidFill>
              </a:rPr>
              <a:t>1．简述Python语言的设计特点。</a:t>
            </a:r>
            <a:endParaRPr altLang="zh-CN" sz="2100" spc="225" dirty="0">
              <a:solidFill>
                <a:prstClr val="white"/>
              </a:solidFill>
            </a:endParaRPr>
          </a:p>
          <a:p>
            <a:pPr>
              <a:lnSpc>
                <a:spcPct val="150000"/>
              </a:lnSpc>
            </a:pPr>
            <a:r>
              <a:rPr altLang="zh-CN" sz="2100" spc="225" dirty="0">
                <a:solidFill>
                  <a:prstClr val="white"/>
                </a:solidFill>
              </a:rPr>
              <a:t>2．简述Python2.X和Python3.X的区别。</a:t>
            </a:r>
            <a:endParaRPr altLang="zh-CN" sz="2100" spc="225" dirty="0">
              <a:solidFill>
                <a:prstClr val="white"/>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5"/>
          </p:nvPr>
        </p:nvSpPr>
        <p:spPr>
          <a:xfrm>
            <a:off x="244802" y="104401"/>
            <a:ext cx="3732213" cy="571500"/>
          </a:xfrm>
        </p:spPr>
        <p:txBody>
          <a:bodyPr/>
          <a:lstStyle/>
          <a:p>
            <a:r>
              <a:rPr lang="en-US" altLang="zh-CN" dirty="0"/>
              <a:t>1.1 Python </a:t>
            </a:r>
            <a:r>
              <a:rPr lang="zh-CN" altLang="en-US" dirty="0"/>
              <a:t>简介</a:t>
            </a:r>
            <a:endParaRPr lang="zh-CN" altLang="en-US" dirty="0"/>
          </a:p>
        </p:txBody>
      </p:sp>
      <p:sp>
        <p:nvSpPr>
          <p:cNvPr id="5" name="矩形 3"/>
          <p:cNvSpPr>
            <a:spLocks noChangeArrowheads="1"/>
          </p:cNvSpPr>
          <p:nvPr/>
        </p:nvSpPr>
        <p:spPr bwMode="auto">
          <a:xfrm>
            <a:off x="628650" y="3430202"/>
            <a:ext cx="5511552" cy="1844672"/>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自从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2004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年以后，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的使用率呈线性增长，</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月调查显示</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语言在开发语言中排名第</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，仅次于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Java</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本书使用</a:t>
            </a:r>
            <a:r>
              <a:rPr lang="en-US" altLang="zh-CN" b="1" dirty="0">
                <a:solidFill>
                  <a:schemeClr val="accent6">
                    <a:lumMod val="75000"/>
                  </a:schemeClr>
                </a:solidFill>
                <a:latin typeface="微软雅黑" panose="020B0503020204020204" pitchFamily="34" charset="-122"/>
                <a:ea typeface="微软雅黑" panose="020B0503020204020204" pitchFamily="34" charset="-122"/>
              </a:rPr>
              <a:t>Python3.6.5</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版本，当下官网已经更新至</a:t>
            </a:r>
            <a:r>
              <a:rPr lang="en-US" altLang="zh-CN" b="1" dirty="0">
                <a:solidFill>
                  <a:schemeClr val="accent6">
                    <a:lumMod val="75000"/>
                  </a:schemeClr>
                </a:solidFill>
                <a:latin typeface="微软雅黑" panose="020B0503020204020204" pitchFamily="34" charset="-122"/>
                <a:ea typeface="微软雅黑" panose="020B0503020204020204" pitchFamily="34" charset="-122"/>
              </a:rPr>
              <a:t>3.7</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版本并增加了新特性。</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3"/>
          <p:cNvSpPr>
            <a:spLocks noChangeArrowheads="1"/>
          </p:cNvSpPr>
          <p:nvPr/>
        </p:nvSpPr>
        <p:spPr bwMode="auto">
          <a:xfrm>
            <a:off x="628650" y="1313982"/>
            <a:ext cx="5511552" cy="2152650"/>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Python </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是由一个核心开发团队在维护，吉多仍然占据着至关重要的作用，指导其进展。</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9000"/>
              </a:lnSpc>
              <a:spcAft>
                <a:spcPts val="600"/>
              </a:spcAf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在全世界程序员不断的改进和完善下，</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现今已经成为最受欢迎的程序设计语言之一。</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19582" y="775666"/>
            <a:ext cx="2166441" cy="2720646"/>
          </a:xfrm>
          <a:prstGeom prst="rect">
            <a:avLst/>
          </a:prstGeom>
          <a:noFill/>
          <a:ln w="28575">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文本占位符 1"/>
          <p:cNvSpPr>
            <a:spLocks noGrp="1"/>
          </p:cNvSpPr>
          <p:nvPr>
            <p:ph type="body" sz="quarter" idx="13"/>
          </p:nvPr>
        </p:nvSpPr>
        <p:spPr>
          <a:xfrm>
            <a:off x="819952" y="873243"/>
            <a:ext cx="2502089" cy="343162"/>
          </a:xfrm>
        </p:spPr>
        <p:txBody>
          <a:bodyPr>
            <a:normAutofit lnSpcReduction="20000"/>
          </a:body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1.1.1 Python</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的前世今生</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1.1.2 Python</a:t>
            </a:r>
            <a:r>
              <a:rPr lang="zh-CN" altLang="zh-CN" dirty="0"/>
              <a:t>的应用场合</a:t>
            </a:r>
            <a:endParaRPr lang="zh-CN" altLang="en-US" dirty="0"/>
          </a:p>
        </p:txBody>
      </p:sp>
      <p:sp>
        <p:nvSpPr>
          <p:cNvPr id="4" name="内容占位符 3"/>
          <p:cNvSpPr>
            <a:spLocks noGrp="1"/>
          </p:cNvSpPr>
          <p:nvPr>
            <p:ph sz="quarter" idx="15"/>
          </p:nvPr>
        </p:nvSpPr>
        <p:spPr>
          <a:xfrm>
            <a:off x="244802" y="104401"/>
            <a:ext cx="3732213" cy="571500"/>
          </a:xfrm>
        </p:spPr>
        <p:txBody>
          <a:bodyPr/>
          <a:lstStyle/>
          <a:p>
            <a:r>
              <a:rPr lang="en-US" altLang="zh-CN" dirty="0"/>
              <a:t>1.1 Python </a:t>
            </a:r>
            <a:r>
              <a:rPr lang="zh-CN" altLang="en-US" dirty="0"/>
              <a:t>简介</a:t>
            </a:r>
            <a:endParaRPr lang="zh-CN" altLang="en-US" dirty="0"/>
          </a:p>
          <a:p>
            <a:endParaRPr lang="zh-CN" altLang="en-US" dirty="0"/>
          </a:p>
        </p:txBody>
      </p:sp>
      <p:sp>
        <p:nvSpPr>
          <p:cNvPr id="5" name="Freeform 3"/>
          <p:cNvSpPr/>
          <p:nvPr/>
        </p:nvSpPr>
        <p:spPr bwMode="auto">
          <a:xfrm>
            <a:off x="3145358" y="2592214"/>
            <a:ext cx="387350" cy="2787650"/>
          </a:xfrm>
          <a:custGeom>
            <a:avLst/>
            <a:gdLst>
              <a:gd name="T0" fmla="*/ 0 w 227"/>
              <a:gd name="T1" fmla="*/ 0 h 2178"/>
              <a:gd name="T2" fmla="*/ 2147483647 w 227"/>
              <a:gd name="T3" fmla="*/ 0 h 2178"/>
              <a:gd name="T4" fmla="*/ 2147483647 w 227"/>
              <a:gd name="T5" fmla="*/ 2147483647 h 2178"/>
              <a:gd name="T6" fmla="*/ 0 w 227"/>
              <a:gd name="T7" fmla="*/ 2147483647 h 2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2178">
                <a:moveTo>
                  <a:pt x="0" y="0"/>
                </a:moveTo>
                <a:lnTo>
                  <a:pt x="227" y="0"/>
                </a:lnTo>
                <a:lnTo>
                  <a:pt x="227" y="2178"/>
                </a:lnTo>
                <a:lnTo>
                  <a:pt x="0" y="2178"/>
                </a:lnTo>
              </a:path>
            </a:pathLst>
          </a:custGeom>
          <a:noFill/>
          <a:ln w="19050" cap="flat" cmpd="sng">
            <a:solidFill>
              <a:srgbClr val="5F5F5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6" name="Line 4"/>
          <p:cNvSpPr>
            <a:spLocks noChangeShapeType="1"/>
          </p:cNvSpPr>
          <p:nvPr/>
        </p:nvSpPr>
        <p:spPr bwMode="auto">
          <a:xfrm>
            <a:off x="3161233" y="4384502"/>
            <a:ext cx="773113"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7" name="Line 5"/>
          <p:cNvSpPr>
            <a:spLocks noChangeShapeType="1"/>
          </p:cNvSpPr>
          <p:nvPr/>
        </p:nvSpPr>
        <p:spPr bwMode="auto">
          <a:xfrm>
            <a:off x="3145358" y="3520902"/>
            <a:ext cx="387350"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8" name="Freeform 7"/>
          <p:cNvSpPr/>
          <p:nvPr/>
        </p:nvSpPr>
        <p:spPr bwMode="auto">
          <a:xfrm rot="10800000">
            <a:off x="5898083" y="2539827"/>
            <a:ext cx="385763" cy="2787650"/>
          </a:xfrm>
          <a:custGeom>
            <a:avLst/>
            <a:gdLst>
              <a:gd name="T0" fmla="*/ 0 w 227"/>
              <a:gd name="T1" fmla="*/ 0 h 2178"/>
              <a:gd name="T2" fmla="*/ 2147483647 w 227"/>
              <a:gd name="T3" fmla="*/ 0 h 2178"/>
              <a:gd name="T4" fmla="*/ 2147483647 w 227"/>
              <a:gd name="T5" fmla="*/ 2147483647 h 2178"/>
              <a:gd name="T6" fmla="*/ 0 w 227"/>
              <a:gd name="T7" fmla="*/ 2147483647 h 2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2178">
                <a:moveTo>
                  <a:pt x="0" y="0"/>
                </a:moveTo>
                <a:lnTo>
                  <a:pt x="227" y="0"/>
                </a:lnTo>
                <a:lnTo>
                  <a:pt x="227" y="2178"/>
                </a:lnTo>
                <a:lnTo>
                  <a:pt x="0" y="2178"/>
                </a:lnTo>
              </a:path>
            </a:pathLst>
          </a:custGeom>
          <a:noFill/>
          <a:ln w="19050" cap="flat" cmpd="sng">
            <a:solidFill>
              <a:srgbClr val="5F5F5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9" name="Line 8"/>
          <p:cNvSpPr>
            <a:spLocks noChangeShapeType="1"/>
          </p:cNvSpPr>
          <p:nvPr/>
        </p:nvSpPr>
        <p:spPr bwMode="auto">
          <a:xfrm rot="10800000">
            <a:off x="5537721" y="4392439"/>
            <a:ext cx="773112"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10" name="Line 10"/>
          <p:cNvSpPr>
            <a:spLocks noChangeShapeType="1"/>
          </p:cNvSpPr>
          <p:nvPr/>
        </p:nvSpPr>
        <p:spPr bwMode="auto">
          <a:xfrm rot="10800000">
            <a:off x="5898083" y="3468514"/>
            <a:ext cx="385763"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11" name="Rectangle 11"/>
          <p:cNvSpPr>
            <a:spLocks noChangeArrowheads="1"/>
          </p:cNvSpPr>
          <p:nvPr/>
        </p:nvSpPr>
        <p:spPr bwMode="auto">
          <a:xfrm>
            <a:off x="6337821" y="2200102"/>
            <a:ext cx="2335212" cy="679450"/>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⑤</a:t>
            </a:r>
            <a:r>
              <a:rPr lang="zh-CN" altLang="en-US" sz="1400" noProof="0" dirty="0">
                <a:solidFill>
                  <a:schemeClr val="tx1">
                    <a:lumMod val="75000"/>
                    <a:lumOff val="25000"/>
                  </a:schemeClr>
                </a:solidFill>
                <a:latin typeface="微软雅黑" panose="020B0503020204020204" pitchFamily="34" charset="-122"/>
                <a:ea typeface="微软雅黑" panose="020B0503020204020204" pitchFamily="34" charset="-122"/>
              </a:rPr>
              <a:t>自动化</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运维</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lang="en-US" altLang="zh-CN" sz="1050" b="0" dirty="0">
                <a:solidFill>
                  <a:schemeClr val="tx1">
                    <a:lumMod val="75000"/>
                    <a:lumOff val="25000"/>
                  </a:schemeClr>
                </a:solidFill>
                <a:latin typeface="微软雅黑" panose="020B0503020204020204" pitchFamily="34" charset="-122"/>
                <a:ea typeface="微软雅黑" panose="020B0503020204020204" pitchFamily="34" charset="-122"/>
              </a:rPr>
              <a:t>selenium</a:t>
            </a:r>
            <a:endParaRPr kumimoji="0" lang="en-US" altLang="zh-CN" sz="105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6337821" y="3119264"/>
            <a:ext cx="2335212" cy="677863"/>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⑥</a:t>
            </a:r>
            <a:r>
              <a:rPr lang="en-US" altLang="zh-CN" sz="1400" noProof="0" dirty="0">
                <a:solidFill>
                  <a:schemeClr val="tx1">
                    <a:lumMod val="75000"/>
                    <a:lumOff val="25000"/>
                  </a:schemeClr>
                </a:solidFill>
                <a:latin typeface="微软雅黑" panose="020B0503020204020204" pitchFamily="34" charset="-122"/>
                <a:ea typeface="微软雅黑" panose="020B0503020204020204" pitchFamily="34" charset="-122"/>
              </a:rPr>
              <a:t>WEB</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开发</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lvl="0" indent="-171450">
              <a:lnSpc>
                <a:spcPct val="120000"/>
              </a:lnSpc>
              <a:buFont typeface="Arial" panose="020B0604020202020204" pitchFamily="34" charset="0"/>
              <a:buChar char="•"/>
              <a:defRPr/>
            </a:pPr>
            <a:r>
              <a:rPr lang="en-US" altLang="zh-CN" sz="1050" b="0" dirty="0">
                <a:solidFill>
                  <a:schemeClr val="tx1">
                    <a:lumMod val="75000"/>
                    <a:lumOff val="25000"/>
                  </a:schemeClr>
                </a:solidFill>
              </a:rPr>
              <a:t>Web</a:t>
            </a:r>
            <a:r>
              <a:rPr lang="zh-CN" altLang="en-US" sz="1050" b="0" dirty="0">
                <a:solidFill>
                  <a:schemeClr val="tx1">
                    <a:lumMod val="75000"/>
                    <a:lumOff val="25000"/>
                  </a:schemeClr>
                </a:solidFill>
              </a:rPr>
              <a:t>框架如</a:t>
            </a:r>
            <a:r>
              <a:rPr lang="en-US" altLang="zh-CN" sz="1050" b="0" dirty="0">
                <a:solidFill>
                  <a:schemeClr val="tx1">
                    <a:lumMod val="75000"/>
                    <a:lumOff val="25000"/>
                  </a:schemeClr>
                </a:solidFill>
              </a:rPr>
              <a:t>Django</a:t>
            </a:r>
            <a:r>
              <a:rPr lang="zh-CN" altLang="en-US" sz="1050" b="0" dirty="0">
                <a:solidFill>
                  <a:schemeClr val="tx1">
                    <a:lumMod val="75000"/>
                    <a:lumOff val="25000"/>
                  </a:schemeClr>
                </a:solidFill>
              </a:rPr>
              <a:t>，</a:t>
            </a:r>
            <a:r>
              <a:rPr lang="en-US" altLang="zh-CN" sz="1050" b="0" dirty="0">
                <a:solidFill>
                  <a:schemeClr val="tx1">
                    <a:lumMod val="75000"/>
                    <a:lumOff val="25000"/>
                  </a:schemeClr>
                </a:solidFill>
              </a:rPr>
              <a:t>web2py</a:t>
            </a:r>
            <a:r>
              <a:rPr lang="zh-CN" altLang="en-US" sz="1050" b="0" dirty="0">
                <a:solidFill>
                  <a:schemeClr val="tx1">
                    <a:lumMod val="75000"/>
                    <a:lumOff val="25000"/>
                  </a:schemeClr>
                </a:solidFill>
              </a:rPr>
              <a:t>等</a:t>
            </a:r>
            <a:endParaRPr kumimoji="0" lang="zh-CN" altLang="en-US" sz="105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3" name="Rectangle 13"/>
          <p:cNvSpPr>
            <a:spLocks noChangeArrowheads="1"/>
          </p:cNvSpPr>
          <p:nvPr/>
        </p:nvSpPr>
        <p:spPr bwMode="auto">
          <a:xfrm>
            <a:off x="6337821" y="4043189"/>
            <a:ext cx="2335212" cy="679450"/>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⑦</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科学计算</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lvl="0" indent="-171450">
              <a:lnSpc>
                <a:spcPct val="120000"/>
              </a:lnSpc>
              <a:buFont typeface="Arial" panose="020B0604020202020204" pitchFamily="34" charset="0"/>
              <a:buChar char="•"/>
              <a:defRPr/>
            </a:pPr>
            <a:r>
              <a:rPr lang="en-US" altLang="zh-CN" sz="1050" b="0" dirty="0" err="1">
                <a:solidFill>
                  <a:schemeClr val="tx1">
                    <a:lumMod val="75000"/>
                    <a:lumOff val="25000"/>
                  </a:schemeClr>
                </a:solidFill>
              </a:rPr>
              <a:t>NumPy</a:t>
            </a:r>
            <a:r>
              <a:rPr lang="zh-CN" altLang="en-US" sz="1050" b="0" dirty="0">
                <a:solidFill>
                  <a:schemeClr val="tx1">
                    <a:lumMod val="75000"/>
                    <a:lumOff val="25000"/>
                  </a:schemeClr>
                </a:solidFill>
              </a:rPr>
              <a:t>，</a:t>
            </a:r>
            <a:r>
              <a:rPr lang="en-US" altLang="zh-CN" sz="1050" b="0" dirty="0" err="1">
                <a:solidFill>
                  <a:schemeClr val="tx1">
                    <a:lumMod val="75000"/>
                    <a:lumOff val="25000"/>
                  </a:schemeClr>
                </a:solidFill>
              </a:rPr>
              <a:t>SciPy</a:t>
            </a:r>
            <a:r>
              <a:rPr lang="zh-CN" altLang="en-US" sz="1050" b="0" dirty="0">
                <a:solidFill>
                  <a:schemeClr val="tx1">
                    <a:lumMod val="75000"/>
                    <a:lumOff val="25000"/>
                  </a:schemeClr>
                </a:solidFill>
              </a:rPr>
              <a:t>，</a:t>
            </a:r>
            <a:r>
              <a:rPr lang="en-US" altLang="zh-CN" sz="1050" b="0" dirty="0" err="1">
                <a:solidFill>
                  <a:schemeClr val="tx1">
                    <a:lumMod val="75000"/>
                    <a:lumOff val="25000"/>
                  </a:schemeClr>
                </a:solidFill>
              </a:rPr>
              <a:t>Matplotlib</a:t>
            </a:r>
            <a:endParaRPr kumimoji="0" lang="en-US" altLang="zh-CN" sz="1050" b="0" i="0" u="none" strike="noStrike" kern="1200" cap="none" spc="0" normalizeH="0" baseline="0" noProof="0" dirty="0" err="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4" name="Rectangle 14"/>
          <p:cNvSpPr>
            <a:spLocks noChangeArrowheads="1"/>
          </p:cNvSpPr>
          <p:nvPr/>
        </p:nvSpPr>
        <p:spPr bwMode="auto">
          <a:xfrm>
            <a:off x="6337821" y="4987752"/>
            <a:ext cx="2335212" cy="679450"/>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⑧</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常规软件开发</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lang="zh-CN" altLang="en-US" sz="1050" b="0" dirty="0">
                <a:solidFill>
                  <a:schemeClr val="tx1">
                    <a:lumMod val="75000"/>
                    <a:lumOff val="25000"/>
                  </a:schemeClr>
                </a:solidFill>
                <a:latin typeface="微软雅黑" panose="020B0503020204020204" pitchFamily="34" charset="-122"/>
                <a:ea typeface="微软雅黑" panose="020B0503020204020204" pitchFamily="34" charset="-122"/>
              </a:rPr>
              <a:t>软件开发、脚本编写、网络编程</a:t>
            </a:r>
            <a:endParaRPr kumimoji="0" lang="zh-CN" altLang="en-US" sz="105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5" name="Rectangle 16"/>
          <p:cNvSpPr>
            <a:spLocks noChangeArrowheads="1"/>
          </p:cNvSpPr>
          <p:nvPr/>
        </p:nvSpPr>
        <p:spPr bwMode="auto">
          <a:xfrm>
            <a:off x="779983" y="2252489"/>
            <a:ext cx="2335213" cy="679450"/>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①</a:t>
            </a: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人工智能</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lvl="0" indent="-171450">
              <a:lnSpc>
                <a:spcPct val="120000"/>
              </a:lnSpc>
              <a:buFont typeface="Arial" panose="020B0604020202020204" pitchFamily="34" charset="0"/>
              <a:buChar char="•"/>
              <a:defRPr/>
            </a:pPr>
            <a:r>
              <a:rPr lang="zh-CN" altLang="en-US" sz="1050" b="0" dirty="0">
                <a:solidFill>
                  <a:schemeClr val="tx1">
                    <a:lumMod val="75000"/>
                    <a:lumOff val="25000"/>
                  </a:schemeClr>
                </a:solidFill>
              </a:rPr>
              <a:t>机器学习、神经网络、深度学习</a:t>
            </a:r>
            <a:endParaRPr kumimoji="0" lang="zh-CN" altLang="en-US" sz="105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6" name="Rectangle 17"/>
          <p:cNvSpPr>
            <a:spLocks noChangeArrowheads="1"/>
          </p:cNvSpPr>
          <p:nvPr/>
        </p:nvSpPr>
        <p:spPr bwMode="auto">
          <a:xfrm>
            <a:off x="779983" y="3171652"/>
            <a:ext cx="2335213" cy="677862"/>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②</a:t>
            </a: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云计算</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lvl="0" indent="-171450">
              <a:lnSpc>
                <a:spcPct val="120000"/>
              </a:lnSpc>
              <a:buFont typeface="Arial" panose="020B0604020202020204" pitchFamily="34" charset="0"/>
              <a:buChar char="•"/>
              <a:defRPr/>
            </a:pPr>
            <a:r>
              <a:rPr lang="zh-CN" altLang="en-US" sz="1050" b="0" dirty="0">
                <a:solidFill>
                  <a:schemeClr val="tx1">
                    <a:lumMod val="75000"/>
                    <a:lumOff val="25000"/>
                  </a:schemeClr>
                </a:solidFill>
              </a:rPr>
              <a:t>开源云计算解决方案</a:t>
            </a:r>
            <a:r>
              <a:rPr lang="en-US" altLang="zh-CN" sz="1050" b="0" dirty="0">
                <a:solidFill>
                  <a:schemeClr val="tx1">
                    <a:lumMod val="75000"/>
                    <a:lumOff val="25000"/>
                  </a:schemeClr>
                </a:solidFill>
              </a:rPr>
              <a:t>OpenStack</a:t>
            </a:r>
            <a:endParaRPr kumimoji="0" lang="en-US" altLang="zh-CN" sz="105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7" name="Rectangle 18"/>
          <p:cNvSpPr>
            <a:spLocks noChangeArrowheads="1"/>
          </p:cNvSpPr>
          <p:nvPr/>
        </p:nvSpPr>
        <p:spPr bwMode="auto">
          <a:xfrm>
            <a:off x="779983" y="4095577"/>
            <a:ext cx="2335213" cy="679450"/>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③</a:t>
            </a: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大数据</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lang="zh-CN" altLang="en-US" sz="1050" b="0" dirty="0">
                <a:solidFill>
                  <a:schemeClr val="tx1">
                    <a:lumMod val="75000"/>
                    <a:lumOff val="25000"/>
                  </a:schemeClr>
                </a:solidFill>
                <a:latin typeface="微软雅黑" panose="020B0503020204020204" pitchFamily="34" charset="-122"/>
                <a:ea typeface="微软雅黑" panose="020B0503020204020204" pitchFamily="34" charset="-122"/>
              </a:rPr>
              <a:t>数据分析、数据可视化、数据挖掘</a:t>
            </a:r>
            <a:endParaRPr kumimoji="0" lang="zh-CN" altLang="en-US" sz="105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8" name="Rectangle 19"/>
          <p:cNvSpPr>
            <a:spLocks noChangeArrowheads="1"/>
          </p:cNvSpPr>
          <p:nvPr/>
        </p:nvSpPr>
        <p:spPr bwMode="auto">
          <a:xfrm>
            <a:off x="779983" y="5040139"/>
            <a:ext cx="2335213" cy="679450"/>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④</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网络爬虫</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lvl="0" indent="-171450">
              <a:lnSpc>
                <a:spcPct val="120000"/>
              </a:lnSpc>
              <a:buFont typeface="Arial" panose="020B0604020202020204" pitchFamily="34" charset="0"/>
              <a:buChar char="•"/>
              <a:defRPr/>
            </a:pPr>
            <a:r>
              <a:rPr lang="zh-CN" altLang="en-US" sz="1050" b="0" dirty="0">
                <a:solidFill>
                  <a:schemeClr val="tx1">
                    <a:lumMod val="75000"/>
                    <a:lumOff val="25000"/>
                  </a:schemeClr>
                </a:solidFill>
                <a:latin typeface="微软雅黑" panose="020B0503020204020204" pitchFamily="34" charset="-122"/>
                <a:ea typeface="微软雅黑" panose="020B0503020204020204" pitchFamily="34" charset="-122"/>
              </a:rPr>
              <a:t>主流爬虫设计语言，</a:t>
            </a:r>
            <a:r>
              <a:rPr lang="en-US" altLang="zh-CN" sz="1050" b="0" dirty="0" err="1">
                <a:solidFill>
                  <a:schemeClr val="tx1">
                    <a:lumMod val="75000"/>
                    <a:lumOff val="25000"/>
                  </a:schemeClr>
                </a:solidFill>
                <a:latin typeface="微软雅黑" panose="020B0503020204020204" pitchFamily="34" charset="-122"/>
                <a:ea typeface="微软雅黑" panose="020B0503020204020204" pitchFamily="34" charset="-122"/>
              </a:rPr>
              <a:t>Scrapy</a:t>
            </a:r>
            <a:r>
              <a:rPr lang="zh-CN" altLang="en-US" sz="1050" b="0" dirty="0">
                <a:solidFill>
                  <a:schemeClr val="tx1">
                    <a:lumMod val="75000"/>
                    <a:lumOff val="25000"/>
                  </a:schemeClr>
                </a:solidFill>
                <a:latin typeface="微软雅黑" panose="020B0503020204020204" pitchFamily="34" charset="-122"/>
                <a:ea typeface="微软雅黑" panose="020B0503020204020204" pitchFamily="34" charset="-122"/>
              </a:rPr>
              <a:t>框架</a:t>
            </a:r>
            <a:endParaRPr kumimoji="0" lang="zh-CN" altLang="en-US" sz="105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9" name="Oval 22"/>
          <p:cNvSpPr>
            <a:spLocks noChangeArrowheads="1"/>
          </p:cNvSpPr>
          <p:nvPr/>
        </p:nvSpPr>
        <p:spPr bwMode="gray">
          <a:xfrm>
            <a:off x="3889896" y="3549477"/>
            <a:ext cx="1671637" cy="1646237"/>
          </a:xfrm>
          <a:prstGeom prst="ellipse">
            <a:avLst/>
          </a:prstGeom>
          <a:solidFill>
            <a:srgbClr val="0066CC"/>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fontAlgn="base">
              <a:spcBef>
                <a:spcPct val="0"/>
              </a:spcBef>
              <a:spcAft>
                <a:spcPct val="0"/>
              </a:spcAft>
            </a:pPr>
            <a:endParaRPr lang="zh-CN" altLang="zh-CN" b="1">
              <a:solidFill>
                <a:srgbClr val="FFFFFF"/>
              </a:solidFill>
              <a:latin typeface="微软雅黑" panose="020B0503020204020204" pitchFamily="34" charset="-122"/>
              <a:ea typeface="微软雅黑" panose="020B0503020204020204" pitchFamily="34" charset="-122"/>
            </a:endParaRPr>
          </a:p>
        </p:txBody>
      </p:sp>
      <p:grpSp>
        <p:nvGrpSpPr>
          <p:cNvPr id="20" name="Group 25"/>
          <p:cNvGrpSpPr/>
          <p:nvPr/>
        </p:nvGrpSpPr>
        <p:grpSpPr bwMode="auto">
          <a:xfrm>
            <a:off x="3999433" y="4846464"/>
            <a:ext cx="1454150" cy="287338"/>
            <a:chOff x="2395" y="2655"/>
            <a:chExt cx="952" cy="188"/>
          </a:xfrm>
        </p:grpSpPr>
        <p:sp>
          <p:nvSpPr>
            <p:cNvPr id="21" name="AutoShape 26"/>
            <p:cNvSpPr>
              <a:spLocks noChangeArrowheads="1"/>
            </p:cNvSpPr>
            <p:nvPr/>
          </p:nvSpPr>
          <p:spPr bwMode="ltGray">
            <a:xfrm rot="3965706" flipH="1" flipV="1">
              <a:off x="2991" y="2437"/>
              <a:ext cx="138" cy="574"/>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anose="020B0604020202020204" pitchFamily="34" charset="0"/>
                <a:ea typeface="华文细黑" panose="02010600040101010101" pitchFamily="2" charset="-122"/>
              </a:endParaRPr>
            </a:p>
          </p:txBody>
        </p:sp>
        <p:sp>
          <p:nvSpPr>
            <p:cNvPr id="22" name="AutoShape 27"/>
            <p:cNvSpPr>
              <a:spLocks noChangeArrowheads="1"/>
            </p:cNvSpPr>
            <p:nvPr/>
          </p:nvSpPr>
          <p:spPr bwMode="ltGray">
            <a:xfrm rot="4780856" flipH="1" flipV="1">
              <a:off x="2902" y="2472"/>
              <a:ext cx="138" cy="573"/>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anose="020B0604020202020204" pitchFamily="34" charset="0"/>
                <a:ea typeface="华文细黑" panose="02010600040101010101" pitchFamily="2" charset="-122"/>
              </a:endParaRPr>
            </a:p>
          </p:txBody>
        </p:sp>
        <p:sp>
          <p:nvSpPr>
            <p:cNvPr id="23" name="AutoShape 28"/>
            <p:cNvSpPr>
              <a:spLocks noChangeArrowheads="1"/>
            </p:cNvSpPr>
            <p:nvPr/>
          </p:nvSpPr>
          <p:spPr bwMode="ltGray">
            <a:xfrm rot="5076502" flipH="1" flipV="1">
              <a:off x="2847" y="2480"/>
              <a:ext cx="138" cy="574"/>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anose="020B0604020202020204" pitchFamily="34" charset="0"/>
                <a:ea typeface="华文细黑" panose="02010600040101010101" pitchFamily="2" charset="-122"/>
              </a:endParaRPr>
            </a:p>
          </p:txBody>
        </p:sp>
        <p:sp>
          <p:nvSpPr>
            <p:cNvPr id="24" name="AutoShape 29"/>
            <p:cNvSpPr>
              <a:spLocks noChangeArrowheads="1"/>
            </p:cNvSpPr>
            <p:nvPr/>
          </p:nvSpPr>
          <p:spPr bwMode="ltGray">
            <a:xfrm rot="5608887" flipH="1" flipV="1">
              <a:off x="2782" y="2487"/>
              <a:ext cx="138" cy="574"/>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anose="020B0604020202020204" pitchFamily="34" charset="0"/>
                <a:ea typeface="华文细黑" panose="02010600040101010101" pitchFamily="2" charset="-122"/>
              </a:endParaRPr>
            </a:p>
          </p:txBody>
        </p:sp>
        <p:sp>
          <p:nvSpPr>
            <p:cNvPr id="25" name="AutoShape 30"/>
            <p:cNvSpPr>
              <a:spLocks noChangeArrowheads="1"/>
            </p:cNvSpPr>
            <p:nvPr/>
          </p:nvSpPr>
          <p:spPr bwMode="ltGray">
            <a:xfrm rot="5319246" flipH="1" flipV="1">
              <a:off x="2824" y="2487"/>
              <a:ext cx="138" cy="574"/>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anose="020B0604020202020204" pitchFamily="34" charset="0"/>
                <a:ea typeface="华文细黑" panose="02010600040101010101" pitchFamily="2" charset="-122"/>
              </a:endParaRPr>
            </a:p>
          </p:txBody>
        </p:sp>
        <p:sp>
          <p:nvSpPr>
            <p:cNvPr id="26" name="AutoShape 31"/>
            <p:cNvSpPr>
              <a:spLocks noChangeArrowheads="1"/>
            </p:cNvSpPr>
            <p:nvPr/>
          </p:nvSpPr>
          <p:spPr bwMode="ltGray">
            <a:xfrm rot="6134397" flipH="1" flipV="1">
              <a:off x="2729" y="2486"/>
              <a:ext cx="138" cy="573"/>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anose="020B0604020202020204" pitchFamily="34" charset="0"/>
                <a:ea typeface="华文细黑" panose="02010600040101010101" pitchFamily="2" charset="-122"/>
              </a:endParaRPr>
            </a:p>
          </p:txBody>
        </p:sp>
        <p:sp>
          <p:nvSpPr>
            <p:cNvPr id="27" name="AutoShape 32"/>
            <p:cNvSpPr>
              <a:spLocks noChangeArrowheads="1"/>
            </p:cNvSpPr>
            <p:nvPr/>
          </p:nvSpPr>
          <p:spPr bwMode="ltGray">
            <a:xfrm rot="6430042" flipH="1" flipV="1">
              <a:off x="2674" y="2472"/>
              <a:ext cx="139" cy="574"/>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anose="020B0604020202020204" pitchFamily="34" charset="0"/>
                <a:ea typeface="华文细黑" panose="02010600040101010101" pitchFamily="2" charset="-122"/>
              </a:endParaRPr>
            </a:p>
          </p:txBody>
        </p:sp>
        <p:sp>
          <p:nvSpPr>
            <p:cNvPr id="28" name="AutoShape 33"/>
            <p:cNvSpPr>
              <a:spLocks noChangeArrowheads="1"/>
            </p:cNvSpPr>
            <p:nvPr/>
          </p:nvSpPr>
          <p:spPr bwMode="ltGray">
            <a:xfrm rot="6962427" flipH="1" flipV="1">
              <a:off x="2613" y="2452"/>
              <a:ext cx="138" cy="574"/>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anose="020B0604020202020204" pitchFamily="34" charset="0"/>
                <a:ea typeface="华文细黑" panose="02010600040101010101" pitchFamily="2" charset="-122"/>
              </a:endParaRPr>
            </a:p>
          </p:txBody>
        </p:sp>
      </p:grpSp>
      <p:sp>
        <p:nvSpPr>
          <p:cNvPr id="29" name="Oval 35"/>
          <p:cNvSpPr>
            <a:spLocks noChangeArrowheads="1"/>
          </p:cNvSpPr>
          <p:nvPr/>
        </p:nvSpPr>
        <p:spPr bwMode="auto">
          <a:xfrm>
            <a:off x="4053408" y="5533852"/>
            <a:ext cx="1346200" cy="346075"/>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anose="020B0604020202020204" pitchFamily="34" charset="0"/>
              <a:ea typeface="华文细黑" panose="02010600040101010101" pitchFamily="2" charset="-122"/>
            </a:endParaRPr>
          </a:p>
        </p:txBody>
      </p:sp>
      <p:sp>
        <p:nvSpPr>
          <p:cNvPr id="30" name="TextBox 5"/>
          <p:cNvSpPr txBox="1">
            <a:spLocks noChangeArrowheads="1"/>
          </p:cNvSpPr>
          <p:nvPr/>
        </p:nvSpPr>
        <p:spPr bwMode="auto">
          <a:xfrm>
            <a:off x="392113" y="1459744"/>
            <a:ext cx="7390234" cy="4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655" indent="28765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eaLnBrk="1" fontAlgn="base" hangingPunct="1">
              <a:lnSpc>
                <a:spcPts val="2500"/>
              </a:lnSpc>
              <a:spcBef>
                <a:spcPct val="0"/>
              </a:spcBef>
              <a:spcAft>
                <a:spcPct val="0"/>
              </a:spcAft>
            </a:pPr>
            <a:r>
              <a:rPr lang="zh-CN" altLang="en-US" b="1" dirty="0">
                <a:solidFill>
                  <a:srgbClr val="00B0F0"/>
                </a:solidFill>
                <a:latin typeface="微软雅黑" panose="020B0503020204020204" pitchFamily="34" charset="-122"/>
                <a:ea typeface="微软雅黑" panose="020B0503020204020204" pitchFamily="34" charset="-122"/>
              </a:rPr>
              <a:t>目前，</a:t>
            </a:r>
            <a:r>
              <a:rPr lang="en-US" altLang="zh-CN" b="1" dirty="0">
                <a:solidFill>
                  <a:srgbClr val="00B0F0"/>
                </a:solidFill>
                <a:latin typeface="微软雅黑" panose="020B0503020204020204" pitchFamily="34" charset="-122"/>
                <a:ea typeface="微软雅黑" panose="020B0503020204020204" pitchFamily="34" charset="-122"/>
              </a:rPr>
              <a:t>Python</a:t>
            </a:r>
            <a:r>
              <a:rPr lang="zh-CN" altLang="en-US" b="1" dirty="0">
                <a:solidFill>
                  <a:srgbClr val="00B0F0"/>
                </a:solidFill>
                <a:latin typeface="微软雅黑" panose="020B0503020204020204" pitchFamily="34" charset="-122"/>
                <a:ea typeface="微软雅黑" panose="020B0503020204020204" pitchFamily="34" charset="-122"/>
              </a:rPr>
              <a:t>的主要应用领域如下</a:t>
            </a:r>
            <a:r>
              <a:rPr lang="zh-CN" altLang="zh-CN" b="1" dirty="0">
                <a:solidFill>
                  <a:srgbClr val="00B0F0"/>
                </a:solidFill>
                <a:latin typeface="微软雅黑" panose="020B0503020204020204" pitchFamily="34" charset="-122"/>
                <a:ea typeface="微软雅黑" panose="020B0503020204020204" pitchFamily="34" charset="-122"/>
              </a:rPr>
              <a:t>：</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31" name="TextBox 59"/>
          <p:cNvSpPr txBox="1"/>
          <p:nvPr/>
        </p:nvSpPr>
        <p:spPr>
          <a:xfrm>
            <a:off x="3870846" y="3946352"/>
            <a:ext cx="1700212" cy="830997"/>
          </a:xfrm>
          <a:prstGeom prst="rect">
            <a:avLst/>
          </a:prstGeom>
          <a:noFill/>
        </p:spPr>
        <p:txBody>
          <a:bodyPr>
            <a:spAutoFit/>
          </a:bodyPr>
          <a:lstStyle/>
          <a:p>
            <a:pPr algn="ctr" fontAlgn="base">
              <a:spcBef>
                <a:spcPct val="0"/>
              </a:spcBef>
              <a:spcAft>
                <a:spcPct val="0"/>
              </a:spcAft>
              <a:defRPr/>
            </a:pPr>
            <a:r>
              <a:rPr lang="en-US" altLang="zh-CN" sz="2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Python</a:t>
            </a:r>
            <a:endParaRPr lang="en-US" altLang="zh-CN" sz="2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2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应用场合</a:t>
            </a:r>
            <a:endParaRPr lang="en-US" altLang="zh-CN" sz="2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 calcmode="lin" valueType="num">
                                      <p:cBhvr>
                                        <p:cTn id="21" dur="750" fill="hold"/>
                                        <p:tgtEl>
                                          <p:spTgt spid="6"/>
                                        </p:tgtEl>
                                        <p:attrNameLst>
                                          <p:attrName>style.rotation</p:attrName>
                                        </p:attrNameLst>
                                      </p:cBhvr>
                                      <p:tavLst>
                                        <p:tav tm="0">
                                          <p:val>
                                            <p:fltVal val="90"/>
                                          </p:val>
                                        </p:tav>
                                        <p:tav tm="100000">
                                          <p:val>
                                            <p:fltVal val="0"/>
                                          </p:val>
                                        </p:tav>
                                      </p:tavLst>
                                    </p:anim>
                                    <p:animEffect transition="in" filter="fade">
                                      <p:cBhvr>
                                        <p:cTn id="22" dur="75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 calcmode="lin" valueType="num">
                                      <p:cBhvr>
                                        <p:cTn id="27" dur="750" fill="hold"/>
                                        <p:tgtEl>
                                          <p:spTgt spid="7"/>
                                        </p:tgtEl>
                                        <p:attrNameLst>
                                          <p:attrName>style.rotation</p:attrName>
                                        </p:attrNameLst>
                                      </p:cBhvr>
                                      <p:tavLst>
                                        <p:tav tm="0">
                                          <p:val>
                                            <p:fltVal val="90"/>
                                          </p:val>
                                        </p:tav>
                                        <p:tav tm="100000">
                                          <p:val>
                                            <p:fltVal val="0"/>
                                          </p:val>
                                        </p:tav>
                                      </p:tavLst>
                                    </p:anim>
                                    <p:animEffect transition="in" filter="fade">
                                      <p:cBhvr>
                                        <p:cTn id="28" dur="75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 calcmode="lin" valueType="num">
                                      <p:cBhvr>
                                        <p:cTn id="33" dur="750" fill="hold"/>
                                        <p:tgtEl>
                                          <p:spTgt spid="8"/>
                                        </p:tgtEl>
                                        <p:attrNameLst>
                                          <p:attrName>style.rotation</p:attrName>
                                        </p:attrNameLst>
                                      </p:cBhvr>
                                      <p:tavLst>
                                        <p:tav tm="0">
                                          <p:val>
                                            <p:fltVal val="90"/>
                                          </p:val>
                                        </p:tav>
                                        <p:tav tm="100000">
                                          <p:val>
                                            <p:fltVal val="0"/>
                                          </p:val>
                                        </p:tav>
                                      </p:tavLst>
                                    </p:anim>
                                    <p:animEffect transition="in" filter="fade">
                                      <p:cBhvr>
                                        <p:cTn id="34" dur="75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 calcmode="lin" valueType="num">
                                      <p:cBhvr>
                                        <p:cTn id="39" dur="750" fill="hold"/>
                                        <p:tgtEl>
                                          <p:spTgt spid="9"/>
                                        </p:tgtEl>
                                        <p:attrNameLst>
                                          <p:attrName>style.rotation</p:attrName>
                                        </p:attrNameLst>
                                      </p:cBhvr>
                                      <p:tavLst>
                                        <p:tav tm="0">
                                          <p:val>
                                            <p:fltVal val="90"/>
                                          </p:val>
                                        </p:tav>
                                        <p:tav tm="100000">
                                          <p:val>
                                            <p:fltVal val="0"/>
                                          </p:val>
                                        </p:tav>
                                      </p:tavLst>
                                    </p:anim>
                                    <p:animEffect transition="in" filter="fade">
                                      <p:cBhvr>
                                        <p:cTn id="40" dur="75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 calcmode="lin" valueType="num">
                                      <p:cBhvr>
                                        <p:cTn id="45" dur="750" fill="hold"/>
                                        <p:tgtEl>
                                          <p:spTgt spid="10"/>
                                        </p:tgtEl>
                                        <p:attrNameLst>
                                          <p:attrName>style.rotation</p:attrName>
                                        </p:attrNameLst>
                                      </p:cBhvr>
                                      <p:tavLst>
                                        <p:tav tm="0">
                                          <p:val>
                                            <p:fltVal val="90"/>
                                          </p:val>
                                        </p:tav>
                                        <p:tav tm="100000">
                                          <p:val>
                                            <p:fltVal val="0"/>
                                          </p:val>
                                        </p:tav>
                                      </p:tavLst>
                                    </p:anim>
                                    <p:animEffect transition="in" filter="fade">
                                      <p:cBhvr>
                                        <p:cTn id="46" dur="75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750" fill="hold"/>
                                        <p:tgtEl>
                                          <p:spTgt spid="11"/>
                                        </p:tgtEl>
                                        <p:attrNameLst>
                                          <p:attrName>ppt_w</p:attrName>
                                        </p:attrNameLst>
                                      </p:cBhvr>
                                      <p:tavLst>
                                        <p:tav tm="0">
                                          <p:val>
                                            <p:fltVal val="0"/>
                                          </p:val>
                                        </p:tav>
                                        <p:tav tm="100000">
                                          <p:val>
                                            <p:strVal val="#ppt_w"/>
                                          </p:val>
                                        </p:tav>
                                      </p:tavLst>
                                    </p:anim>
                                    <p:anim calcmode="lin" valueType="num">
                                      <p:cBhvr>
                                        <p:cTn id="50" dur="750" fill="hold"/>
                                        <p:tgtEl>
                                          <p:spTgt spid="11"/>
                                        </p:tgtEl>
                                        <p:attrNameLst>
                                          <p:attrName>ppt_h</p:attrName>
                                        </p:attrNameLst>
                                      </p:cBhvr>
                                      <p:tavLst>
                                        <p:tav tm="0">
                                          <p:val>
                                            <p:fltVal val="0"/>
                                          </p:val>
                                        </p:tav>
                                        <p:tav tm="100000">
                                          <p:val>
                                            <p:strVal val="#ppt_h"/>
                                          </p:val>
                                        </p:tav>
                                      </p:tavLst>
                                    </p:anim>
                                    <p:anim calcmode="lin" valueType="num">
                                      <p:cBhvr>
                                        <p:cTn id="51" dur="750" fill="hold"/>
                                        <p:tgtEl>
                                          <p:spTgt spid="11"/>
                                        </p:tgtEl>
                                        <p:attrNameLst>
                                          <p:attrName>style.rotation</p:attrName>
                                        </p:attrNameLst>
                                      </p:cBhvr>
                                      <p:tavLst>
                                        <p:tav tm="0">
                                          <p:val>
                                            <p:fltVal val="90"/>
                                          </p:val>
                                        </p:tav>
                                        <p:tav tm="100000">
                                          <p:val>
                                            <p:fltVal val="0"/>
                                          </p:val>
                                        </p:tav>
                                      </p:tavLst>
                                    </p:anim>
                                    <p:animEffect transition="in" filter="fade">
                                      <p:cBhvr>
                                        <p:cTn id="52" dur="750"/>
                                        <p:tgtEl>
                                          <p:spTgt spid="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750" fill="hold"/>
                                        <p:tgtEl>
                                          <p:spTgt spid="12"/>
                                        </p:tgtEl>
                                        <p:attrNameLst>
                                          <p:attrName>ppt_w</p:attrName>
                                        </p:attrNameLst>
                                      </p:cBhvr>
                                      <p:tavLst>
                                        <p:tav tm="0">
                                          <p:val>
                                            <p:fltVal val="0"/>
                                          </p:val>
                                        </p:tav>
                                        <p:tav tm="100000">
                                          <p:val>
                                            <p:strVal val="#ppt_w"/>
                                          </p:val>
                                        </p:tav>
                                      </p:tavLst>
                                    </p:anim>
                                    <p:anim calcmode="lin" valueType="num">
                                      <p:cBhvr>
                                        <p:cTn id="56" dur="750" fill="hold"/>
                                        <p:tgtEl>
                                          <p:spTgt spid="12"/>
                                        </p:tgtEl>
                                        <p:attrNameLst>
                                          <p:attrName>ppt_h</p:attrName>
                                        </p:attrNameLst>
                                      </p:cBhvr>
                                      <p:tavLst>
                                        <p:tav tm="0">
                                          <p:val>
                                            <p:fltVal val="0"/>
                                          </p:val>
                                        </p:tav>
                                        <p:tav tm="100000">
                                          <p:val>
                                            <p:strVal val="#ppt_h"/>
                                          </p:val>
                                        </p:tav>
                                      </p:tavLst>
                                    </p:anim>
                                    <p:anim calcmode="lin" valueType="num">
                                      <p:cBhvr>
                                        <p:cTn id="57" dur="750" fill="hold"/>
                                        <p:tgtEl>
                                          <p:spTgt spid="12"/>
                                        </p:tgtEl>
                                        <p:attrNameLst>
                                          <p:attrName>style.rotation</p:attrName>
                                        </p:attrNameLst>
                                      </p:cBhvr>
                                      <p:tavLst>
                                        <p:tav tm="0">
                                          <p:val>
                                            <p:fltVal val="90"/>
                                          </p:val>
                                        </p:tav>
                                        <p:tav tm="100000">
                                          <p:val>
                                            <p:fltVal val="0"/>
                                          </p:val>
                                        </p:tav>
                                      </p:tavLst>
                                    </p:anim>
                                    <p:animEffect transition="in" filter="fade">
                                      <p:cBhvr>
                                        <p:cTn id="58" dur="750"/>
                                        <p:tgtEl>
                                          <p:spTgt spid="12"/>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750" fill="hold"/>
                                        <p:tgtEl>
                                          <p:spTgt spid="13"/>
                                        </p:tgtEl>
                                        <p:attrNameLst>
                                          <p:attrName>ppt_w</p:attrName>
                                        </p:attrNameLst>
                                      </p:cBhvr>
                                      <p:tavLst>
                                        <p:tav tm="0">
                                          <p:val>
                                            <p:fltVal val="0"/>
                                          </p:val>
                                        </p:tav>
                                        <p:tav tm="100000">
                                          <p:val>
                                            <p:strVal val="#ppt_w"/>
                                          </p:val>
                                        </p:tav>
                                      </p:tavLst>
                                    </p:anim>
                                    <p:anim calcmode="lin" valueType="num">
                                      <p:cBhvr>
                                        <p:cTn id="62" dur="750" fill="hold"/>
                                        <p:tgtEl>
                                          <p:spTgt spid="13"/>
                                        </p:tgtEl>
                                        <p:attrNameLst>
                                          <p:attrName>ppt_h</p:attrName>
                                        </p:attrNameLst>
                                      </p:cBhvr>
                                      <p:tavLst>
                                        <p:tav tm="0">
                                          <p:val>
                                            <p:fltVal val="0"/>
                                          </p:val>
                                        </p:tav>
                                        <p:tav tm="100000">
                                          <p:val>
                                            <p:strVal val="#ppt_h"/>
                                          </p:val>
                                        </p:tav>
                                      </p:tavLst>
                                    </p:anim>
                                    <p:anim calcmode="lin" valueType="num">
                                      <p:cBhvr>
                                        <p:cTn id="63" dur="750" fill="hold"/>
                                        <p:tgtEl>
                                          <p:spTgt spid="13"/>
                                        </p:tgtEl>
                                        <p:attrNameLst>
                                          <p:attrName>style.rotation</p:attrName>
                                        </p:attrNameLst>
                                      </p:cBhvr>
                                      <p:tavLst>
                                        <p:tav tm="0">
                                          <p:val>
                                            <p:fltVal val="90"/>
                                          </p:val>
                                        </p:tav>
                                        <p:tav tm="100000">
                                          <p:val>
                                            <p:fltVal val="0"/>
                                          </p:val>
                                        </p:tav>
                                      </p:tavLst>
                                    </p:anim>
                                    <p:animEffect transition="in" filter="fade">
                                      <p:cBhvr>
                                        <p:cTn id="64" dur="750"/>
                                        <p:tgtEl>
                                          <p:spTgt spid="1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750" fill="hold"/>
                                        <p:tgtEl>
                                          <p:spTgt spid="14"/>
                                        </p:tgtEl>
                                        <p:attrNameLst>
                                          <p:attrName>ppt_w</p:attrName>
                                        </p:attrNameLst>
                                      </p:cBhvr>
                                      <p:tavLst>
                                        <p:tav tm="0">
                                          <p:val>
                                            <p:fltVal val="0"/>
                                          </p:val>
                                        </p:tav>
                                        <p:tav tm="100000">
                                          <p:val>
                                            <p:strVal val="#ppt_w"/>
                                          </p:val>
                                        </p:tav>
                                      </p:tavLst>
                                    </p:anim>
                                    <p:anim calcmode="lin" valueType="num">
                                      <p:cBhvr>
                                        <p:cTn id="68" dur="750" fill="hold"/>
                                        <p:tgtEl>
                                          <p:spTgt spid="14"/>
                                        </p:tgtEl>
                                        <p:attrNameLst>
                                          <p:attrName>ppt_h</p:attrName>
                                        </p:attrNameLst>
                                      </p:cBhvr>
                                      <p:tavLst>
                                        <p:tav tm="0">
                                          <p:val>
                                            <p:fltVal val="0"/>
                                          </p:val>
                                        </p:tav>
                                        <p:tav tm="100000">
                                          <p:val>
                                            <p:strVal val="#ppt_h"/>
                                          </p:val>
                                        </p:tav>
                                      </p:tavLst>
                                    </p:anim>
                                    <p:anim calcmode="lin" valueType="num">
                                      <p:cBhvr>
                                        <p:cTn id="69" dur="750" fill="hold"/>
                                        <p:tgtEl>
                                          <p:spTgt spid="14"/>
                                        </p:tgtEl>
                                        <p:attrNameLst>
                                          <p:attrName>style.rotation</p:attrName>
                                        </p:attrNameLst>
                                      </p:cBhvr>
                                      <p:tavLst>
                                        <p:tav tm="0">
                                          <p:val>
                                            <p:fltVal val="90"/>
                                          </p:val>
                                        </p:tav>
                                        <p:tav tm="100000">
                                          <p:val>
                                            <p:fltVal val="0"/>
                                          </p:val>
                                        </p:tav>
                                      </p:tavLst>
                                    </p:anim>
                                    <p:animEffect transition="in" filter="fade">
                                      <p:cBhvr>
                                        <p:cTn id="70" dur="750"/>
                                        <p:tgtEl>
                                          <p:spTgt spid="1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750" fill="hold"/>
                                        <p:tgtEl>
                                          <p:spTgt spid="15"/>
                                        </p:tgtEl>
                                        <p:attrNameLst>
                                          <p:attrName>ppt_w</p:attrName>
                                        </p:attrNameLst>
                                      </p:cBhvr>
                                      <p:tavLst>
                                        <p:tav tm="0">
                                          <p:val>
                                            <p:fltVal val="0"/>
                                          </p:val>
                                        </p:tav>
                                        <p:tav tm="100000">
                                          <p:val>
                                            <p:strVal val="#ppt_w"/>
                                          </p:val>
                                        </p:tav>
                                      </p:tavLst>
                                    </p:anim>
                                    <p:anim calcmode="lin" valueType="num">
                                      <p:cBhvr>
                                        <p:cTn id="74" dur="750" fill="hold"/>
                                        <p:tgtEl>
                                          <p:spTgt spid="15"/>
                                        </p:tgtEl>
                                        <p:attrNameLst>
                                          <p:attrName>ppt_h</p:attrName>
                                        </p:attrNameLst>
                                      </p:cBhvr>
                                      <p:tavLst>
                                        <p:tav tm="0">
                                          <p:val>
                                            <p:fltVal val="0"/>
                                          </p:val>
                                        </p:tav>
                                        <p:tav tm="100000">
                                          <p:val>
                                            <p:strVal val="#ppt_h"/>
                                          </p:val>
                                        </p:tav>
                                      </p:tavLst>
                                    </p:anim>
                                    <p:anim calcmode="lin" valueType="num">
                                      <p:cBhvr>
                                        <p:cTn id="75" dur="750" fill="hold"/>
                                        <p:tgtEl>
                                          <p:spTgt spid="15"/>
                                        </p:tgtEl>
                                        <p:attrNameLst>
                                          <p:attrName>style.rotation</p:attrName>
                                        </p:attrNameLst>
                                      </p:cBhvr>
                                      <p:tavLst>
                                        <p:tav tm="0">
                                          <p:val>
                                            <p:fltVal val="90"/>
                                          </p:val>
                                        </p:tav>
                                        <p:tav tm="100000">
                                          <p:val>
                                            <p:fltVal val="0"/>
                                          </p:val>
                                        </p:tav>
                                      </p:tavLst>
                                    </p:anim>
                                    <p:animEffect transition="in" filter="fade">
                                      <p:cBhvr>
                                        <p:cTn id="76" dur="750"/>
                                        <p:tgtEl>
                                          <p:spTgt spid="1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750" fill="hold"/>
                                        <p:tgtEl>
                                          <p:spTgt spid="16"/>
                                        </p:tgtEl>
                                        <p:attrNameLst>
                                          <p:attrName>ppt_w</p:attrName>
                                        </p:attrNameLst>
                                      </p:cBhvr>
                                      <p:tavLst>
                                        <p:tav tm="0">
                                          <p:val>
                                            <p:fltVal val="0"/>
                                          </p:val>
                                        </p:tav>
                                        <p:tav tm="100000">
                                          <p:val>
                                            <p:strVal val="#ppt_w"/>
                                          </p:val>
                                        </p:tav>
                                      </p:tavLst>
                                    </p:anim>
                                    <p:anim calcmode="lin" valueType="num">
                                      <p:cBhvr>
                                        <p:cTn id="80" dur="750" fill="hold"/>
                                        <p:tgtEl>
                                          <p:spTgt spid="16"/>
                                        </p:tgtEl>
                                        <p:attrNameLst>
                                          <p:attrName>ppt_h</p:attrName>
                                        </p:attrNameLst>
                                      </p:cBhvr>
                                      <p:tavLst>
                                        <p:tav tm="0">
                                          <p:val>
                                            <p:fltVal val="0"/>
                                          </p:val>
                                        </p:tav>
                                        <p:tav tm="100000">
                                          <p:val>
                                            <p:strVal val="#ppt_h"/>
                                          </p:val>
                                        </p:tav>
                                      </p:tavLst>
                                    </p:anim>
                                    <p:anim calcmode="lin" valueType="num">
                                      <p:cBhvr>
                                        <p:cTn id="81" dur="750" fill="hold"/>
                                        <p:tgtEl>
                                          <p:spTgt spid="16"/>
                                        </p:tgtEl>
                                        <p:attrNameLst>
                                          <p:attrName>style.rotation</p:attrName>
                                        </p:attrNameLst>
                                      </p:cBhvr>
                                      <p:tavLst>
                                        <p:tav tm="0">
                                          <p:val>
                                            <p:fltVal val="90"/>
                                          </p:val>
                                        </p:tav>
                                        <p:tav tm="100000">
                                          <p:val>
                                            <p:fltVal val="0"/>
                                          </p:val>
                                        </p:tav>
                                      </p:tavLst>
                                    </p:anim>
                                    <p:animEffect transition="in" filter="fade">
                                      <p:cBhvr>
                                        <p:cTn id="82" dur="750"/>
                                        <p:tgtEl>
                                          <p:spTgt spid="1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750" fill="hold"/>
                                        <p:tgtEl>
                                          <p:spTgt spid="17"/>
                                        </p:tgtEl>
                                        <p:attrNameLst>
                                          <p:attrName>ppt_w</p:attrName>
                                        </p:attrNameLst>
                                      </p:cBhvr>
                                      <p:tavLst>
                                        <p:tav tm="0">
                                          <p:val>
                                            <p:fltVal val="0"/>
                                          </p:val>
                                        </p:tav>
                                        <p:tav tm="100000">
                                          <p:val>
                                            <p:strVal val="#ppt_w"/>
                                          </p:val>
                                        </p:tav>
                                      </p:tavLst>
                                    </p:anim>
                                    <p:anim calcmode="lin" valueType="num">
                                      <p:cBhvr>
                                        <p:cTn id="86" dur="750" fill="hold"/>
                                        <p:tgtEl>
                                          <p:spTgt spid="17"/>
                                        </p:tgtEl>
                                        <p:attrNameLst>
                                          <p:attrName>ppt_h</p:attrName>
                                        </p:attrNameLst>
                                      </p:cBhvr>
                                      <p:tavLst>
                                        <p:tav tm="0">
                                          <p:val>
                                            <p:fltVal val="0"/>
                                          </p:val>
                                        </p:tav>
                                        <p:tav tm="100000">
                                          <p:val>
                                            <p:strVal val="#ppt_h"/>
                                          </p:val>
                                        </p:tav>
                                      </p:tavLst>
                                    </p:anim>
                                    <p:anim calcmode="lin" valueType="num">
                                      <p:cBhvr>
                                        <p:cTn id="87" dur="750" fill="hold"/>
                                        <p:tgtEl>
                                          <p:spTgt spid="17"/>
                                        </p:tgtEl>
                                        <p:attrNameLst>
                                          <p:attrName>style.rotation</p:attrName>
                                        </p:attrNameLst>
                                      </p:cBhvr>
                                      <p:tavLst>
                                        <p:tav tm="0">
                                          <p:val>
                                            <p:fltVal val="90"/>
                                          </p:val>
                                        </p:tav>
                                        <p:tav tm="100000">
                                          <p:val>
                                            <p:fltVal val="0"/>
                                          </p:val>
                                        </p:tav>
                                      </p:tavLst>
                                    </p:anim>
                                    <p:animEffect transition="in" filter="fade">
                                      <p:cBhvr>
                                        <p:cTn id="88" dur="750"/>
                                        <p:tgtEl>
                                          <p:spTgt spid="1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750" fill="hold"/>
                                        <p:tgtEl>
                                          <p:spTgt spid="18"/>
                                        </p:tgtEl>
                                        <p:attrNameLst>
                                          <p:attrName>ppt_w</p:attrName>
                                        </p:attrNameLst>
                                      </p:cBhvr>
                                      <p:tavLst>
                                        <p:tav tm="0">
                                          <p:val>
                                            <p:fltVal val="0"/>
                                          </p:val>
                                        </p:tav>
                                        <p:tav tm="100000">
                                          <p:val>
                                            <p:strVal val="#ppt_w"/>
                                          </p:val>
                                        </p:tav>
                                      </p:tavLst>
                                    </p:anim>
                                    <p:anim calcmode="lin" valueType="num">
                                      <p:cBhvr>
                                        <p:cTn id="92" dur="750" fill="hold"/>
                                        <p:tgtEl>
                                          <p:spTgt spid="18"/>
                                        </p:tgtEl>
                                        <p:attrNameLst>
                                          <p:attrName>ppt_h</p:attrName>
                                        </p:attrNameLst>
                                      </p:cBhvr>
                                      <p:tavLst>
                                        <p:tav tm="0">
                                          <p:val>
                                            <p:fltVal val="0"/>
                                          </p:val>
                                        </p:tav>
                                        <p:tav tm="100000">
                                          <p:val>
                                            <p:strVal val="#ppt_h"/>
                                          </p:val>
                                        </p:tav>
                                      </p:tavLst>
                                    </p:anim>
                                    <p:anim calcmode="lin" valueType="num">
                                      <p:cBhvr>
                                        <p:cTn id="93" dur="750" fill="hold"/>
                                        <p:tgtEl>
                                          <p:spTgt spid="18"/>
                                        </p:tgtEl>
                                        <p:attrNameLst>
                                          <p:attrName>style.rotation</p:attrName>
                                        </p:attrNameLst>
                                      </p:cBhvr>
                                      <p:tavLst>
                                        <p:tav tm="0">
                                          <p:val>
                                            <p:fltVal val="90"/>
                                          </p:val>
                                        </p:tav>
                                        <p:tav tm="100000">
                                          <p:val>
                                            <p:fltVal val="0"/>
                                          </p:val>
                                        </p:tav>
                                      </p:tavLst>
                                    </p:anim>
                                    <p:animEffect transition="in" filter="fade">
                                      <p:cBhvr>
                                        <p:cTn id="94" dur="750"/>
                                        <p:tgtEl>
                                          <p:spTgt spid="1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750" fill="hold"/>
                                        <p:tgtEl>
                                          <p:spTgt spid="19"/>
                                        </p:tgtEl>
                                        <p:attrNameLst>
                                          <p:attrName>ppt_w</p:attrName>
                                        </p:attrNameLst>
                                      </p:cBhvr>
                                      <p:tavLst>
                                        <p:tav tm="0">
                                          <p:val>
                                            <p:fltVal val="0"/>
                                          </p:val>
                                        </p:tav>
                                        <p:tav tm="100000">
                                          <p:val>
                                            <p:strVal val="#ppt_w"/>
                                          </p:val>
                                        </p:tav>
                                      </p:tavLst>
                                    </p:anim>
                                    <p:anim calcmode="lin" valueType="num">
                                      <p:cBhvr>
                                        <p:cTn id="98" dur="750" fill="hold"/>
                                        <p:tgtEl>
                                          <p:spTgt spid="19"/>
                                        </p:tgtEl>
                                        <p:attrNameLst>
                                          <p:attrName>ppt_h</p:attrName>
                                        </p:attrNameLst>
                                      </p:cBhvr>
                                      <p:tavLst>
                                        <p:tav tm="0">
                                          <p:val>
                                            <p:fltVal val="0"/>
                                          </p:val>
                                        </p:tav>
                                        <p:tav tm="100000">
                                          <p:val>
                                            <p:strVal val="#ppt_h"/>
                                          </p:val>
                                        </p:tav>
                                      </p:tavLst>
                                    </p:anim>
                                    <p:anim calcmode="lin" valueType="num">
                                      <p:cBhvr>
                                        <p:cTn id="99" dur="750" fill="hold"/>
                                        <p:tgtEl>
                                          <p:spTgt spid="19"/>
                                        </p:tgtEl>
                                        <p:attrNameLst>
                                          <p:attrName>style.rotation</p:attrName>
                                        </p:attrNameLst>
                                      </p:cBhvr>
                                      <p:tavLst>
                                        <p:tav tm="0">
                                          <p:val>
                                            <p:fltVal val="90"/>
                                          </p:val>
                                        </p:tav>
                                        <p:tav tm="100000">
                                          <p:val>
                                            <p:fltVal val="0"/>
                                          </p:val>
                                        </p:tav>
                                      </p:tavLst>
                                    </p:anim>
                                    <p:animEffect transition="in" filter="fade">
                                      <p:cBhvr>
                                        <p:cTn id="100" dur="750"/>
                                        <p:tgtEl>
                                          <p:spTgt spid="19"/>
                                        </p:tgtEl>
                                      </p:cBhvr>
                                    </p:animEffect>
                                  </p:childTnLst>
                                </p:cTn>
                              </p:par>
                              <p:par>
                                <p:cTn id="101" presetID="31" presetClass="entr" presetSubtype="0"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750" fill="hold"/>
                                        <p:tgtEl>
                                          <p:spTgt spid="20"/>
                                        </p:tgtEl>
                                        <p:attrNameLst>
                                          <p:attrName>ppt_w</p:attrName>
                                        </p:attrNameLst>
                                      </p:cBhvr>
                                      <p:tavLst>
                                        <p:tav tm="0">
                                          <p:val>
                                            <p:fltVal val="0"/>
                                          </p:val>
                                        </p:tav>
                                        <p:tav tm="100000">
                                          <p:val>
                                            <p:strVal val="#ppt_w"/>
                                          </p:val>
                                        </p:tav>
                                      </p:tavLst>
                                    </p:anim>
                                    <p:anim calcmode="lin" valueType="num">
                                      <p:cBhvr>
                                        <p:cTn id="104" dur="750" fill="hold"/>
                                        <p:tgtEl>
                                          <p:spTgt spid="20"/>
                                        </p:tgtEl>
                                        <p:attrNameLst>
                                          <p:attrName>ppt_h</p:attrName>
                                        </p:attrNameLst>
                                      </p:cBhvr>
                                      <p:tavLst>
                                        <p:tav tm="0">
                                          <p:val>
                                            <p:fltVal val="0"/>
                                          </p:val>
                                        </p:tav>
                                        <p:tav tm="100000">
                                          <p:val>
                                            <p:strVal val="#ppt_h"/>
                                          </p:val>
                                        </p:tav>
                                      </p:tavLst>
                                    </p:anim>
                                    <p:anim calcmode="lin" valueType="num">
                                      <p:cBhvr>
                                        <p:cTn id="105" dur="750" fill="hold"/>
                                        <p:tgtEl>
                                          <p:spTgt spid="20"/>
                                        </p:tgtEl>
                                        <p:attrNameLst>
                                          <p:attrName>style.rotation</p:attrName>
                                        </p:attrNameLst>
                                      </p:cBhvr>
                                      <p:tavLst>
                                        <p:tav tm="0">
                                          <p:val>
                                            <p:fltVal val="90"/>
                                          </p:val>
                                        </p:tav>
                                        <p:tav tm="100000">
                                          <p:val>
                                            <p:fltVal val="0"/>
                                          </p:val>
                                        </p:tav>
                                      </p:tavLst>
                                    </p:anim>
                                    <p:animEffect transition="in" filter="fade">
                                      <p:cBhvr>
                                        <p:cTn id="106" dur="750"/>
                                        <p:tgtEl>
                                          <p:spTgt spid="2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750" fill="hold"/>
                                        <p:tgtEl>
                                          <p:spTgt spid="29"/>
                                        </p:tgtEl>
                                        <p:attrNameLst>
                                          <p:attrName>ppt_w</p:attrName>
                                        </p:attrNameLst>
                                      </p:cBhvr>
                                      <p:tavLst>
                                        <p:tav tm="0">
                                          <p:val>
                                            <p:fltVal val="0"/>
                                          </p:val>
                                        </p:tav>
                                        <p:tav tm="100000">
                                          <p:val>
                                            <p:strVal val="#ppt_w"/>
                                          </p:val>
                                        </p:tav>
                                      </p:tavLst>
                                    </p:anim>
                                    <p:anim calcmode="lin" valueType="num">
                                      <p:cBhvr>
                                        <p:cTn id="110" dur="750" fill="hold"/>
                                        <p:tgtEl>
                                          <p:spTgt spid="29"/>
                                        </p:tgtEl>
                                        <p:attrNameLst>
                                          <p:attrName>ppt_h</p:attrName>
                                        </p:attrNameLst>
                                      </p:cBhvr>
                                      <p:tavLst>
                                        <p:tav tm="0">
                                          <p:val>
                                            <p:fltVal val="0"/>
                                          </p:val>
                                        </p:tav>
                                        <p:tav tm="100000">
                                          <p:val>
                                            <p:strVal val="#ppt_h"/>
                                          </p:val>
                                        </p:tav>
                                      </p:tavLst>
                                    </p:anim>
                                    <p:anim calcmode="lin" valueType="num">
                                      <p:cBhvr>
                                        <p:cTn id="111" dur="750" fill="hold"/>
                                        <p:tgtEl>
                                          <p:spTgt spid="29"/>
                                        </p:tgtEl>
                                        <p:attrNameLst>
                                          <p:attrName>style.rotation</p:attrName>
                                        </p:attrNameLst>
                                      </p:cBhvr>
                                      <p:tavLst>
                                        <p:tav tm="0">
                                          <p:val>
                                            <p:fltVal val="90"/>
                                          </p:val>
                                        </p:tav>
                                        <p:tav tm="100000">
                                          <p:val>
                                            <p:fltVal val="0"/>
                                          </p:val>
                                        </p:tav>
                                      </p:tavLst>
                                    </p:anim>
                                    <p:animEffect transition="in" filter="fade">
                                      <p:cBhvr>
                                        <p:cTn id="112" dur="750"/>
                                        <p:tgtEl>
                                          <p:spTgt spid="2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750" fill="hold"/>
                                        <p:tgtEl>
                                          <p:spTgt spid="31"/>
                                        </p:tgtEl>
                                        <p:attrNameLst>
                                          <p:attrName>ppt_w</p:attrName>
                                        </p:attrNameLst>
                                      </p:cBhvr>
                                      <p:tavLst>
                                        <p:tav tm="0">
                                          <p:val>
                                            <p:fltVal val="0"/>
                                          </p:val>
                                        </p:tav>
                                        <p:tav tm="100000">
                                          <p:val>
                                            <p:strVal val="#ppt_w"/>
                                          </p:val>
                                        </p:tav>
                                      </p:tavLst>
                                    </p:anim>
                                    <p:anim calcmode="lin" valueType="num">
                                      <p:cBhvr>
                                        <p:cTn id="116" dur="750" fill="hold"/>
                                        <p:tgtEl>
                                          <p:spTgt spid="31"/>
                                        </p:tgtEl>
                                        <p:attrNameLst>
                                          <p:attrName>ppt_h</p:attrName>
                                        </p:attrNameLst>
                                      </p:cBhvr>
                                      <p:tavLst>
                                        <p:tav tm="0">
                                          <p:val>
                                            <p:fltVal val="0"/>
                                          </p:val>
                                        </p:tav>
                                        <p:tav tm="100000">
                                          <p:val>
                                            <p:strVal val="#ppt_h"/>
                                          </p:val>
                                        </p:tav>
                                      </p:tavLst>
                                    </p:anim>
                                    <p:anim calcmode="lin" valueType="num">
                                      <p:cBhvr>
                                        <p:cTn id="117" dur="750" fill="hold"/>
                                        <p:tgtEl>
                                          <p:spTgt spid="31"/>
                                        </p:tgtEl>
                                        <p:attrNameLst>
                                          <p:attrName>style.rotation</p:attrName>
                                        </p:attrNameLst>
                                      </p:cBhvr>
                                      <p:tavLst>
                                        <p:tav tm="0">
                                          <p:val>
                                            <p:fltVal val="90"/>
                                          </p:val>
                                        </p:tav>
                                        <p:tav tm="100000">
                                          <p:val>
                                            <p:fltVal val="0"/>
                                          </p:val>
                                        </p:tav>
                                      </p:tavLst>
                                    </p:anim>
                                    <p:animEffect transition="in" filter="fade">
                                      <p:cBhvr>
                                        <p:cTn id="118"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animBg="1"/>
      <p:bldP spid="29"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1.1.3 Python</a:t>
            </a:r>
            <a:r>
              <a:rPr lang="zh-CN" altLang="zh-CN" dirty="0"/>
              <a:t>的特性</a:t>
            </a:r>
            <a:endParaRPr lang="zh-CN" altLang="en-US" dirty="0"/>
          </a:p>
        </p:txBody>
      </p:sp>
      <p:sp>
        <p:nvSpPr>
          <p:cNvPr id="4" name="内容占位符 3"/>
          <p:cNvSpPr>
            <a:spLocks noGrp="1"/>
          </p:cNvSpPr>
          <p:nvPr>
            <p:ph sz="quarter" idx="15"/>
          </p:nvPr>
        </p:nvSpPr>
        <p:spPr>
          <a:xfrm>
            <a:off x="244802" y="104401"/>
            <a:ext cx="3732213" cy="571500"/>
          </a:xfrm>
        </p:spPr>
        <p:txBody>
          <a:bodyPr/>
          <a:lstStyle/>
          <a:p>
            <a:r>
              <a:rPr lang="en-US" altLang="zh-CN" dirty="0"/>
              <a:t>1.1 Python </a:t>
            </a:r>
            <a:r>
              <a:rPr lang="zh-CN" altLang="en-US" dirty="0"/>
              <a:t>简介</a:t>
            </a:r>
            <a:endParaRPr lang="zh-CN" altLang="en-US" dirty="0"/>
          </a:p>
          <a:p>
            <a:endParaRPr lang="zh-CN" altLang="en-US" dirty="0"/>
          </a:p>
        </p:txBody>
      </p:sp>
      <p:sp>
        <p:nvSpPr>
          <p:cNvPr id="5" name="文本框 4"/>
          <p:cNvSpPr txBox="1"/>
          <p:nvPr/>
        </p:nvSpPr>
        <p:spPr>
          <a:xfrm>
            <a:off x="392113" y="1498436"/>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Python</a:t>
            </a:r>
            <a:r>
              <a:rPr lang="zh-CN" altLang="zh-CN" dirty="0">
                <a:solidFill>
                  <a:schemeClr val="tx1">
                    <a:lumMod val="75000"/>
                    <a:lumOff val="25000"/>
                  </a:schemeClr>
                </a:solidFill>
                <a:latin typeface="+mn-ea"/>
              </a:rPr>
              <a:t>简单易学</a:t>
            </a:r>
            <a:endParaRPr lang="zh-CN" altLang="zh-CN" dirty="0">
              <a:solidFill>
                <a:schemeClr val="tx1">
                  <a:lumMod val="75000"/>
                  <a:lumOff val="25000"/>
                </a:schemeClr>
              </a:solidFill>
              <a:latin typeface="+mn-ea"/>
            </a:endParaRPr>
          </a:p>
        </p:txBody>
      </p:sp>
      <p:sp>
        <p:nvSpPr>
          <p:cNvPr id="6" name="文本框 5"/>
          <p:cNvSpPr txBox="1"/>
          <p:nvPr/>
        </p:nvSpPr>
        <p:spPr>
          <a:xfrm>
            <a:off x="392112" y="2251278"/>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Python</a:t>
            </a:r>
            <a:r>
              <a:rPr lang="zh-CN" altLang="zh-CN" dirty="0">
                <a:solidFill>
                  <a:schemeClr val="tx1">
                    <a:lumMod val="75000"/>
                    <a:lumOff val="25000"/>
                  </a:schemeClr>
                </a:solidFill>
                <a:latin typeface="+mn-ea"/>
              </a:rPr>
              <a:t>语言是免费且开源的</a:t>
            </a:r>
            <a:endParaRPr lang="zh-CN" altLang="zh-CN" dirty="0">
              <a:solidFill>
                <a:schemeClr val="tx1">
                  <a:lumMod val="75000"/>
                  <a:lumOff val="25000"/>
                </a:schemeClr>
              </a:solidFill>
              <a:latin typeface="+mn-ea"/>
            </a:endParaRPr>
          </a:p>
        </p:txBody>
      </p:sp>
      <p:sp>
        <p:nvSpPr>
          <p:cNvPr id="9" name="文本框 8"/>
          <p:cNvSpPr txBox="1"/>
          <p:nvPr/>
        </p:nvSpPr>
        <p:spPr>
          <a:xfrm>
            <a:off x="392112" y="1872848"/>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Python</a:t>
            </a:r>
            <a:r>
              <a:rPr lang="zh-CN" altLang="zh-CN" dirty="0">
                <a:solidFill>
                  <a:schemeClr val="tx1">
                    <a:lumMod val="75000"/>
                    <a:lumOff val="25000"/>
                  </a:schemeClr>
                </a:solidFill>
                <a:latin typeface="+mn-ea"/>
              </a:rPr>
              <a:t>是面向对象的高层语言</a:t>
            </a:r>
            <a:endParaRPr lang="zh-CN" altLang="zh-CN" dirty="0">
              <a:solidFill>
                <a:schemeClr val="tx1">
                  <a:lumMod val="75000"/>
                  <a:lumOff val="25000"/>
                </a:schemeClr>
              </a:solidFill>
              <a:latin typeface="+mn-ea"/>
            </a:endParaRPr>
          </a:p>
        </p:txBody>
      </p:sp>
      <p:sp>
        <p:nvSpPr>
          <p:cNvPr id="12" name="文本框 11"/>
          <p:cNvSpPr txBox="1"/>
          <p:nvPr/>
        </p:nvSpPr>
        <p:spPr>
          <a:xfrm>
            <a:off x="392111" y="2604702"/>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Python</a:t>
            </a:r>
            <a:r>
              <a:rPr lang="zh-CN" altLang="zh-CN" dirty="0">
                <a:solidFill>
                  <a:schemeClr val="tx1">
                    <a:lumMod val="75000"/>
                    <a:lumOff val="25000"/>
                  </a:schemeClr>
                </a:solidFill>
                <a:latin typeface="+mn-ea"/>
              </a:rPr>
              <a:t>是解释性语言</a:t>
            </a:r>
            <a:endParaRPr lang="zh-CN" altLang="zh-CN" dirty="0">
              <a:solidFill>
                <a:schemeClr val="tx1">
                  <a:lumMod val="75000"/>
                  <a:lumOff val="25000"/>
                </a:schemeClr>
              </a:solidFill>
              <a:latin typeface="+mn-ea"/>
            </a:endParaRPr>
          </a:p>
        </p:txBody>
      </p:sp>
      <p:sp>
        <p:nvSpPr>
          <p:cNvPr id="13" name="文本框 12"/>
          <p:cNvSpPr txBox="1"/>
          <p:nvPr/>
        </p:nvSpPr>
        <p:spPr>
          <a:xfrm>
            <a:off x="392113" y="4234687"/>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Python</a:t>
            </a:r>
            <a:r>
              <a:rPr lang="zh-CN" altLang="zh-CN" dirty="0">
                <a:solidFill>
                  <a:schemeClr val="tx1">
                    <a:lumMod val="75000"/>
                    <a:lumOff val="25000"/>
                  </a:schemeClr>
                </a:solidFill>
                <a:latin typeface="+mn-ea"/>
              </a:rPr>
              <a:t>提供了丰富的库</a:t>
            </a:r>
            <a:endParaRPr lang="zh-CN" altLang="zh-CN" dirty="0">
              <a:solidFill>
                <a:schemeClr val="tx1">
                  <a:lumMod val="75000"/>
                  <a:lumOff val="25000"/>
                </a:schemeClr>
              </a:solidFill>
              <a:latin typeface="+mn-ea"/>
            </a:endParaRPr>
          </a:p>
        </p:txBody>
      </p:sp>
      <p:sp>
        <p:nvSpPr>
          <p:cNvPr id="14" name="文本框 13"/>
          <p:cNvSpPr txBox="1"/>
          <p:nvPr/>
        </p:nvSpPr>
        <p:spPr>
          <a:xfrm>
            <a:off x="392113" y="3213368"/>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Python</a:t>
            </a:r>
            <a:r>
              <a:rPr lang="zh-CN" altLang="zh-CN" dirty="0">
                <a:solidFill>
                  <a:schemeClr val="tx1">
                    <a:lumMod val="75000"/>
                    <a:lumOff val="25000"/>
                  </a:schemeClr>
                </a:solidFill>
                <a:latin typeface="+mn-ea"/>
              </a:rPr>
              <a:t>是可扩展和可嵌入的</a:t>
            </a:r>
            <a:endParaRPr lang="zh-CN" altLang="zh-CN" dirty="0">
              <a:solidFill>
                <a:schemeClr val="tx1">
                  <a:lumMod val="75000"/>
                  <a:lumOff val="25000"/>
                </a:schemeClr>
              </a:solidFill>
              <a:latin typeface="+mn-ea"/>
            </a:endParaRPr>
          </a:p>
        </p:txBody>
      </p:sp>
      <p:sp>
        <p:nvSpPr>
          <p:cNvPr id="16" name="文本框 15"/>
          <p:cNvSpPr txBox="1"/>
          <p:nvPr/>
        </p:nvSpPr>
        <p:spPr>
          <a:xfrm>
            <a:off x="392113" y="3869692"/>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Python</a:t>
            </a:r>
            <a:r>
              <a:rPr lang="zh-CN" altLang="zh-CN" dirty="0">
                <a:solidFill>
                  <a:schemeClr val="tx1">
                    <a:lumMod val="75000"/>
                    <a:lumOff val="25000"/>
                  </a:schemeClr>
                </a:solidFill>
                <a:latin typeface="+mn-ea"/>
              </a:rPr>
              <a:t>运行速度快</a:t>
            </a:r>
            <a:endParaRPr lang="zh-CN" altLang="zh-CN" dirty="0">
              <a:solidFill>
                <a:schemeClr val="tx1">
                  <a:lumMod val="75000"/>
                  <a:lumOff val="25000"/>
                </a:schemeClr>
              </a:solidFill>
              <a:latin typeface="+mn-ea"/>
            </a:endParaRPr>
          </a:p>
        </p:txBody>
      </p:sp>
      <p:sp>
        <p:nvSpPr>
          <p:cNvPr id="17" name="文本框 16"/>
          <p:cNvSpPr txBox="1"/>
          <p:nvPr/>
        </p:nvSpPr>
        <p:spPr>
          <a:xfrm>
            <a:off x="392111" y="2924357"/>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Python</a:t>
            </a:r>
            <a:r>
              <a:rPr lang="zh-CN" altLang="zh-CN" dirty="0">
                <a:solidFill>
                  <a:schemeClr val="tx1">
                    <a:lumMod val="75000"/>
                    <a:lumOff val="25000"/>
                  </a:schemeClr>
                </a:solidFill>
                <a:latin typeface="+mn-ea"/>
              </a:rPr>
              <a:t>程序编写需使用规范的代码风格</a:t>
            </a:r>
            <a:endParaRPr lang="zh-CN" altLang="zh-CN" dirty="0">
              <a:solidFill>
                <a:schemeClr val="tx1">
                  <a:lumMod val="75000"/>
                  <a:lumOff val="25000"/>
                </a:schemeClr>
              </a:solidFill>
              <a:latin typeface="+mn-ea"/>
            </a:endParaRPr>
          </a:p>
        </p:txBody>
      </p:sp>
      <p:sp>
        <p:nvSpPr>
          <p:cNvPr id="18" name="文本框 17"/>
          <p:cNvSpPr txBox="1"/>
          <p:nvPr/>
        </p:nvSpPr>
        <p:spPr>
          <a:xfrm>
            <a:off x="392113" y="3525644"/>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Python</a:t>
            </a:r>
            <a:r>
              <a:rPr lang="zh-CN" altLang="zh-CN" dirty="0">
                <a:solidFill>
                  <a:schemeClr val="tx1">
                    <a:lumMod val="75000"/>
                    <a:lumOff val="25000"/>
                  </a:schemeClr>
                </a:solidFill>
                <a:latin typeface="+mn-ea"/>
              </a:rPr>
              <a:t>是可移植的</a:t>
            </a:r>
            <a:endParaRPr lang="zh-CN" altLang="zh-CN" dirty="0">
              <a:solidFill>
                <a:schemeClr val="tx1">
                  <a:lumMod val="75000"/>
                  <a:lumOff val="25000"/>
                </a:schemeClr>
              </a:solidFill>
              <a:latin typeface="+mn-ea"/>
            </a:endParaRPr>
          </a:p>
        </p:txBody>
      </p:sp>
      <p:sp>
        <p:nvSpPr>
          <p:cNvPr id="23" name="文本框 22"/>
          <p:cNvSpPr txBox="1"/>
          <p:nvPr/>
        </p:nvSpPr>
        <p:spPr>
          <a:xfrm>
            <a:off x="392110" y="4642094"/>
            <a:ext cx="5362301" cy="369332"/>
          </a:xfrm>
          <a:prstGeom prst="rect">
            <a:avLst/>
          </a:prstGeom>
          <a:noFill/>
        </p:spPr>
        <p:txBody>
          <a:bodyPr wrap="square" rtlCol="0">
            <a:spAutoFit/>
          </a:bodyPr>
          <a:lstStyle/>
          <a:p>
            <a:r>
              <a:rPr lang="en-US" altLang="zh-CN" dirty="0">
                <a:solidFill>
                  <a:schemeClr val="tx1">
                    <a:lumMod val="75000"/>
                    <a:lumOff val="25000"/>
                  </a:schemeClr>
                </a:solidFill>
                <a:latin typeface="+mn-ea"/>
              </a:rPr>
              <a:t>……..</a:t>
            </a:r>
            <a:endParaRPr lang="en-US" altLang="zh-CN" dirty="0">
              <a:solidFill>
                <a:schemeClr val="tx1">
                  <a:lumMod val="75000"/>
                  <a:lumOff val="25000"/>
                </a:schemeClr>
              </a:solidFill>
              <a:latin typeface="+mn-ea"/>
            </a:endParaRPr>
          </a:p>
        </p:txBody>
      </p:sp>
      <p:sp>
        <p:nvSpPr>
          <p:cNvPr id="3"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1.1.4 </a:t>
            </a:r>
            <a:r>
              <a:rPr lang="zh-CN" altLang="zh-CN" dirty="0"/>
              <a:t>选择</a:t>
            </a:r>
            <a:r>
              <a:rPr lang="en-US" altLang="zh-CN" dirty="0"/>
              <a:t>Python</a:t>
            </a:r>
            <a:r>
              <a:rPr lang="zh-CN" altLang="zh-CN" dirty="0"/>
              <a:t>的版本</a:t>
            </a:r>
            <a:endParaRPr lang="zh-CN" altLang="zh-CN" dirty="0"/>
          </a:p>
        </p:txBody>
      </p:sp>
      <p:sp>
        <p:nvSpPr>
          <p:cNvPr id="3" name="内容占位符 2"/>
          <p:cNvSpPr>
            <a:spLocks noGrp="1"/>
          </p:cNvSpPr>
          <p:nvPr>
            <p:ph sz="quarter" idx="14"/>
          </p:nvPr>
        </p:nvSpPr>
        <p:spPr>
          <a:xfrm>
            <a:off x="392113" y="1768133"/>
            <a:ext cx="5853173" cy="3321733"/>
          </a:xfrm>
        </p:spPr>
        <p:txBody>
          <a:bodyPr>
            <a:normAutofit/>
          </a:bodyPr>
          <a:lstStyle/>
          <a:p>
            <a:pPr indent="457200"/>
            <a:r>
              <a:rPr lang="en-US" altLang="zh-CN" sz="1800" dirty="0">
                <a:solidFill>
                  <a:schemeClr val="tx1">
                    <a:lumMod val="75000"/>
                    <a:lumOff val="25000"/>
                  </a:schemeClr>
                </a:solidFill>
                <a:latin typeface="+mn-ea"/>
              </a:rPr>
              <a:t>2008</a:t>
            </a:r>
            <a:r>
              <a:rPr lang="zh-CN" altLang="zh-CN" sz="1800" dirty="0">
                <a:solidFill>
                  <a:schemeClr val="tx1">
                    <a:lumMod val="75000"/>
                    <a:lumOff val="25000"/>
                  </a:schemeClr>
                </a:solidFill>
                <a:latin typeface="+mn-ea"/>
              </a:rPr>
              <a:t>年</a:t>
            </a:r>
            <a:r>
              <a:rPr lang="en-US" altLang="zh-CN" sz="1800" dirty="0">
                <a:solidFill>
                  <a:schemeClr val="tx1">
                    <a:lumMod val="75000"/>
                    <a:lumOff val="25000"/>
                  </a:schemeClr>
                </a:solidFill>
                <a:latin typeface="+mn-ea"/>
              </a:rPr>
              <a:t>10</a:t>
            </a:r>
            <a:r>
              <a:rPr lang="zh-CN" altLang="zh-CN" sz="1800" dirty="0">
                <a:solidFill>
                  <a:schemeClr val="tx1">
                    <a:lumMod val="75000"/>
                    <a:lumOff val="25000"/>
                  </a:schemeClr>
                </a:solidFill>
                <a:latin typeface="+mn-ea"/>
              </a:rPr>
              <a:t>月</a:t>
            </a:r>
            <a:r>
              <a:rPr lang="en-US" altLang="zh-CN" sz="1800" dirty="0">
                <a:solidFill>
                  <a:schemeClr val="accent4"/>
                </a:solidFill>
                <a:latin typeface="+mn-ea"/>
              </a:rPr>
              <a:t>Python 3.0</a:t>
            </a:r>
            <a:r>
              <a:rPr lang="zh-CN" altLang="zh-CN" sz="1800" dirty="0">
                <a:solidFill>
                  <a:schemeClr val="tx1">
                    <a:lumMod val="75000"/>
                    <a:lumOff val="25000"/>
                  </a:schemeClr>
                </a:solidFill>
                <a:latin typeface="+mn-ea"/>
              </a:rPr>
              <a:t>版本发布，该版本在</a:t>
            </a:r>
            <a:r>
              <a:rPr lang="en-US" altLang="zh-CN" sz="1800" dirty="0">
                <a:solidFill>
                  <a:schemeClr val="accent4"/>
                </a:solidFill>
                <a:latin typeface="+mn-ea"/>
              </a:rPr>
              <a:t>Python 2</a:t>
            </a:r>
            <a:r>
              <a:rPr lang="zh-CN" altLang="zh-CN" sz="1800" dirty="0">
                <a:solidFill>
                  <a:schemeClr val="tx1">
                    <a:lumMod val="75000"/>
                    <a:lumOff val="25000"/>
                  </a:schemeClr>
                </a:solidFill>
                <a:latin typeface="+mn-ea"/>
              </a:rPr>
              <a:t>的上进行了很大的改变，使得两者互不兼容。</a:t>
            </a:r>
            <a:endParaRPr lang="en-US" altLang="zh-CN" sz="1800" dirty="0">
              <a:latin typeface="+mn-ea"/>
            </a:endParaRPr>
          </a:p>
          <a:p>
            <a:pPr indent="457200"/>
            <a:endParaRPr lang="en-US" altLang="zh-CN" sz="1800" dirty="0">
              <a:latin typeface="+mn-ea"/>
            </a:endParaRPr>
          </a:p>
          <a:p>
            <a:pPr indent="457200"/>
            <a:r>
              <a:rPr lang="zh-CN" altLang="zh-CN" sz="1800" dirty="0">
                <a:solidFill>
                  <a:schemeClr val="tx1">
                    <a:lumMod val="75000"/>
                    <a:lumOff val="25000"/>
                  </a:schemeClr>
                </a:solidFill>
                <a:latin typeface="+mn-ea"/>
              </a:rPr>
              <a:t>我们该如何选择</a:t>
            </a:r>
            <a:r>
              <a:rPr lang="en-US" altLang="zh-CN" sz="1800" dirty="0">
                <a:solidFill>
                  <a:schemeClr val="tx1">
                    <a:lumMod val="75000"/>
                    <a:lumOff val="25000"/>
                  </a:schemeClr>
                </a:solidFill>
                <a:latin typeface="+mn-ea"/>
              </a:rPr>
              <a:t>Python</a:t>
            </a:r>
            <a:r>
              <a:rPr lang="zh-CN" altLang="zh-CN" sz="1800" dirty="0">
                <a:solidFill>
                  <a:schemeClr val="tx1">
                    <a:lumMod val="75000"/>
                    <a:lumOff val="25000"/>
                  </a:schemeClr>
                </a:solidFill>
                <a:latin typeface="+mn-ea"/>
              </a:rPr>
              <a:t>的版本呢？</a:t>
            </a:r>
            <a:endParaRPr lang="en-US" altLang="zh-CN" sz="1800" dirty="0">
              <a:latin typeface="+mn-ea"/>
            </a:endParaRPr>
          </a:p>
          <a:p>
            <a:pPr indent="457200"/>
            <a:endParaRPr lang="en-US" altLang="zh-CN" sz="1800" dirty="0">
              <a:latin typeface="+mn-ea"/>
            </a:endParaRPr>
          </a:p>
          <a:p>
            <a:pPr indent="457200"/>
            <a:r>
              <a:rPr lang="zh-CN" altLang="zh-CN" sz="1800" dirty="0">
                <a:solidFill>
                  <a:schemeClr val="tx1">
                    <a:lumMod val="75000"/>
                    <a:lumOff val="25000"/>
                  </a:schemeClr>
                </a:solidFill>
                <a:latin typeface="+mn-ea"/>
              </a:rPr>
              <a:t>由于</a:t>
            </a:r>
            <a:r>
              <a:rPr lang="en-US" altLang="zh-CN" sz="1800" dirty="0">
                <a:solidFill>
                  <a:schemeClr val="accent4"/>
                </a:solidFill>
                <a:latin typeface="+mn-ea"/>
              </a:rPr>
              <a:t>Python 3</a:t>
            </a:r>
            <a:r>
              <a:rPr lang="zh-CN" altLang="zh-CN" sz="1800" dirty="0">
                <a:solidFill>
                  <a:schemeClr val="tx1">
                    <a:lumMod val="75000"/>
                    <a:lumOff val="25000"/>
                  </a:schemeClr>
                </a:solidFill>
                <a:latin typeface="+mn-ea"/>
              </a:rPr>
              <a:t>相较于</a:t>
            </a:r>
            <a:r>
              <a:rPr lang="en-US" altLang="zh-CN" sz="1800" dirty="0">
                <a:solidFill>
                  <a:schemeClr val="accent4"/>
                </a:solidFill>
                <a:latin typeface="+mn-ea"/>
              </a:rPr>
              <a:t>Python 2</a:t>
            </a:r>
            <a:r>
              <a:rPr lang="zh-CN" altLang="zh-CN" sz="1800" dirty="0">
                <a:solidFill>
                  <a:schemeClr val="tx1">
                    <a:lumMod val="75000"/>
                    <a:lumOff val="25000"/>
                  </a:schemeClr>
                </a:solidFill>
                <a:latin typeface="+mn-ea"/>
              </a:rPr>
              <a:t>还有大量的改进和提升的地方，这就使得</a:t>
            </a:r>
            <a:r>
              <a:rPr lang="en-US" altLang="zh-CN" sz="1800" dirty="0">
                <a:solidFill>
                  <a:schemeClr val="tx1">
                    <a:lumMod val="75000"/>
                    <a:lumOff val="25000"/>
                  </a:schemeClr>
                </a:solidFill>
                <a:latin typeface="+mn-ea"/>
              </a:rPr>
              <a:t>Python 2</a:t>
            </a:r>
            <a:r>
              <a:rPr lang="zh-CN" altLang="zh-CN" sz="1800" dirty="0">
                <a:solidFill>
                  <a:schemeClr val="tx1">
                    <a:lumMod val="75000"/>
                    <a:lumOff val="25000"/>
                  </a:schemeClr>
                </a:solidFill>
                <a:latin typeface="+mn-ea"/>
              </a:rPr>
              <a:t>有了些许“鸡肋”之感。</a:t>
            </a:r>
            <a:endParaRPr lang="en-US" altLang="zh-CN" sz="1800" dirty="0">
              <a:solidFill>
                <a:schemeClr val="tx1">
                  <a:lumMod val="75000"/>
                  <a:lumOff val="25000"/>
                </a:schemeClr>
              </a:solidFill>
              <a:latin typeface="+mn-ea"/>
            </a:endParaRPr>
          </a:p>
          <a:p>
            <a:pPr indent="457200"/>
            <a:r>
              <a:rPr lang="zh-CN" altLang="zh-CN" sz="1800" dirty="0">
                <a:solidFill>
                  <a:schemeClr val="tx1">
                    <a:lumMod val="75000"/>
                    <a:lumOff val="25000"/>
                  </a:schemeClr>
                </a:solidFill>
                <a:latin typeface="+mn-ea"/>
              </a:rPr>
              <a:t>因此，我们跟随技术的发展和前进的潮流，选择</a:t>
            </a:r>
            <a:r>
              <a:rPr lang="en-US" altLang="zh-CN" sz="1800" dirty="0">
                <a:solidFill>
                  <a:schemeClr val="tx1">
                    <a:lumMod val="75000"/>
                    <a:lumOff val="25000"/>
                  </a:schemeClr>
                </a:solidFill>
                <a:latin typeface="+mn-ea"/>
              </a:rPr>
              <a:t>Python 3</a:t>
            </a:r>
            <a:r>
              <a:rPr lang="zh-CN" altLang="zh-CN" sz="1800" dirty="0">
                <a:solidFill>
                  <a:schemeClr val="tx1">
                    <a:lumMod val="75000"/>
                    <a:lumOff val="25000"/>
                  </a:schemeClr>
                </a:solidFill>
                <a:latin typeface="+mn-ea"/>
              </a:rPr>
              <a:t>作为我们学习的对象。</a:t>
            </a:r>
            <a:endParaRPr lang="zh-CN" altLang="zh-CN" sz="1800" dirty="0">
              <a:solidFill>
                <a:schemeClr val="tx1">
                  <a:lumMod val="75000"/>
                  <a:lumOff val="25000"/>
                </a:schemeClr>
              </a:solidFill>
              <a:latin typeface="+mn-ea"/>
            </a:endParaRPr>
          </a:p>
        </p:txBody>
      </p:sp>
      <p:sp>
        <p:nvSpPr>
          <p:cNvPr id="4" name="内容占位符 3"/>
          <p:cNvSpPr>
            <a:spLocks noGrp="1"/>
          </p:cNvSpPr>
          <p:nvPr>
            <p:ph sz="quarter" idx="15"/>
          </p:nvPr>
        </p:nvSpPr>
        <p:spPr>
          <a:xfrm>
            <a:off x="244802" y="104401"/>
            <a:ext cx="3732213" cy="571500"/>
          </a:xfrm>
        </p:spPr>
        <p:txBody>
          <a:bodyPr/>
          <a:lstStyle/>
          <a:p>
            <a:r>
              <a:rPr lang="en-US" altLang="zh-CN" dirty="0"/>
              <a:t>1.1 Python </a:t>
            </a:r>
            <a:r>
              <a:rPr lang="zh-CN" altLang="en-US" dirty="0"/>
              <a:t>简介</a:t>
            </a:r>
            <a:endParaRPr lang="zh-CN" altLang="en-US" dirty="0"/>
          </a:p>
          <a:p>
            <a:endParaRPr lang="zh-CN" altLang="en-US" dirty="0"/>
          </a:p>
        </p:txBody>
      </p:sp>
      <p:sp>
        <p:nvSpPr>
          <p:cNvPr id="5" name="矩形 4"/>
          <p:cNvSpPr/>
          <p:nvPr/>
        </p:nvSpPr>
        <p:spPr>
          <a:xfrm rot="20164890">
            <a:off x="6638926" y="617674"/>
            <a:ext cx="1375698" cy="5693866"/>
          </a:xfrm>
          <a:prstGeom prst="rect">
            <a:avLst/>
          </a:prstGeom>
          <a:noFill/>
        </p:spPr>
        <p:txBody>
          <a:bodyPr wrap="none" lIns="91440" tIns="45720" rIns="91440" bIns="45720">
            <a:spAutoFit/>
          </a:bodyPr>
          <a:lstStyle/>
          <a:p>
            <a:pPr algn="ctr"/>
            <a:r>
              <a:rPr lang="en-US" altLang="zh-CN" sz="166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endParaRPr lang="en-US" altLang="zh-CN" sz="16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altLang="zh-CN" sz="6000" b="1" spc="50" dirty="0">
                <a:ln w="9525" cmpd="sng">
                  <a:solidFill>
                    <a:schemeClr val="accent1"/>
                  </a:solidFill>
                  <a:prstDash val="solid"/>
                </a:ln>
                <a:solidFill>
                  <a:srgbClr val="70AD47">
                    <a:tint val="1000"/>
                  </a:srgbClr>
                </a:solidFill>
                <a:effectLst>
                  <a:glow rad="38100">
                    <a:schemeClr val="accent1">
                      <a:alpha val="40000"/>
                    </a:schemeClr>
                  </a:glow>
                </a:effectLst>
              </a:rPr>
              <a:t>Or</a:t>
            </a:r>
            <a:endParaRPr lang="en-US" altLang="zh-CN" sz="60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altLang="zh-CN" sz="13800" b="1" cap="none" spc="50" dirty="0">
                <a:ln w="9525" cmpd="sng">
                  <a:solidFill>
                    <a:schemeClr val="accent1"/>
                  </a:solidFill>
                  <a:prstDash val="solid"/>
                </a:ln>
                <a:solidFill>
                  <a:srgbClr val="70AD47">
                    <a:tint val="1000"/>
                  </a:srgbClr>
                </a:solidFill>
                <a:effectLst>
                  <a:glow rad="38100">
                    <a:schemeClr val="accent1">
                      <a:alpha val="40000"/>
                    </a:schemeClr>
                  </a:glow>
                </a:effectLst>
              </a:rPr>
              <a:t>3</a:t>
            </a:r>
            <a:endParaRPr lang="zh-CN" altLang="en-US" sz="13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1.1.5 </a:t>
            </a:r>
            <a:r>
              <a:rPr lang="zh-CN" altLang="en-US" dirty="0"/>
              <a:t>如何学习</a:t>
            </a:r>
            <a:r>
              <a:rPr lang="en-US" altLang="zh-CN" dirty="0"/>
              <a:t>Python</a:t>
            </a:r>
            <a:endParaRPr lang="zh-CN" altLang="en-US" dirty="0"/>
          </a:p>
        </p:txBody>
      </p:sp>
      <p:sp>
        <p:nvSpPr>
          <p:cNvPr id="3" name="内容占位符 2"/>
          <p:cNvSpPr>
            <a:spLocks noGrp="1"/>
          </p:cNvSpPr>
          <p:nvPr>
            <p:ph sz="quarter" idx="14"/>
          </p:nvPr>
        </p:nvSpPr>
        <p:spPr>
          <a:xfrm>
            <a:off x="628650" y="1666211"/>
            <a:ext cx="7886700" cy="4044950"/>
          </a:xfrm>
        </p:spPr>
        <p:txBody>
          <a:bodyPr/>
          <a:lstStyle/>
          <a:p>
            <a:r>
              <a:rPr lang="en-US" altLang="zh-CN" dirty="0">
                <a:solidFill>
                  <a:schemeClr val="tx1">
                    <a:lumMod val="75000"/>
                    <a:lumOff val="25000"/>
                  </a:schemeClr>
                </a:solidFill>
              </a:rPr>
              <a:t>*1*</a:t>
            </a:r>
            <a:r>
              <a:rPr lang="zh-CN" altLang="en-US" dirty="0">
                <a:solidFill>
                  <a:schemeClr val="tx1">
                    <a:lumMod val="75000"/>
                    <a:lumOff val="25000"/>
                  </a:schemeClr>
                </a:solidFill>
              </a:rPr>
              <a:t>基础语法</a:t>
            </a:r>
            <a:endParaRPr lang="en-US" altLang="zh-CN" dirty="0">
              <a:solidFill>
                <a:schemeClr val="tx1">
                  <a:lumMod val="75000"/>
                  <a:lumOff val="25000"/>
                </a:schemeClr>
              </a:solidFill>
            </a:endParaRPr>
          </a:p>
          <a:p>
            <a:r>
              <a:rPr lang="zh-CN" altLang="zh-CN" dirty="0">
                <a:solidFill>
                  <a:schemeClr val="tx1">
                    <a:lumMod val="75000"/>
                    <a:lumOff val="25000"/>
                  </a:schemeClr>
                </a:solidFill>
              </a:rPr>
              <a:t>先学习、后模仿、再自主创新</a:t>
            </a:r>
            <a:r>
              <a:rPr lang="zh-CN" altLang="en-US" dirty="0">
                <a:solidFill>
                  <a:schemeClr val="tx1">
                    <a:lumMod val="75000"/>
                    <a:lumOff val="25000"/>
                  </a:schemeClr>
                </a:solidFill>
              </a:rPr>
              <a:t>。</a:t>
            </a:r>
            <a:endParaRPr lang="en-US" altLang="zh-CN" dirty="0">
              <a:solidFill>
                <a:schemeClr val="tx1">
                  <a:lumMod val="75000"/>
                  <a:lumOff val="25000"/>
                </a:schemeClr>
              </a:solidFill>
            </a:endParaRPr>
          </a:p>
          <a:p>
            <a:r>
              <a:rPr lang="zh-CN" altLang="en-US" dirty="0">
                <a:solidFill>
                  <a:schemeClr val="tx1">
                    <a:lumMod val="75000"/>
                    <a:lumOff val="25000"/>
                  </a:schemeClr>
                </a:solidFill>
              </a:rPr>
              <a:t>了解</a:t>
            </a:r>
            <a:r>
              <a:rPr lang="en-US" altLang="zh-CN" dirty="0">
                <a:solidFill>
                  <a:schemeClr val="tx1">
                    <a:lumMod val="75000"/>
                    <a:lumOff val="25000"/>
                  </a:schemeClr>
                </a:solidFill>
              </a:rPr>
              <a:t>Python</a:t>
            </a:r>
            <a:r>
              <a:rPr lang="zh-CN" altLang="en-US" dirty="0">
                <a:solidFill>
                  <a:schemeClr val="tx1">
                    <a:lumMod val="75000"/>
                    <a:lumOff val="25000"/>
                  </a:schemeClr>
                </a:solidFill>
              </a:rPr>
              <a:t>的数据类型、变量、判断、循环、函数、类等等，逐步找到编程的感觉。</a:t>
            </a:r>
            <a:endParaRPr lang="en-US" altLang="zh-CN" dirty="0">
              <a:solidFill>
                <a:schemeClr val="tx1">
                  <a:lumMod val="75000"/>
                  <a:lumOff val="25000"/>
                </a:schemeClr>
              </a:solidFill>
            </a:endParaRPr>
          </a:p>
          <a:p>
            <a:r>
              <a:rPr lang="zh-CN" altLang="en-US" dirty="0">
                <a:solidFill>
                  <a:schemeClr val="tx1">
                    <a:lumMod val="75000"/>
                    <a:lumOff val="25000"/>
                  </a:schemeClr>
                </a:solidFill>
              </a:rPr>
              <a:t>*</a:t>
            </a:r>
            <a:r>
              <a:rPr lang="en-US" altLang="zh-CN" dirty="0">
                <a:solidFill>
                  <a:schemeClr val="tx1">
                    <a:lumMod val="75000"/>
                    <a:lumOff val="25000"/>
                  </a:schemeClr>
                </a:solidFill>
              </a:rPr>
              <a:t>2</a:t>
            </a:r>
            <a:r>
              <a:rPr lang="zh-CN" altLang="en-US" dirty="0">
                <a:solidFill>
                  <a:schemeClr val="tx1">
                    <a:lumMod val="75000"/>
                    <a:lumOff val="25000"/>
                  </a:schemeClr>
                </a:solidFill>
              </a:rPr>
              <a:t>*</a:t>
            </a:r>
            <a:r>
              <a:rPr lang="zh-CN" altLang="zh-CN" dirty="0">
                <a:solidFill>
                  <a:schemeClr val="tx1">
                    <a:lumMod val="75000"/>
                    <a:lumOff val="25000"/>
                  </a:schemeClr>
                </a:solidFill>
              </a:rPr>
              <a:t>积极实践</a:t>
            </a:r>
            <a:endParaRPr lang="en-US" altLang="zh-CN" dirty="0">
              <a:solidFill>
                <a:schemeClr val="tx1">
                  <a:lumMod val="75000"/>
                  <a:lumOff val="25000"/>
                </a:schemeClr>
              </a:solidFill>
            </a:endParaRPr>
          </a:p>
          <a:p>
            <a:r>
              <a:rPr lang="zh-CN" altLang="zh-CN" dirty="0">
                <a:solidFill>
                  <a:schemeClr val="tx1">
                    <a:lumMod val="75000"/>
                    <a:lumOff val="25000"/>
                  </a:schemeClr>
                </a:solidFill>
              </a:rPr>
              <a:t>俗话说“拳不离手，曲不离口”，程序编写水平是在不断的练习和实践中提高的。</a:t>
            </a:r>
            <a:endParaRPr lang="zh-CN" altLang="zh-CN" dirty="0">
              <a:solidFill>
                <a:schemeClr val="tx1">
                  <a:lumMod val="75000"/>
                  <a:lumOff val="25000"/>
                </a:schemeClr>
              </a:solidFill>
            </a:endParaRPr>
          </a:p>
          <a:p>
            <a:r>
              <a:rPr lang="zh-CN" altLang="en-US" dirty="0">
                <a:solidFill>
                  <a:schemeClr val="tx1">
                    <a:lumMod val="75000"/>
                    <a:lumOff val="25000"/>
                  </a:schemeClr>
                </a:solidFill>
              </a:rPr>
              <a:t>*</a:t>
            </a:r>
            <a:r>
              <a:rPr lang="en-US" altLang="zh-CN" dirty="0">
                <a:solidFill>
                  <a:schemeClr val="tx1">
                    <a:lumMod val="75000"/>
                    <a:lumOff val="25000"/>
                  </a:schemeClr>
                </a:solidFill>
              </a:rPr>
              <a:t>3</a:t>
            </a:r>
            <a:r>
              <a:rPr lang="zh-CN" altLang="en-US" dirty="0">
                <a:solidFill>
                  <a:schemeClr val="tx1">
                    <a:lumMod val="75000"/>
                    <a:lumOff val="25000"/>
                  </a:schemeClr>
                </a:solidFill>
              </a:rPr>
              <a:t>*</a:t>
            </a:r>
            <a:r>
              <a:rPr lang="zh-CN" altLang="zh-CN" dirty="0">
                <a:solidFill>
                  <a:schemeClr val="tx1">
                    <a:lumMod val="75000"/>
                    <a:lumOff val="25000"/>
                  </a:schemeClr>
                </a:solidFill>
              </a:rPr>
              <a:t>遵守规范</a:t>
            </a:r>
            <a:endParaRPr lang="en-US" altLang="zh-CN" dirty="0">
              <a:solidFill>
                <a:schemeClr val="tx1">
                  <a:lumMod val="75000"/>
                  <a:lumOff val="25000"/>
                </a:schemeClr>
              </a:solidFill>
            </a:endParaRPr>
          </a:p>
          <a:p>
            <a:r>
              <a:rPr lang="zh-CN" altLang="zh-CN" dirty="0">
                <a:solidFill>
                  <a:schemeClr val="tx1">
                    <a:lumMod val="75000"/>
                    <a:lumOff val="25000"/>
                  </a:schemeClr>
                </a:solidFill>
              </a:rPr>
              <a:t>建议使用</a:t>
            </a:r>
            <a:r>
              <a:rPr lang="en-US" altLang="zh-CN" dirty="0">
                <a:solidFill>
                  <a:schemeClr val="tx1">
                    <a:lumMod val="75000"/>
                    <a:lumOff val="25000"/>
                  </a:schemeClr>
                </a:solidFill>
              </a:rPr>
              <a:t>Python</a:t>
            </a:r>
            <a:r>
              <a:rPr lang="zh-CN" altLang="zh-CN" dirty="0">
                <a:solidFill>
                  <a:schemeClr val="tx1">
                    <a:lumMod val="75000"/>
                    <a:lumOff val="25000"/>
                  </a:schemeClr>
                </a:solidFill>
              </a:rPr>
              <a:t>编程的开发者，都应遵循</a:t>
            </a:r>
            <a:r>
              <a:rPr lang="en-US" altLang="zh-CN" dirty="0">
                <a:solidFill>
                  <a:schemeClr val="tx1">
                    <a:lumMod val="75000"/>
                    <a:lumOff val="25000"/>
                  </a:schemeClr>
                </a:solidFill>
              </a:rPr>
              <a:t>PEP8</a:t>
            </a:r>
            <a:r>
              <a:rPr lang="zh-CN" altLang="zh-CN" dirty="0">
                <a:solidFill>
                  <a:schemeClr val="tx1">
                    <a:lumMod val="75000"/>
                    <a:lumOff val="25000"/>
                  </a:schemeClr>
                </a:solidFill>
              </a:rPr>
              <a:t>规范</a:t>
            </a:r>
            <a:endParaRPr lang="en-US" altLang="zh-CN" dirty="0">
              <a:solidFill>
                <a:schemeClr val="tx1">
                  <a:lumMod val="75000"/>
                  <a:lumOff val="25000"/>
                </a:schemeClr>
              </a:solidFill>
            </a:endParaRPr>
          </a:p>
          <a:p>
            <a:r>
              <a:rPr lang="zh-CN" altLang="en-US" dirty="0">
                <a:solidFill>
                  <a:schemeClr val="tx1">
                    <a:lumMod val="75000"/>
                    <a:lumOff val="25000"/>
                  </a:schemeClr>
                </a:solidFill>
              </a:rPr>
              <a:t>*</a:t>
            </a:r>
            <a:r>
              <a:rPr lang="en-US" altLang="zh-CN" dirty="0">
                <a:solidFill>
                  <a:schemeClr val="tx1">
                    <a:lumMod val="75000"/>
                    <a:lumOff val="25000"/>
                  </a:schemeClr>
                </a:solidFill>
              </a:rPr>
              <a:t>4</a:t>
            </a:r>
            <a:r>
              <a:rPr lang="zh-CN" altLang="en-US" dirty="0">
                <a:solidFill>
                  <a:schemeClr val="tx1">
                    <a:lumMod val="75000"/>
                    <a:lumOff val="25000"/>
                  </a:schemeClr>
                </a:solidFill>
              </a:rPr>
              <a:t>*</a:t>
            </a:r>
            <a:r>
              <a:rPr lang="zh-CN" altLang="zh-CN" dirty="0">
                <a:solidFill>
                  <a:schemeClr val="tx1">
                    <a:lumMod val="75000"/>
                    <a:lumOff val="25000"/>
                  </a:schemeClr>
                </a:solidFill>
              </a:rPr>
              <a:t>自主学习</a:t>
            </a:r>
            <a:endParaRPr lang="en-US" altLang="zh-CN" dirty="0">
              <a:solidFill>
                <a:schemeClr val="tx1">
                  <a:lumMod val="75000"/>
                  <a:lumOff val="25000"/>
                </a:schemeClr>
              </a:solidFill>
            </a:endParaRPr>
          </a:p>
          <a:p>
            <a:r>
              <a:rPr lang="zh-CN" altLang="zh-CN" dirty="0">
                <a:solidFill>
                  <a:schemeClr val="tx1">
                    <a:lumMod val="75000"/>
                    <a:lumOff val="25000"/>
                  </a:schemeClr>
                </a:solidFill>
              </a:rPr>
              <a:t>也许你为了完成某些特定功能，需要使用一些还未了解的技术，那就不要犹豫和等待，</a:t>
            </a:r>
            <a:r>
              <a:rPr lang="en-US" altLang="zh-CN" dirty="0">
                <a:solidFill>
                  <a:schemeClr val="tx1">
                    <a:lumMod val="75000"/>
                    <a:lumOff val="25000"/>
                  </a:schemeClr>
                </a:solidFill>
              </a:rPr>
              <a:t>DIY</a:t>
            </a:r>
            <a:r>
              <a:rPr lang="zh-CN" altLang="zh-CN" dirty="0">
                <a:solidFill>
                  <a:schemeClr val="tx1">
                    <a:lumMod val="75000"/>
                    <a:lumOff val="25000"/>
                  </a:schemeClr>
                </a:solidFill>
              </a:rPr>
              <a:t>！</a:t>
            </a:r>
            <a:endParaRPr lang="zh-CN" altLang="zh-CN" dirty="0">
              <a:solidFill>
                <a:schemeClr val="tx1">
                  <a:lumMod val="75000"/>
                  <a:lumOff val="25000"/>
                </a:schemeClr>
              </a:solidFill>
            </a:endParaRPr>
          </a:p>
          <a:p>
            <a:r>
              <a:rPr lang="zh-CN" altLang="en-US" dirty="0">
                <a:solidFill>
                  <a:schemeClr val="tx1">
                    <a:lumMod val="75000"/>
                    <a:lumOff val="25000"/>
                  </a:schemeClr>
                </a:solidFill>
              </a:rPr>
              <a:t>*</a:t>
            </a:r>
            <a:r>
              <a:rPr lang="en-US" altLang="zh-CN" dirty="0">
                <a:solidFill>
                  <a:schemeClr val="tx1">
                    <a:lumMod val="75000"/>
                    <a:lumOff val="25000"/>
                  </a:schemeClr>
                </a:solidFill>
              </a:rPr>
              <a:t>5</a:t>
            </a:r>
            <a:r>
              <a:rPr lang="zh-CN" altLang="en-US" dirty="0">
                <a:solidFill>
                  <a:schemeClr val="tx1">
                    <a:lumMod val="75000"/>
                    <a:lumOff val="25000"/>
                  </a:schemeClr>
                </a:solidFill>
              </a:rPr>
              <a:t>*</a:t>
            </a:r>
            <a:r>
              <a:rPr lang="zh-CN" altLang="zh-CN" dirty="0">
                <a:solidFill>
                  <a:schemeClr val="tx1">
                    <a:lumMod val="75000"/>
                    <a:lumOff val="25000"/>
                  </a:schemeClr>
                </a:solidFill>
              </a:rPr>
              <a:t>善于交流</a:t>
            </a:r>
            <a:endParaRPr lang="en-US" altLang="zh-CN" dirty="0">
              <a:solidFill>
                <a:schemeClr val="tx1">
                  <a:lumMod val="75000"/>
                  <a:lumOff val="25000"/>
                </a:schemeClr>
              </a:solidFill>
            </a:endParaRPr>
          </a:p>
          <a:p>
            <a:r>
              <a:rPr lang="zh-CN" altLang="zh-CN" dirty="0">
                <a:solidFill>
                  <a:schemeClr val="tx1">
                    <a:lumMod val="75000"/>
                    <a:lumOff val="25000"/>
                  </a:schemeClr>
                </a:solidFill>
              </a:rPr>
              <a:t>积极主动的和其他学习者交流</a:t>
            </a:r>
            <a:r>
              <a:rPr lang="zh-CN" altLang="en-US" dirty="0">
                <a:solidFill>
                  <a:schemeClr val="tx1">
                    <a:lumMod val="75000"/>
                    <a:lumOff val="25000"/>
                  </a:schemeClr>
                </a:solidFill>
              </a:rPr>
              <a:t>，</a:t>
            </a:r>
            <a:r>
              <a:rPr lang="zh-CN" altLang="zh-CN" dirty="0">
                <a:solidFill>
                  <a:schemeClr val="tx1">
                    <a:lumMod val="75000"/>
                    <a:lumOff val="25000"/>
                  </a:schemeClr>
                </a:solidFill>
              </a:rPr>
              <a:t>取长补短</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 name="内容占位符 3"/>
          <p:cNvSpPr>
            <a:spLocks noGrp="1"/>
          </p:cNvSpPr>
          <p:nvPr>
            <p:ph sz="quarter" idx="15"/>
          </p:nvPr>
        </p:nvSpPr>
        <p:spPr>
          <a:xfrm>
            <a:off x="244802" y="104401"/>
            <a:ext cx="3732213" cy="571500"/>
          </a:xfrm>
        </p:spPr>
        <p:txBody>
          <a:bodyPr/>
          <a:lstStyle/>
          <a:p>
            <a:r>
              <a:rPr lang="en-US" altLang="zh-CN" dirty="0"/>
              <a:t>1.1 Python </a:t>
            </a:r>
            <a:r>
              <a:rPr lang="zh-CN" altLang="en-US" dirty="0"/>
              <a:t>简介</a:t>
            </a:r>
            <a:endParaRPr lang="zh-CN" altLang="en-US" dirty="0"/>
          </a:p>
          <a:p>
            <a:endParaRPr lang="zh-CN" altLang="en-US" dirty="0"/>
          </a:p>
        </p:txBody>
      </p:sp>
      <p:sp>
        <p:nvSpPr>
          <p:cNvPr id="14" name="文本框 27"/>
          <p:cNvSpPr txBox="1"/>
          <p:nvPr/>
        </p:nvSpPr>
        <p:spPr>
          <a:xfrm>
            <a:off x="6630203" y="234392"/>
            <a:ext cx="1824355" cy="300355"/>
          </a:xfrm>
          <a:prstGeom prst="rect">
            <a:avLst/>
          </a:prstGeom>
          <a:noFill/>
        </p:spPr>
        <p:txBody>
          <a:bodyPr wrap="none" rtlCol="0">
            <a:spAutoFit/>
          </a:bodyPr>
          <a:p>
            <a:pPr algn="l"/>
            <a:r>
              <a:rPr lang="zh-CN" altLang="en-US" sz="1355" dirty="0" smtClean="0">
                <a:solidFill>
                  <a:prstClr val="white"/>
                </a:solidFill>
              </a:rPr>
              <a:t>第一章   Python3概述</a:t>
            </a:r>
            <a:endParaRPr lang="zh-CN" altLang="en-US" sz="1355" dirty="0" smtClean="0">
              <a:solidFill>
                <a:prstClr val="white"/>
              </a:solidFill>
            </a:endParaRPr>
          </a:p>
        </p:txBody>
      </p:sp>
    </p:spTree>
  </p:cSld>
  <p:clrMapOvr>
    <a:masterClrMapping/>
  </p:clrMapOvr>
  <p:transition>
    <p:fade/>
  </p:transition>
</p:sld>
</file>

<file path=ppt/tags/tag1.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9873</Words>
  <Application>WPS 演示</Application>
  <PresentationFormat>全屏显示(4:3)</PresentationFormat>
  <Paragraphs>715</Paragraphs>
  <Slides>54</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54</vt:i4>
      </vt:variant>
    </vt:vector>
  </HeadingPairs>
  <TitlesOfParts>
    <vt:vector size="65" baseType="lpstr">
      <vt:lpstr>Arial</vt:lpstr>
      <vt:lpstr>宋体</vt:lpstr>
      <vt:lpstr>Wingdings</vt:lpstr>
      <vt:lpstr>黑体</vt:lpstr>
      <vt:lpstr>微软雅黑</vt:lpstr>
      <vt:lpstr>华文细黑</vt:lpstr>
      <vt:lpstr>Arial Unicode MS</vt:lpstr>
      <vt:lpstr>Calibri</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70</cp:revision>
  <dcterms:created xsi:type="dcterms:W3CDTF">2018-03-01T02:03:00Z</dcterms:created>
  <dcterms:modified xsi:type="dcterms:W3CDTF">2019-02-28T01:37:21Z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