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handoutMasterIdLst>
    <p:handoutMasterId r:id="rId30"/>
  </p:handoutMasterIdLst>
  <p:sldIdLst>
    <p:sldId id="611" r:id="rId3"/>
    <p:sldId id="446" r:id="rId4"/>
    <p:sldId id="547" r:id="rId5"/>
    <p:sldId id="584" r:id="rId6"/>
    <p:sldId id="585" r:id="rId7"/>
    <p:sldId id="586" r:id="rId8"/>
    <p:sldId id="551" r:id="rId9"/>
    <p:sldId id="587" r:id="rId10"/>
    <p:sldId id="588" r:id="rId11"/>
    <p:sldId id="589" r:id="rId12"/>
    <p:sldId id="552" r:id="rId13"/>
    <p:sldId id="590" r:id="rId14"/>
    <p:sldId id="591" r:id="rId15"/>
    <p:sldId id="593" r:id="rId16"/>
    <p:sldId id="592" r:id="rId17"/>
    <p:sldId id="563" r:id="rId18"/>
    <p:sldId id="594" r:id="rId19"/>
    <p:sldId id="595" r:id="rId20"/>
    <p:sldId id="596" r:id="rId21"/>
    <p:sldId id="597" r:id="rId22"/>
    <p:sldId id="602" r:id="rId23"/>
    <p:sldId id="652" r:id="rId24"/>
    <p:sldId id="653" r:id="rId25"/>
    <p:sldId id="654" r:id="rId26"/>
    <p:sldId id="657" r:id="rId27"/>
    <p:sldId id="610" r:id="rId2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 how" initials="c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D89BC"/>
    <a:srgbClr val="404040"/>
    <a:srgbClr val="ED7D31"/>
    <a:srgbClr val="F0C3B5"/>
    <a:srgbClr val="E6E6E6"/>
    <a:srgbClr val="EEEEEE"/>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853" autoAdjust="0"/>
    <p:restoredTop sz="96429" autoAdjust="0"/>
  </p:normalViewPr>
  <p:slideViewPr>
    <p:cSldViewPr snapToGrid="0" showGuides="1">
      <p:cViewPr varScale="1">
        <p:scale>
          <a:sx n="85" d="100"/>
          <a:sy n="85" d="100"/>
        </p:scale>
        <p:origin x="-924" y="-96"/>
      </p:cViewPr>
      <p:guideLst>
        <p:guide orient="horz" pos="4034"/>
        <p:guide orient="horz" pos="1429"/>
        <p:guide orient="horz" pos="666"/>
        <p:guide pos="1880"/>
        <p:guide pos="175"/>
        <p:guide pos="5511"/>
        <p:guide pos="1194"/>
      </p:guideLst>
    </p:cSldViewPr>
  </p:slideViewPr>
  <p:notesTextViewPr>
    <p:cViewPr>
      <p:scale>
        <a:sx n="1" d="1"/>
        <a:sy n="1" d="1"/>
      </p:scale>
      <p:origin x="0" y="0"/>
    </p:cViewPr>
  </p:notesTextViewPr>
  <p:sorterViewPr>
    <p:cViewPr varScale="1">
      <p:scale>
        <a:sx n="1" d="1"/>
        <a:sy n="1" d="1"/>
      </p:scale>
      <p:origin x="0" y="-27870"/>
    </p:cViewPr>
  </p:sorterViewPr>
  <p:notesViewPr>
    <p:cSldViewPr snapToGrid="0" showGuides="1">
      <p:cViewPr varScale="1">
        <p:scale>
          <a:sx n="86" d="100"/>
          <a:sy n="86" d="100"/>
        </p:scale>
        <p:origin x="-3846" y="-90"/>
      </p:cViewPr>
      <p:guideLst>
        <p:guide orient="horz" pos="2760"/>
        <p:guide pos="2143"/>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4" Type="http://schemas.openxmlformats.org/officeDocument/2006/relationships/commentAuthors" Target="commentAuthors.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handoutMaster" Target="handoutMasters/handoutMaster1.xml"/><Relationship Id="rId3" Type="http://schemas.openxmlformats.org/officeDocument/2006/relationships/slide" Target="slides/slide1.xml"/><Relationship Id="rId29" Type="http://schemas.openxmlformats.org/officeDocument/2006/relationships/notesMaster" Target="notesMasters/notesMaster1.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DE7DF6-C895-4E53-B71A-F20B4CC8237B}" type="datetimeFigureOut">
              <a:rPr lang="zh-CN" altLang="en-US" smtClean="0">
                <a:ea typeface="微软雅黑" panose="020B0503020204020204" pitchFamily="34" charset="-122"/>
              </a:rPr>
            </a:fld>
            <a:endParaRPr lang="zh-CN" altLang="en-US">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D44FD6-F94A-461E-99AC-D29D4ACC8083}" type="slidenum">
              <a:rPr lang="zh-CN" altLang="en-US" smtClean="0">
                <a:ea typeface="微软雅黑" panose="020B0503020204020204" pitchFamily="34" charset="-122"/>
              </a:rPr>
            </a:fld>
            <a:endParaRPr lang="zh-CN" altLang="en-US">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pitchFamily="34" charset="-122"/>
              </a:defRPr>
            </a:lvl1pPr>
          </a:lstStyle>
          <a:p>
            <a:fld id="{422EFC78-32FE-4758-B504-92B4D0B9F0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84C1B800-BCBD-4262-B579-5F77D9EE255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45E1B-70AA-4D6D-A851-01FA6AD8BF9A}" type="datetime1">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E695A926-9446-4F62-9ECE-08A9B18F975E}"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ACDE336F-82DC-4654-9554-07866832948F}"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FDD3B142-B2B8-4750-964D-A3BDE93F3EF2}"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1FC838B-5E56-4490-B16F-070FD98B5E3F}"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4C82377E-F97D-47AE-AC5E-84E924FDA804}"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67C3AAF4-1844-4EEA-8132-22A06EE6489A}"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8509C01B-2147-4857-BC9C-29BBF313931D}"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F9AD98D2-E8AF-49B1-9C8C-175DE0A5BE71}"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701675" y="233363"/>
            <a:ext cx="7829550" cy="57594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01675" y="233363"/>
            <a:ext cx="7829550" cy="59531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701675" y="1628775"/>
            <a:ext cx="7829550" cy="4364038"/>
          </a:xfrm>
        </p:spPr>
        <p:txBody>
          <a:bodyPr/>
          <a:lstStyle/>
          <a:p>
            <a:pPr lvl="0"/>
            <a:endParaRPr lang="zh-CN" alt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10285" r="15524" b="21730"/>
          <a:stretch>
            <a:fillRect/>
          </a:stretch>
        </p:blipFill>
        <p:spPr>
          <a:xfrm>
            <a:off x="396" y="3389050"/>
            <a:ext cx="9143604" cy="3468950"/>
          </a:xfrm>
          <a:prstGeom prst="rect">
            <a:avLst/>
          </a:prstGeom>
        </p:spPr>
      </p:pic>
      <p:sp>
        <p:nvSpPr>
          <p:cNvPr id="8" name="矩形 7"/>
          <p:cNvSpPr/>
          <p:nvPr userDrawn="1"/>
        </p:nvSpPr>
        <p:spPr>
          <a:xfrm>
            <a:off x="0" y="0"/>
            <a:ext cx="9144000" cy="6858000"/>
          </a:xfrm>
          <a:prstGeom prst="rect">
            <a:avLst/>
          </a:prstGeom>
          <a:solidFill>
            <a:schemeClr val="bg1">
              <a:lumMod val="9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nvSpPr>
        <p:spPr>
          <a:xfrm>
            <a:off x="0" y="0"/>
            <a:ext cx="9144000" cy="101600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9DEBA8EB-3E98-45DF-95F9-20499AB89BB5}"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E974B168-BF23-49EB-A4EA-A33054B30FF3}"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AF4B3E32-CF70-4BAE-9C47-A15603A9F1F6}" type="datetime1">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EB995835-E83C-4B3D-BEF0-E2AC128A0F5B}" type="datetime1">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33AF3-DAC5-4E98-94B6-B2F606A2A076}" type="datetime1">
              <a:rPr lang="zh-CN" altLang="en-US" smtClean="0"/>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08F32-F09A-4344-B65D-3757FEAF56B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jpeg"/><Relationship Id="rId2" Type="http://schemas.microsoft.com/office/2007/relationships/hdphoto" Target="../media/image3.wdp"/><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http://articles.csdn.net/uploads/allimg/170123/275_170123180038_1_lit.png" TargetMode="External"/><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5.jpeg"/><Relationship Id="rId2" Type="http://schemas.openxmlformats.org/officeDocument/2006/relationships/image" Target="../media/image6.pn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hyperlink" Target="http://www.cstor.cn/proTextdetail_11007.html" TargetMode="External"/><Relationship Id="rId4" Type="http://schemas.openxmlformats.org/officeDocument/2006/relationships/image" Target="../media/image17.jpeg"/><Relationship Id="rId3" Type="http://schemas.openxmlformats.org/officeDocument/2006/relationships/hyperlink" Target="http://www.cstor.cn/proTextdetail_12031.html" TargetMode="External"/><Relationship Id="rId2" Type="http://schemas.openxmlformats.org/officeDocument/2006/relationships/image" Target="../media/image16.jpeg"/><Relationship Id="rId1" Type="http://schemas.openxmlformats.org/officeDocument/2006/relationships/hyperlink" Target="http://www.cstor.cn/proTextdetail_10766.html" TargetMode="External"/></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25.jpeg"/><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slides/_rels/slide25.xml.rels><?xml version="1.0" encoding="UTF-8" standalone="yes"?>
<Relationships xmlns="http://schemas.openxmlformats.org/package/2006/relationships"><Relationship Id="rId9" Type="http://schemas.openxmlformats.org/officeDocument/2006/relationships/hyperlink" Target="http://www.dlworld.cn/" TargetMode="External"/><Relationship Id="rId8" Type="http://schemas.openxmlformats.org/officeDocument/2006/relationships/image" Target="../media/image34.png"/><Relationship Id="rId7" Type="http://schemas.openxmlformats.org/officeDocument/2006/relationships/hyperlink" Target="http://www.chinarobots.cn/" TargetMode="External"/><Relationship Id="rId6" Type="http://schemas.openxmlformats.org/officeDocument/2006/relationships/image" Target="../media/image33.png"/><Relationship Id="rId5" Type="http://schemas.openxmlformats.org/officeDocument/2006/relationships/hyperlink" Target="http://www.chinaaiworld.cn/" TargetMode="External"/><Relationship Id="rId4" Type="http://schemas.openxmlformats.org/officeDocument/2006/relationships/image" Target="../media/image32.png"/><Relationship Id="rId3" Type="http://schemas.openxmlformats.org/officeDocument/2006/relationships/hyperlink" Target="http://www.chinacloud.cn/" TargetMode="External"/><Relationship Id="rId27" Type="http://schemas.openxmlformats.org/officeDocument/2006/relationships/slideLayout" Target="../slideLayouts/slideLayout2.xml"/><Relationship Id="rId26" Type="http://schemas.openxmlformats.org/officeDocument/2006/relationships/image" Target="../media/image44.png"/><Relationship Id="rId25" Type="http://schemas.openxmlformats.org/officeDocument/2006/relationships/image" Target="../media/image43.png"/><Relationship Id="rId24" Type="http://schemas.openxmlformats.org/officeDocument/2006/relationships/hyperlink" Target="http://www.envicloud.cn/" TargetMode="External"/><Relationship Id="rId23" Type="http://schemas.openxmlformats.org/officeDocument/2006/relationships/image" Target="../media/image42.png"/><Relationship Id="rId22" Type="http://schemas.openxmlformats.org/officeDocument/2006/relationships/image" Target="../media/image41.png"/><Relationship Id="rId21" Type="http://schemas.openxmlformats.org/officeDocument/2006/relationships/hyperlink" Target="http://www.wanwuyun.com/" TargetMode="External"/><Relationship Id="rId20" Type="http://schemas.openxmlformats.org/officeDocument/2006/relationships/image" Target="../media/image40.png"/><Relationship Id="rId2" Type="http://schemas.openxmlformats.org/officeDocument/2006/relationships/image" Target="../media/image31.png"/><Relationship Id="rId19" Type="http://schemas.openxmlformats.org/officeDocument/2006/relationships/hyperlink" Target="http://www.smartcitychina.cn/" TargetMode="External"/><Relationship Id="rId18" Type="http://schemas.openxmlformats.org/officeDocument/2006/relationships/image" Target="../media/image39.png"/><Relationship Id="rId17" Type="http://schemas.openxmlformats.org/officeDocument/2006/relationships/hyperlink" Target="http://www.netofthings.cn/" TargetMode="External"/><Relationship Id="rId16" Type="http://schemas.openxmlformats.org/officeDocument/2006/relationships/image" Target="../media/image38.png"/><Relationship Id="rId15" Type="http://schemas.openxmlformats.org/officeDocument/2006/relationships/hyperlink" Target="http://www.thebigdata.cn/" TargetMode="External"/><Relationship Id="rId14" Type="http://schemas.openxmlformats.org/officeDocument/2006/relationships/image" Target="../media/image37.png"/><Relationship Id="rId13" Type="http://schemas.openxmlformats.org/officeDocument/2006/relationships/hyperlink" Target="http://www.worldstor.cn/" TargetMode="External"/><Relationship Id="rId12" Type="http://schemas.openxmlformats.org/officeDocument/2006/relationships/image" Target="../media/image36.png"/><Relationship Id="rId11" Type="http://schemas.openxmlformats.org/officeDocument/2006/relationships/hyperlink" Target="http://www.pm25.org.cn/" TargetMode="External"/><Relationship Id="rId10" Type="http://schemas.openxmlformats.org/officeDocument/2006/relationships/image" Target="../media/image35.png"/><Relationship Id="rId1" Type="http://schemas.openxmlformats.org/officeDocument/2006/relationships/hyperlink" Target="http://www.chinaznyj.com/" TargetMode="Externa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 name="矩形 1"/>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sp>
        <p:nvSpPr>
          <p:cNvPr id="8" name="矩形 7"/>
          <p:cNvSpPr/>
          <p:nvPr/>
        </p:nvSpPr>
        <p:spPr>
          <a:xfrm>
            <a:off x="8790305" y="3072130"/>
            <a:ext cx="368300" cy="32397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14" name="图片 13" descr="timgE8ADISUU.jpg"/>
          <p:cNvPicPr>
            <a:picLocks noChangeAspect="1"/>
          </p:cNvPicPr>
          <p:nvPr/>
        </p:nvPicPr>
        <p:blipFill>
          <a:blip r:embed="rId1">
            <a:extLst>
              <a:ext uri="{BEBA8EAE-BF5A-486C-A8C5-ECC9F3942E4B}">
                <a14:imgProps xmlns:a14="http://schemas.microsoft.com/office/drawing/2010/main">
                  <a14:imgLayer r:embed="rId2">
                    <a14:imgEffect>
                      <a14:brightnessContrast bright="-5000"/>
                    </a14:imgEffect>
                  </a14:imgLayer>
                </a14:imgProps>
              </a:ext>
            </a:extLst>
          </a:blip>
          <a:stretch>
            <a:fillRect/>
          </a:stretch>
        </p:blipFill>
        <p:spPr>
          <a:xfrm>
            <a:off x="3435350" y="6337300"/>
            <a:ext cx="2400300" cy="520700"/>
          </a:xfrm>
          <a:prstGeom prst="rect">
            <a:avLst/>
          </a:prstGeom>
        </p:spPr>
      </p:pic>
      <p:sp>
        <p:nvSpPr>
          <p:cNvPr id="20" name="矩形 19"/>
          <p:cNvSpPr/>
          <p:nvPr/>
        </p:nvSpPr>
        <p:spPr>
          <a:xfrm>
            <a:off x="1718945" y="2028825"/>
            <a:ext cx="6269990" cy="864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矩形 20"/>
          <p:cNvSpPr/>
          <p:nvPr/>
        </p:nvSpPr>
        <p:spPr>
          <a:xfrm>
            <a:off x="1459230" y="2028825"/>
            <a:ext cx="259715" cy="86487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66"/>
              </a:solidFill>
            </a:endParaRPr>
          </a:p>
        </p:txBody>
      </p:sp>
      <p:sp>
        <p:nvSpPr>
          <p:cNvPr id="22" name="TextBox 6"/>
          <p:cNvSpPr txBox="1"/>
          <p:nvPr/>
        </p:nvSpPr>
        <p:spPr>
          <a:xfrm>
            <a:off x="1719235" y="2476495"/>
            <a:ext cx="6270084" cy="337185"/>
          </a:xfrm>
          <a:prstGeom prst="rect">
            <a:avLst/>
          </a:prstGeom>
          <a:noFill/>
        </p:spPr>
        <p:txBody>
          <a:bodyPr wrap="square" rtlCol="0">
            <a:spAutoFit/>
          </a:bodyPr>
          <a:lstStyle/>
          <a:p>
            <a:r>
              <a:rPr lang="zh-CN" altLang="en-US" sz="1600" dirty="0">
                <a:solidFill>
                  <a:schemeClr val="tx1">
                    <a:lumMod val="75000"/>
                    <a:lumOff val="25000"/>
                  </a:schemeClr>
                </a:solidFill>
              </a:rPr>
              <a:t>刘鹏    主编                                赵海峰    副主编</a:t>
            </a:r>
            <a:endParaRPr lang="zh-CN" altLang="en-US" sz="1600" dirty="0">
              <a:solidFill>
                <a:schemeClr val="tx1">
                  <a:lumMod val="75000"/>
                  <a:lumOff val="25000"/>
                </a:schemeClr>
              </a:solidFill>
            </a:endParaRPr>
          </a:p>
        </p:txBody>
      </p:sp>
      <p:sp>
        <p:nvSpPr>
          <p:cNvPr id="23" name="Freeform 25"/>
          <p:cNvSpPr>
            <a:spLocks noEditPoints="1"/>
          </p:cNvSpPr>
          <p:nvPr/>
        </p:nvSpPr>
        <p:spPr bwMode="auto">
          <a:xfrm>
            <a:off x="2331815" y="258477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TextBox 2"/>
          <p:cNvSpPr txBox="1"/>
          <p:nvPr/>
        </p:nvSpPr>
        <p:spPr>
          <a:xfrm rot="16200000">
            <a:off x="6595898" y="475572"/>
            <a:ext cx="921385" cy="1450817"/>
          </a:xfrm>
          <a:prstGeom prst="rect">
            <a:avLst/>
          </a:prstGeom>
          <a:noFill/>
        </p:spPr>
        <p:txBody>
          <a:bodyPr vert="eaVert" wrap="square" rtlCol="0">
            <a:spAutoFit/>
          </a:bodyPr>
          <a:lstStyle/>
          <a:p>
            <a:r>
              <a:rPr lang="en-US" altLang="zh-CN" sz="2400" b="1" dirty="0">
                <a:solidFill>
                  <a:srgbClr val="000066"/>
                </a:solidFill>
              </a:rPr>
              <a:t>BIG </a:t>
            </a:r>
            <a:endParaRPr lang="en-US" altLang="zh-CN" sz="2400" b="1" dirty="0">
              <a:solidFill>
                <a:srgbClr val="000066"/>
              </a:solidFill>
            </a:endParaRPr>
          </a:p>
          <a:p>
            <a:r>
              <a:rPr lang="en-US" altLang="zh-CN" sz="2400" b="1" dirty="0">
                <a:solidFill>
                  <a:srgbClr val="000066"/>
                </a:solidFill>
              </a:rPr>
              <a:t>DATA</a:t>
            </a:r>
            <a:endParaRPr lang="en-US" altLang="zh-CN" sz="2400" b="1" dirty="0">
              <a:solidFill>
                <a:srgbClr val="000066"/>
              </a:solidFill>
            </a:endParaRPr>
          </a:p>
        </p:txBody>
      </p:sp>
      <p:sp>
        <p:nvSpPr>
          <p:cNvPr id="28" name="TextBox 6"/>
          <p:cNvSpPr txBox="1"/>
          <p:nvPr/>
        </p:nvSpPr>
        <p:spPr>
          <a:xfrm>
            <a:off x="1719235" y="2110231"/>
            <a:ext cx="6270084" cy="337185"/>
          </a:xfrm>
          <a:prstGeom prst="rect">
            <a:avLst/>
          </a:prstGeom>
          <a:noFill/>
        </p:spPr>
        <p:txBody>
          <a:bodyPr wrap="square" rtlCol="0">
            <a:spAutoFit/>
          </a:bodyPr>
          <a:lstStyle/>
          <a:p>
            <a:r>
              <a:rPr lang="zh-CN" altLang="en-US" sz="1600" dirty="0">
                <a:solidFill>
                  <a:schemeClr val="tx1">
                    <a:lumMod val="75000"/>
                    <a:lumOff val="25000"/>
                  </a:schemeClr>
                </a:solidFill>
              </a:rPr>
              <a:t>刘  鹏    张  燕    总主编</a:t>
            </a:r>
            <a:endParaRPr lang="zh-CN" altLang="en-US" sz="1600" dirty="0">
              <a:solidFill>
                <a:schemeClr val="tx1">
                  <a:lumMod val="75000"/>
                  <a:lumOff val="25000"/>
                </a:schemeClr>
              </a:solidFill>
            </a:endParaRPr>
          </a:p>
        </p:txBody>
      </p:sp>
      <p:sp>
        <p:nvSpPr>
          <p:cNvPr id="29" name="Freeform 25"/>
          <p:cNvSpPr>
            <a:spLocks noEditPoints="1"/>
          </p:cNvSpPr>
          <p:nvPr/>
        </p:nvSpPr>
        <p:spPr bwMode="auto">
          <a:xfrm>
            <a:off x="3196118" y="221863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矩形 29"/>
          <p:cNvSpPr/>
          <p:nvPr/>
        </p:nvSpPr>
        <p:spPr>
          <a:xfrm>
            <a:off x="1367492" y="500612"/>
            <a:ext cx="5028201" cy="1322070"/>
          </a:xfrm>
          <a:prstGeom prst="rect">
            <a:avLst/>
          </a:prstGeom>
          <a:effectLst/>
        </p:spPr>
        <p:txBody>
          <a:bodyPr wrap="square">
            <a:spAutoFit/>
          </a:bodyPr>
          <a:lstStyle/>
          <a:p>
            <a:pPr algn="ctr">
              <a:defRPr/>
            </a:pPr>
            <a:r>
              <a:rPr lang="zh-CN" altLang="en-US" sz="8000" b="1" spc="300" dirty="0">
                <a:ln w="11430"/>
                <a:solidFill>
                  <a:srgbClr val="000066"/>
                </a:solidFill>
                <a:latin typeface="微软雅黑" panose="020B0503020204020204" pitchFamily="34" charset="-122"/>
                <a:ea typeface="微软雅黑" panose="020B0503020204020204" pitchFamily="34" charset="-122"/>
              </a:rPr>
              <a:t>深度学习</a:t>
            </a:r>
            <a:endParaRPr lang="zh-CN" altLang="en-US" sz="8000" b="1" spc="300" dirty="0">
              <a:ln w="11430"/>
              <a:solidFill>
                <a:srgbClr val="000066"/>
              </a:solidFill>
              <a:latin typeface="微软雅黑" panose="020B0503020204020204" pitchFamily="34" charset="-122"/>
              <a:ea typeface="微软雅黑" panose="020B0503020204020204" pitchFamily="34" charset="-122"/>
            </a:endParaRPr>
          </a:p>
        </p:txBody>
      </p:sp>
      <p:pic>
        <p:nvPicPr>
          <p:cNvPr id="3" name="图片 2" descr="深度学习封面"/>
          <p:cNvPicPr>
            <a:picLocks noChangeAspect="1"/>
          </p:cNvPicPr>
          <p:nvPr/>
        </p:nvPicPr>
        <p:blipFill>
          <a:blip r:embed="rId3"/>
          <a:stretch>
            <a:fillRect/>
          </a:stretch>
        </p:blipFill>
        <p:spPr>
          <a:xfrm>
            <a:off x="1459230" y="3072130"/>
            <a:ext cx="6529705" cy="3239770"/>
          </a:xfrm>
          <a:prstGeom prst="rect">
            <a:avLst/>
          </a:prstGeom>
        </p:spPr>
      </p:pic>
      <p:sp>
        <p:nvSpPr>
          <p:cNvPr id="6" name="Freeform 25"/>
          <p:cNvSpPr>
            <a:spLocks noEditPoints="1"/>
          </p:cNvSpPr>
          <p:nvPr/>
        </p:nvSpPr>
        <p:spPr bwMode="auto">
          <a:xfrm>
            <a:off x="5513800" y="258477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512204" y="1169836"/>
              <a:ext cx="2119582" cy="521970"/>
            </a:xfrm>
            <a:prstGeom prst="rect">
              <a:avLst/>
            </a:prstGeom>
            <a:noFill/>
          </p:spPr>
          <p:txBody>
            <a:bodyPr wrap="none" rtlCol="0">
              <a:spAutoFit/>
            </a:bodyPr>
            <a:lstStyle/>
            <a:p>
              <a:pPr algn="ctr"/>
              <a:r>
                <a:rPr lang="zh-CN" altLang="en-US" sz="2800" dirty="0">
                  <a:solidFill>
                    <a:schemeClr val="accent4"/>
                  </a:solidFill>
                </a:rPr>
                <a:t>第十</a:t>
              </a:r>
              <a:r>
                <a:rPr lang="zh-CN" altLang="en-US" sz="2800" dirty="0" smtClean="0">
                  <a:solidFill>
                    <a:schemeClr val="accent4"/>
                  </a:solidFill>
                </a:rPr>
                <a:t>章　</a:t>
              </a:r>
              <a:r>
                <a:rPr lang="zh-CN" altLang="zh-CN" sz="2800" dirty="0" smtClean="0">
                  <a:solidFill>
                    <a:schemeClr val="accent4"/>
                  </a:solidFill>
                </a:rPr>
                <a:t>深度学习前沿发展</a:t>
              </a:r>
              <a:endParaRPr lang="zh-CN" altLang="en-US" sz="2800" dirty="0">
                <a:solidFill>
                  <a:schemeClr val="accent4"/>
                </a:solidFill>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矩形 32"/>
          <p:cNvSpPr/>
          <p:nvPr/>
        </p:nvSpPr>
        <p:spPr>
          <a:xfrm>
            <a:off x="7929" y="38314"/>
            <a:ext cx="5724644" cy="300082"/>
          </a:xfrm>
          <a:prstGeom prst="rect">
            <a:avLst/>
          </a:prstGeom>
        </p:spPr>
        <p:txBody>
          <a:bodyPr wrap="none">
            <a:spAutoFit/>
          </a:bodyPr>
          <a:lstStyle/>
          <a:p>
            <a:r>
              <a:rPr lang="zh-CN" altLang="en-US" sz="1350" dirty="0" smtClean="0">
                <a:solidFill>
                  <a:schemeClr val="bg1"/>
                </a:solidFill>
              </a:rPr>
              <a:t>全国高校标准教材</a:t>
            </a:r>
            <a:r>
              <a:rPr lang="en-US" altLang="zh-CN" sz="1350" dirty="0" smtClean="0">
                <a:solidFill>
                  <a:schemeClr val="bg1"/>
                </a:solidFill>
              </a:rPr>
              <a:t>《</a:t>
            </a:r>
            <a:r>
              <a:rPr lang="zh-CN" altLang="en-US" sz="1350" dirty="0" smtClean="0">
                <a:solidFill>
                  <a:schemeClr val="bg1"/>
                </a:solidFill>
              </a:rPr>
              <a:t>云计算</a:t>
            </a:r>
            <a:r>
              <a:rPr lang="en-US" altLang="zh-CN" sz="1350" dirty="0" smtClean="0">
                <a:solidFill>
                  <a:schemeClr val="bg1"/>
                </a:solidFill>
              </a:rPr>
              <a:t>》</a:t>
            </a:r>
            <a:r>
              <a:rPr lang="zh-CN" altLang="en-US" sz="1350" dirty="0" smtClean="0">
                <a:solidFill>
                  <a:schemeClr val="bg1"/>
                </a:solidFill>
              </a:rPr>
              <a:t>姊妹篇，剖析深度学习核心技术和实战应用</a:t>
            </a:r>
            <a:endParaRPr lang="zh-CN" altLang="en-US" sz="1350" dirty="0">
              <a:solidFill>
                <a:schemeClr val="bg1"/>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7" name="27 Imagen"/>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9"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sz="1200" b="1" dirty="0" smtClean="0">
                <a:solidFill>
                  <a:schemeClr val="bg1">
                    <a:lumMod val="50000"/>
                  </a:schemeClr>
                </a:solidFill>
                <a:sym typeface="+mn-ea"/>
              </a:rPr>
              <a:t>29</a:t>
            </a:r>
            <a:endParaRPr lang="es-ES" sz="1200" b="1" dirty="0">
              <a:solidFill>
                <a:schemeClr val="bg1">
                  <a:lumMod val="50000"/>
                </a:schemeClr>
              </a:solidFill>
              <a:latin typeface="+mn-lt"/>
            </a:endParaRPr>
          </a:p>
        </p:txBody>
      </p:sp>
      <p:pic>
        <p:nvPicPr>
          <p:cNvPr id="40"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67" name="组合 66"/>
          <p:cNvGrpSpPr/>
          <p:nvPr/>
        </p:nvGrpSpPr>
        <p:grpSpPr>
          <a:xfrm rot="0">
            <a:off x="1754505" y="2048510"/>
            <a:ext cx="5693410" cy="414020"/>
            <a:chOff x="1807265" y="2462595"/>
            <a:chExt cx="5693399" cy="414020"/>
          </a:xfrm>
          <a:solidFill>
            <a:schemeClr val="accent1"/>
          </a:solidFill>
        </p:grpSpPr>
        <p:sp>
          <p:nvSpPr>
            <p:cNvPr id="47" name="圆角矩形 46"/>
            <p:cNvSpPr/>
            <p:nvPr/>
          </p:nvSpPr>
          <p:spPr>
            <a:xfrm>
              <a:off x="1807265" y="2478527"/>
              <a:ext cx="5693399" cy="394154"/>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2306320" cy="414020"/>
            </a:xfrm>
            <a:prstGeom prst="rect">
              <a:avLst/>
            </a:prstGeom>
            <a:noFill/>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10.1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增强学习</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rot="0">
            <a:off x="1754505" y="2753360"/>
            <a:ext cx="5693410" cy="424815"/>
            <a:chOff x="1807265" y="2935089"/>
            <a:chExt cx="5693399" cy="424800"/>
          </a:xfrm>
          <a:solidFill>
            <a:schemeClr val="bg2"/>
          </a:solidFill>
        </p:grpSpPr>
        <p:sp>
          <p:nvSpPr>
            <p:cNvPr id="49" name="圆角矩形 48"/>
            <p:cNvSpPr/>
            <p:nvPr/>
          </p:nvSpPr>
          <p:spPr>
            <a:xfrm>
              <a:off x="1807265" y="2935089"/>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2306320" cy="414020"/>
            </a:xfrm>
            <a:prstGeom prst="rect">
              <a:avLst/>
            </a:prstGeom>
            <a:noFill/>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10.2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迁移学习</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rot="0">
            <a:off x="1754505" y="3469640"/>
            <a:ext cx="5693410" cy="424815"/>
            <a:chOff x="1807265" y="3400693"/>
            <a:chExt cx="5693399" cy="424800"/>
          </a:xfrm>
          <a:solidFill>
            <a:srgbClr val="3D89BC"/>
          </a:solidFill>
        </p:grpSpPr>
        <p:sp>
          <p:nvSpPr>
            <p:cNvPr id="51" name="圆角矩形 50"/>
            <p:cNvSpPr/>
            <p:nvPr/>
          </p:nvSpPr>
          <p:spPr>
            <a:xfrm>
              <a:off x="1807265" y="3400693"/>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814" y="3411473"/>
              <a:ext cx="2306320" cy="414020"/>
            </a:xfrm>
            <a:prstGeom prst="rect">
              <a:avLst/>
            </a:prstGeom>
            <a:noFill/>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10.3</a:t>
              </a:r>
              <a:r>
                <a:rPr lang="zh-CN" altLang="en-US" sz="2100" spc="225" dirty="0" smtClean="0">
                  <a:solidFill>
                    <a:schemeClr val="bg1"/>
                  </a:solidFill>
                  <a:latin typeface="微软雅黑" panose="020B0503020204020204" pitchFamily="34" charset="-122"/>
                  <a:ea typeface="微软雅黑" panose="020B0503020204020204" pitchFamily="34" charset="-122"/>
                </a:rPr>
                <a:t>　记忆网络</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rot="0">
            <a:off x="1754505" y="4185285"/>
            <a:ext cx="5693410" cy="424815"/>
            <a:chOff x="1807265" y="3866296"/>
            <a:chExt cx="5693399" cy="424801"/>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4" name="矩形 53"/>
            <p:cNvSpPr/>
            <p:nvPr/>
          </p:nvSpPr>
          <p:spPr>
            <a:xfrm>
              <a:off x="1881814" y="3877077"/>
              <a:ext cx="378269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10.4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深度学习的硬件实现</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43" name="圆角矩形 42"/>
          <p:cNvSpPr/>
          <p:nvPr/>
        </p:nvSpPr>
        <p:spPr>
          <a:xfrm>
            <a:off x="1765300" y="4900930"/>
            <a:ext cx="5693410" cy="394335"/>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smtClean="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047875" cy="414020"/>
          </a:xfrm>
          <a:prstGeom prst="rect">
            <a:avLst/>
          </a:prstGeom>
          <a:noFill/>
        </p:spPr>
        <p:txBody>
          <a:bodyPr wrap="none" rtlCol="0">
            <a:spAutoFit/>
          </a:bodyPr>
          <a:lstStyle/>
          <a:p>
            <a:r>
              <a:rPr lang="en-US" altLang="zh-CN" sz="2100" b="1" spc="225" dirty="0" smtClean="0">
                <a:solidFill>
                  <a:prstClr val="white"/>
                </a:solidFill>
              </a:rPr>
              <a:t>10.3</a:t>
            </a:r>
            <a:r>
              <a:rPr lang="zh-CN" altLang="en-US" sz="2100" b="1" spc="225" dirty="0" smtClean="0">
                <a:solidFill>
                  <a:prstClr val="white"/>
                </a:solidFill>
              </a:rPr>
              <a:t>记忆网络</a:t>
            </a:r>
            <a:endParaRPr lang="zh-CN" altLang="en-US" sz="2100" b="1" spc="225" dirty="0" smtClean="0">
              <a:solidFill>
                <a:prstClr val="white"/>
              </a:solidFill>
              <a:latin typeface="微软雅黑" panose="020B0503020204020204" pitchFamily="34" charset="-122"/>
              <a:ea typeface="微软雅黑" panose="020B0503020204020204" pitchFamily="34" charset="-122"/>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119630" cy="299085"/>
          </a:xfrm>
          <a:prstGeom prst="rect">
            <a:avLst/>
          </a:prstGeom>
          <a:noFill/>
        </p:spPr>
        <p:txBody>
          <a:bodyPr wrap="none" rtlCol="0">
            <a:spAutoFit/>
          </a:bodyPr>
          <a:lstStyle/>
          <a:p>
            <a:r>
              <a:rPr lang="zh-CN" altLang="en-US" sz="1350" dirty="0" smtClean="0">
                <a:solidFill>
                  <a:prstClr val="white"/>
                </a:solidFill>
              </a:rPr>
              <a:t>第十章 深度学习前沿发展</a:t>
            </a:r>
            <a:endParaRPr lang="zh-CN" altLang="en-US" sz="1350" dirty="0">
              <a:solidFill>
                <a:prstClr val="white"/>
              </a:solidFill>
            </a:endParaRPr>
          </a:p>
        </p:txBody>
      </p:sp>
      <p:pic>
        <p:nvPicPr>
          <p:cNvPr id="28" name="27 Imagen"/>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0"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sz="1200" b="1" dirty="0" smtClean="0">
                <a:solidFill>
                  <a:schemeClr val="bg1">
                    <a:lumMod val="50000"/>
                  </a:schemeClr>
                </a:solidFill>
                <a:sym typeface="+mn-ea"/>
              </a:rPr>
              <a:t>29</a:t>
            </a:r>
            <a:endParaRPr lang="es-ES" altLang="zh-CN" sz="1200" b="1" dirty="0">
              <a:solidFill>
                <a:schemeClr val="bg1">
                  <a:lumMod val="50000"/>
                </a:schemeClr>
              </a:solidFill>
            </a:endParaRPr>
          </a:p>
        </p:txBody>
      </p:sp>
      <p:pic>
        <p:nvPicPr>
          <p:cNvPr id="3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2" name="矩形 11"/>
          <p:cNvSpPr/>
          <p:nvPr/>
        </p:nvSpPr>
        <p:spPr>
          <a:xfrm>
            <a:off x="452232" y="889323"/>
            <a:ext cx="1730375" cy="337185"/>
          </a:xfrm>
          <a:prstGeom prst="rect">
            <a:avLst/>
          </a:prstGeom>
        </p:spPr>
        <p:txBody>
          <a:bodyPr wrap="none">
            <a:spAutoFit/>
          </a:bodyPr>
          <a:lstStyle/>
          <a:p>
            <a:r>
              <a:rPr lang="en-US" altLang="zh-CN" sz="1600" b="1" dirty="0" smtClean="0">
                <a:solidFill>
                  <a:srgbClr val="3D89BC"/>
                </a:solidFill>
              </a:rPr>
              <a:t>1</a:t>
            </a:r>
            <a:r>
              <a:rPr lang="zh-CN" altLang="zh-CN" sz="1600" b="1" dirty="0" smtClean="0">
                <a:solidFill>
                  <a:srgbClr val="3D89BC"/>
                </a:solidFill>
              </a:rPr>
              <a:t>．循环神经网络</a:t>
            </a:r>
            <a:endParaRPr lang="zh-CN" altLang="zh-CN" sz="1600" b="1" dirty="0">
              <a:solidFill>
                <a:srgbClr val="3D89BC"/>
              </a:solidFill>
            </a:endParaRPr>
          </a:p>
        </p:txBody>
      </p:sp>
      <p:sp>
        <p:nvSpPr>
          <p:cNvPr id="37" name="矩形 36"/>
          <p:cNvSpPr/>
          <p:nvPr/>
        </p:nvSpPr>
        <p:spPr>
          <a:xfrm>
            <a:off x="690245" y="1383030"/>
            <a:ext cx="7621270" cy="120586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dirty="0" smtClean="0"/>
              <a:t>    </a:t>
            </a:r>
            <a:r>
              <a:rPr sz="1600" dirty="0" smtClean="0"/>
              <a:t>人类在思考问题的时候，并不是每次都是从头开始，而是常常建立在某个基础之上开始的。循环神经网络也具有这样的特点。由于在网络中具有循环结构，其能够持续保存输入的信息。这种链状的性质表明，循环神经网络与序列密切相关。这是处理这种数据所使用的神经网络的自然结构。</a:t>
            </a:r>
            <a:endParaRPr sz="1600" dirty="0" smtClean="0"/>
          </a:p>
        </p:txBody>
      </p:sp>
      <p:pic>
        <p:nvPicPr>
          <p:cNvPr id="4135" name="图片 4135" descr="http://img.ptcms.csdn.net/article/201511/25/5655a1123a85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463040" y="3076575"/>
            <a:ext cx="6382385" cy="1742440"/>
          </a:xfrm>
          <a:prstGeom prst="rect">
            <a:avLst/>
          </a:prstGeom>
          <a:noFill/>
          <a:ln>
            <a:noFill/>
          </a:ln>
        </p:spPr>
      </p:pic>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047875" cy="414020"/>
          </a:xfrm>
          <a:prstGeom prst="rect">
            <a:avLst/>
          </a:prstGeom>
          <a:noFill/>
        </p:spPr>
        <p:txBody>
          <a:bodyPr wrap="none" rtlCol="0">
            <a:spAutoFit/>
          </a:bodyPr>
          <a:lstStyle/>
          <a:p>
            <a:r>
              <a:rPr lang="en-US" altLang="zh-CN" sz="2100" b="1" spc="225" dirty="0" smtClean="0">
                <a:solidFill>
                  <a:prstClr val="white"/>
                </a:solidFill>
              </a:rPr>
              <a:t>10.3</a:t>
            </a:r>
            <a:r>
              <a:rPr lang="zh-CN" altLang="en-US" sz="2100" b="1" spc="225" dirty="0" smtClean="0">
                <a:solidFill>
                  <a:prstClr val="white"/>
                </a:solidFill>
              </a:rPr>
              <a:t>记忆网络</a:t>
            </a:r>
            <a:endParaRPr lang="zh-CN" altLang="en-US" sz="2100" b="1" spc="225" dirty="0" smtClean="0">
              <a:solidFill>
                <a:prstClr val="white"/>
              </a:solidFill>
              <a:latin typeface="微软雅黑" panose="020B0503020204020204" pitchFamily="34" charset="-122"/>
              <a:ea typeface="微软雅黑" panose="020B0503020204020204" pitchFamily="34" charset="-122"/>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119630" cy="299085"/>
          </a:xfrm>
          <a:prstGeom prst="rect">
            <a:avLst/>
          </a:prstGeom>
          <a:noFill/>
        </p:spPr>
        <p:txBody>
          <a:bodyPr wrap="none" rtlCol="0">
            <a:spAutoFit/>
          </a:bodyPr>
          <a:lstStyle/>
          <a:p>
            <a:r>
              <a:rPr lang="zh-CN" altLang="en-US" sz="1350" dirty="0" smtClean="0">
                <a:solidFill>
                  <a:prstClr val="white"/>
                </a:solidFill>
              </a:rPr>
              <a:t>第十章 深度学习前沿发展</a:t>
            </a:r>
            <a:endParaRPr lang="zh-CN" altLang="en-US" sz="1350" dirty="0">
              <a:solidFill>
                <a:prstClr val="white"/>
              </a:solidFill>
            </a:endParaRPr>
          </a:p>
        </p:txBody>
      </p:sp>
      <p:pic>
        <p:nvPicPr>
          <p:cNvPr id="28" name="27 Imagen"/>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0"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sz="1200" b="1" dirty="0" smtClean="0">
                <a:solidFill>
                  <a:schemeClr val="bg1">
                    <a:lumMod val="50000"/>
                  </a:schemeClr>
                </a:solidFill>
                <a:sym typeface="+mn-ea"/>
              </a:rPr>
              <a:t>29</a:t>
            </a:r>
            <a:endParaRPr lang="es-ES" altLang="zh-CN" sz="1200" b="1" dirty="0">
              <a:solidFill>
                <a:schemeClr val="bg1">
                  <a:lumMod val="50000"/>
                </a:schemeClr>
              </a:solidFill>
            </a:endParaRPr>
          </a:p>
        </p:txBody>
      </p:sp>
      <p:pic>
        <p:nvPicPr>
          <p:cNvPr id="3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2" name="矩形 11"/>
          <p:cNvSpPr/>
          <p:nvPr/>
        </p:nvSpPr>
        <p:spPr>
          <a:xfrm>
            <a:off x="452232" y="889323"/>
            <a:ext cx="2136775" cy="337185"/>
          </a:xfrm>
          <a:prstGeom prst="rect">
            <a:avLst/>
          </a:prstGeom>
        </p:spPr>
        <p:txBody>
          <a:bodyPr wrap="none">
            <a:spAutoFit/>
          </a:bodyPr>
          <a:lstStyle/>
          <a:p>
            <a:r>
              <a:rPr lang="en-US" altLang="zh-CN" sz="1600" b="1" dirty="0" smtClean="0">
                <a:solidFill>
                  <a:srgbClr val="3D89BC"/>
                </a:solidFill>
              </a:rPr>
              <a:t>2</a:t>
            </a:r>
            <a:r>
              <a:rPr lang="zh-CN" altLang="zh-CN" sz="1600" b="1" dirty="0" smtClean="0">
                <a:solidFill>
                  <a:srgbClr val="3D89BC"/>
                </a:solidFill>
              </a:rPr>
              <a:t>．长期依赖关系问题</a:t>
            </a:r>
            <a:endParaRPr lang="zh-CN" altLang="zh-CN" sz="1600" b="1" dirty="0">
              <a:solidFill>
                <a:srgbClr val="3D89BC"/>
              </a:solidFill>
            </a:endParaRPr>
          </a:p>
        </p:txBody>
      </p:sp>
      <p:sp>
        <p:nvSpPr>
          <p:cNvPr id="37" name="矩形 36"/>
          <p:cNvSpPr/>
          <p:nvPr/>
        </p:nvSpPr>
        <p:spPr>
          <a:xfrm>
            <a:off x="690245" y="1383030"/>
            <a:ext cx="7621270" cy="59118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dirty="0" smtClean="0"/>
              <a:t>       </a:t>
            </a:r>
            <a:r>
              <a:rPr sz="1600" dirty="0" smtClean="0"/>
              <a:t>RNNs的特点是将前期信息与当前任务连接</a:t>
            </a:r>
            <a:r>
              <a:rPr lang="zh-CN" sz="1600" dirty="0" smtClean="0"/>
              <a:t>，例如，使用前面的视频帧可能得出对当前帧的理解。</a:t>
            </a:r>
            <a:endParaRPr lang="zh-CN" sz="1600" dirty="0" smtClean="0"/>
          </a:p>
        </p:txBody>
      </p:sp>
      <p:pic>
        <p:nvPicPr>
          <p:cNvPr id="4136" name="图片 4136" descr="http://img.ptcms.csdn.net/article/201511/25/5655a12a03a9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90245" y="2992120"/>
            <a:ext cx="3235960" cy="2212975"/>
          </a:xfrm>
          <a:prstGeom prst="rect">
            <a:avLst/>
          </a:prstGeom>
          <a:noFill/>
          <a:ln>
            <a:noFill/>
          </a:ln>
        </p:spPr>
      </p:pic>
      <p:pic>
        <p:nvPicPr>
          <p:cNvPr id="4137" name="图片 4137" descr="http://img.ptcms.csdn.net/article/201511/25/5655a14ec9f3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166870" y="2992120"/>
            <a:ext cx="4145280" cy="2212975"/>
          </a:xfrm>
          <a:prstGeom prst="rect">
            <a:avLst/>
          </a:prstGeom>
          <a:noFill/>
          <a:ln>
            <a:noFill/>
          </a:ln>
        </p:spPr>
      </p:pic>
      <p:sp>
        <p:nvSpPr>
          <p:cNvPr id="26" name="矩形 25"/>
          <p:cNvSpPr/>
          <p:nvPr/>
        </p:nvSpPr>
        <p:spPr>
          <a:xfrm flipH="1">
            <a:off x="718820" y="2131060"/>
            <a:ext cx="3208020" cy="86169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      </a:t>
            </a:r>
            <a:r>
              <a:rPr lang="zh-CN" altLang="en-US" sz="1600" dirty="0"/>
              <a:t>如果相关信息与预测位置间隔较小，</a:t>
            </a:r>
            <a:r>
              <a:rPr lang="en-US" altLang="zh-CN" sz="1600" dirty="0"/>
              <a:t>RNNs</a:t>
            </a:r>
            <a:r>
              <a:rPr lang="zh-CN" altLang="en-US" sz="1600" dirty="0"/>
              <a:t>可以学会使用之前信息</a:t>
            </a:r>
            <a:endParaRPr lang="zh-CN" altLang="en-US" sz="1600" dirty="0"/>
          </a:p>
        </p:txBody>
      </p:sp>
      <p:sp>
        <p:nvSpPr>
          <p:cNvPr id="11" name="矩形 10"/>
          <p:cNvSpPr/>
          <p:nvPr/>
        </p:nvSpPr>
        <p:spPr>
          <a:xfrm flipH="1">
            <a:off x="4167505" y="2131060"/>
            <a:ext cx="4144010" cy="86169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r>
              <a:rPr lang="en-US" altLang="zh-CN" sz="1600" dirty="0"/>
              <a:t>       </a:t>
            </a:r>
            <a:r>
              <a:rPr lang="zh-CN" altLang="en-US" sz="1600" dirty="0"/>
              <a:t>如果相关信息与预测位置的间隔很大。随着这种间隔的拉长，RNNs就会无法学习连接信息</a:t>
            </a:r>
            <a:r>
              <a:rPr lang="zh-CN" altLang="en-US" dirty="0"/>
              <a:t>。</a:t>
            </a:r>
            <a:endParaRPr lang="zh-CN" altLang="en-US" dirty="0"/>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047875" cy="414020"/>
          </a:xfrm>
          <a:prstGeom prst="rect">
            <a:avLst/>
          </a:prstGeom>
          <a:noFill/>
        </p:spPr>
        <p:txBody>
          <a:bodyPr wrap="none" rtlCol="0">
            <a:spAutoFit/>
          </a:bodyPr>
          <a:lstStyle/>
          <a:p>
            <a:r>
              <a:rPr lang="en-US" altLang="zh-CN" sz="2100" b="1" spc="225" dirty="0" smtClean="0">
                <a:solidFill>
                  <a:prstClr val="white"/>
                </a:solidFill>
              </a:rPr>
              <a:t>10.3</a:t>
            </a:r>
            <a:r>
              <a:rPr lang="zh-CN" altLang="en-US" sz="2100" b="1" spc="225" dirty="0" smtClean="0">
                <a:solidFill>
                  <a:prstClr val="white"/>
                </a:solidFill>
              </a:rPr>
              <a:t>记忆网络</a:t>
            </a:r>
            <a:endParaRPr lang="zh-CN" altLang="en-US" sz="2100" b="1" spc="225" dirty="0" smtClean="0">
              <a:solidFill>
                <a:prstClr val="white"/>
              </a:solidFill>
              <a:latin typeface="微软雅黑" panose="020B0503020204020204" pitchFamily="34" charset="-122"/>
              <a:ea typeface="微软雅黑" panose="020B0503020204020204" pitchFamily="34" charset="-122"/>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119630" cy="299085"/>
          </a:xfrm>
          <a:prstGeom prst="rect">
            <a:avLst/>
          </a:prstGeom>
          <a:noFill/>
        </p:spPr>
        <p:txBody>
          <a:bodyPr wrap="none" rtlCol="0">
            <a:spAutoFit/>
          </a:bodyPr>
          <a:lstStyle/>
          <a:p>
            <a:r>
              <a:rPr lang="zh-CN" altLang="en-US" sz="1350" dirty="0" smtClean="0">
                <a:solidFill>
                  <a:prstClr val="white"/>
                </a:solidFill>
              </a:rPr>
              <a:t>第十章 深度学习前沿发展</a:t>
            </a:r>
            <a:endParaRPr lang="zh-CN" altLang="en-US" sz="1350" dirty="0">
              <a:solidFill>
                <a:prstClr val="white"/>
              </a:solidFill>
            </a:endParaRPr>
          </a:p>
        </p:txBody>
      </p:sp>
      <p:pic>
        <p:nvPicPr>
          <p:cNvPr id="28" name="27 Imagen"/>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0"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sz="1200" b="1" dirty="0" smtClean="0">
                <a:solidFill>
                  <a:schemeClr val="bg1">
                    <a:lumMod val="50000"/>
                  </a:schemeClr>
                </a:solidFill>
                <a:sym typeface="+mn-ea"/>
              </a:rPr>
              <a:t>29</a:t>
            </a:r>
            <a:endParaRPr lang="es-ES" altLang="zh-CN" sz="1200" b="1" dirty="0">
              <a:solidFill>
                <a:schemeClr val="bg1">
                  <a:lumMod val="50000"/>
                </a:schemeClr>
              </a:solidFill>
            </a:endParaRPr>
          </a:p>
        </p:txBody>
      </p:sp>
      <p:pic>
        <p:nvPicPr>
          <p:cNvPr id="3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2" name="矩形 11"/>
          <p:cNvSpPr/>
          <p:nvPr/>
        </p:nvSpPr>
        <p:spPr>
          <a:xfrm>
            <a:off x="452232" y="889323"/>
            <a:ext cx="1933575" cy="337185"/>
          </a:xfrm>
          <a:prstGeom prst="rect">
            <a:avLst/>
          </a:prstGeom>
        </p:spPr>
        <p:txBody>
          <a:bodyPr wrap="none">
            <a:spAutoFit/>
          </a:bodyPr>
          <a:lstStyle/>
          <a:p>
            <a:r>
              <a:rPr lang="en-US" altLang="zh-CN" sz="1600" b="1" dirty="0" smtClean="0">
                <a:solidFill>
                  <a:srgbClr val="3D89BC"/>
                </a:solidFill>
              </a:rPr>
              <a:t>3</a:t>
            </a:r>
            <a:r>
              <a:rPr lang="zh-CN" altLang="zh-CN" sz="1600" b="1" dirty="0" smtClean="0">
                <a:solidFill>
                  <a:srgbClr val="3D89BC"/>
                </a:solidFill>
              </a:rPr>
              <a:t>．长短期记忆网络</a:t>
            </a:r>
            <a:endParaRPr lang="zh-CN" altLang="zh-CN" sz="1600" b="1" dirty="0">
              <a:solidFill>
                <a:srgbClr val="3D89BC"/>
              </a:solidFill>
            </a:endParaRPr>
          </a:p>
        </p:txBody>
      </p:sp>
      <p:sp>
        <p:nvSpPr>
          <p:cNvPr id="37" name="矩形 36"/>
          <p:cNvSpPr/>
          <p:nvPr/>
        </p:nvSpPr>
        <p:spPr>
          <a:xfrm>
            <a:off x="690245" y="1383030"/>
            <a:ext cx="7621270" cy="10972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dirty="0" smtClean="0"/>
              <a:t>      </a:t>
            </a:r>
            <a:r>
              <a:rPr sz="1600" dirty="0" smtClean="0"/>
              <a:t>长短期记忆网络（Long Short-Term Memory，LSTM）是一种特殊的RNN，能够学习长期依赖关系。它们由Hochreiter和Schmidhuber （1997）提出，在后期工作中又由许多人进行了改进，LSTMs明确设计成能够避免长期依赖关系问题。记住信息很长一段时间几乎是它们固有的行为，而不是去学习得到的</a:t>
            </a:r>
            <a:r>
              <a:rPr lang="zh-CN" sz="1600" dirty="0" smtClean="0"/>
              <a:t>。</a:t>
            </a:r>
            <a:endParaRPr lang="zh-CN" sz="1600" dirty="0" smtClean="0"/>
          </a:p>
        </p:txBody>
      </p:sp>
      <p:pic>
        <p:nvPicPr>
          <p:cNvPr id="4139" name="图片 4139" descr="http://img.ptcms.csdn.net/article/201511/25/5655a235588a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034540" y="2912110"/>
            <a:ext cx="4629150" cy="2303145"/>
          </a:xfrm>
          <a:prstGeom prst="rect">
            <a:avLst/>
          </a:prstGeom>
          <a:noFill/>
          <a:ln>
            <a:noFill/>
          </a:ln>
        </p:spPr>
      </p:pic>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047875" cy="414020"/>
          </a:xfrm>
          <a:prstGeom prst="rect">
            <a:avLst/>
          </a:prstGeom>
          <a:noFill/>
        </p:spPr>
        <p:txBody>
          <a:bodyPr wrap="none" rtlCol="0">
            <a:spAutoFit/>
          </a:bodyPr>
          <a:lstStyle/>
          <a:p>
            <a:r>
              <a:rPr lang="en-US" altLang="zh-CN" sz="2100" b="1" spc="225" dirty="0" smtClean="0">
                <a:solidFill>
                  <a:prstClr val="white"/>
                </a:solidFill>
              </a:rPr>
              <a:t>10.3</a:t>
            </a:r>
            <a:r>
              <a:rPr lang="zh-CN" altLang="en-US" sz="2100" b="1" spc="225" dirty="0" smtClean="0">
                <a:solidFill>
                  <a:prstClr val="white"/>
                </a:solidFill>
              </a:rPr>
              <a:t>记忆网络</a:t>
            </a:r>
            <a:endParaRPr lang="zh-CN" altLang="en-US" sz="2100" b="1" spc="225" dirty="0" smtClean="0">
              <a:solidFill>
                <a:prstClr val="white"/>
              </a:solidFill>
              <a:latin typeface="微软雅黑" panose="020B0503020204020204" pitchFamily="34" charset="-122"/>
              <a:ea typeface="微软雅黑" panose="020B0503020204020204" pitchFamily="34" charset="-122"/>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119630" cy="299085"/>
          </a:xfrm>
          <a:prstGeom prst="rect">
            <a:avLst/>
          </a:prstGeom>
          <a:noFill/>
        </p:spPr>
        <p:txBody>
          <a:bodyPr wrap="none" rtlCol="0">
            <a:spAutoFit/>
          </a:bodyPr>
          <a:lstStyle/>
          <a:p>
            <a:r>
              <a:rPr lang="zh-CN" altLang="en-US" sz="1350" dirty="0" smtClean="0">
                <a:solidFill>
                  <a:prstClr val="white"/>
                </a:solidFill>
              </a:rPr>
              <a:t>第十章 深度学习前沿发展</a:t>
            </a:r>
            <a:endParaRPr lang="zh-CN" altLang="en-US" sz="1350" dirty="0">
              <a:solidFill>
                <a:prstClr val="white"/>
              </a:solidFill>
            </a:endParaRPr>
          </a:p>
        </p:txBody>
      </p:sp>
      <p:pic>
        <p:nvPicPr>
          <p:cNvPr id="28" name="27 Imagen"/>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0"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sz="1200" b="1" dirty="0" smtClean="0">
                <a:solidFill>
                  <a:schemeClr val="bg1">
                    <a:lumMod val="50000"/>
                  </a:schemeClr>
                </a:solidFill>
                <a:sym typeface="+mn-ea"/>
              </a:rPr>
              <a:t>29</a:t>
            </a:r>
            <a:endParaRPr lang="es-ES" altLang="zh-CN" sz="1200" b="1" dirty="0">
              <a:solidFill>
                <a:schemeClr val="bg1">
                  <a:lumMod val="50000"/>
                </a:schemeClr>
              </a:solidFill>
            </a:endParaRPr>
          </a:p>
        </p:txBody>
      </p:sp>
      <p:pic>
        <p:nvPicPr>
          <p:cNvPr id="3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2" name="矩形 11"/>
          <p:cNvSpPr/>
          <p:nvPr/>
        </p:nvSpPr>
        <p:spPr>
          <a:xfrm>
            <a:off x="452232" y="889323"/>
            <a:ext cx="1933575" cy="337185"/>
          </a:xfrm>
          <a:prstGeom prst="rect">
            <a:avLst/>
          </a:prstGeom>
        </p:spPr>
        <p:txBody>
          <a:bodyPr wrap="none">
            <a:spAutoFit/>
          </a:bodyPr>
          <a:lstStyle/>
          <a:p>
            <a:r>
              <a:rPr lang="en-US" altLang="zh-CN" sz="1600" b="1" dirty="0" smtClean="0">
                <a:solidFill>
                  <a:srgbClr val="3D89BC"/>
                </a:solidFill>
              </a:rPr>
              <a:t>4</a:t>
            </a:r>
            <a:r>
              <a:rPr lang="zh-CN" altLang="zh-CN" sz="1600" b="1" dirty="0" smtClean="0">
                <a:solidFill>
                  <a:srgbClr val="3D89BC"/>
                </a:solidFill>
              </a:rPr>
              <a:t>．长短期记忆变体</a:t>
            </a:r>
            <a:endParaRPr lang="zh-CN" altLang="zh-CN" sz="1600" b="1" dirty="0">
              <a:solidFill>
                <a:srgbClr val="3D89BC"/>
              </a:solidFill>
            </a:endParaRPr>
          </a:p>
        </p:txBody>
      </p:sp>
      <p:sp>
        <p:nvSpPr>
          <p:cNvPr id="37" name="矩形 36"/>
          <p:cNvSpPr/>
          <p:nvPr/>
        </p:nvSpPr>
        <p:spPr>
          <a:xfrm>
            <a:off x="690245" y="1383030"/>
            <a:ext cx="7621270" cy="120586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dirty="0" smtClean="0"/>
              <a:t>      </a:t>
            </a:r>
            <a:r>
              <a:rPr sz="1600" dirty="0" smtClean="0"/>
              <a:t>一种流行的LSTM变种，由Gers和Schmidhuber （2000）提出，加入了“窥视孔连接”（peephole connections）。这意味着门限层也将单元状态作为输入。另一个变种就是使用耦合遗忘和输入门限。再一种变种是门限递归单元或GRU，由Cho等人（2014）提出</a:t>
            </a:r>
            <a:endParaRPr sz="1600" dirty="0" smtClean="0"/>
          </a:p>
        </p:txBody>
      </p:sp>
      <p:pic>
        <p:nvPicPr>
          <p:cNvPr id="4146" name="图片 4146" descr="http://img.ptcms.csdn.net/article/201511/25/5655a3263bef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052955" y="2860040"/>
            <a:ext cx="4591685" cy="1729740"/>
          </a:xfrm>
          <a:prstGeom prst="rect">
            <a:avLst/>
          </a:prstGeom>
          <a:noFill/>
          <a:ln>
            <a:noFill/>
          </a:ln>
        </p:spPr>
      </p:pic>
      <p:sp>
        <p:nvSpPr>
          <p:cNvPr id="11" name="文本框 10"/>
          <p:cNvSpPr txBox="1"/>
          <p:nvPr/>
        </p:nvSpPr>
        <p:spPr>
          <a:xfrm>
            <a:off x="2964815" y="4761865"/>
            <a:ext cx="3072130" cy="337185"/>
          </a:xfrm>
          <a:prstGeom prst="rect">
            <a:avLst/>
          </a:prstGeom>
          <a:noFill/>
        </p:spPr>
        <p:txBody>
          <a:bodyPr wrap="square" rtlCol="0">
            <a:spAutoFit/>
          </a:bodyPr>
          <a:p>
            <a:r>
              <a:rPr lang="zh-CN" altLang="en-US" sz="1600">
                <a:solidFill>
                  <a:schemeClr val="tx1">
                    <a:lumMod val="75000"/>
                    <a:lumOff val="25000"/>
                  </a:schemeClr>
                </a:solidFill>
              </a:rPr>
              <a:t>所有门限中都加入窥视孔</a:t>
            </a:r>
            <a:endParaRPr lang="zh-CN" altLang="en-US" sz="1600">
              <a:solidFill>
                <a:schemeClr val="tx1">
                  <a:lumMod val="75000"/>
                  <a:lumOff val="25000"/>
                </a:schemeClr>
              </a:solidFill>
            </a:endParaRPr>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512204" y="1169836"/>
              <a:ext cx="2119582" cy="521970"/>
            </a:xfrm>
            <a:prstGeom prst="rect">
              <a:avLst/>
            </a:prstGeom>
            <a:noFill/>
          </p:spPr>
          <p:txBody>
            <a:bodyPr wrap="none" rtlCol="0">
              <a:spAutoFit/>
            </a:bodyPr>
            <a:lstStyle/>
            <a:p>
              <a:pPr algn="ctr"/>
              <a:r>
                <a:rPr lang="zh-CN" altLang="en-US" sz="2800" dirty="0">
                  <a:solidFill>
                    <a:schemeClr val="accent4"/>
                  </a:solidFill>
                </a:rPr>
                <a:t>第十</a:t>
              </a:r>
              <a:r>
                <a:rPr lang="zh-CN" altLang="en-US" sz="2800" dirty="0" smtClean="0">
                  <a:solidFill>
                    <a:schemeClr val="accent4"/>
                  </a:solidFill>
                </a:rPr>
                <a:t>章　</a:t>
              </a:r>
              <a:r>
                <a:rPr lang="zh-CN" altLang="zh-CN" sz="2800" dirty="0" smtClean="0">
                  <a:solidFill>
                    <a:schemeClr val="accent4"/>
                  </a:solidFill>
                </a:rPr>
                <a:t>深度学习前沿发展</a:t>
              </a:r>
              <a:endParaRPr lang="zh-CN" altLang="en-US" sz="2800" dirty="0">
                <a:solidFill>
                  <a:schemeClr val="accent4"/>
                </a:solidFill>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矩形 32"/>
          <p:cNvSpPr/>
          <p:nvPr/>
        </p:nvSpPr>
        <p:spPr>
          <a:xfrm>
            <a:off x="7929" y="38314"/>
            <a:ext cx="5724644" cy="300082"/>
          </a:xfrm>
          <a:prstGeom prst="rect">
            <a:avLst/>
          </a:prstGeom>
        </p:spPr>
        <p:txBody>
          <a:bodyPr wrap="none">
            <a:spAutoFit/>
          </a:bodyPr>
          <a:lstStyle/>
          <a:p>
            <a:r>
              <a:rPr lang="zh-CN" altLang="en-US" sz="1350" dirty="0" smtClean="0">
                <a:solidFill>
                  <a:schemeClr val="bg1"/>
                </a:solidFill>
              </a:rPr>
              <a:t>全国高校标准教材</a:t>
            </a:r>
            <a:r>
              <a:rPr lang="en-US" altLang="zh-CN" sz="1350" dirty="0" smtClean="0">
                <a:solidFill>
                  <a:schemeClr val="bg1"/>
                </a:solidFill>
              </a:rPr>
              <a:t>《</a:t>
            </a:r>
            <a:r>
              <a:rPr lang="zh-CN" altLang="en-US" sz="1350" dirty="0" smtClean="0">
                <a:solidFill>
                  <a:schemeClr val="bg1"/>
                </a:solidFill>
              </a:rPr>
              <a:t>云计算</a:t>
            </a:r>
            <a:r>
              <a:rPr lang="en-US" altLang="zh-CN" sz="1350" dirty="0" smtClean="0">
                <a:solidFill>
                  <a:schemeClr val="bg1"/>
                </a:solidFill>
              </a:rPr>
              <a:t>》</a:t>
            </a:r>
            <a:r>
              <a:rPr lang="zh-CN" altLang="en-US" sz="1350" dirty="0" smtClean="0">
                <a:solidFill>
                  <a:schemeClr val="bg1"/>
                </a:solidFill>
              </a:rPr>
              <a:t>姊妹篇，剖析深度学习核心技术和实战应用</a:t>
            </a:r>
            <a:endParaRPr lang="zh-CN" altLang="en-US" sz="1350" dirty="0">
              <a:solidFill>
                <a:schemeClr val="bg1"/>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7" name="27 Imagen"/>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9"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sz="1200" b="1" dirty="0" smtClean="0">
                <a:solidFill>
                  <a:schemeClr val="bg1">
                    <a:lumMod val="50000"/>
                  </a:schemeClr>
                </a:solidFill>
                <a:sym typeface="+mn-ea"/>
              </a:rPr>
              <a:t>29</a:t>
            </a:r>
            <a:endParaRPr lang="es-ES" sz="1200" b="1" dirty="0">
              <a:solidFill>
                <a:schemeClr val="bg1">
                  <a:lumMod val="50000"/>
                </a:schemeClr>
              </a:solidFill>
              <a:latin typeface="+mn-lt"/>
            </a:endParaRPr>
          </a:p>
        </p:txBody>
      </p:sp>
      <p:pic>
        <p:nvPicPr>
          <p:cNvPr id="40"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67" name="组合 66"/>
          <p:cNvGrpSpPr/>
          <p:nvPr/>
        </p:nvGrpSpPr>
        <p:grpSpPr>
          <a:xfrm rot="0">
            <a:off x="1754505" y="2048510"/>
            <a:ext cx="5693410" cy="414020"/>
            <a:chOff x="1807265" y="2462595"/>
            <a:chExt cx="5693399" cy="414020"/>
          </a:xfrm>
          <a:solidFill>
            <a:schemeClr val="accent1"/>
          </a:solidFill>
        </p:grpSpPr>
        <p:sp>
          <p:nvSpPr>
            <p:cNvPr id="47" name="圆角矩形 46"/>
            <p:cNvSpPr/>
            <p:nvPr/>
          </p:nvSpPr>
          <p:spPr>
            <a:xfrm>
              <a:off x="1807265" y="2478527"/>
              <a:ext cx="5693399" cy="394154"/>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2306320" cy="414020"/>
            </a:xfrm>
            <a:prstGeom prst="rect">
              <a:avLst/>
            </a:prstGeom>
            <a:noFill/>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10.1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增强学习</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rot="0">
            <a:off x="1754505" y="2753360"/>
            <a:ext cx="5693410" cy="424815"/>
            <a:chOff x="1807265" y="2935089"/>
            <a:chExt cx="5693399" cy="424800"/>
          </a:xfrm>
          <a:solidFill>
            <a:schemeClr val="bg2"/>
          </a:solidFill>
        </p:grpSpPr>
        <p:sp>
          <p:nvSpPr>
            <p:cNvPr id="49" name="圆角矩形 48"/>
            <p:cNvSpPr/>
            <p:nvPr/>
          </p:nvSpPr>
          <p:spPr>
            <a:xfrm>
              <a:off x="1807265" y="2935089"/>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2306320" cy="414020"/>
            </a:xfrm>
            <a:prstGeom prst="rect">
              <a:avLst/>
            </a:prstGeom>
            <a:noFill/>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10.2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迁移学习</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rot="0">
            <a:off x="1754505" y="3469640"/>
            <a:ext cx="5693410" cy="424815"/>
            <a:chOff x="1807265" y="3400693"/>
            <a:chExt cx="5693399" cy="424800"/>
          </a:xfrm>
          <a:solidFill>
            <a:srgbClr val="3D89BC"/>
          </a:solidFill>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814" y="3411473"/>
              <a:ext cx="2306320" cy="414020"/>
            </a:xfrm>
            <a:prstGeom prst="rect">
              <a:avLst/>
            </a:prstGeom>
            <a:noFill/>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10.3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记忆网络</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rot="0">
            <a:off x="1754505" y="4185285"/>
            <a:ext cx="5693410" cy="424815"/>
            <a:chOff x="1807265" y="3866296"/>
            <a:chExt cx="5693399" cy="424801"/>
          </a:xfrm>
          <a:solidFill>
            <a:srgbClr val="3D89BC"/>
          </a:solidFill>
        </p:grpSpPr>
        <p:sp>
          <p:nvSpPr>
            <p:cNvPr id="53" name="圆角矩形 52"/>
            <p:cNvSpPr/>
            <p:nvPr/>
          </p:nvSpPr>
          <p:spPr>
            <a:xfrm>
              <a:off x="1807265" y="3866296"/>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4" name="矩形 53"/>
            <p:cNvSpPr/>
            <p:nvPr/>
          </p:nvSpPr>
          <p:spPr>
            <a:xfrm>
              <a:off x="1881814" y="3877077"/>
              <a:ext cx="3782695" cy="414020"/>
            </a:xfrm>
            <a:prstGeom prst="rect">
              <a:avLst/>
            </a:prstGeom>
            <a:noFill/>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10.4</a:t>
              </a:r>
              <a:r>
                <a:rPr lang="zh-CN" altLang="en-US" sz="2100" spc="225" dirty="0" smtClean="0">
                  <a:solidFill>
                    <a:schemeClr val="bg1"/>
                  </a:solidFill>
                  <a:latin typeface="微软雅黑" panose="020B0503020204020204" pitchFamily="34" charset="-122"/>
                  <a:ea typeface="微软雅黑" panose="020B0503020204020204" pitchFamily="34" charset="-122"/>
                </a:rPr>
                <a:t>　深度学习的硬件实现</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p:txBody>
        </p:sp>
      </p:grpSp>
      <p:sp>
        <p:nvSpPr>
          <p:cNvPr id="43" name="圆角矩形 42"/>
          <p:cNvSpPr/>
          <p:nvPr/>
        </p:nvSpPr>
        <p:spPr>
          <a:xfrm>
            <a:off x="1765300" y="4900930"/>
            <a:ext cx="5693410" cy="394335"/>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smtClean="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524250" cy="414020"/>
          </a:xfrm>
          <a:prstGeom prst="rect">
            <a:avLst/>
          </a:prstGeom>
          <a:noFill/>
        </p:spPr>
        <p:txBody>
          <a:bodyPr wrap="none" rtlCol="0">
            <a:spAutoFit/>
          </a:bodyPr>
          <a:lstStyle/>
          <a:p>
            <a:r>
              <a:rPr lang="en-US" altLang="zh-CN" sz="2100" b="1" spc="225" dirty="0" smtClean="0">
                <a:solidFill>
                  <a:prstClr val="white"/>
                </a:solidFill>
              </a:rPr>
              <a:t>10.4</a:t>
            </a:r>
            <a:r>
              <a:rPr lang="zh-CN" altLang="en-US" sz="2100" b="1" spc="225" dirty="0" smtClean="0">
                <a:solidFill>
                  <a:prstClr val="white"/>
                </a:solidFill>
              </a:rPr>
              <a:t>深度学习的硬件实现</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119630" cy="299085"/>
          </a:xfrm>
          <a:prstGeom prst="rect">
            <a:avLst/>
          </a:prstGeom>
          <a:noFill/>
        </p:spPr>
        <p:txBody>
          <a:bodyPr wrap="none" rtlCol="0">
            <a:spAutoFit/>
          </a:bodyPr>
          <a:lstStyle/>
          <a:p>
            <a:r>
              <a:rPr lang="zh-CN" altLang="en-US" sz="1350" dirty="0" smtClean="0">
                <a:solidFill>
                  <a:prstClr val="white"/>
                </a:solidFill>
              </a:rPr>
              <a:t>第十章 深度学习前沿发展</a:t>
            </a:r>
            <a:endParaRPr lang="zh-CN" altLang="en-US" sz="1350" dirty="0">
              <a:solidFill>
                <a:prstClr val="white"/>
              </a:solidFill>
            </a:endParaRPr>
          </a:p>
        </p:txBody>
      </p:sp>
      <p:pic>
        <p:nvPicPr>
          <p:cNvPr id="28" name="27 Imagen"/>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0"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sz="1200" b="1" dirty="0" smtClean="0">
                <a:solidFill>
                  <a:schemeClr val="bg1">
                    <a:lumMod val="50000"/>
                  </a:schemeClr>
                </a:solidFill>
                <a:sym typeface="+mn-ea"/>
              </a:rPr>
              <a:t>29</a:t>
            </a:r>
            <a:endParaRPr lang="es-ES" altLang="zh-CN" sz="1200" b="1" dirty="0">
              <a:solidFill>
                <a:schemeClr val="bg1">
                  <a:lumMod val="50000"/>
                </a:schemeClr>
              </a:solidFill>
            </a:endParaRPr>
          </a:p>
        </p:txBody>
      </p:sp>
      <p:pic>
        <p:nvPicPr>
          <p:cNvPr id="3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4" name="矩形 23"/>
          <p:cNvSpPr/>
          <p:nvPr/>
        </p:nvSpPr>
        <p:spPr>
          <a:xfrm>
            <a:off x="690113" y="1382945"/>
            <a:ext cx="7621400" cy="73427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dirty="0" smtClean="0"/>
              <a:t>       </a:t>
            </a:r>
            <a:r>
              <a:rPr lang="zh-CN" altLang="zh-CN" sz="1600" dirty="0" smtClean="0"/>
              <a:t>FPGA（可编辑门阵列，Field Programmable Gate Array）基本原理是在芯片内集成大量的数字基本门电路以及存储器，用户可以通过烧写FPGA配置文件来来定义这些门电路以及存储器之间的连线。</a:t>
            </a:r>
            <a:endParaRPr lang="zh-CN" altLang="zh-CN" sz="1600" dirty="0" smtClean="0"/>
          </a:p>
        </p:txBody>
      </p:sp>
      <p:sp>
        <p:nvSpPr>
          <p:cNvPr id="12" name="矩形 11"/>
          <p:cNvSpPr/>
          <p:nvPr/>
        </p:nvSpPr>
        <p:spPr>
          <a:xfrm>
            <a:off x="452232" y="889323"/>
            <a:ext cx="1067435" cy="337185"/>
          </a:xfrm>
          <a:prstGeom prst="rect">
            <a:avLst/>
          </a:prstGeom>
        </p:spPr>
        <p:txBody>
          <a:bodyPr wrap="none">
            <a:spAutoFit/>
          </a:bodyPr>
          <a:lstStyle/>
          <a:p>
            <a:r>
              <a:rPr lang="en-US" altLang="zh-CN" sz="1600" b="1" dirty="0" smtClean="0">
                <a:solidFill>
                  <a:srgbClr val="3D89BC"/>
                </a:solidFill>
              </a:rPr>
              <a:t>1</a:t>
            </a:r>
            <a:r>
              <a:rPr lang="zh-CN" altLang="zh-CN" sz="1600" b="1" dirty="0" smtClean="0">
                <a:solidFill>
                  <a:srgbClr val="3D89BC"/>
                </a:solidFill>
              </a:rPr>
              <a:t>．</a:t>
            </a:r>
            <a:r>
              <a:rPr lang="en-US" altLang="zh-CN" sz="1600" b="1" dirty="0" smtClean="0">
                <a:solidFill>
                  <a:srgbClr val="3D89BC"/>
                </a:solidFill>
              </a:rPr>
              <a:t>FPGA</a:t>
            </a:r>
            <a:endParaRPr lang="en-US" altLang="zh-CN" sz="1600" b="1" dirty="0" smtClean="0">
              <a:solidFill>
                <a:srgbClr val="3D89BC"/>
              </a:solidFill>
            </a:endParaRPr>
          </a:p>
        </p:txBody>
      </p:sp>
      <p:pic>
        <p:nvPicPr>
          <p:cNvPr id="22569" name="图片 22569" descr="http://articles.csdn.net/uploads/allimg/170123/275_170123180038_1_lit.pn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a:xfrm>
            <a:off x="3002915" y="2332355"/>
            <a:ext cx="2693035" cy="3262630"/>
          </a:xfrm>
          <a:prstGeom prst="rect">
            <a:avLst/>
          </a:prstGeom>
          <a:noFill/>
          <a:ln>
            <a:noFill/>
          </a:ln>
        </p:spPr>
      </p:pic>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524250" cy="414020"/>
          </a:xfrm>
          <a:prstGeom prst="rect">
            <a:avLst/>
          </a:prstGeom>
          <a:noFill/>
        </p:spPr>
        <p:txBody>
          <a:bodyPr wrap="none" rtlCol="0">
            <a:spAutoFit/>
          </a:bodyPr>
          <a:lstStyle/>
          <a:p>
            <a:r>
              <a:rPr lang="en-US" altLang="zh-CN" sz="2100" b="1" spc="225" dirty="0" smtClean="0">
                <a:solidFill>
                  <a:prstClr val="white"/>
                </a:solidFill>
              </a:rPr>
              <a:t>10.4</a:t>
            </a:r>
            <a:r>
              <a:rPr lang="zh-CN" altLang="en-US" sz="2100" b="1" spc="225" dirty="0" smtClean="0">
                <a:solidFill>
                  <a:prstClr val="white"/>
                </a:solidFill>
              </a:rPr>
              <a:t>深度学习的硬件实现</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119630" cy="299085"/>
          </a:xfrm>
          <a:prstGeom prst="rect">
            <a:avLst/>
          </a:prstGeom>
          <a:noFill/>
        </p:spPr>
        <p:txBody>
          <a:bodyPr wrap="none" rtlCol="0">
            <a:spAutoFit/>
          </a:bodyPr>
          <a:lstStyle/>
          <a:p>
            <a:r>
              <a:rPr lang="zh-CN" altLang="en-US" sz="1350" dirty="0" smtClean="0">
                <a:solidFill>
                  <a:prstClr val="white"/>
                </a:solidFill>
              </a:rPr>
              <a:t>第十章 深度学习前沿发展</a:t>
            </a:r>
            <a:endParaRPr lang="zh-CN" altLang="en-US" sz="1350" dirty="0">
              <a:solidFill>
                <a:prstClr val="white"/>
              </a:solidFill>
            </a:endParaRPr>
          </a:p>
        </p:txBody>
      </p:sp>
      <p:pic>
        <p:nvPicPr>
          <p:cNvPr id="28" name="27 Imagen"/>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0"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sz="1200" b="1" dirty="0" smtClean="0">
                <a:solidFill>
                  <a:schemeClr val="bg1">
                    <a:lumMod val="50000"/>
                  </a:schemeClr>
                </a:solidFill>
                <a:sym typeface="+mn-ea"/>
              </a:rPr>
              <a:t>29</a:t>
            </a:r>
            <a:endParaRPr lang="es-ES" altLang="zh-CN" sz="1200" b="1" dirty="0">
              <a:solidFill>
                <a:schemeClr val="bg1">
                  <a:lumMod val="50000"/>
                </a:schemeClr>
              </a:solidFill>
            </a:endParaRPr>
          </a:p>
        </p:txBody>
      </p:sp>
      <p:pic>
        <p:nvPicPr>
          <p:cNvPr id="3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4" name="矩形 23"/>
          <p:cNvSpPr/>
          <p:nvPr/>
        </p:nvSpPr>
        <p:spPr>
          <a:xfrm>
            <a:off x="690113" y="1382945"/>
            <a:ext cx="7621400" cy="73427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dirty="0" smtClean="0"/>
              <a:t>  </a:t>
            </a:r>
            <a:r>
              <a:rPr lang="en-US" altLang="zh-CN" sz="1600" dirty="0" smtClean="0">
                <a:sym typeface="+mn-ea"/>
              </a:rPr>
              <a:t> </a:t>
            </a:r>
            <a:endParaRPr lang="en-US" altLang="zh-CN" sz="1600" dirty="0" smtClean="0">
              <a:sym typeface="+mn-ea"/>
            </a:endParaRPr>
          </a:p>
          <a:p>
            <a:r>
              <a:rPr lang="zh-CN" altLang="zh-CN" sz="1600" dirty="0" smtClean="0">
                <a:sym typeface="+mn-ea"/>
              </a:rPr>
              <a:t>     这一基准着重衡量的是基本计算的硬件性能，旨在找到使计算变慢或低效的瓶颈，</a:t>
            </a:r>
            <a:endParaRPr lang="zh-CN" altLang="zh-CN" sz="1600" dirty="0" smtClean="0">
              <a:sym typeface="+mn-ea"/>
            </a:endParaRPr>
          </a:p>
          <a:p>
            <a:r>
              <a:rPr lang="zh-CN" altLang="zh-CN" sz="1600" dirty="0" smtClean="0">
                <a:sym typeface="+mn-ea"/>
              </a:rPr>
              <a:t>以及设计一个对于深层神经网络训练的基本操作执行效果最佳的架构。</a:t>
            </a:r>
            <a:endParaRPr lang="zh-CN" altLang="zh-CN" sz="1600" dirty="0" smtClean="0">
              <a:sym typeface="+mn-ea"/>
            </a:endParaRPr>
          </a:p>
          <a:p>
            <a:r>
              <a:rPr lang="en-US" altLang="zh-CN" sz="1600" dirty="0" smtClean="0"/>
              <a:t>   </a:t>
            </a:r>
            <a:endParaRPr lang="zh-CN" altLang="en-US" sz="1600" dirty="0"/>
          </a:p>
        </p:txBody>
      </p:sp>
      <p:sp>
        <p:nvSpPr>
          <p:cNvPr id="12" name="矩形 11"/>
          <p:cNvSpPr/>
          <p:nvPr/>
        </p:nvSpPr>
        <p:spPr>
          <a:xfrm>
            <a:off x="452232" y="889323"/>
            <a:ext cx="991235" cy="337185"/>
          </a:xfrm>
          <a:prstGeom prst="rect">
            <a:avLst/>
          </a:prstGeom>
        </p:spPr>
        <p:txBody>
          <a:bodyPr wrap="none">
            <a:spAutoFit/>
          </a:bodyPr>
          <a:lstStyle/>
          <a:p>
            <a:r>
              <a:rPr lang="en-US" altLang="zh-CN" sz="1600" b="1" dirty="0" smtClean="0">
                <a:solidFill>
                  <a:srgbClr val="3D89BC"/>
                </a:solidFill>
              </a:rPr>
              <a:t>2</a:t>
            </a:r>
            <a:r>
              <a:rPr lang="zh-CN" altLang="zh-CN" sz="1600" b="1" dirty="0" smtClean="0">
                <a:solidFill>
                  <a:srgbClr val="3D89BC"/>
                </a:solidFill>
              </a:rPr>
              <a:t>．</a:t>
            </a:r>
            <a:r>
              <a:rPr lang="en-US" altLang="zh-CN" sz="1600" b="1" dirty="0" smtClean="0">
                <a:solidFill>
                  <a:srgbClr val="3D89BC"/>
                </a:solidFill>
              </a:rPr>
              <a:t>ASIC</a:t>
            </a:r>
            <a:endParaRPr lang="en-US" altLang="zh-CN" sz="1600" b="1" dirty="0" smtClean="0">
              <a:solidFill>
                <a:srgbClr val="3D89BC"/>
              </a:solidFill>
            </a:endParaRPr>
          </a:p>
        </p:txBody>
      </p:sp>
      <p:pic>
        <p:nvPicPr>
          <p:cNvPr id="11" name="图片 10"/>
          <p:cNvPicPr>
            <a:picLocks noChangeAspect="1"/>
          </p:cNvPicPr>
          <p:nvPr/>
        </p:nvPicPr>
        <p:blipFill>
          <a:blip r:embed="rId3"/>
          <a:stretch>
            <a:fillRect/>
          </a:stretch>
        </p:blipFill>
        <p:spPr>
          <a:xfrm>
            <a:off x="1619250" y="2783205"/>
            <a:ext cx="5904865" cy="2028825"/>
          </a:xfrm>
          <a:prstGeom prst="rect">
            <a:avLst/>
          </a:prstGeom>
        </p:spPr>
      </p:pic>
      <p:sp>
        <p:nvSpPr>
          <p:cNvPr id="2" name="矩形 1"/>
          <p:cNvSpPr/>
          <p:nvPr/>
        </p:nvSpPr>
        <p:spPr>
          <a:xfrm>
            <a:off x="1905" y="613337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524250" cy="414020"/>
          </a:xfrm>
          <a:prstGeom prst="rect">
            <a:avLst/>
          </a:prstGeom>
          <a:noFill/>
        </p:spPr>
        <p:txBody>
          <a:bodyPr wrap="none" rtlCol="0">
            <a:spAutoFit/>
          </a:bodyPr>
          <a:lstStyle/>
          <a:p>
            <a:r>
              <a:rPr lang="en-US" altLang="zh-CN" sz="2100" b="1" spc="225" dirty="0" smtClean="0">
                <a:solidFill>
                  <a:prstClr val="white"/>
                </a:solidFill>
              </a:rPr>
              <a:t>10.4</a:t>
            </a:r>
            <a:r>
              <a:rPr lang="zh-CN" altLang="en-US" sz="2100" b="1" spc="225" dirty="0" smtClean="0">
                <a:solidFill>
                  <a:prstClr val="white"/>
                </a:solidFill>
              </a:rPr>
              <a:t>深度学习的硬件实现</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119630" cy="299085"/>
          </a:xfrm>
          <a:prstGeom prst="rect">
            <a:avLst/>
          </a:prstGeom>
          <a:noFill/>
        </p:spPr>
        <p:txBody>
          <a:bodyPr wrap="none" rtlCol="0">
            <a:spAutoFit/>
          </a:bodyPr>
          <a:lstStyle/>
          <a:p>
            <a:r>
              <a:rPr lang="zh-CN" altLang="en-US" sz="1350" dirty="0" smtClean="0">
                <a:solidFill>
                  <a:prstClr val="white"/>
                </a:solidFill>
              </a:rPr>
              <a:t>第十章 深度学习前沿发展</a:t>
            </a:r>
            <a:endParaRPr lang="zh-CN" altLang="en-US" sz="1350" dirty="0">
              <a:solidFill>
                <a:prstClr val="white"/>
              </a:solidFill>
            </a:endParaRPr>
          </a:p>
        </p:txBody>
      </p:sp>
      <p:pic>
        <p:nvPicPr>
          <p:cNvPr id="28" name="27 Imagen"/>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0"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sz="1200" b="1" dirty="0">
                <a:solidFill>
                  <a:schemeClr val="bg1">
                    <a:lumMod val="50000"/>
                  </a:schemeClr>
                </a:solidFill>
              </a:rPr>
              <a:t>29</a:t>
            </a:r>
            <a:endParaRPr lang="en-US" sz="1200" b="1" dirty="0">
              <a:solidFill>
                <a:schemeClr val="bg1">
                  <a:lumMod val="50000"/>
                </a:schemeClr>
              </a:solidFill>
            </a:endParaRPr>
          </a:p>
        </p:txBody>
      </p:sp>
      <p:pic>
        <p:nvPicPr>
          <p:cNvPr id="3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4" name="矩形 23"/>
          <p:cNvSpPr/>
          <p:nvPr/>
        </p:nvSpPr>
        <p:spPr>
          <a:xfrm>
            <a:off x="690245" y="1226820"/>
            <a:ext cx="7874000" cy="12382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dirty="0" smtClean="0"/>
              <a:t>      </a:t>
            </a:r>
            <a:r>
              <a:rPr altLang="zh-CN" sz="1600" dirty="0" smtClean="0"/>
              <a:t>TPU（Tensor Processing Unit，张量处理单元）是Google为机器学习应用TensorFlow打造的一种定制ASIC芯片，能在相同时间内处理更复杂、更强大的机器学习模型并将其更快地投入使用</a:t>
            </a:r>
            <a:r>
              <a:rPr lang="zh-CN" sz="1600" dirty="0" smtClean="0"/>
              <a:t>。TPU架构主要模块包括片上内存，256x256个矩阵乘法单元，非线性神经元计算单元（activation），以及用于归一化和池化的计算单元。</a:t>
            </a:r>
            <a:endParaRPr lang="zh-CN" sz="1600" dirty="0" smtClean="0"/>
          </a:p>
        </p:txBody>
      </p:sp>
      <p:sp>
        <p:nvSpPr>
          <p:cNvPr id="12" name="矩形 11"/>
          <p:cNvSpPr/>
          <p:nvPr/>
        </p:nvSpPr>
        <p:spPr>
          <a:xfrm>
            <a:off x="452232" y="889323"/>
            <a:ext cx="929005" cy="337185"/>
          </a:xfrm>
          <a:prstGeom prst="rect">
            <a:avLst/>
          </a:prstGeom>
        </p:spPr>
        <p:txBody>
          <a:bodyPr wrap="none">
            <a:spAutoFit/>
          </a:bodyPr>
          <a:lstStyle/>
          <a:p>
            <a:r>
              <a:rPr lang="en-US" altLang="zh-CN" sz="1600" b="1" dirty="0" smtClean="0">
                <a:solidFill>
                  <a:srgbClr val="3D89BC"/>
                </a:solidFill>
              </a:rPr>
              <a:t>3</a:t>
            </a:r>
            <a:r>
              <a:rPr lang="zh-CN" altLang="zh-CN" sz="1600" b="1" dirty="0" smtClean="0">
                <a:solidFill>
                  <a:srgbClr val="3D89BC"/>
                </a:solidFill>
              </a:rPr>
              <a:t>．</a:t>
            </a:r>
            <a:r>
              <a:rPr lang="en-US" altLang="zh-CN" sz="1600" b="1" dirty="0" smtClean="0">
                <a:solidFill>
                  <a:srgbClr val="3D89BC"/>
                </a:solidFill>
              </a:rPr>
              <a:t>TPU</a:t>
            </a:r>
            <a:endParaRPr lang="en-US" altLang="zh-CN" sz="1600" b="1" dirty="0" smtClean="0">
              <a:solidFill>
                <a:srgbClr val="3D89BC"/>
              </a:solidFill>
            </a:endParaRPr>
          </a:p>
        </p:txBody>
      </p:sp>
      <p:pic>
        <p:nvPicPr>
          <p:cNvPr id="11" name="图片 -2147481657"/>
          <p:cNvPicPr>
            <a:picLocks noChangeAspect="1"/>
          </p:cNvPicPr>
          <p:nvPr/>
        </p:nvPicPr>
        <p:blipFill>
          <a:blip r:embed="rId3"/>
          <a:stretch>
            <a:fillRect/>
          </a:stretch>
        </p:blipFill>
        <p:spPr>
          <a:xfrm>
            <a:off x="1786255" y="2465070"/>
            <a:ext cx="5126355" cy="3484245"/>
          </a:xfrm>
          <a:prstGeom prst="rect">
            <a:avLst/>
          </a:prstGeom>
          <a:noFill/>
          <a:ln w="9525">
            <a:noFill/>
          </a:ln>
        </p:spPr>
      </p:pic>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524250" cy="414020"/>
          </a:xfrm>
          <a:prstGeom prst="rect">
            <a:avLst/>
          </a:prstGeom>
          <a:noFill/>
        </p:spPr>
        <p:txBody>
          <a:bodyPr wrap="none" rtlCol="0">
            <a:spAutoFit/>
          </a:bodyPr>
          <a:lstStyle/>
          <a:p>
            <a:r>
              <a:rPr lang="en-US" altLang="zh-CN" sz="2100" b="1" spc="225" dirty="0" smtClean="0">
                <a:solidFill>
                  <a:prstClr val="white"/>
                </a:solidFill>
              </a:rPr>
              <a:t>10.4</a:t>
            </a:r>
            <a:r>
              <a:rPr lang="zh-CN" altLang="en-US" sz="2100" b="1" spc="225" dirty="0" smtClean="0">
                <a:solidFill>
                  <a:prstClr val="white"/>
                </a:solidFill>
              </a:rPr>
              <a:t>深度学习的硬件实现</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119630" cy="299085"/>
          </a:xfrm>
          <a:prstGeom prst="rect">
            <a:avLst/>
          </a:prstGeom>
          <a:noFill/>
        </p:spPr>
        <p:txBody>
          <a:bodyPr wrap="none" rtlCol="0">
            <a:spAutoFit/>
          </a:bodyPr>
          <a:lstStyle/>
          <a:p>
            <a:r>
              <a:rPr lang="zh-CN" altLang="en-US" sz="1350" dirty="0" smtClean="0">
                <a:solidFill>
                  <a:prstClr val="white"/>
                </a:solidFill>
              </a:rPr>
              <a:t>第十章 深度学习前沿发展</a:t>
            </a:r>
            <a:endParaRPr lang="zh-CN" altLang="en-US" sz="1350" dirty="0">
              <a:solidFill>
                <a:prstClr val="white"/>
              </a:solidFill>
            </a:endParaRPr>
          </a:p>
        </p:txBody>
      </p:sp>
      <p:pic>
        <p:nvPicPr>
          <p:cNvPr id="28" name="27 Imagen"/>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0"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sz="1200" b="1" dirty="0" smtClean="0">
                <a:solidFill>
                  <a:schemeClr val="bg1">
                    <a:lumMod val="50000"/>
                  </a:schemeClr>
                </a:solidFill>
                <a:sym typeface="+mn-ea"/>
              </a:rPr>
              <a:t>29</a:t>
            </a:r>
            <a:endParaRPr lang="es-ES" altLang="zh-CN" sz="1200" b="1" dirty="0">
              <a:solidFill>
                <a:schemeClr val="bg1">
                  <a:lumMod val="50000"/>
                </a:schemeClr>
              </a:solidFill>
            </a:endParaRPr>
          </a:p>
        </p:txBody>
      </p:sp>
      <p:pic>
        <p:nvPicPr>
          <p:cNvPr id="3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4" name="矩形 23"/>
          <p:cNvSpPr/>
          <p:nvPr/>
        </p:nvSpPr>
        <p:spPr>
          <a:xfrm>
            <a:off x="690245" y="1227455"/>
            <a:ext cx="7621270" cy="134683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dirty="0" smtClean="0"/>
              <a:t>      </a:t>
            </a:r>
            <a:r>
              <a:rPr altLang="zh-CN" sz="1600" dirty="0" smtClean="0"/>
              <a:t>“寒武纪”是中国科学院计算技术研究所发布的能够“深度学习”的“神经网络”处理器芯片</a:t>
            </a:r>
            <a:r>
              <a:rPr lang="zh-CN" sz="1600" dirty="0" smtClean="0"/>
              <a:t>。该系列包含三种原型处理器结构：</a:t>
            </a:r>
            <a:endParaRPr lang="zh-CN" sz="1600" dirty="0" smtClean="0"/>
          </a:p>
          <a:p>
            <a:r>
              <a:rPr lang="zh-CN" sz="1600" dirty="0" smtClean="0"/>
              <a:t>寒武纪1号（英文名DianNao，面向神经网络的原型处理器结构）；</a:t>
            </a:r>
            <a:endParaRPr lang="zh-CN" sz="1600" dirty="0" smtClean="0"/>
          </a:p>
          <a:p>
            <a:r>
              <a:rPr lang="zh-CN" sz="1600" dirty="0" smtClean="0"/>
              <a:t>寒武纪2号（英文名DaDianNao，面向大规模神经网络）；</a:t>
            </a:r>
            <a:endParaRPr lang="zh-CN" sz="1600" dirty="0" smtClean="0"/>
          </a:p>
          <a:p>
            <a:r>
              <a:rPr lang="zh-CN" sz="1600" dirty="0" smtClean="0"/>
              <a:t>寒武纪3号（英文名PuDianNao，面向多种机器学习算法）。</a:t>
            </a:r>
            <a:endParaRPr lang="zh-CN" sz="1600" dirty="0" smtClean="0"/>
          </a:p>
        </p:txBody>
      </p:sp>
      <p:sp>
        <p:nvSpPr>
          <p:cNvPr id="12" name="矩形 11"/>
          <p:cNvSpPr/>
          <p:nvPr/>
        </p:nvSpPr>
        <p:spPr>
          <a:xfrm>
            <a:off x="452232" y="889323"/>
            <a:ext cx="1120775" cy="337185"/>
          </a:xfrm>
          <a:prstGeom prst="rect">
            <a:avLst/>
          </a:prstGeom>
        </p:spPr>
        <p:txBody>
          <a:bodyPr wrap="none">
            <a:spAutoFit/>
          </a:bodyPr>
          <a:lstStyle/>
          <a:p>
            <a:r>
              <a:rPr lang="en-US" altLang="zh-CN" sz="1600" b="1" dirty="0" smtClean="0">
                <a:solidFill>
                  <a:srgbClr val="3D89BC"/>
                </a:solidFill>
              </a:rPr>
              <a:t>4</a:t>
            </a:r>
            <a:r>
              <a:rPr lang="zh-CN" altLang="zh-CN" sz="1600" b="1" dirty="0" smtClean="0">
                <a:solidFill>
                  <a:srgbClr val="3D89BC"/>
                </a:solidFill>
              </a:rPr>
              <a:t>．寒武纪</a:t>
            </a:r>
            <a:endParaRPr lang="en-US" altLang="zh-CN" sz="1600" b="1" dirty="0" smtClean="0">
              <a:solidFill>
                <a:srgbClr val="3D89BC"/>
              </a:solidFill>
            </a:endParaRPr>
          </a:p>
        </p:txBody>
      </p:sp>
      <p:pic>
        <p:nvPicPr>
          <p:cNvPr id="11" name="图片 -2147481656"/>
          <p:cNvPicPr>
            <a:picLocks noChangeAspect="1"/>
          </p:cNvPicPr>
          <p:nvPr/>
        </p:nvPicPr>
        <p:blipFill>
          <a:blip r:embed="rId3"/>
          <a:stretch>
            <a:fillRect/>
          </a:stretch>
        </p:blipFill>
        <p:spPr>
          <a:xfrm>
            <a:off x="1937385" y="2717165"/>
            <a:ext cx="5126355" cy="3248660"/>
          </a:xfrm>
          <a:prstGeom prst="rect">
            <a:avLst/>
          </a:prstGeom>
          <a:noFill/>
          <a:ln w="9525">
            <a:noFill/>
          </a:ln>
        </p:spPr>
      </p:pic>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512204" y="1169836"/>
              <a:ext cx="2119582" cy="521970"/>
            </a:xfrm>
            <a:prstGeom prst="rect">
              <a:avLst/>
            </a:prstGeom>
            <a:noFill/>
          </p:spPr>
          <p:txBody>
            <a:bodyPr wrap="none" rtlCol="0">
              <a:spAutoFit/>
            </a:bodyPr>
            <a:lstStyle/>
            <a:p>
              <a:pPr algn="ctr"/>
              <a:r>
                <a:rPr lang="zh-CN" altLang="en-US" sz="2800" dirty="0">
                  <a:solidFill>
                    <a:schemeClr val="accent4"/>
                  </a:solidFill>
                </a:rPr>
                <a:t>第十</a:t>
              </a:r>
              <a:r>
                <a:rPr lang="zh-CN" altLang="en-US" sz="2800" dirty="0" smtClean="0">
                  <a:solidFill>
                    <a:schemeClr val="accent4"/>
                  </a:solidFill>
                </a:rPr>
                <a:t>章　</a:t>
              </a:r>
              <a:r>
                <a:rPr lang="zh-CN" altLang="zh-CN" sz="2800" dirty="0" smtClean="0">
                  <a:solidFill>
                    <a:schemeClr val="accent4"/>
                  </a:solidFill>
                </a:rPr>
                <a:t>深度学习前沿发展</a:t>
              </a:r>
              <a:endParaRPr lang="zh-CN" altLang="en-US" sz="2800" dirty="0">
                <a:solidFill>
                  <a:schemeClr val="accent4"/>
                </a:solidFill>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矩形 32"/>
          <p:cNvSpPr/>
          <p:nvPr/>
        </p:nvSpPr>
        <p:spPr>
          <a:xfrm>
            <a:off x="7929" y="38314"/>
            <a:ext cx="5724644" cy="300082"/>
          </a:xfrm>
          <a:prstGeom prst="rect">
            <a:avLst/>
          </a:prstGeom>
        </p:spPr>
        <p:txBody>
          <a:bodyPr wrap="none">
            <a:spAutoFit/>
          </a:bodyPr>
          <a:lstStyle/>
          <a:p>
            <a:r>
              <a:rPr lang="zh-CN" altLang="en-US" sz="1350" dirty="0" smtClean="0">
                <a:solidFill>
                  <a:schemeClr val="bg1"/>
                </a:solidFill>
              </a:rPr>
              <a:t>全国高校标准教材</a:t>
            </a:r>
            <a:r>
              <a:rPr lang="en-US" altLang="zh-CN" sz="1350" dirty="0" smtClean="0">
                <a:solidFill>
                  <a:schemeClr val="bg1"/>
                </a:solidFill>
              </a:rPr>
              <a:t>《</a:t>
            </a:r>
            <a:r>
              <a:rPr lang="zh-CN" altLang="en-US" sz="1350" dirty="0" smtClean="0">
                <a:solidFill>
                  <a:schemeClr val="bg1"/>
                </a:solidFill>
              </a:rPr>
              <a:t>云计算</a:t>
            </a:r>
            <a:r>
              <a:rPr lang="en-US" altLang="zh-CN" sz="1350" dirty="0" smtClean="0">
                <a:solidFill>
                  <a:schemeClr val="bg1"/>
                </a:solidFill>
              </a:rPr>
              <a:t>》</a:t>
            </a:r>
            <a:r>
              <a:rPr lang="zh-CN" altLang="en-US" sz="1350" dirty="0" smtClean="0">
                <a:solidFill>
                  <a:schemeClr val="bg1"/>
                </a:solidFill>
              </a:rPr>
              <a:t>姊妹篇，剖析深度学习核心技术和实战应用</a:t>
            </a:r>
            <a:endParaRPr lang="zh-CN" altLang="en-US" sz="1350" dirty="0">
              <a:solidFill>
                <a:schemeClr val="bg1"/>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7" name="27 Imagen"/>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9"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sz="1200" b="1" dirty="0" smtClean="0">
                <a:solidFill>
                  <a:schemeClr val="bg1">
                    <a:lumMod val="50000"/>
                  </a:schemeClr>
                </a:solidFill>
              </a:rPr>
              <a:t>29</a:t>
            </a:r>
            <a:endParaRPr lang="en-US" sz="1200" b="1" dirty="0">
              <a:solidFill>
                <a:schemeClr val="bg1">
                  <a:lumMod val="50000"/>
                </a:schemeClr>
              </a:solidFill>
              <a:latin typeface="+mn-lt"/>
            </a:endParaRPr>
          </a:p>
        </p:txBody>
      </p:sp>
      <p:pic>
        <p:nvPicPr>
          <p:cNvPr id="40"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2" name="组合 1"/>
          <p:cNvGrpSpPr/>
          <p:nvPr/>
        </p:nvGrpSpPr>
        <p:grpSpPr>
          <a:xfrm>
            <a:off x="1754505" y="2048510"/>
            <a:ext cx="5704205" cy="3246120"/>
            <a:chOff x="2763" y="3226"/>
            <a:chExt cx="8983" cy="5112"/>
          </a:xfrm>
        </p:grpSpPr>
        <p:grpSp>
          <p:nvGrpSpPr>
            <p:cNvPr id="67" name="组合 66"/>
            <p:cNvGrpSpPr/>
            <p:nvPr/>
          </p:nvGrpSpPr>
          <p:grpSpPr>
            <a:xfrm>
              <a:off x="2763" y="3226"/>
              <a:ext cx="8966" cy="652"/>
              <a:chOff x="1807265" y="2462595"/>
              <a:chExt cx="5693399" cy="414020"/>
            </a:xfrm>
          </p:grpSpPr>
          <p:sp>
            <p:nvSpPr>
              <p:cNvPr id="47" name="圆角矩形 4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2306320" cy="414020"/>
              </a:xfrm>
              <a:prstGeom prst="rect">
                <a:avLst/>
              </a:prstGeom>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10.1</a:t>
                </a:r>
                <a:r>
                  <a:rPr lang="zh-CN" altLang="en-US" sz="2100" spc="225" dirty="0">
                    <a:solidFill>
                      <a:schemeClr val="bg1"/>
                    </a:solidFill>
                    <a:latin typeface="微软雅黑" panose="020B0503020204020204" pitchFamily="34" charset="-122"/>
                    <a:ea typeface="微软雅黑" panose="020B0503020204020204" pitchFamily="34" charset="-122"/>
                  </a:rPr>
                  <a:t>　增强学习</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2763" y="4336"/>
              <a:ext cx="8966" cy="669"/>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2306320"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10.2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迁移学习</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2763" y="5464"/>
              <a:ext cx="8966" cy="669"/>
              <a:chOff x="1807265" y="3400693"/>
              <a:chExt cx="5693399" cy="424800"/>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814" y="3411473"/>
                <a:ext cx="2306320"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10.3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记忆网络</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2763" y="6591"/>
              <a:ext cx="8966" cy="669"/>
              <a:chOff x="1807265" y="3866296"/>
              <a:chExt cx="5693399" cy="424801"/>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4" name="矩形 53"/>
              <p:cNvSpPr/>
              <p:nvPr/>
            </p:nvSpPr>
            <p:spPr>
              <a:xfrm>
                <a:off x="1881814" y="3877077"/>
                <a:ext cx="378269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10.4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深度学习的硬件实现</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43" name="圆角矩形 42"/>
            <p:cNvSpPr/>
            <p:nvPr/>
          </p:nvSpPr>
          <p:spPr>
            <a:xfrm>
              <a:off x="2780" y="7718"/>
              <a:ext cx="8966" cy="621"/>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smtClean="0">
                  <a:solidFill>
                    <a:schemeClr val="tx1">
                      <a:lumMod val="75000"/>
                      <a:lumOff val="25000"/>
                    </a:schemeClr>
                  </a:solidFill>
                </a:rPr>
                <a:t>习题</a:t>
              </a:r>
              <a:endParaRPr lang="zh-CN" altLang="en-US" sz="2100" dirty="0">
                <a:solidFill>
                  <a:schemeClr val="tx1">
                    <a:lumMod val="75000"/>
                    <a:lumOff val="25000"/>
                  </a:schemeClr>
                </a:solidFill>
              </a:endParaRPr>
            </a:p>
          </p:txBody>
        </p:sp>
      </p:gr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524250" cy="414020"/>
          </a:xfrm>
          <a:prstGeom prst="rect">
            <a:avLst/>
          </a:prstGeom>
          <a:noFill/>
        </p:spPr>
        <p:txBody>
          <a:bodyPr wrap="none" rtlCol="0">
            <a:spAutoFit/>
          </a:bodyPr>
          <a:lstStyle/>
          <a:p>
            <a:r>
              <a:rPr lang="en-US" altLang="zh-CN" sz="2100" b="1" spc="225" dirty="0" smtClean="0">
                <a:solidFill>
                  <a:prstClr val="white"/>
                </a:solidFill>
              </a:rPr>
              <a:t>10.4</a:t>
            </a:r>
            <a:r>
              <a:rPr lang="zh-CN" altLang="en-US" sz="2100" b="1" spc="225" dirty="0" smtClean="0">
                <a:solidFill>
                  <a:prstClr val="white"/>
                </a:solidFill>
              </a:rPr>
              <a:t>深度学习的硬件实现</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119630" cy="299085"/>
          </a:xfrm>
          <a:prstGeom prst="rect">
            <a:avLst/>
          </a:prstGeom>
          <a:noFill/>
        </p:spPr>
        <p:txBody>
          <a:bodyPr wrap="none" rtlCol="0">
            <a:spAutoFit/>
          </a:bodyPr>
          <a:lstStyle/>
          <a:p>
            <a:r>
              <a:rPr lang="zh-CN" altLang="en-US" sz="1350" dirty="0" smtClean="0">
                <a:solidFill>
                  <a:prstClr val="white"/>
                </a:solidFill>
              </a:rPr>
              <a:t>第十章 深度学习前沿发展</a:t>
            </a:r>
            <a:endParaRPr lang="zh-CN" altLang="en-US" sz="1350" dirty="0">
              <a:solidFill>
                <a:prstClr val="white"/>
              </a:solidFill>
            </a:endParaRPr>
          </a:p>
        </p:txBody>
      </p:sp>
      <p:pic>
        <p:nvPicPr>
          <p:cNvPr id="28" name="27 Imagen"/>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0"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sz="1200" b="1" dirty="0" smtClean="0">
                <a:solidFill>
                  <a:schemeClr val="bg1">
                    <a:lumMod val="50000"/>
                  </a:schemeClr>
                </a:solidFill>
                <a:sym typeface="+mn-ea"/>
              </a:rPr>
              <a:t>29</a:t>
            </a:r>
            <a:endParaRPr lang="es-ES" altLang="zh-CN" sz="1200" b="1" dirty="0">
              <a:solidFill>
                <a:schemeClr val="bg1">
                  <a:lumMod val="50000"/>
                </a:schemeClr>
              </a:solidFill>
            </a:endParaRPr>
          </a:p>
        </p:txBody>
      </p:sp>
      <p:pic>
        <p:nvPicPr>
          <p:cNvPr id="3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4" name="矩形 23"/>
          <p:cNvSpPr/>
          <p:nvPr/>
        </p:nvSpPr>
        <p:spPr>
          <a:xfrm>
            <a:off x="690245" y="1383030"/>
            <a:ext cx="7620635" cy="22663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dirty="0" smtClean="0"/>
              <a:t>    </a:t>
            </a:r>
            <a:r>
              <a:rPr lang="en-US" altLang="zh-CN" sz="1600" dirty="0" smtClean="0">
                <a:solidFill>
                  <a:schemeClr val="tx1">
                    <a:lumMod val="75000"/>
                    <a:lumOff val="25000"/>
                  </a:schemeClr>
                </a:solidFill>
              </a:rPr>
              <a:t>   </a:t>
            </a:r>
            <a:r>
              <a:rPr altLang="zh-CN" sz="1600" dirty="0" smtClean="0">
                <a:solidFill>
                  <a:schemeClr val="tx1">
                    <a:lumMod val="75000"/>
                    <a:lumOff val="25000"/>
                  </a:schemeClr>
                </a:solidFill>
              </a:rPr>
              <a:t>IBM TrueNorth芯片[11]从一个神经形态内核着手，将许多神经树突（输入）和轴突（输出）连在一起。每个神经元都可以向另一个神经元发出（称之为“尖峰”的）信号，信号可为一或零（电压脉冲或“尖峰”）。芯片上的神经元可以发信号给同一芯片上的其他神经元或是接受来自同一芯片其他神经元的信号。</a:t>
            </a:r>
            <a:endParaRPr altLang="zh-CN" sz="1600" dirty="0" smtClean="0">
              <a:solidFill>
                <a:schemeClr val="tx1">
                  <a:lumMod val="75000"/>
                  <a:lumOff val="25000"/>
                </a:schemeClr>
              </a:solidFill>
            </a:endParaRPr>
          </a:p>
          <a:p>
            <a:r>
              <a:rPr altLang="zh-CN" sz="1600" dirty="0" smtClean="0">
                <a:solidFill>
                  <a:schemeClr val="tx1">
                    <a:lumMod val="75000"/>
                    <a:lumOff val="25000"/>
                  </a:schemeClr>
                </a:solidFill>
              </a:rPr>
              <a:t>      TrueNorth芯片主要依赖于对卷积神经网络的层、节数据的过滤和计算以完成深度学习。它不仅能够实现卷积网络的功能，而且还能够支持多样的连接形式（反馈、横向反馈和正向反馈），并能同时执行各种不同的其他算法。</a:t>
            </a:r>
            <a:endParaRPr altLang="zh-CN" sz="1600" dirty="0" smtClean="0">
              <a:solidFill>
                <a:schemeClr val="tx1">
                  <a:lumMod val="75000"/>
                  <a:lumOff val="25000"/>
                </a:schemeClr>
              </a:solidFill>
            </a:endParaRPr>
          </a:p>
        </p:txBody>
      </p:sp>
      <p:sp>
        <p:nvSpPr>
          <p:cNvPr id="12" name="矩形 11"/>
          <p:cNvSpPr/>
          <p:nvPr/>
        </p:nvSpPr>
        <p:spPr>
          <a:xfrm>
            <a:off x="452232" y="889323"/>
            <a:ext cx="1570355" cy="337185"/>
          </a:xfrm>
          <a:prstGeom prst="rect">
            <a:avLst/>
          </a:prstGeom>
        </p:spPr>
        <p:txBody>
          <a:bodyPr wrap="none">
            <a:spAutoFit/>
          </a:bodyPr>
          <a:lstStyle/>
          <a:p>
            <a:r>
              <a:rPr lang="en-US" altLang="zh-CN" sz="1600" b="1" dirty="0" smtClean="0">
                <a:solidFill>
                  <a:srgbClr val="3D89BC"/>
                </a:solidFill>
              </a:rPr>
              <a:t>5</a:t>
            </a:r>
            <a:r>
              <a:rPr lang="zh-CN" altLang="zh-CN" sz="1600" b="1" dirty="0" smtClean="0">
                <a:solidFill>
                  <a:srgbClr val="3D89BC"/>
                </a:solidFill>
              </a:rPr>
              <a:t>．</a:t>
            </a:r>
            <a:r>
              <a:rPr lang="en-US" altLang="zh-CN" sz="1600" b="1" dirty="0" smtClean="0">
                <a:solidFill>
                  <a:srgbClr val="3D89BC"/>
                </a:solidFill>
              </a:rPr>
              <a:t>TrueNorth</a:t>
            </a:r>
            <a:endParaRPr lang="en-US" altLang="zh-CN" sz="1600" b="1" dirty="0" smtClean="0">
              <a:solidFill>
                <a:srgbClr val="3D89BC"/>
              </a:solidFill>
            </a:endParaRPr>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0" y="3176"/>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nvGrpSpPr>
          <p:cNvPr id="2" name="组合 1"/>
          <p:cNvGrpSpPr/>
          <p:nvPr/>
        </p:nvGrpSpPr>
        <p:grpSpPr>
          <a:xfrm>
            <a:off x="225399" y="43062"/>
            <a:ext cx="1569660" cy="646331"/>
            <a:chOff x="564072" y="1012685"/>
            <a:chExt cx="1569660" cy="646331"/>
          </a:xfrm>
        </p:grpSpPr>
        <p:sp>
          <p:nvSpPr>
            <p:cNvPr id="3" name="矩形 2"/>
            <p:cNvSpPr/>
            <p:nvPr/>
          </p:nvSpPr>
          <p:spPr>
            <a:xfrm>
              <a:off x="564072" y="1012685"/>
              <a:ext cx="1569660" cy="646331"/>
            </a:xfrm>
            <a:prstGeom prst="rect">
              <a:avLst/>
            </a:prstGeom>
          </p:spPr>
          <p:txBody>
            <a:bodyPr wrap="none">
              <a:spAutoFit/>
            </a:bodyPr>
            <a:lstStyle/>
            <a:p>
              <a:r>
                <a:rPr lang="zh-CN" altLang="en-US" sz="3600" b="1" dirty="0">
                  <a:solidFill>
                    <a:srgbClr val="96C527"/>
                  </a:solidFill>
                </a:rPr>
                <a:t>习题：</a:t>
              </a:r>
              <a:endParaRPr lang="zh-CN" altLang="en-US" sz="3600" b="1" dirty="0">
                <a:solidFill>
                  <a:srgbClr val="96C527"/>
                </a:solidFill>
              </a:endParaRPr>
            </a:p>
          </p:txBody>
        </p:sp>
        <p:cxnSp>
          <p:nvCxnSpPr>
            <p:cNvPr id="6" name="直接连接符 5"/>
            <p:cNvCxnSpPr/>
            <p:nvPr/>
          </p:nvCxnSpPr>
          <p:spPr>
            <a:xfrm>
              <a:off x="564073" y="1615012"/>
              <a:ext cx="1523494" cy="0"/>
            </a:xfrm>
            <a:prstGeom prst="line">
              <a:avLst/>
            </a:prstGeom>
            <a:ln>
              <a:solidFill>
                <a:srgbClr val="96C527"/>
              </a:solidFill>
            </a:ln>
          </p:spPr>
          <p:style>
            <a:lnRef idx="1">
              <a:schemeClr val="accent1"/>
            </a:lnRef>
            <a:fillRef idx="0">
              <a:schemeClr val="accent1"/>
            </a:fillRef>
            <a:effectRef idx="0">
              <a:schemeClr val="accent1"/>
            </a:effectRef>
            <a:fontRef idx="minor">
              <a:schemeClr val="tx1"/>
            </a:fontRef>
          </p:style>
        </p:cxnSp>
      </p:grpSp>
      <p:sp>
        <p:nvSpPr>
          <p:cNvPr id="13315" name="Rectangle 3"/>
          <p:cNvSpPr>
            <a:spLocks noChangeArrowheads="1"/>
          </p:cNvSpPr>
          <p:nvPr/>
        </p:nvSpPr>
        <p:spPr bwMode="auto">
          <a:xfrm>
            <a:off x="230402" y="913956"/>
            <a:ext cx="8648700" cy="4076700"/>
          </a:xfrm>
          <a:prstGeom prst="rect">
            <a:avLst/>
          </a:prstGeom>
          <a:noFill/>
          <a:ln w="9525">
            <a:noFill/>
            <a:miter lim="800000"/>
          </a:ln>
          <a:effectLst/>
        </p:spPr>
        <p:txBody>
          <a:bodyPr vert="horz" wrap="square" lIns="91440" tIns="45720" rIns="91440" bIns="45720" numCol="1" anchor="ctr" anchorCtr="0" compatLnSpc="1">
            <a:spAutoFit/>
          </a:bodyPr>
          <a:lstStyle/>
          <a:p>
            <a:pPr marR="0" lvl="0" indent="0" algn="l" defTabSz="914400" rtl="0" eaLnBrk="1" fontAlgn="base" latinLnBrk="0" hangingPunct="1">
              <a:lnSpc>
                <a:spcPct val="120000"/>
              </a:lnSpc>
              <a:spcBef>
                <a:spcPts val="0"/>
              </a:spcBef>
              <a:spcAft>
                <a:spcPts val="0"/>
              </a:spcAft>
              <a:buClrTx/>
              <a:buSzTx/>
              <a:buFont typeface="+mj-lt"/>
              <a:buNone/>
            </a:pPr>
            <a:r>
              <a:rPr kumimoji="0" lang="zh-CN"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1．增强学习包括哪些内容？</a:t>
            </a:r>
            <a:endParaRPr kumimoji="0" lang="zh-CN"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R="0" lvl="0" indent="0" algn="l" defTabSz="914400" rtl="0" eaLnBrk="1" fontAlgn="base" latinLnBrk="0" hangingPunct="1">
              <a:lnSpc>
                <a:spcPct val="120000"/>
              </a:lnSpc>
              <a:spcBef>
                <a:spcPts val="0"/>
              </a:spcBef>
              <a:spcAft>
                <a:spcPts val="0"/>
              </a:spcAft>
              <a:buClrTx/>
              <a:buSzTx/>
              <a:buFont typeface="+mj-lt"/>
              <a:buNone/>
            </a:pPr>
            <a:r>
              <a:rPr kumimoji="0" lang="zh-CN"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2．迁移学习的定义是什么？</a:t>
            </a:r>
            <a:endParaRPr kumimoji="0" lang="zh-CN"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R="0" lvl="0" indent="0" algn="l" defTabSz="914400" rtl="0" eaLnBrk="1" fontAlgn="base" latinLnBrk="0" hangingPunct="1">
              <a:lnSpc>
                <a:spcPct val="120000"/>
              </a:lnSpc>
              <a:spcBef>
                <a:spcPts val="0"/>
              </a:spcBef>
              <a:spcAft>
                <a:spcPts val="0"/>
              </a:spcAft>
              <a:buClrTx/>
              <a:buSzTx/>
              <a:buFont typeface="+mj-lt"/>
              <a:buNone/>
            </a:pPr>
            <a:r>
              <a:rPr kumimoji="0" lang="zh-CN"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3．LSTM 的原理是什么？</a:t>
            </a:r>
            <a:endParaRPr kumimoji="0" lang="zh-CN"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R="0" lvl="0" indent="0" algn="l" defTabSz="914400" rtl="0" eaLnBrk="1" fontAlgn="base" latinLnBrk="0" hangingPunct="1">
              <a:lnSpc>
                <a:spcPct val="120000"/>
              </a:lnSpc>
              <a:spcBef>
                <a:spcPts val="0"/>
              </a:spcBef>
              <a:spcAft>
                <a:spcPts val="0"/>
              </a:spcAft>
              <a:buClrTx/>
              <a:buSzTx/>
              <a:buFont typeface="+mj-lt"/>
              <a:buNone/>
            </a:pPr>
            <a:r>
              <a:rPr kumimoji="0" lang="zh-CN"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4．增强学习与其他学习范式有哪些异同之处？</a:t>
            </a:r>
            <a:endParaRPr kumimoji="0" lang="zh-CN"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R="0" lvl="0" indent="0" algn="l" defTabSz="914400" rtl="0" eaLnBrk="1" fontAlgn="base" latinLnBrk="0" hangingPunct="1">
              <a:lnSpc>
                <a:spcPct val="120000"/>
              </a:lnSpc>
              <a:spcBef>
                <a:spcPts val="0"/>
              </a:spcBef>
              <a:spcAft>
                <a:spcPts val="0"/>
              </a:spcAft>
              <a:buClrTx/>
              <a:buSzTx/>
              <a:buFont typeface="+mj-lt"/>
              <a:buNone/>
            </a:pPr>
            <a:r>
              <a:rPr kumimoji="0" lang="zh-CN"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5．增强学习的应用领域有哪些？</a:t>
            </a:r>
            <a:endParaRPr kumimoji="0" lang="zh-CN"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R="0" lvl="0" indent="0" algn="l" defTabSz="914400" rtl="0" eaLnBrk="1" fontAlgn="base" latinLnBrk="0" hangingPunct="1">
              <a:lnSpc>
                <a:spcPct val="120000"/>
              </a:lnSpc>
              <a:spcBef>
                <a:spcPts val="0"/>
              </a:spcBef>
              <a:spcAft>
                <a:spcPts val="0"/>
              </a:spcAft>
              <a:buClrTx/>
              <a:buSzTx/>
              <a:buFont typeface="+mj-lt"/>
              <a:buNone/>
            </a:pPr>
            <a:r>
              <a:rPr kumimoji="0" lang="zh-CN"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6．增强学习的过程是什么？</a:t>
            </a:r>
            <a:endParaRPr kumimoji="0" lang="zh-CN"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R="0" lvl="0" indent="0" algn="l" defTabSz="914400" rtl="0" eaLnBrk="1" fontAlgn="base" latinLnBrk="0" hangingPunct="1">
              <a:lnSpc>
                <a:spcPct val="120000"/>
              </a:lnSpc>
              <a:spcBef>
                <a:spcPts val="0"/>
              </a:spcBef>
              <a:spcAft>
                <a:spcPts val="0"/>
              </a:spcAft>
              <a:buClrTx/>
              <a:buSzTx/>
              <a:buFont typeface="+mj-lt"/>
              <a:buNone/>
            </a:pPr>
            <a:r>
              <a:rPr kumimoji="0" lang="zh-CN"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7．迁移学习分为哪几个类别？</a:t>
            </a:r>
            <a:endParaRPr kumimoji="0" lang="zh-CN"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R="0" lvl="0" indent="0" algn="l" defTabSz="914400" rtl="0" eaLnBrk="1" fontAlgn="base" latinLnBrk="0" hangingPunct="1">
              <a:lnSpc>
                <a:spcPct val="120000"/>
              </a:lnSpc>
              <a:spcBef>
                <a:spcPts val="0"/>
              </a:spcBef>
              <a:spcAft>
                <a:spcPts val="0"/>
              </a:spcAft>
              <a:buClrTx/>
              <a:buSzTx/>
              <a:buFont typeface="+mj-lt"/>
              <a:buNone/>
            </a:pPr>
            <a:r>
              <a:rPr kumimoji="0" lang="zh-CN"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8．迁移学习的应用领域有哪些？</a:t>
            </a:r>
            <a:endParaRPr kumimoji="0" lang="zh-CN"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R="0" lvl="0" indent="0" algn="l" defTabSz="914400" rtl="0" eaLnBrk="1" fontAlgn="base" latinLnBrk="0" hangingPunct="1">
              <a:lnSpc>
                <a:spcPct val="120000"/>
              </a:lnSpc>
              <a:spcBef>
                <a:spcPts val="0"/>
              </a:spcBef>
              <a:spcAft>
                <a:spcPts val="0"/>
              </a:spcAft>
              <a:buClrTx/>
              <a:buSzTx/>
              <a:buFont typeface="+mj-lt"/>
              <a:buNone/>
            </a:pPr>
            <a:r>
              <a:rPr kumimoji="0" lang="zh-CN"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9．记忆网络与循环神经网络有哪些区别？</a:t>
            </a:r>
            <a:endParaRPr kumimoji="0" lang="zh-CN"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R="0" lvl="0" indent="0" algn="l" defTabSz="914400" rtl="0" eaLnBrk="1" fontAlgn="base" latinLnBrk="0" hangingPunct="1">
              <a:lnSpc>
                <a:spcPct val="120000"/>
              </a:lnSpc>
              <a:spcBef>
                <a:spcPts val="0"/>
              </a:spcBef>
              <a:spcAft>
                <a:spcPts val="0"/>
              </a:spcAft>
              <a:buClrTx/>
              <a:buSzTx/>
              <a:buFont typeface="+mj-lt"/>
              <a:buNone/>
            </a:pPr>
            <a:r>
              <a:rPr kumimoji="0" lang="zh-CN"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10．记忆网络有哪些变种？</a:t>
            </a:r>
            <a:endParaRPr kumimoji="0" lang="zh-CN"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R="0" lvl="0" indent="0" algn="l" defTabSz="914400" rtl="0" eaLnBrk="1" fontAlgn="base" latinLnBrk="0" hangingPunct="1">
              <a:lnSpc>
                <a:spcPct val="120000"/>
              </a:lnSpc>
              <a:spcBef>
                <a:spcPts val="0"/>
              </a:spcBef>
              <a:spcAft>
                <a:spcPts val="0"/>
              </a:spcAft>
              <a:buClrTx/>
              <a:buSzTx/>
              <a:buFont typeface="+mj-lt"/>
              <a:buNone/>
            </a:pPr>
            <a:r>
              <a:rPr kumimoji="0" lang="zh-CN"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11．FPGA 与GPU 有什么区别？</a:t>
            </a:r>
            <a:endParaRPr kumimoji="0" lang="zh-CN"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R="0" lvl="0" indent="0" algn="l" defTabSz="914400" rtl="0" eaLnBrk="1" fontAlgn="base" latinLnBrk="0" hangingPunct="1">
              <a:lnSpc>
                <a:spcPct val="120000"/>
              </a:lnSpc>
              <a:spcBef>
                <a:spcPts val="0"/>
              </a:spcBef>
              <a:spcAft>
                <a:spcPts val="0"/>
              </a:spcAft>
              <a:buClrTx/>
              <a:buSzTx/>
              <a:buFont typeface="+mj-lt"/>
              <a:buNone/>
            </a:pPr>
            <a:r>
              <a:rPr kumimoji="0" lang="zh-CN"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12．TPU 的主要组成是什么？</a:t>
            </a:r>
            <a:endParaRPr kumimoji="0" lang="zh-CN"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DeepRack\deepracklogin.jp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5762"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360data\重要数据\我的文档\Tencent Files\532017450\FileRecv\首页-终止.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819"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91222" y="681335"/>
            <a:ext cx="3454792" cy="646331"/>
          </a:xfrm>
          <a:prstGeom prst="rect">
            <a:avLst/>
          </a:prstGeom>
          <a:noFill/>
        </p:spPr>
        <p:txBody>
          <a:bodyPr wrap="none" rtlCol="0">
            <a:spAutoFit/>
          </a:bodyPr>
          <a:lstStyle/>
          <a:p>
            <a:r>
              <a:rPr lang="en-US" altLang="zh-CN" b="1" dirty="0" err="1">
                <a:solidFill>
                  <a:schemeClr val="tx1">
                    <a:lumMod val="75000"/>
                    <a:lumOff val="25000"/>
                  </a:schemeClr>
                </a:solidFill>
              </a:rPr>
              <a:t>AIRack</a:t>
            </a:r>
            <a:r>
              <a:rPr lang="zh-CN" altLang="zh-CN" b="1" dirty="0">
                <a:solidFill>
                  <a:schemeClr val="tx1">
                    <a:lumMod val="75000"/>
                    <a:lumOff val="25000"/>
                  </a:schemeClr>
                </a:solidFill>
              </a:rPr>
              <a:t>人工智能实验平台</a:t>
            </a:r>
            <a:endParaRPr lang="en-US" altLang="zh-CN" b="1" dirty="0">
              <a:solidFill>
                <a:schemeClr val="tx1">
                  <a:lumMod val="75000"/>
                  <a:lumOff val="25000"/>
                </a:schemeClr>
              </a:solidFill>
            </a:endParaRPr>
          </a:p>
          <a:p>
            <a:r>
              <a:rPr lang="zh-CN" altLang="zh-CN" dirty="0">
                <a:solidFill>
                  <a:schemeClr val="tx1">
                    <a:lumMod val="50000"/>
                    <a:lumOff val="50000"/>
                  </a:schemeClr>
                </a:solidFill>
              </a:rPr>
              <a:t>——一站式的人工智能实验平台</a:t>
            </a:r>
            <a:endParaRPr lang="zh-CN" altLang="zh-CN" dirty="0">
              <a:solidFill>
                <a:schemeClr val="tx1">
                  <a:lumMod val="50000"/>
                  <a:lumOff val="50000"/>
                </a:schemeClr>
              </a:solidFill>
            </a:endParaRPr>
          </a:p>
        </p:txBody>
      </p:sp>
      <p:sp>
        <p:nvSpPr>
          <p:cNvPr id="10" name="TextBox 9"/>
          <p:cNvSpPr txBox="1"/>
          <p:nvPr/>
        </p:nvSpPr>
        <p:spPr>
          <a:xfrm>
            <a:off x="5245379" y="681335"/>
            <a:ext cx="3012363" cy="646331"/>
          </a:xfrm>
          <a:prstGeom prst="rect">
            <a:avLst/>
          </a:prstGeom>
          <a:noFill/>
        </p:spPr>
        <p:txBody>
          <a:bodyPr wrap="none" rtlCol="0">
            <a:spAutoFit/>
          </a:bodyPr>
          <a:lstStyle/>
          <a:p>
            <a:r>
              <a:rPr lang="en-US" altLang="zh-CN" b="1" dirty="0" err="1">
                <a:solidFill>
                  <a:schemeClr val="tx1">
                    <a:lumMod val="75000"/>
                    <a:lumOff val="25000"/>
                  </a:schemeClr>
                </a:solidFill>
              </a:rPr>
              <a:t>DeepRack</a:t>
            </a:r>
            <a:r>
              <a:rPr lang="zh-CN" altLang="zh-CN" b="1" dirty="0">
                <a:solidFill>
                  <a:schemeClr val="tx1">
                    <a:lumMod val="75000"/>
                    <a:lumOff val="25000"/>
                  </a:schemeClr>
                </a:solidFill>
              </a:rPr>
              <a:t>深度学习一体</a:t>
            </a:r>
            <a:r>
              <a:rPr lang="zh-CN" altLang="zh-CN" b="1" dirty="0" smtClean="0">
                <a:solidFill>
                  <a:schemeClr val="tx1">
                    <a:lumMod val="75000"/>
                    <a:lumOff val="25000"/>
                  </a:schemeClr>
                </a:solidFill>
              </a:rPr>
              <a:t>机</a:t>
            </a:r>
            <a:endParaRPr lang="en-US" altLang="zh-CN" b="1" dirty="0" smtClean="0">
              <a:solidFill>
                <a:schemeClr val="tx1">
                  <a:lumMod val="75000"/>
                  <a:lumOff val="25000"/>
                </a:schemeClr>
              </a:solidFill>
            </a:endParaRPr>
          </a:p>
          <a:p>
            <a:r>
              <a:rPr lang="en-US" altLang="zh-CN" dirty="0" smtClean="0">
                <a:solidFill>
                  <a:schemeClr val="tx1">
                    <a:lumMod val="50000"/>
                    <a:lumOff val="50000"/>
                  </a:schemeClr>
                </a:solidFill>
              </a:rPr>
              <a:t>——</a:t>
            </a:r>
            <a:r>
              <a:rPr lang="zh-CN" altLang="zh-CN" dirty="0">
                <a:solidFill>
                  <a:schemeClr val="tx1">
                    <a:lumMod val="50000"/>
                    <a:lumOff val="50000"/>
                  </a:schemeClr>
                </a:solidFill>
              </a:rPr>
              <a:t>开箱即用的</a:t>
            </a:r>
            <a:r>
              <a:rPr lang="en-US" altLang="zh-CN" dirty="0">
                <a:solidFill>
                  <a:schemeClr val="tx1">
                    <a:lumMod val="50000"/>
                    <a:lumOff val="50000"/>
                  </a:schemeClr>
                </a:solidFill>
              </a:rPr>
              <a:t>AI</a:t>
            </a:r>
            <a:r>
              <a:rPr lang="zh-CN" altLang="zh-CN" dirty="0">
                <a:solidFill>
                  <a:schemeClr val="tx1">
                    <a:lumMod val="50000"/>
                    <a:lumOff val="50000"/>
                  </a:schemeClr>
                </a:solidFill>
              </a:rPr>
              <a:t>科研平台</a:t>
            </a:r>
            <a:endParaRPr lang="zh-CN" altLang="en-US" dirty="0">
              <a:solidFill>
                <a:schemeClr val="tx1">
                  <a:lumMod val="50000"/>
                  <a:lumOff val="50000"/>
                </a:schemeClr>
              </a:solidFill>
            </a:endParaRPr>
          </a:p>
        </p:txBody>
      </p:sp>
      <p:sp>
        <p:nvSpPr>
          <p:cNvPr id="11" name="TextBox 10"/>
          <p:cNvSpPr txBox="1"/>
          <p:nvPr/>
        </p:nvSpPr>
        <p:spPr>
          <a:xfrm>
            <a:off x="1734057" y="5878342"/>
            <a:ext cx="5674995" cy="368300"/>
          </a:xfrm>
          <a:prstGeom prst="rect">
            <a:avLst/>
          </a:prstGeom>
          <a:noFill/>
        </p:spPr>
        <p:txBody>
          <a:bodyPr wrap="none" rtlCol="0">
            <a:spAutoFit/>
          </a:bodyPr>
          <a:lstStyle/>
          <a:p>
            <a:pPr algn="l"/>
            <a:r>
              <a:rPr lang="zh-CN" altLang="zh-CN" b="1" dirty="0">
                <a:solidFill>
                  <a:schemeClr val="tx1">
                    <a:lumMod val="75000"/>
                    <a:lumOff val="25000"/>
                  </a:schemeClr>
                </a:solidFill>
              </a:rPr>
              <a:t>BDRack大数据实验平台</a:t>
            </a:r>
            <a:r>
              <a:rPr lang="en-US" altLang="zh-CN" dirty="0">
                <a:solidFill>
                  <a:schemeClr val="tx1">
                    <a:lumMod val="50000"/>
                    <a:lumOff val="50000"/>
                  </a:schemeClr>
                </a:solidFill>
              </a:rPr>
              <a:t>——</a:t>
            </a:r>
            <a:r>
              <a:rPr lang="zh-CN" altLang="zh-CN" dirty="0">
                <a:solidFill>
                  <a:schemeClr val="tx1">
                    <a:lumMod val="50000"/>
                    <a:lumOff val="50000"/>
                  </a:schemeClr>
                </a:solidFill>
              </a:rPr>
              <a:t>一站式的大数据实训平台</a:t>
            </a:r>
            <a:endParaRPr lang="zh-CN" altLang="en-US" dirty="0">
              <a:solidFill>
                <a:schemeClr val="tx1">
                  <a:lumMod val="50000"/>
                  <a:lumOff val="50000"/>
                </a:schemeClr>
              </a:solidFill>
            </a:endParaRPr>
          </a:p>
        </p:txBody>
      </p:sp>
      <p:pic>
        <p:nvPicPr>
          <p:cNvPr id="2" name="图片 1" descr="大数据实验一体机">
            <a:hlinkClick r:id="rId5"/>
          </p:cNvPr>
          <p:cNvPicPr>
            <a:picLocks noChangeAspect="1"/>
          </p:cNvPicPr>
          <p:nvPr/>
        </p:nvPicPr>
        <p:blipFill>
          <a:blip r:embed="rId6"/>
          <a:stretch>
            <a:fillRect/>
          </a:stretch>
        </p:blipFill>
        <p:spPr>
          <a:xfrm>
            <a:off x="2029350" y="2998470"/>
            <a:ext cx="4844381" cy="28800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8" name="组合 27"/>
          <p:cNvGrpSpPr/>
          <p:nvPr/>
        </p:nvGrpSpPr>
        <p:grpSpPr>
          <a:xfrm>
            <a:off x="2434278" y="1390754"/>
            <a:ext cx="2050561" cy="2056110"/>
            <a:chOff x="4041594" y="1614897"/>
            <a:chExt cx="2050561" cy="205611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391080" y="1614897"/>
              <a:ext cx="1260022" cy="1260022"/>
            </a:xfrm>
            <a:prstGeom prst="rect">
              <a:avLst/>
            </a:prstGeom>
            <a:effectLst>
              <a:outerShdw blurRad="76200" dist="38100" dir="5400000" sx="102000" sy="102000" algn="t" rotWithShape="0">
                <a:prstClr val="black">
                  <a:alpha val="18000"/>
                </a:prstClr>
              </a:outerShdw>
            </a:effectLst>
          </p:spPr>
        </p:pic>
        <p:sp>
          <p:nvSpPr>
            <p:cNvPr id="27" name="矩形 26"/>
            <p:cNvSpPr/>
            <p:nvPr/>
          </p:nvSpPr>
          <p:spPr>
            <a:xfrm>
              <a:off x="4084319" y="3267893"/>
              <a:ext cx="2007836"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4391079" y="2893557"/>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云计算头条</a:t>
              </a:r>
              <a:endParaRPr lang="zh-CN" altLang="en-US" dirty="0">
                <a:solidFill>
                  <a:prstClr val="black">
                    <a:lumMod val="75000"/>
                    <a:lumOff val="25000"/>
                  </a:prstClr>
                </a:solidFill>
              </a:endParaRPr>
            </a:p>
          </p:txBody>
        </p:sp>
        <p:sp>
          <p:nvSpPr>
            <p:cNvPr id="16" name="文本框 15"/>
            <p:cNvSpPr txBox="1"/>
            <p:nvPr/>
          </p:nvSpPr>
          <p:spPr>
            <a:xfrm>
              <a:off x="4041594" y="3313913"/>
              <a:ext cx="20505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chinacloudnj</a:t>
              </a:r>
              <a:endParaRPr lang="zh-CN" altLang="en-US" sz="1400" dirty="0">
                <a:solidFill>
                  <a:prstClr val="white"/>
                </a:solidFill>
              </a:endParaRPr>
            </a:p>
          </p:txBody>
        </p:sp>
      </p:grpSp>
      <p:grpSp>
        <p:nvGrpSpPr>
          <p:cNvPr id="29" name="组合 28"/>
          <p:cNvGrpSpPr/>
          <p:nvPr/>
        </p:nvGrpSpPr>
        <p:grpSpPr>
          <a:xfrm>
            <a:off x="4774081" y="1397761"/>
            <a:ext cx="2037866" cy="2049103"/>
            <a:chOff x="582149" y="3930501"/>
            <a:chExt cx="2037866" cy="2049103"/>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527" y="3930501"/>
              <a:ext cx="1260022" cy="1260022"/>
            </a:xfrm>
            <a:prstGeom prst="rect">
              <a:avLst/>
            </a:prstGeom>
            <a:effectLst>
              <a:outerShdw blurRad="76200" dist="38100" dir="5400000" sx="102000" sy="102000" algn="t" rotWithShape="0">
                <a:prstClr val="black">
                  <a:alpha val="18000"/>
                </a:prstClr>
              </a:outerShdw>
            </a:effectLst>
          </p:spPr>
        </p:pic>
        <p:sp>
          <p:nvSpPr>
            <p:cNvPr id="25" name="矩形 24"/>
            <p:cNvSpPr/>
            <p:nvPr/>
          </p:nvSpPr>
          <p:spPr>
            <a:xfrm>
              <a:off x="606863" y="5576490"/>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14"/>
            <p:cNvSpPr txBox="1"/>
            <p:nvPr/>
          </p:nvSpPr>
          <p:spPr>
            <a:xfrm>
              <a:off x="872338" y="5202565"/>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中国大数据</a:t>
              </a:r>
              <a:endParaRPr lang="zh-CN" altLang="en-US" dirty="0">
                <a:solidFill>
                  <a:prstClr val="black">
                    <a:lumMod val="75000"/>
                    <a:lumOff val="25000"/>
                  </a:prstClr>
                </a:solidFill>
              </a:endParaRPr>
            </a:p>
          </p:txBody>
        </p:sp>
        <p:sp>
          <p:nvSpPr>
            <p:cNvPr id="17" name="文本框 16"/>
            <p:cNvSpPr txBox="1"/>
            <p:nvPr/>
          </p:nvSpPr>
          <p:spPr>
            <a:xfrm>
              <a:off x="582149" y="5622510"/>
              <a:ext cx="2037866" cy="307777"/>
            </a:xfrm>
            <a:prstGeom prst="rect">
              <a:avLst/>
            </a:prstGeom>
            <a:noFill/>
          </p:spPr>
          <p:txBody>
            <a:bodyPr wrap="none" rtlCol="0">
              <a:spAutoFit/>
            </a:bodyPr>
            <a:lstStyle/>
            <a:p>
              <a:r>
                <a:rPr lang="zh-CN" altLang="en-US" sz="1400" dirty="0">
                  <a:solidFill>
                    <a:prstClr val="white"/>
                  </a:solidFill>
                </a:rPr>
                <a:t>微</a:t>
              </a:r>
              <a:r>
                <a:rPr lang="zh-CN" altLang="en-US" sz="1400" dirty="0" smtClean="0">
                  <a:solidFill>
                    <a:prstClr val="white"/>
                  </a:solidFill>
                </a:rPr>
                <a:t>信号：</a:t>
              </a:r>
              <a:r>
                <a:rPr lang="en-US" altLang="zh-CN" sz="1400" dirty="0" err="1" smtClean="0">
                  <a:solidFill>
                    <a:prstClr val="white"/>
                  </a:solidFill>
                </a:rPr>
                <a:t>cstorbigdata</a:t>
              </a:r>
              <a:endParaRPr lang="zh-CN" altLang="en-US" sz="1400" dirty="0">
                <a:solidFill>
                  <a:prstClr val="white"/>
                </a:solidFill>
              </a:endParaRPr>
            </a:p>
          </p:txBody>
        </p:sp>
      </p:grpSp>
      <p:grpSp>
        <p:nvGrpSpPr>
          <p:cNvPr id="9" name="组合 8"/>
          <p:cNvGrpSpPr/>
          <p:nvPr/>
        </p:nvGrpSpPr>
        <p:grpSpPr>
          <a:xfrm>
            <a:off x="438986" y="1385044"/>
            <a:ext cx="1731564" cy="2061820"/>
            <a:chOff x="678693" y="1566220"/>
            <a:chExt cx="1731564" cy="206182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103" y="1566220"/>
              <a:ext cx="1260022" cy="1260022"/>
            </a:xfrm>
            <a:prstGeom prst="rect">
              <a:avLst/>
            </a:prstGeom>
            <a:effectLst>
              <a:outerShdw blurRad="76200" dist="38100" dir="5400000" sx="102000" sy="102000" algn="t" rotWithShape="0">
                <a:prstClr val="black">
                  <a:alpha val="18000"/>
                </a:prstClr>
              </a:outerShdw>
            </a:effectLst>
          </p:spPr>
        </p:pic>
        <p:sp>
          <p:nvSpPr>
            <p:cNvPr id="24" name="矩形 23"/>
            <p:cNvSpPr/>
            <p:nvPr/>
          </p:nvSpPr>
          <p:spPr>
            <a:xfrm>
              <a:off x="699619" y="3224926"/>
              <a:ext cx="1649882"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文本框 11"/>
            <p:cNvSpPr txBox="1"/>
            <p:nvPr/>
          </p:nvSpPr>
          <p:spPr>
            <a:xfrm>
              <a:off x="883104" y="2826242"/>
              <a:ext cx="1338828" cy="369332"/>
            </a:xfrm>
            <a:prstGeom prst="rect">
              <a:avLst/>
            </a:prstGeom>
            <a:noFill/>
          </p:spPr>
          <p:txBody>
            <a:bodyPr wrap="none" rtlCol="0">
              <a:spAutoFit/>
            </a:bodyPr>
            <a:lstStyle/>
            <a:p>
              <a:r>
                <a:rPr lang="zh-CN" altLang="en-US" dirty="0">
                  <a:solidFill>
                    <a:prstClr val="black">
                      <a:lumMod val="75000"/>
                      <a:lumOff val="25000"/>
                    </a:prstClr>
                  </a:solidFill>
                </a:rPr>
                <a:t>刘鹏</a:t>
              </a:r>
              <a:r>
                <a:rPr lang="zh-CN" altLang="en-US" dirty="0" smtClean="0">
                  <a:solidFill>
                    <a:prstClr val="black">
                      <a:lumMod val="75000"/>
                      <a:lumOff val="25000"/>
                    </a:prstClr>
                  </a:solidFill>
                </a:rPr>
                <a:t>看</a:t>
              </a:r>
              <a:r>
                <a:rPr lang="zh-CN" altLang="en-US" dirty="0">
                  <a:solidFill>
                    <a:prstClr val="black">
                      <a:lumMod val="75000"/>
                      <a:lumOff val="25000"/>
                    </a:prstClr>
                  </a:solidFill>
                </a:rPr>
                <a:t>未来</a:t>
              </a:r>
              <a:endParaRPr lang="zh-CN" altLang="en-US" dirty="0">
                <a:solidFill>
                  <a:prstClr val="black">
                    <a:lumMod val="75000"/>
                    <a:lumOff val="25000"/>
                  </a:prstClr>
                </a:solidFill>
              </a:endParaRPr>
            </a:p>
          </p:txBody>
        </p:sp>
        <p:sp>
          <p:nvSpPr>
            <p:cNvPr id="19" name="文本框 18"/>
            <p:cNvSpPr txBox="1"/>
            <p:nvPr/>
          </p:nvSpPr>
          <p:spPr>
            <a:xfrm>
              <a:off x="678693" y="3274617"/>
              <a:ext cx="1731564" cy="307777"/>
            </a:xfrm>
            <a:prstGeom prst="rect">
              <a:avLst/>
            </a:prstGeom>
            <a:noFill/>
          </p:spPr>
          <p:txBody>
            <a:bodyPr wrap="none" rtlCol="0">
              <a:spAutoFit/>
            </a:bodyPr>
            <a:lstStyle/>
            <a:p>
              <a:r>
                <a:rPr lang="zh-CN" altLang="en-US" sz="1400" dirty="0" smtClean="0">
                  <a:solidFill>
                    <a:prstClr val="white"/>
                  </a:solidFill>
                </a:rPr>
                <a:t>微信号：</a:t>
              </a:r>
              <a:r>
                <a:rPr lang="en-US" altLang="zh-CN" sz="1400" dirty="0" smtClean="0">
                  <a:solidFill>
                    <a:prstClr val="white"/>
                  </a:solidFill>
                </a:rPr>
                <a:t>lpoutlook</a:t>
              </a:r>
              <a:endParaRPr lang="zh-CN" altLang="en-US" sz="1400" dirty="0">
                <a:solidFill>
                  <a:prstClr val="white"/>
                </a:solidFill>
              </a:endParaRPr>
            </a:p>
          </p:txBody>
        </p:sp>
      </p:grpSp>
      <p:grpSp>
        <p:nvGrpSpPr>
          <p:cNvPr id="30" name="组合 29"/>
          <p:cNvGrpSpPr/>
          <p:nvPr/>
        </p:nvGrpSpPr>
        <p:grpSpPr>
          <a:xfrm>
            <a:off x="918871" y="3989955"/>
            <a:ext cx="2031325" cy="2041535"/>
            <a:chOff x="4047675" y="4206434"/>
            <a:chExt cx="2031325" cy="2041535"/>
          </a:xfrm>
        </p:grpSpPr>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1079" y="4206434"/>
              <a:ext cx="1250812" cy="1250812"/>
            </a:xfrm>
            <a:prstGeom prst="rect">
              <a:avLst/>
            </a:prstGeom>
            <a:effectLst>
              <a:outerShdw blurRad="76200" dist="38100" dir="5400000" sx="102000" sy="102000" algn="t" rotWithShape="0">
                <a:prstClr val="black">
                  <a:alpha val="18000"/>
                </a:prstClr>
              </a:outerShdw>
            </a:effectLst>
          </p:spPr>
        </p:pic>
        <p:sp>
          <p:nvSpPr>
            <p:cNvPr id="26" name="矩形 25"/>
            <p:cNvSpPr/>
            <p:nvPr/>
          </p:nvSpPr>
          <p:spPr>
            <a:xfrm>
              <a:off x="4216437" y="584485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文本框 13"/>
            <p:cNvSpPr txBox="1"/>
            <p:nvPr/>
          </p:nvSpPr>
          <p:spPr>
            <a:xfrm>
              <a:off x="4047675" y="5458884"/>
              <a:ext cx="2031325" cy="369332"/>
            </a:xfrm>
            <a:prstGeom prst="rect">
              <a:avLst/>
            </a:prstGeom>
            <a:noFill/>
          </p:spPr>
          <p:txBody>
            <a:bodyPr wrap="none" rtlCol="0">
              <a:spAutoFit/>
            </a:bodyPr>
            <a:lstStyle/>
            <a:p>
              <a:r>
                <a:rPr lang="zh-CN" altLang="en-US" dirty="0" smtClean="0">
                  <a:solidFill>
                    <a:prstClr val="black">
                      <a:lumMod val="75000"/>
                      <a:lumOff val="25000"/>
                    </a:prstClr>
                  </a:solidFill>
                </a:rPr>
                <a:t>云创</a:t>
              </a:r>
              <a:r>
                <a:rPr lang="zh-CN" altLang="en-US" dirty="0">
                  <a:solidFill>
                    <a:prstClr val="black">
                      <a:lumMod val="75000"/>
                      <a:lumOff val="25000"/>
                    </a:prstClr>
                  </a:solidFill>
                </a:rPr>
                <a:t>大</a:t>
              </a:r>
              <a:r>
                <a:rPr lang="zh-CN" altLang="en-US" dirty="0" smtClean="0">
                  <a:solidFill>
                    <a:prstClr val="black">
                      <a:lumMod val="75000"/>
                      <a:lumOff val="25000"/>
                    </a:prstClr>
                  </a:solidFill>
                </a:rPr>
                <a:t>数据订阅号</a:t>
              </a:r>
              <a:endParaRPr lang="zh-CN" altLang="en-US" dirty="0">
                <a:solidFill>
                  <a:prstClr val="black">
                    <a:lumMod val="75000"/>
                    <a:lumOff val="25000"/>
                  </a:prstClr>
                </a:solidFill>
              </a:endParaRPr>
            </a:p>
          </p:txBody>
        </p:sp>
        <p:sp>
          <p:nvSpPr>
            <p:cNvPr id="20" name="文本框 19"/>
            <p:cNvSpPr txBox="1"/>
            <p:nvPr/>
          </p:nvSpPr>
          <p:spPr>
            <a:xfrm>
              <a:off x="4227051" y="5893463"/>
              <a:ext cx="1672574"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cStor_cn</a:t>
              </a:r>
              <a:endParaRPr lang="zh-CN" altLang="en-US" sz="1400" dirty="0">
                <a:solidFill>
                  <a:prstClr val="white"/>
                </a:solidFill>
              </a:endParaRPr>
            </a:p>
          </p:txBody>
        </p:sp>
      </p:grpSp>
      <p:sp>
        <p:nvSpPr>
          <p:cNvPr id="4" name="TextBox 3"/>
          <p:cNvSpPr txBox="1"/>
          <p:nvPr/>
        </p:nvSpPr>
        <p:spPr>
          <a:xfrm>
            <a:off x="574106" y="191183"/>
            <a:ext cx="2316480" cy="737235"/>
          </a:xfrm>
          <a:prstGeom prst="rect">
            <a:avLst/>
          </a:prstGeom>
          <a:noFill/>
        </p:spPr>
        <p:txBody>
          <a:bodyPr wrap="none" rtlCol="0">
            <a:spAutoFit/>
          </a:bodyPr>
          <a:lstStyle/>
          <a:p>
            <a:r>
              <a:rPr lang="zh-CN" altLang="en-US" sz="2400" b="1" dirty="0">
                <a:solidFill>
                  <a:schemeClr val="bg2">
                    <a:lumMod val="50000"/>
                  </a:schemeClr>
                </a:solidFill>
              </a:rPr>
              <a:t>云</a:t>
            </a:r>
            <a:r>
              <a:rPr lang="zh-CN" altLang="en-US" sz="2400" b="1" dirty="0" smtClean="0">
                <a:solidFill>
                  <a:schemeClr val="bg2">
                    <a:lumMod val="50000"/>
                  </a:schemeClr>
                </a:solidFill>
              </a:rPr>
              <a:t>创公众</a:t>
            </a:r>
            <a:r>
              <a:rPr lang="zh-CN" altLang="en-US" sz="2400" b="1" dirty="0">
                <a:solidFill>
                  <a:schemeClr val="bg2">
                    <a:lumMod val="50000"/>
                  </a:schemeClr>
                </a:solidFill>
              </a:rPr>
              <a:t>号推荐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2" name="组合 21"/>
          <p:cNvGrpSpPr/>
          <p:nvPr/>
        </p:nvGrpSpPr>
        <p:grpSpPr>
          <a:xfrm>
            <a:off x="7087659" y="1397167"/>
            <a:ext cx="1755613" cy="2048632"/>
            <a:chOff x="7087659" y="1397167"/>
            <a:chExt cx="1755613" cy="2048632"/>
          </a:xfrm>
        </p:grpSpPr>
        <p:pic>
          <p:nvPicPr>
            <p:cNvPr id="2" name="Picture 2" descr="F:\微信\APP二维码\qrcode_for_gh_cc7b2f1bbc38_43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0291" y="1397167"/>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6" name="矩形 45"/>
            <p:cNvSpPr/>
            <p:nvPr/>
          </p:nvSpPr>
          <p:spPr>
            <a:xfrm>
              <a:off x="7087659" y="304268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文本框 13"/>
            <p:cNvSpPr txBox="1"/>
            <p:nvPr/>
          </p:nvSpPr>
          <p:spPr>
            <a:xfrm>
              <a:off x="7205593" y="2656714"/>
              <a:ext cx="1569660" cy="369332"/>
            </a:xfrm>
            <a:prstGeom prst="rect">
              <a:avLst/>
            </a:prstGeom>
            <a:noFill/>
          </p:spPr>
          <p:txBody>
            <a:bodyPr wrap="none" rtlCol="0">
              <a:spAutoFit/>
            </a:bodyPr>
            <a:lstStyle/>
            <a:p>
              <a:r>
                <a:rPr lang="zh-CN" altLang="en-US" dirty="0" smtClean="0">
                  <a:solidFill>
                    <a:prstClr val="black">
                      <a:lumMod val="75000"/>
                      <a:lumOff val="25000"/>
                    </a:prstClr>
                  </a:solidFill>
                </a:rPr>
                <a:t>深度学习世界</a:t>
              </a:r>
              <a:endParaRPr lang="zh-CN" altLang="en-US" dirty="0">
                <a:solidFill>
                  <a:prstClr val="black">
                    <a:lumMod val="75000"/>
                    <a:lumOff val="25000"/>
                  </a:prstClr>
                </a:solidFill>
              </a:endParaRPr>
            </a:p>
          </p:txBody>
        </p:sp>
        <p:sp>
          <p:nvSpPr>
            <p:cNvPr id="48" name="文本框 19"/>
            <p:cNvSpPr txBox="1"/>
            <p:nvPr/>
          </p:nvSpPr>
          <p:spPr>
            <a:xfrm>
              <a:off x="7098273" y="3091293"/>
              <a:ext cx="16829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smtClean="0">
                  <a:solidFill>
                    <a:prstClr val="white"/>
                  </a:solidFill>
                </a:rPr>
                <a:t>dl-world</a:t>
              </a:r>
              <a:endParaRPr lang="zh-CN" altLang="en-US" sz="1400" dirty="0">
                <a:solidFill>
                  <a:prstClr val="white"/>
                </a:solidFill>
              </a:endParaRPr>
            </a:p>
          </p:txBody>
        </p:sp>
      </p:grpSp>
      <p:grpSp>
        <p:nvGrpSpPr>
          <p:cNvPr id="18" name="组合 17"/>
          <p:cNvGrpSpPr/>
          <p:nvPr/>
        </p:nvGrpSpPr>
        <p:grpSpPr>
          <a:xfrm>
            <a:off x="3666912" y="3989955"/>
            <a:ext cx="2031325" cy="2048632"/>
            <a:chOff x="3666912" y="3989955"/>
            <a:chExt cx="2031325" cy="2048632"/>
          </a:xfrm>
        </p:grpSpPr>
        <p:pic>
          <p:nvPicPr>
            <p:cNvPr id="10" name="Picture 3" descr="F:\微信\APP二维码\服务号.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6604" y="3989955"/>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9" name="矩形 48"/>
            <p:cNvSpPr/>
            <p:nvPr/>
          </p:nvSpPr>
          <p:spPr>
            <a:xfrm>
              <a:off x="3824920"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文本框 13"/>
            <p:cNvSpPr txBox="1"/>
            <p:nvPr/>
          </p:nvSpPr>
          <p:spPr>
            <a:xfrm>
              <a:off x="3666912" y="5249502"/>
              <a:ext cx="2031325" cy="369332"/>
            </a:xfrm>
            <a:prstGeom prst="rect">
              <a:avLst/>
            </a:prstGeom>
            <a:noFill/>
          </p:spPr>
          <p:txBody>
            <a:bodyPr wrap="none" rtlCol="0">
              <a:spAutoFit/>
            </a:bodyPr>
            <a:lstStyle/>
            <a:p>
              <a:r>
                <a:rPr lang="zh-CN" altLang="en-US" dirty="0">
                  <a:solidFill>
                    <a:prstClr val="black">
                      <a:lumMod val="75000"/>
                      <a:lumOff val="25000"/>
                    </a:prstClr>
                  </a:solidFill>
                </a:rPr>
                <a:t>云创大</a:t>
              </a:r>
              <a:r>
                <a:rPr lang="zh-CN" altLang="en-US" dirty="0" smtClean="0">
                  <a:solidFill>
                    <a:prstClr val="black">
                      <a:lumMod val="75000"/>
                      <a:lumOff val="25000"/>
                    </a:prstClr>
                  </a:solidFill>
                </a:rPr>
                <a:t>数据服务号</a:t>
              </a:r>
              <a:endParaRPr lang="zh-CN" altLang="en-US" dirty="0">
                <a:solidFill>
                  <a:prstClr val="black">
                    <a:lumMod val="75000"/>
                    <a:lumOff val="25000"/>
                  </a:prstClr>
                </a:solidFill>
              </a:endParaRPr>
            </a:p>
          </p:txBody>
        </p:sp>
        <p:sp>
          <p:nvSpPr>
            <p:cNvPr id="51" name="文本框 19"/>
            <p:cNvSpPr txBox="1"/>
            <p:nvPr/>
          </p:nvSpPr>
          <p:spPr>
            <a:xfrm>
              <a:off x="3835534" y="5684081"/>
              <a:ext cx="1588320"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cstorfw</a:t>
              </a:r>
              <a:endParaRPr lang="zh-CN" altLang="en-US" sz="1400" dirty="0">
                <a:solidFill>
                  <a:prstClr val="white"/>
                </a:solidFill>
              </a:endParaRPr>
            </a:p>
          </p:txBody>
        </p:sp>
      </p:grpSp>
      <p:grpSp>
        <p:nvGrpSpPr>
          <p:cNvPr id="23" name="组合 22"/>
          <p:cNvGrpSpPr/>
          <p:nvPr/>
        </p:nvGrpSpPr>
        <p:grpSpPr>
          <a:xfrm>
            <a:off x="6210994" y="3989955"/>
            <a:ext cx="2492990" cy="2048632"/>
            <a:chOff x="6210994" y="3989955"/>
            <a:chExt cx="2492990" cy="2048632"/>
          </a:xfrm>
        </p:grpSpPr>
        <p:sp>
          <p:nvSpPr>
            <p:cNvPr id="53" name="文本框 13"/>
            <p:cNvSpPr txBox="1"/>
            <p:nvPr/>
          </p:nvSpPr>
          <p:spPr>
            <a:xfrm>
              <a:off x="6210994" y="5249502"/>
              <a:ext cx="2492990" cy="369332"/>
            </a:xfrm>
            <a:prstGeom prst="rect">
              <a:avLst/>
            </a:prstGeom>
            <a:noFill/>
          </p:spPr>
          <p:txBody>
            <a:bodyPr wrap="none" rtlCol="0">
              <a:spAutoFit/>
            </a:bodyPr>
            <a:lstStyle/>
            <a:p>
              <a:r>
                <a:rPr lang="zh-CN" altLang="en-US" dirty="0" smtClean="0">
                  <a:solidFill>
                    <a:prstClr val="black">
                      <a:lumMod val="75000"/>
                      <a:lumOff val="25000"/>
                    </a:prstClr>
                  </a:solidFill>
                </a:rPr>
                <a:t>高校大</a:t>
              </a:r>
              <a:r>
                <a:rPr lang="zh-CN" altLang="en-US" dirty="0">
                  <a:solidFill>
                    <a:prstClr val="black">
                      <a:lumMod val="75000"/>
                      <a:lumOff val="25000"/>
                    </a:prstClr>
                  </a:solidFill>
                </a:rPr>
                <a:t>数据</a:t>
              </a:r>
              <a:r>
                <a:rPr lang="zh-CN" altLang="en-US" dirty="0" smtClean="0">
                  <a:solidFill>
                    <a:prstClr val="black">
                      <a:lumMod val="75000"/>
                      <a:lumOff val="25000"/>
                    </a:prstClr>
                  </a:solidFill>
                </a:rPr>
                <a:t>与</a:t>
              </a:r>
              <a:r>
                <a:rPr lang="zh-CN" altLang="en-US" dirty="0">
                  <a:solidFill>
                    <a:prstClr val="black">
                      <a:lumMod val="75000"/>
                      <a:lumOff val="25000"/>
                    </a:prstClr>
                  </a:solidFill>
                </a:rPr>
                <a:t>人工智能</a:t>
              </a:r>
              <a:endParaRPr lang="zh-CN" altLang="en-US" dirty="0">
                <a:solidFill>
                  <a:prstClr val="black">
                    <a:lumMod val="75000"/>
                    <a:lumOff val="25000"/>
                  </a:prstClr>
                </a:solidFill>
              </a:endParaRPr>
            </a:p>
          </p:txBody>
        </p:sp>
        <p:grpSp>
          <p:nvGrpSpPr>
            <p:cNvPr id="21" name="组合 20"/>
            <p:cNvGrpSpPr/>
            <p:nvPr/>
          </p:nvGrpSpPr>
          <p:grpSpPr>
            <a:xfrm>
              <a:off x="6553804" y="3989955"/>
              <a:ext cx="1755613" cy="2048632"/>
              <a:chOff x="6553804" y="3989955"/>
              <a:chExt cx="1755613" cy="2048632"/>
            </a:xfrm>
          </p:grpSpPr>
          <p:pic>
            <p:nvPicPr>
              <p:cNvPr id="11" name="Picture 4" descr="F:\微信\APP二维码\qrcode_for_gh_36578c7d93ba_86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11947" y="3989955"/>
                <a:ext cx="1239328" cy="1239328"/>
              </a:xfrm>
              <a:prstGeom prst="rect">
                <a:avLst/>
              </a:prstGeom>
              <a:noFill/>
              <a:extLst>
                <a:ext uri="{909E8E84-426E-40DD-AFC4-6F175D3DCCD1}">
                  <a14:hiddenFill xmlns:a14="http://schemas.microsoft.com/office/drawing/2010/main">
                    <a:solidFill>
                      <a:srgbClr val="FFFFFF"/>
                    </a:solidFill>
                  </a14:hiddenFill>
                </a:ext>
              </a:extLst>
            </p:spPr>
          </p:pic>
          <p:sp>
            <p:nvSpPr>
              <p:cNvPr id="52" name="矩形 51"/>
              <p:cNvSpPr/>
              <p:nvPr/>
            </p:nvSpPr>
            <p:spPr>
              <a:xfrm>
                <a:off x="6553804"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文本框 19"/>
              <p:cNvSpPr txBox="1"/>
              <p:nvPr/>
            </p:nvSpPr>
            <p:spPr>
              <a:xfrm>
                <a:off x="6564418" y="5684081"/>
                <a:ext cx="1596912"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data_AI</a:t>
                </a:r>
                <a:endParaRPr lang="zh-CN" altLang="en-US" sz="1400" dirty="0">
                  <a:solidFill>
                    <a:prstClr val="white"/>
                  </a:solidFill>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TextBox 38"/>
          <p:cNvSpPr txBox="1"/>
          <p:nvPr/>
        </p:nvSpPr>
        <p:spPr>
          <a:xfrm>
            <a:off x="475549" y="184284"/>
            <a:ext cx="2031365" cy="737235"/>
          </a:xfrm>
          <a:prstGeom prst="rect">
            <a:avLst/>
          </a:prstGeom>
          <a:noFill/>
        </p:spPr>
        <p:txBody>
          <a:bodyPr wrap="none" rtlCol="0">
            <a:spAutoFit/>
          </a:bodyPr>
          <a:lstStyle/>
          <a:p>
            <a:r>
              <a:rPr lang="zh-CN" altLang="en-US"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手机</a:t>
            </a:r>
            <a:r>
              <a:rPr lang="en-US" altLang="zh-CN"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APP</a:t>
            </a:r>
            <a:r>
              <a:rPr lang="zh-CN" altLang="en-US" sz="2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1" name="组合 20"/>
          <p:cNvGrpSpPr/>
          <p:nvPr/>
        </p:nvGrpSpPr>
        <p:grpSpPr>
          <a:xfrm>
            <a:off x="106762" y="1145478"/>
            <a:ext cx="2303744" cy="4112860"/>
            <a:chOff x="97237" y="1145478"/>
            <a:chExt cx="2303744" cy="411286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97237"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6" name="Picture 4" descr="F:\微信\APP二维码\我的PM2.5--已测试.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188" y="1943233"/>
              <a:ext cx="1257537" cy="1257537"/>
            </a:xfrm>
            <a:prstGeom prst="rect">
              <a:avLst/>
            </a:prstGeom>
            <a:noFill/>
            <a:extLst>
              <a:ext uri="{909E8E84-426E-40DD-AFC4-6F175D3DCCD1}">
                <a14:hiddenFill xmlns:a14="http://schemas.microsoft.com/office/drawing/2010/main">
                  <a:solidFill>
                    <a:srgbClr val="FFFFFF"/>
                  </a:solidFill>
                </a14:hiddenFill>
              </a:ext>
            </a:extLst>
          </p:spPr>
        </p:pic>
        <p:sp>
          <p:nvSpPr>
            <p:cNvPr id="37" name="文本框 18"/>
            <p:cNvSpPr txBox="1"/>
            <p:nvPr/>
          </p:nvSpPr>
          <p:spPr>
            <a:xfrm>
              <a:off x="611805" y="3338868"/>
              <a:ext cx="1253869" cy="338554"/>
            </a:xfrm>
            <a:prstGeom prst="rect">
              <a:avLst/>
            </a:prstGeom>
            <a:noFill/>
          </p:spPr>
          <p:txBody>
            <a:bodyPr wrap="none" rtlCol="0">
              <a:spAutoFit/>
            </a:bodyPr>
            <a:lstStyle/>
            <a:p>
              <a:r>
                <a:rPr lang="zh-CN" altLang="en-US" sz="1600" b="1" dirty="0">
                  <a:solidFill>
                    <a:schemeClr val="tx1">
                      <a:lumMod val="85000"/>
                      <a:lumOff val="15000"/>
                    </a:schemeClr>
                  </a:solidFill>
                </a:rPr>
                <a:t>我的</a:t>
              </a:r>
              <a:r>
                <a:rPr lang="en-US" altLang="zh-CN" sz="1600" b="1" dirty="0" smtClean="0">
                  <a:solidFill>
                    <a:schemeClr val="tx1">
                      <a:lumMod val="85000"/>
                      <a:lumOff val="15000"/>
                    </a:schemeClr>
                  </a:solidFill>
                </a:rPr>
                <a:t>PM2.5</a:t>
              </a:r>
              <a:endParaRPr lang="en-US" altLang="zh-CN" sz="1600" b="1" dirty="0" smtClean="0">
                <a:solidFill>
                  <a:schemeClr val="tx1">
                    <a:lumMod val="85000"/>
                    <a:lumOff val="15000"/>
                  </a:schemeClr>
                </a:solidFill>
              </a:endParaRPr>
            </a:p>
          </p:txBody>
        </p:sp>
        <p:sp>
          <p:nvSpPr>
            <p:cNvPr id="18" name="TextBox 17"/>
            <p:cNvSpPr txBox="1"/>
            <p:nvPr/>
          </p:nvSpPr>
          <p:spPr>
            <a:xfrm>
              <a:off x="630663" y="3732155"/>
              <a:ext cx="1415772" cy="1077218"/>
            </a:xfrm>
            <a:prstGeom prst="rect">
              <a:avLst/>
            </a:prstGeom>
            <a:noFill/>
          </p:spPr>
          <p:txBody>
            <a:bodyPr wrap="none" rtlCol="0">
              <a:spAutoFit/>
            </a:bodyPr>
            <a:lstStyle/>
            <a:p>
              <a:r>
                <a:rPr lang="zh-CN" altLang="en-US" sz="1600" dirty="0">
                  <a:solidFill>
                    <a:schemeClr val="tx1">
                      <a:lumMod val="65000"/>
                      <a:lumOff val="35000"/>
                    </a:schemeClr>
                  </a:solidFill>
                </a:rPr>
                <a:t>随时随地准确</a:t>
              </a:r>
              <a:endParaRPr lang="en-US" altLang="zh-CN" sz="1600" dirty="0">
                <a:solidFill>
                  <a:schemeClr val="tx1">
                    <a:lumMod val="65000"/>
                    <a:lumOff val="35000"/>
                  </a:schemeClr>
                </a:solidFill>
              </a:endParaRPr>
            </a:p>
            <a:p>
              <a:r>
                <a:rPr lang="zh-CN" altLang="en-US" sz="1600" dirty="0">
                  <a:solidFill>
                    <a:schemeClr val="tx1">
                      <a:lumMod val="65000"/>
                      <a:lumOff val="35000"/>
                    </a:schemeClr>
                  </a:solidFill>
                </a:rPr>
                <a:t>查看身边的</a:t>
              </a:r>
              <a:endParaRPr lang="en-US" altLang="zh-CN" sz="1600" dirty="0">
                <a:solidFill>
                  <a:schemeClr val="tx1">
                    <a:lumMod val="65000"/>
                    <a:lumOff val="35000"/>
                  </a:schemeClr>
                </a:solidFill>
              </a:endParaRPr>
            </a:p>
            <a:p>
              <a:r>
                <a:rPr lang="en-US" altLang="zh-CN" sz="1600" dirty="0">
                  <a:solidFill>
                    <a:schemeClr val="tx1">
                      <a:lumMod val="65000"/>
                      <a:lumOff val="35000"/>
                    </a:schemeClr>
                  </a:solidFill>
                </a:rPr>
                <a:t>PM2.5</a:t>
              </a:r>
              <a:r>
                <a:rPr lang="zh-CN" altLang="en-US" sz="1600" dirty="0" smtClean="0">
                  <a:solidFill>
                    <a:schemeClr val="tx1">
                      <a:lumMod val="65000"/>
                      <a:lumOff val="35000"/>
                    </a:schemeClr>
                  </a:solidFill>
                </a:rPr>
                <a:t>值</a:t>
              </a:r>
              <a:endParaRPr lang="zh-CN" altLang="en-US" sz="1600" dirty="0">
                <a:solidFill>
                  <a:schemeClr val="tx1">
                    <a:lumMod val="65000"/>
                    <a:lumOff val="35000"/>
                  </a:schemeClr>
                </a:solidFill>
              </a:endParaRPr>
            </a:p>
            <a:p>
              <a:endParaRPr lang="zh-CN" altLang="en-US" sz="1600" dirty="0">
                <a:solidFill>
                  <a:schemeClr val="tx1">
                    <a:lumMod val="65000"/>
                    <a:lumOff val="35000"/>
                  </a:schemeClr>
                </a:solidFill>
              </a:endParaRPr>
            </a:p>
          </p:txBody>
        </p:sp>
      </p:grpSp>
      <p:grpSp>
        <p:nvGrpSpPr>
          <p:cNvPr id="22" name="组合 21"/>
          <p:cNvGrpSpPr/>
          <p:nvPr/>
        </p:nvGrpSpPr>
        <p:grpSpPr>
          <a:xfrm>
            <a:off x="2293986" y="1145478"/>
            <a:ext cx="2303744" cy="4112860"/>
            <a:chOff x="2293986" y="1145478"/>
            <a:chExt cx="2303744" cy="4112860"/>
          </a:xfrm>
        </p:grpSpPr>
        <p:pic>
          <p:nvPicPr>
            <p:cNvPr id="55"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29398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5" name="Picture 3" descr="F:\微信\APP二维码\同声译-已测试.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5312" y="1940747"/>
              <a:ext cx="1260023" cy="1260023"/>
            </a:xfrm>
            <a:prstGeom prst="rect">
              <a:avLst/>
            </a:prstGeom>
            <a:noFill/>
            <a:extLst>
              <a:ext uri="{909E8E84-426E-40DD-AFC4-6F175D3DCCD1}">
                <a14:hiddenFill xmlns:a14="http://schemas.microsoft.com/office/drawing/2010/main">
                  <a:solidFill>
                    <a:srgbClr val="FFFFFF"/>
                  </a:solidFill>
                </a14:hiddenFill>
              </a:ext>
            </a:extLst>
          </p:spPr>
        </p:pic>
        <p:sp>
          <p:nvSpPr>
            <p:cNvPr id="41" name="文本框 18"/>
            <p:cNvSpPr txBox="1"/>
            <p:nvPr/>
          </p:nvSpPr>
          <p:spPr>
            <a:xfrm>
              <a:off x="3048916" y="3347494"/>
              <a:ext cx="800219" cy="338554"/>
            </a:xfrm>
            <a:prstGeom prst="rect">
              <a:avLst/>
            </a:prstGeom>
            <a:noFill/>
          </p:spPr>
          <p:txBody>
            <a:bodyPr wrap="none" rtlCol="0">
              <a:spAutoFit/>
            </a:bodyPr>
            <a:lstStyle/>
            <a:p>
              <a:r>
                <a:rPr lang="zh-CN" altLang="en-US" sz="1600" b="1" dirty="0">
                  <a:solidFill>
                    <a:schemeClr val="tx1">
                      <a:lumMod val="85000"/>
                      <a:lumOff val="15000"/>
                    </a:schemeClr>
                  </a:solidFill>
                </a:rPr>
                <a:t>同声译</a:t>
              </a:r>
              <a:endParaRPr lang="zh-CN" altLang="en-US" sz="1600" b="1" dirty="0">
                <a:solidFill>
                  <a:schemeClr val="tx1">
                    <a:lumMod val="85000"/>
                    <a:lumOff val="15000"/>
                  </a:schemeClr>
                </a:solidFill>
              </a:endParaRPr>
            </a:p>
          </p:txBody>
        </p:sp>
        <p:sp>
          <p:nvSpPr>
            <p:cNvPr id="62" name="TextBox 61"/>
            <p:cNvSpPr txBox="1"/>
            <p:nvPr/>
          </p:nvSpPr>
          <p:spPr>
            <a:xfrm>
              <a:off x="2767437" y="3732155"/>
              <a:ext cx="1451038" cy="830997"/>
            </a:xfrm>
            <a:prstGeom prst="rect">
              <a:avLst/>
            </a:prstGeom>
            <a:noFill/>
          </p:spPr>
          <p:txBody>
            <a:bodyPr wrap="none" rtlCol="0">
              <a:spAutoFit/>
            </a:bodyPr>
            <a:lstStyle/>
            <a:p>
              <a:r>
                <a:rPr lang="zh-CN" altLang="en-US" sz="1600" dirty="0">
                  <a:solidFill>
                    <a:schemeClr val="tx1">
                      <a:lumMod val="65000"/>
                      <a:lumOff val="35000"/>
                    </a:schemeClr>
                  </a:solidFill>
                </a:rPr>
                <a:t>支持</a:t>
              </a:r>
              <a:r>
                <a:rPr lang="en-US" altLang="zh-CN" sz="1600" dirty="0">
                  <a:solidFill>
                    <a:schemeClr val="tx1">
                      <a:lumMod val="65000"/>
                      <a:lumOff val="35000"/>
                    </a:schemeClr>
                  </a:solidFill>
                </a:rPr>
                <a:t>26</a:t>
              </a:r>
              <a:r>
                <a:rPr lang="zh-CN" altLang="en-US" sz="1600" dirty="0">
                  <a:solidFill>
                    <a:schemeClr val="tx1">
                      <a:lumMod val="65000"/>
                      <a:lumOff val="35000"/>
                    </a:schemeClr>
                  </a:solidFill>
                </a:rPr>
                <a:t>种</a:t>
              </a:r>
              <a:r>
                <a:rPr lang="zh-CN" altLang="en-US" sz="1600" dirty="0" smtClean="0">
                  <a:solidFill>
                    <a:schemeClr val="tx1">
                      <a:lumMod val="65000"/>
                      <a:lumOff val="35000"/>
                    </a:schemeClr>
                  </a:solidFill>
                </a:rPr>
                <a:t>语言</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互</a:t>
              </a:r>
              <a:r>
                <a:rPr lang="zh-CN" altLang="en-US" sz="1600" dirty="0">
                  <a:solidFill>
                    <a:schemeClr val="tx1">
                      <a:lumMod val="65000"/>
                      <a:lumOff val="35000"/>
                    </a:schemeClr>
                  </a:solidFill>
                </a:rPr>
                <a:t>译的实时</a:t>
              </a:r>
              <a:r>
                <a:rPr lang="zh-CN" altLang="en-US" sz="1600" dirty="0" smtClean="0">
                  <a:solidFill>
                    <a:schemeClr val="tx1">
                      <a:lumMod val="65000"/>
                      <a:lumOff val="35000"/>
                    </a:schemeClr>
                  </a:solidFill>
                </a:rPr>
                <a:t>翻</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译软件</a:t>
              </a:r>
              <a:endParaRPr lang="zh-CN" altLang="en-US" sz="1600" dirty="0">
                <a:solidFill>
                  <a:schemeClr val="tx1">
                    <a:lumMod val="65000"/>
                    <a:lumOff val="35000"/>
                  </a:schemeClr>
                </a:solidFill>
              </a:endParaRPr>
            </a:p>
          </p:txBody>
        </p:sp>
      </p:grpSp>
      <p:grpSp>
        <p:nvGrpSpPr>
          <p:cNvPr id="36" name="组合 35"/>
          <p:cNvGrpSpPr/>
          <p:nvPr/>
        </p:nvGrpSpPr>
        <p:grpSpPr>
          <a:xfrm>
            <a:off x="6691416" y="1145478"/>
            <a:ext cx="2303744" cy="4112860"/>
            <a:chOff x="6691416" y="1145478"/>
            <a:chExt cx="2303744" cy="4112860"/>
          </a:xfrm>
        </p:grpSpPr>
        <p:pic>
          <p:nvPicPr>
            <p:cNvPr id="57"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69141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4" name="Picture 2" descr="F:\微信\APP二维码\科技头条Android版.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0324" y="1943233"/>
              <a:ext cx="1294820" cy="1294820"/>
            </a:xfrm>
            <a:prstGeom prst="rect">
              <a:avLst/>
            </a:prstGeom>
            <a:noFill/>
            <a:extLst>
              <a:ext uri="{909E8E84-426E-40DD-AFC4-6F175D3DCCD1}">
                <a14:hiddenFill xmlns:a14="http://schemas.microsoft.com/office/drawing/2010/main">
                  <a:solidFill>
                    <a:srgbClr val="FFFFFF"/>
                  </a:solidFill>
                </a14:hiddenFill>
              </a:ext>
            </a:extLst>
          </p:spPr>
        </p:pic>
        <p:sp>
          <p:nvSpPr>
            <p:cNvPr id="45" name="文本框 18"/>
            <p:cNvSpPr txBox="1"/>
            <p:nvPr/>
          </p:nvSpPr>
          <p:spPr>
            <a:xfrm>
              <a:off x="7446450" y="3374551"/>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科技头条</a:t>
              </a:r>
              <a:endParaRPr lang="zh-CN" altLang="en-US" sz="1600" b="1" dirty="0">
                <a:solidFill>
                  <a:schemeClr val="tx1">
                    <a:lumMod val="85000"/>
                    <a:lumOff val="15000"/>
                  </a:schemeClr>
                </a:solidFill>
              </a:endParaRPr>
            </a:p>
          </p:txBody>
        </p:sp>
        <p:sp>
          <p:nvSpPr>
            <p:cNvPr id="63" name="TextBox 62"/>
            <p:cNvSpPr txBox="1"/>
            <p:nvPr/>
          </p:nvSpPr>
          <p:spPr>
            <a:xfrm>
              <a:off x="7212224" y="3855265"/>
              <a:ext cx="1415772" cy="584775"/>
            </a:xfrm>
            <a:prstGeom prst="rect">
              <a:avLst/>
            </a:prstGeom>
            <a:noFill/>
          </p:spPr>
          <p:txBody>
            <a:bodyPr wrap="none" rtlCol="0">
              <a:spAutoFit/>
            </a:bodyPr>
            <a:lstStyle/>
            <a:p>
              <a:r>
                <a:rPr lang="zh-CN" altLang="en-US" sz="1600" dirty="0">
                  <a:solidFill>
                    <a:schemeClr val="tx1">
                      <a:lumMod val="65000"/>
                      <a:lumOff val="35000"/>
                    </a:schemeClr>
                  </a:solidFill>
                </a:rPr>
                <a:t>汇聚前沿</a:t>
              </a:r>
              <a:r>
                <a:rPr lang="zh-CN" altLang="en-US" sz="1600" dirty="0" smtClean="0">
                  <a:solidFill>
                    <a:schemeClr val="tx1">
                      <a:lumMod val="65000"/>
                      <a:lumOff val="35000"/>
                    </a:schemeClr>
                  </a:solidFill>
                </a:rPr>
                <a:t>资讯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的</a:t>
              </a:r>
              <a:r>
                <a:rPr lang="zh-CN" altLang="en-US" sz="1600" dirty="0">
                  <a:solidFill>
                    <a:schemeClr val="tx1">
                      <a:lumMod val="65000"/>
                      <a:lumOff val="35000"/>
                    </a:schemeClr>
                  </a:solidFill>
                </a:rPr>
                <a:t>科技情报站</a:t>
              </a:r>
              <a:endParaRPr lang="zh-CN" altLang="en-US" sz="1600" dirty="0">
                <a:solidFill>
                  <a:schemeClr val="tx1">
                    <a:lumMod val="65000"/>
                    <a:lumOff val="35000"/>
                  </a:schemeClr>
                </a:solidFill>
              </a:endParaRPr>
            </a:p>
          </p:txBody>
        </p:sp>
      </p:grpSp>
      <p:grpSp>
        <p:nvGrpSpPr>
          <p:cNvPr id="23" name="组合 22"/>
          <p:cNvGrpSpPr/>
          <p:nvPr/>
        </p:nvGrpSpPr>
        <p:grpSpPr>
          <a:xfrm>
            <a:off x="4485142" y="1145478"/>
            <a:ext cx="2303744" cy="4112860"/>
            <a:chOff x="4485142" y="1145478"/>
            <a:chExt cx="2303744" cy="4112860"/>
          </a:xfrm>
        </p:grpSpPr>
        <p:pic>
          <p:nvPicPr>
            <p:cNvPr id="5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485142"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7" name="Picture 5" descr="F:\微信\APP二维码\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4365" y="1929395"/>
              <a:ext cx="1285211" cy="1285211"/>
            </a:xfrm>
            <a:prstGeom prst="rect">
              <a:avLst/>
            </a:prstGeom>
            <a:noFill/>
            <a:extLst>
              <a:ext uri="{909E8E84-426E-40DD-AFC4-6F175D3DCCD1}">
                <a14:hiddenFill xmlns:a14="http://schemas.microsoft.com/office/drawing/2010/main">
                  <a:solidFill>
                    <a:srgbClr val="FFFFFF"/>
                  </a:solidFill>
                </a14:hiddenFill>
              </a:ext>
            </a:extLst>
          </p:spPr>
        </p:pic>
        <p:sp>
          <p:nvSpPr>
            <p:cNvPr id="43" name="文本框 18"/>
            <p:cNvSpPr txBox="1"/>
            <p:nvPr/>
          </p:nvSpPr>
          <p:spPr>
            <a:xfrm>
              <a:off x="5200146" y="3347665"/>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我的南京</a:t>
              </a:r>
              <a:endParaRPr lang="zh-CN" altLang="en-US" sz="1600" b="1" dirty="0">
                <a:solidFill>
                  <a:schemeClr val="tx1">
                    <a:lumMod val="85000"/>
                    <a:lumOff val="15000"/>
                  </a:schemeClr>
                </a:solidFill>
              </a:endParaRPr>
            </a:p>
          </p:txBody>
        </p:sp>
        <p:sp>
          <p:nvSpPr>
            <p:cNvPr id="64" name="TextBox 63"/>
            <p:cNvSpPr txBox="1"/>
            <p:nvPr/>
          </p:nvSpPr>
          <p:spPr>
            <a:xfrm>
              <a:off x="4866491" y="3732155"/>
              <a:ext cx="1620957" cy="830997"/>
            </a:xfrm>
            <a:prstGeom prst="rect">
              <a:avLst/>
            </a:prstGeom>
            <a:noFill/>
          </p:spPr>
          <p:txBody>
            <a:bodyPr wrap="none" rtlCol="0">
              <a:spAutoFit/>
            </a:bodyPr>
            <a:lstStyle/>
            <a:p>
              <a:r>
                <a:rPr lang="zh-CN" altLang="en-US" sz="1600" dirty="0">
                  <a:solidFill>
                    <a:schemeClr val="tx1">
                      <a:lumMod val="65000"/>
                      <a:lumOff val="35000"/>
                    </a:schemeClr>
                  </a:solidFill>
                </a:rPr>
                <a:t>云创大数据</a:t>
              </a:r>
              <a:r>
                <a:rPr lang="zh-CN" altLang="en-US" sz="1600" dirty="0" smtClean="0">
                  <a:solidFill>
                    <a:schemeClr val="tx1">
                      <a:lumMod val="65000"/>
                      <a:lumOff val="35000"/>
                    </a:schemeClr>
                  </a:solidFill>
                </a:rPr>
                <a:t>为路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况</a:t>
              </a:r>
              <a:r>
                <a:rPr lang="zh-CN" altLang="en-US" sz="1600" dirty="0">
                  <a:solidFill>
                    <a:schemeClr val="tx1">
                      <a:lumMod val="65000"/>
                      <a:lumOff val="35000"/>
                    </a:schemeClr>
                  </a:solidFill>
                </a:rPr>
                <a:t>大数据</a:t>
              </a:r>
              <a:r>
                <a:rPr lang="zh-CN" altLang="en-US" sz="1600" dirty="0" smtClean="0">
                  <a:solidFill>
                    <a:schemeClr val="tx1">
                      <a:lumMod val="65000"/>
                      <a:lumOff val="35000"/>
                    </a:schemeClr>
                  </a:solidFill>
                </a:rPr>
                <a:t>应用提</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供</a:t>
              </a:r>
              <a:r>
                <a:rPr lang="zh-CN" altLang="en-US" sz="1600" dirty="0">
                  <a:solidFill>
                    <a:schemeClr val="tx1">
                      <a:lumMod val="65000"/>
                      <a:lumOff val="35000"/>
                    </a:schemeClr>
                  </a:solidFill>
                </a:rPr>
                <a:t>技术</a:t>
              </a:r>
              <a:r>
                <a:rPr lang="zh-CN" altLang="en-US" sz="1600" dirty="0" smtClean="0">
                  <a:solidFill>
                    <a:schemeClr val="tx1">
                      <a:lumMod val="65000"/>
                      <a:lumOff val="35000"/>
                    </a:schemeClr>
                  </a:solidFill>
                </a:rPr>
                <a:t>支持</a:t>
              </a:r>
              <a:endParaRPr lang="zh-CN" altLang="en-US" sz="1600" dirty="0">
                <a:solidFill>
                  <a:schemeClr val="tx1">
                    <a:lumMod val="65000"/>
                    <a:lumOff val="3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462133" y="4933111"/>
            <a:ext cx="1563506" cy="641625"/>
            <a:chOff x="5462133" y="4933111"/>
            <a:chExt cx="1563506" cy="641625"/>
          </a:xfrm>
        </p:grpSpPr>
        <p:sp>
          <p:nvSpPr>
            <p:cNvPr id="29" name="矩形 28"/>
            <p:cNvSpPr/>
            <p:nvPr/>
          </p:nvSpPr>
          <p:spPr>
            <a:xfrm>
              <a:off x="5462338" y="4933111"/>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8" name="Picture 14" descr="F:\logo\中国智能硬件logo-01.pn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2133" y="5038052"/>
              <a:ext cx="1562412" cy="4758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组合 5"/>
          <p:cNvGrpSpPr/>
          <p:nvPr/>
        </p:nvGrpSpPr>
        <p:grpSpPr>
          <a:xfrm>
            <a:off x="420161" y="4933025"/>
            <a:ext cx="1565587" cy="641625"/>
            <a:chOff x="422066" y="4933025"/>
            <a:chExt cx="1565587" cy="641625"/>
          </a:xfrm>
        </p:grpSpPr>
        <p:sp>
          <p:nvSpPr>
            <p:cNvPr id="3" name="矩形 2"/>
            <p:cNvSpPr/>
            <p:nvPr/>
          </p:nvSpPr>
          <p:spPr>
            <a:xfrm>
              <a:off x="422066"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9" name="Picture 15" descr="F:\logo\chinacloud_logo-01.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241" y="5037800"/>
              <a:ext cx="1562412" cy="4784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组合 10"/>
          <p:cNvGrpSpPr/>
          <p:nvPr/>
        </p:nvGrpSpPr>
        <p:grpSpPr>
          <a:xfrm>
            <a:off x="7138738" y="5702714"/>
            <a:ext cx="1563301" cy="641625"/>
            <a:chOff x="7138738" y="5702714"/>
            <a:chExt cx="1563301" cy="641625"/>
          </a:xfrm>
        </p:grpSpPr>
        <p:sp>
          <p:nvSpPr>
            <p:cNvPr id="35" name="矩形 34"/>
            <p:cNvSpPr/>
            <p:nvPr/>
          </p:nvSpPr>
          <p:spPr>
            <a:xfrm>
              <a:off x="713873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0" name="Picture 16">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138823" y="5785510"/>
              <a:ext cx="1562412" cy="4759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组合 11"/>
          <p:cNvGrpSpPr/>
          <p:nvPr/>
        </p:nvGrpSpPr>
        <p:grpSpPr>
          <a:xfrm>
            <a:off x="5462338" y="5702800"/>
            <a:ext cx="1563436" cy="641625"/>
            <a:chOff x="5462338" y="5702800"/>
            <a:chExt cx="1563436" cy="641625"/>
          </a:xfrm>
        </p:grpSpPr>
        <p:sp>
          <p:nvSpPr>
            <p:cNvPr id="34" name="矩形 33"/>
            <p:cNvSpPr/>
            <p:nvPr/>
          </p:nvSpPr>
          <p:spPr>
            <a:xfrm>
              <a:off x="5462338" y="5702800"/>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1" name="Picture 17" descr="F:\logo\机器人-01.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63362" y="5753759"/>
              <a:ext cx="1562412" cy="5401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组合 13"/>
          <p:cNvGrpSpPr/>
          <p:nvPr/>
        </p:nvGrpSpPr>
        <p:grpSpPr>
          <a:xfrm>
            <a:off x="2101918" y="5702714"/>
            <a:ext cx="1563681" cy="641625"/>
            <a:chOff x="2101918" y="5702714"/>
            <a:chExt cx="1563681" cy="641625"/>
          </a:xfrm>
        </p:grpSpPr>
        <p:sp>
          <p:nvSpPr>
            <p:cNvPr id="32" name="矩形 31"/>
            <p:cNvSpPr/>
            <p:nvPr/>
          </p:nvSpPr>
          <p:spPr>
            <a:xfrm>
              <a:off x="21019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2" name="Picture 18" descr="F:\logo\深度学习世界-01.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03187" y="5792884"/>
              <a:ext cx="1562412" cy="4606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组合 9"/>
          <p:cNvGrpSpPr/>
          <p:nvPr/>
        </p:nvGrpSpPr>
        <p:grpSpPr>
          <a:xfrm>
            <a:off x="7138738" y="4933025"/>
            <a:ext cx="1563301" cy="641625"/>
            <a:chOff x="7138738" y="4933025"/>
            <a:chExt cx="1563301" cy="641625"/>
          </a:xfrm>
        </p:grpSpPr>
        <p:sp>
          <p:nvSpPr>
            <p:cNvPr id="30" name="矩形 29"/>
            <p:cNvSpPr/>
            <p:nvPr/>
          </p:nvSpPr>
          <p:spPr>
            <a:xfrm>
              <a:off x="713873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3" name="Picture 19" descr="F:\logo\中国PM25logo-01.pn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38738" y="4994913"/>
              <a:ext cx="1563301" cy="559848"/>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3" name="组合 12"/>
          <p:cNvGrpSpPr/>
          <p:nvPr/>
        </p:nvGrpSpPr>
        <p:grpSpPr>
          <a:xfrm>
            <a:off x="3798482" y="5702714"/>
            <a:ext cx="1563301" cy="641625"/>
            <a:chOff x="3778318" y="5702714"/>
            <a:chExt cx="1563301" cy="641625"/>
          </a:xfrm>
        </p:grpSpPr>
        <p:sp>
          <p:nvSpPr>
            <p:cNvPr id="33" name="矩形 32"/>
            <p:cNvSpPr/>
            <p:nvPr/>
          </p:nvSpPr>
          <p:spPr>
            <a:xfrm>
              <a:off x="37783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4" name="Picture 20" descr="F:\logo\中国存储-01.pn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78341" y="5785417"/>
              <a:ext cx="1562412" cy="5378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组合 6"/>
          <p:cNvGrpSpPr/>
          <p:nvPr/>
        </p:nvGrpSpPr>
        <p:grpSpPr>
          <a:xfrm>
            <a:off x="2101918" y="4933025"/>
            <a:ext cx="1563360" cy="641625"/>
            <a:chOff x="2101918" y="4933025"/>
            <a:chExt cx="1563360" cy="641625"/>
          </a:xfrm>
        </p:grpSpPr>
        <p:sp>
          <p:nvSpPr>
            <p:cNvPr id="27" name="矩形 26"/>
            <p:cNvSpPr/>
            <p:nvPr/>
          </p:nvSpPr>
          <p:spPr>
            <a:xfrm>
              <a:off x="21019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5" name="Picture 21" descr="F:\logo\中国大数据LOGO-01.pn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102866" y="4954959"/>
              <a:ext cx="1562412" cy="5587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组合 7"/>
          <p:cNvGrpSpPr/>
          <p:nvPr/>
        </p:nvGrpSpPr>
        <p:grpSpPr>
          <a:xfrm>
            <a:off x="3768793" y="4933025"/>
            <a:ext cx="1572826" cy="641625"/>
            <a:chOff x="3768793" y="4933025"/>
            <a:chExt cx="1572826" cy="641625"/>
          </a:xfrm>
        </p:grpSpPr>
        <p:sp>
          <p:nvSpPr>
            <p:cNvPr id="28" name="矩形 27"/>
            <p:cNvSpPr/>
            <p:nvPr/>
          </p:nvSpPr>
          <p:spPr>
            <a:xfrm>
              <a:off x="37783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6" name="Picture 22" descr="F:\logo\中国物联网-01.png">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768793" y="4953980"/>
              <a:ext cx="1562412" cy="5597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组合 14"/>
          <p:cNvGrpSpPr/>
          <p:nvPr/>
        </p:nvGrpSpPr>
        <p:grpSpPr>
          <a:xfrm>
            <a:off x="422066" y="5702714"/>
            <a:ext cx="1563757" cy="641625"/>
            <a:chOff x="422066" y="5702714"/>
            <a:chExt cx="1563757" cy="641625"/>
          </a:xfrm>
        </p:grpSpPr>
        <p:sp>
          <p:nvSpPr>
            <p:cNvPr id="31" name="矩形 30"/>
            <p:cNvSpPr/>
            <p:nvPr/>
          </p:nvSpPr>
          <p:spPr>
            <a:xfrm>
              <a:off x="422066"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7" name="Picture 23" descr="F:\logo\中国智慧城市logo-01.png">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3411" y="5753672"/>
              <a:ext cx="1562412" cy="4752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组合 15"/>
          <p:cNvGrpSpPr/>
          <p:nvPr/>
        </p:nvGrpSpPr>
        <p:grpSpPr>
          <a:xfrm>
            <a:off x="383965" y="619673"/>
            <a:ext cx="4092208" cy="3950990"/>
            <a:chOff x="383853" y="409573"/>
            <a:chExt cx="4092208" cy="3950990"/>
          </a:xfrm>
        </p:grpSpPr>
        <p:sp>
          <p:nvSpPr>
            <p:cNvPr id="4" name="矩形 3">
              <a:hlinkClick r:id="rId21"/>
            </p:cNvPr>
            <p:cNvSpPr/>
            <p:nvPr/>
          </p:nvSpPr>
          <p:spPr>
            <a:xfrm>
              <a:off x="383853"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hlinkClick r:id="rId21"/>
            </p:cNvPr>
            <p:cNvSpPr txBox="1"/>
            <p:nvPr/>
          </p:nvSpPr>
          <p:spPr>
            <a:xfrm>
              <a:off x="928192" y="3420340"/>
              <a:ext cx="3185487" cy="641009"/>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万物</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latin typeface="+mj-ea"/>
                  <a:ea typeface="+mj-ea"/>
                </a:rPr>
                <a:t>智能</a:t>
              </a:r>
              <a:r>
                <a:rPr lang="zh-CN" altLang="en-US" dirty="0">
                  <a:solidFill>
                    <a:schemeClr val="tx1">
                      <a:lumMod val="65000"/>
                      <a:lumOff val="35000"/>
                    </a:schemeClr>
                  </a:solidFill>
                  <a:latin typeface="+mj-ea"/>
                  <a:ea typeface="+mj-ea"/>
                </a:rPr>
                <a:t>硬件大数据免费托管平台</a:t>
              </a:r>
              <a:endParaRPr lang="zh-CN" altLang="en-US" dirty="0">
                <a:solidFill>
                  <a:schemeClr val="tx1">
                    <a:lumMod val="65000"/>
                    <a:lumOff val="35000"/>
                  </a:schemeClr>
                </a:solidFill>
                <a:latin typeface="+mj-ea"/>
                <a:ea typeface="+mj-ea"/>
              </a:endParaRPr>
            </a:p>
          </p:txBody>
        </p:sp>
        <p:pic>
          <p:nvPicPr>
            <p:cNvPr id="1048" name="Picture 24" descr="F:\大数据挖掘平台\物联网大数据平台\logo_bate_homeaaa.png">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25082" y="595308"/>
              <a:ext cx="18097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istrator\Desktop\TIM截图20180706145956.png">
              <a:hlinkClick r:id="rId21"/>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83853" y="1263318"/>
              <a:ext cx="4092208" cy="20343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组合 16"/>
          <p:cNvGrpSpPr/>
          <p:nvPr/>
        </p:nvGrpSpPr>
        <p:grpSpPr>
          <a:xfrm>
            <a:off x="4683554" y="619673"/>
            <a:ext cx="4092258" cy="3950990"/>
            <a:chOff x="4683442" y="409573"/>
            <a:chExt cx="4092258" cy="3950990"/>
          </a:xfrm>
        </p:grpSpPr>
        <p:sp>
          <p:nvSpPr>
            <p:cNvPr id="37" name="矩形 36">
              <a:hlinkClick r:id="rId24"/>
            </p:cNvPr>
            <p:cNvSpPr/>
            <p:nvPr/>
          </p:nvSpPr>
          <p:spPr>
            <a:xfrm>
              <a:off x="4683492"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a:hlinkClick r:id="rId24"/>
            </p:cNvPr>
            <p:cNvSpPr txBox="1"/>
            <p:nvPr/>
          </p:nvSpPr>
          <p:spPr>
            <a:xfrm>
              <a:off x="5376230" y="3420340"/>
              <a:ext cx="2723823" cy="656590"/>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环境</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rPr>
                <a:t>环境</a:t>
              </a:r>
              <a:r>
                <a:rPr lang="zh-CN" altLang="en-US" dirty="0">
                  <a:solidFill>
                    <a:schemeClr val="tx1">
                      <a:lumMod val="65000"/>
                      <a:lumOff val="35000"/>
                    </a:schemeClr>
                  </a:solidFill>
                </a:rPr>
                <a:t>大数据开放</a:t>
              </a:r>
              <a:r>
                <a:rPr lang="zh-CN" altLang="en-US" dirty="0" smtClean="0">
                  <a:solidFill>
                    <a:schemeClr val="tx1">
                      <a:lumMod val="65000"/>
                      <a:lumOff val="35000"/>
                    </a:schemeClr>
                  </a:solidFill>
                </a:rPr>
                <a:t>共享平台</a:t>
              </a:r>
              <a:endParaRPr lang="zh-CN" altLang="en-US" dirty="0">
                <a:solidFill>
                  <a:schemeClr val="tx1">
                    <a:lumMod val="65000"/>
                    <a:lumOff val="35000"/>
                  </a:schemeClr>
                </a:solidFill>
              </a:endParaRPr>
            </a:p>
          </p:txBody>
        </p:sp>
        <p:pic>
          <p:nvPicPr>
            <p:cNvPr id="1050" name="Picture 26" descr="F:\大数据挖掘平台\环境云\环境云logo.png">
              <a:hlinkClick r:id="rId24"/>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855807" y="514623"/>
              <a:ext cx="1630844" cy="7998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TIM截图20180706145922.png">
              <a:hlinkClick r:id="rId24"/>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683442" y="1263318"/>
              <a:ext cx="4075113" cy="2034351"/>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TextBox 41"/>
          <p:cNvSpPr txBox="1"/>
          <p:nvPr/>
        </p:nvSpPr>
        <p:spPr>
          <a:xfrm>
            <a:off x="374194" y="125756"/>
            <a:ext cx="1402080" cy="737235"/>
          </a:xfrm>
          <a:prstGeom prst="rect">
            <a:avLst/>
          </a:prstGeom>
          <a:noFill/>
        </p:spPr>
        <p:txBody>
          <a:bodyPr wrap="none" rtlCol="0">
            <a:spAutoFit/>
          </a:bodyPr>
          <a:lstStyle/>
          <a:p>
            <a:r>
              <a:rPr lang="zh-CN" altLang="en-US" sz="2400" b="1" dirty="0" smtClean="0">
                <a:solidFill>
                  <a:schemeClr val="bg2">
                    <a:lumMod val="50000"/>
                  </a:schemeClr>
                </a:solidFill>
              </a:rPr>
              <a:t>网站推荐</a:t>
            </a:r>
            <a:endParaRPr lang="zh-CN" altLang="en-US" dirty="0">
              <a:solidFill>
                <a:schemeClr val="bg2">
                  <a:lumMod val="50000"/>
                </a:schemeClr>
              </a:solidFill>
            </a:endParaRPr>
          </a:p>
          <a:p>
            <a:endParaRPr lang="zh-CN" altLang="en-US" dirty="0">
              <a:solidFill>
                <a:schemeClr val="bg2">
                  <a:lumMod val="50000"/>
                </a:schemeClr>
              </a:solidFill>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997136"/>
            <a:ext cx="7084431" cy="1791128"/>
            <a:chOff x="-1" y="2037922"/>
            <a:chExt cx="12192763" cy="1791128"/>
          </a:xfrm>
        </p:grpSpPr>
        <p:sp>
          <p:nvSpPr>
            <p:cNvPr id="3" name="矩形 2"/>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7" name="文本框 5"/>
          <p:cNvSpPr txBox="1"/>
          <p:nvPr/>
        </p:nvSpPr>
        <p:spPr>
          <a:xfrm>
            <a:off x="1371600" y="2328817"/>
            <a:ext cx="4185761" cy="1200329"/>
          </a:xfrm>
          <a:prstGeom prst="rect">
            <a:avLst/>
          </a:prstGeom>
          <a:noFill/>
        </p:spPr>
        <p:txBody>
          <a:bodyPr wrap="none" rtlCol="0">
            <a:spAutoFit/>
          </a:bodyPr>
          <a:lstStyle/>
          <a:p>
            <a:r>
              <a:rPr lang="zh-CN" altLang="en-US" sz="7200" spc="600" dirty="0" smtClean="0">
                <a:solidFill>
                  <a:schemeClr val="bg1"/>
                </a:solidFill>
              </a:rPr>
              <a:t>感谢聆听</a:t>
            </a:r>
            <a:endParaRPr lang="zh-CN" altLang="en-US" sz="7200" spc="6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047875" cy="414020"/>
          </a:xfrm>
          <a:prstGeom prst="rect">
            <a:avLst/>
          </a:prstGeom>
          <a:noFill/>
        </p:spPr>
        <p:txBody>
          <a:bodyPr wrap="none" rtlCol="0">
            <a:spAutoFit/>
          </a:bodyPr>
          <a:lstStyle/>
          <a:p>
            <a:r>
              <a:rPr lang="en-US" altLang="zh-CN" sz="2100" b="1" spc="225" dirty="0" smtClean="0">
                <a:solidFill>
                  <a:prstClr val="white"/>
                </a:solidFill>
              </a:rPr>
              <a:t>10.1</a:t>
            </a:r>
            <a:r>
              <a:rPr lang="zh-CN" altLang="en-US" sz="2100" b="1" spc="225" dirty="0" smtClean="0">
                <a:solidFill>
                  <a:prstClr val="white"/>
                </a:solidFill>
              </a:rPr>
              <a:t>增强学习</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119630" cy="299085"/>
          </a:xfrm>
          <a:prstGeom prst="rect">
            <a:avLst/>
          </a:prstGeom>
          <a:noFill/>
        </p:spPr>
        <p:txBody>
          <a:bodyPr wrap="none" rtlCol="0">
            <a:spAutoFit/>
          </a:bodyPr>
          <a:lstStyle/>
          <a:p>
            <a:r>
              <a:rPr lang="zh-CN" altLang="en-US" sz="1350" dirty="0" smtClean="0">
                <a:solidFill>
                  <a:prstClr val="white"/>
                </a:solidFill>
              </a:rPr>
              <a:t>第十章 深度学习前沿发展</a:t>
            </a:r>
            <a:endParaRPr lang="zh-CN" altLang="en-US" sz="1350" dirty="0">
              <a:solidFill>
                <a:prstClr val="white"/>
              </a:solidFill>
            </a:endParaRPr>
          </a:p>
        </p:txBody>
      </p:sp>
      <p:pic>
        <p:nvPicPr>
          <p:cNvPr id="28" name="27 Imagen"/>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0"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sz="1200" b="1" dirty="0" smtClean="0">
                <a:solidFill>
                  <a:schemeClr val="bg1">
                    <a:lumMod val="50000"/>
                  </a:schemeClr>
                </a:solidFill>
                <a:sym typeface="+mn-ea"/>
              </a:rPr>
              <a:t>29</a:t>
            </a:r>
            <a:endParaRPr lang="es-ES" altLang="zh-CN" sz="1200" b="1" dirty="0">
              <a:solidFill>
                <a:schemeClr val="bg1">
                  <a:lumMod val="50000"/>
                </a:schemeClr>
              </a:solidFill>
            </a:endParaRPr>
          </a:p>
        </p:txBody>
      </p:sp>
      <p:pic>
        <p:nvPicPr>
          <p:cNvPr id="3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4" name="矩形 23"/>
          <p:cNvSpPr/>
          <p:nvPr/>
        </p:nvSpPr>
        <p:spPr>
          <a:xfrm>
            <a:off x="690245" y="1383030"/>
            <a:ext cx="7621270" cy="183134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dirty="0" smtClean="0">
                <a:solidFill>
                  <a:schemeClr val="tx1">
                    <a:lumMod val="75000"/>
                    <a:lumOff val="25000"/>
                  </a:schemeClr>
                </a:solidFill>
              </a:rPr>
              <a:t>      </a:t>
            </a:r>
            <a:r>
              <a:rPr sz="1600" dirty="0" smtClean="0">
                <a:solidFill>
                  <a:schemeClr val="tx1">
                    <a:lumMod val="75000"/>
                    <a:lumOff val="25000"/>
                  </a:schemeClr>
                </a:solidFill>
              </a:rPr>
              <a:t>根据经典的教科书上的定义，Reinforcement Learning is learning what to do – how to map situations to actions, so as to maximize a numerical reward signal.[cite David Sutter]。即增强学习关注于智能体（智能体）做什么，如何从当前的状态中找到相应的动作，从而得到更好的奖赏</a:t>
            </a:r>
            <a:r>
              <a:rPr lang="zh-CN" sz="1600" dirty="0" smtClean="0">
                <a:solidFill>
                  <a:schemeClr val="tx1">
                    <a:lumMod val="75000"/>
                    <a:lumOff val="25000"/>
                  </a:schemeClr>
                </a:solidFill>
              </a:rPr>
              <a:t>。</a:t>
            </a:r>
            <a:endParaRPr lang="zh-CN" sz="1600" dirty="0" smtClean="0">
              <a:solidFill>
                <a:schemeClr val="tx1">
                  <a:lumMod val="75000"/>
                  <a:lumOff val="25000"/>
                </a:schemeClr>
              </a:solidFill>
            </a:endParaRPr>
          </a:p>
          <a:p>
            <a:r>
              <a:rPr lang="zh-CN" sz="1600" dirty="0" smtClean="0">
                <a:solidFill>
                  <a:schemeClr val="tx1">
                    <a:lumMod val="75000"/>
                    <a:lumOff val="25000"/>
                  </a:schemeClr>
                </a:solidFill>
              </a:rPr>
              <a:t>       增强学习的学习目标，就是Reward，即奖赏。增强学习就是基于奖赏假设。所有的学习目标都可以归结为得到累计的最大奖赏。</a:t>
            </a:r>
            <a:endParaRPr lang="zh-CN" sz="1600" dirty="0" smtClean="0">
              <a:solidFill>
                <a:schemeClr val="tx1">
                  <a:lumMod val="75000"/>
                  <a:lumOff val="25000"/>
                </a:schemeClr>
              </a:solidFill>
            </a:endParaRPr>
          </a:p>
        </p:txBody>
      </p:sp>
      <p:sp>
        <p:nvSpPr>
          <p:cNvPr id="12" name="矩形 11"/>
          <p:cNvSpPr/>
          <p:nvPr/>
        </p:nvSpPr>
        <p:spPr>
          <a:xfrm>
            <a:off x="452232" y="889323"/>
            <a:ext cx="2339975" cy="337185"/>
          </a:xfrm>
          <a:prstGeom prst="rect">
            <a:avLst/>
          </a:prstGeom>
        </p:spPr>
        <p:txBody>
          <a:bodyPr wrap="none">
            <a:spAutoFit/>
          </a:bodyPr>
          <a:lstStyle/>
          <a:p>
            <a:r>
              <a:rPr lang="en-US" altLang="zh-CN" sz="1600" b="1" dirty="0" smtClean="0">
                <a:solidFill>
                  <a:srgbClr val="3D89BC"/>
                </a:solidFill>
              </a:rPr>
              <a:t>1</a:t>
            </a:r>
            <a:r>
              <a:rPr lang="zh-CN" altLang="zh-CN" sz="1600" b="1" dirty="0" smtClean="0">
                <a:solidFill>
                  <a:srgbClr val="3D89BC"/>
                </a:solidFill>
              </a:rPr>
              <a:t>．增强学习的基本概念</a:t>
            </a:r>
            <a:endParaRPr lang="zh-CN" altLang="zh-CN" sz="1600" b="1" dirty="0">
              <a:solidFill>
                <a:srgbClr val="3D89BC"/>
              </a:solidFill>
            </a:endParaRPr>
          </a:p>
        </p:txBody>
      </p:sp>
      <p:sp>
        <p:nvSpPr>
          <p:cNvPr id="2" name="矩形 1"/>
          <p:cNvSpPr/>
          <p:nvPr/>
        </p:nvSpPr>
        <p:spPr>
          <a:xfrm>
            <a:off x="1905" y="613337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047875" cy="414020"/>
          </a:xfrm>
          <a:prstGeom prst="rect">
            <a:avLst/>
          </a:prstGeom>
          <a:noFill/>
        </p:spPr>
        <p:txBody>
          <a:bodyPr wrap="none" rtlCol="0">
            <a:spAutoFit/>
          </a:bodyPr>
          <a:lstStyle/>
          <a:p>
            <a:r>
              <a:rPr lang="en-US" altLang="zh-CN" sz="2100" b="1" spc="225" dirty="0" smtClean="0">
                <a:solidFill>
                  <a:prstClr val="white"/>
                </a:solidFill>
              </a:rPr>
              <a:t>10.1</a:t>
            </a:r>
            <a:r>
              <a:rPr lang="zh-CN" altLang="en-US" sz="2100" b="1" spc="225" dirty="0" smtClean="0">
                <a:solidFill>
                  <a:prstClr val="white"/>
                </a:solidFill>
              </a:rPr>
              <a:t>增强学习</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119630" cy="299085"/>
          </a:xfrm>
          <a:prstGeom prst="rect">
            <a:avLst/>
          </a:prstGeom>
          <a:noFill/>
        </p:spPr>
        <p:txBody>
          <a:bodyPr wrap="none" rtlCol="0">
            <a:spAutoFit/>
          </a:bodyPr>
          <a:lstStyle/>
          <a:p>
            <a:r>
              <a:rPr lang="zh-CN" altLang="en-US" sz="1350" dirty="0" smtClean="0">
                <a:solidFill>
                  <a:prstClr val="white"/>
                </a:solidFill>
              </a:rPr>
              <a:t>第十章 深度学习前沿发展</a:t>
            </a:r>
            <a:endParaRPr lang="zh-CN" altLang="en-US" sz="1350" dirty="0">
              <a:solidFill>
                <a:prstClr val="white"/>
              </a:solidFill>
            </a:endParaRPr>
          </a:p>
        </p:txBody>
      </p:sp>
      <p:pic>
        <p:nvPicPr>
          <p:cNvPr id="28" name="27 Imagen"/>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0" name="31 CuadroTexto"/>
          <p:cNvSpPr txBox="1"/>
          <p:nvPr/>
        </p:nvSpPr>
        <p:spPr>
          <a:xfrm>
            <a:off x="4729199" y="6267161"/>
            <a:ext cx="370840" cy="460375"/>
          </a:xfrm>
          <a:prstGeom prst="rect">
            <a:avLst/>
          </a:prstGeom>
          <a:noFill/>
        </p:spPr>
        <p:txBody>
          <a:bodyPr wrap="none">
            <a:spAutoFit/>
          </a:bodyPr>
          <a:lstStyle/>
          <a:p>
            <a:pPr algn="l" fontAlgn="auto">
              <a:spcBef>
                <a:spcPts val="0"/>
              </a:spcBef>
              <a:spcAft>
                <a:spcPts val="0"/>
              </a:spcAft>
              <a:defRPr/>
            </a:pPr>
            <a:r>
              <a:rPr lang="en-US" sz="1200" b="1" dirty="0" smtClean="0">
                <a:solidFill>
                  <a:schemeClr val="bg1">
                    <a:lumMod val="50000"/>
                  </a:schemeClr>
                </a:solidFill>
                <a:sym typeface="+mn-ea"/>
              </a:rPr>
              <a:t>29</a:t>
            </a:r>
            <a:endParaRPr lang="es-ES" altLang="zh-CN" sz="1200" b="1" dirty="0">
              <a:solidFill>
                <a:schemeClr val="bg1">
                  <a:lumMod val="50000"/>
                </a:schemeClr>
              </a:solidFill>
            </a:endParaRPr>
          </a:p>
          <a:p>
            <a:pPr fontAlgn="auto">
              <a:spcBef>
                <a:spcPts val="0"/>
              </a:spcBef>
              <a:spcAft>
                <a:spcPts val="0"/>
              </a:spcAft>
              <a:defRPr/>
            </a:pPr>
            <a:endParaRPr lang="es-ES" altLang="zh-CN" sz="1200" b="1" dirty="0">
              <a:solidFill>
                <a:schemeClr val="bg1">
                  <a:lumMod val="50000"/>
                </a:schemeClr>
              </a:solidFill>
            </a:endParaRPr>
          </a:p>
        </p:txBody>
      </p:sp>
      <p:pic>
        <p:nvPicPr>
          <p:cNvPr id="3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4" name="矩形 23"/>
          <p:cNvSpPr/>
          <p:nvPr/>
        </p:nvSpPr>
        <p:spPr>
          <a:xfrm>
            <a:off x="690113" y="1382945"/>
            <a:ext cx="7621400" cy="103687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dirty="0" smtClean="0"/>
              <a:t>       </a:t>
            </a:r>
            <a:r>
              <a:rPr sz="1600" dirty="0" smtClean="0"/>
              <a:t>增强学习是一种试错(trial-and-error)的学习方式</a:t>
            </a:r>
            <a:r>
              <a:rPr lang="zh-CN" sz="1600" dirty="0" smtClean="0"/>
              <a:t>，从不断尝试的经验中发现一个好的policy，从而在这个过程中获取更多的reward。在学习过程中，会有一个在Exploration（探索）和Exploitation（利用）之间的权衡。</a:t>
            </a:r>
            <a:endParaRPr lang="zh-CN" sz="1600" dirty="0" smtClean="0"/>
          </a:p>
        </p:txBody>
      </p:sp>
      <p:sp>
        <p:nvSpPr>
          <p:cNvPr id="12" name="矩形 11"/>
          <p:cNvSpPr/>
          <p:nvPr/>
        </p:nvSpPr>
        <p:spPr>
          <a:xfrm>
            <a:off x="452232" y="889323"/>
            <a:ext cx="1933575" cy="337185"/>
          </a:xfrm>
          <a:prstGeom prst="rect">
            <a:avLst/>
          </a:prstGeom>
        </p:spPr>
        <p:txBody>
          <a:bodyPr wrap="none">
            <a:spAutoFit/>
          </a:bodyPr>
          <a:lstStyle/>
          <a:p>
            <a:r>
              <a:rPr lang="en-US" altLang="zh-CN" sz="1600" b="1" dirty="0" smtClean="0">
                <a:solidFill>
                  <a:srgbClr val="3D89BC"/>
                </a:solidFill>
              </a:rPr>
              <a:t>2</a:t>
            </a:r>
            <a:r>
              <a:rPr lang="zh-CN" altLang="zh-CN" sz="1600" b="1" dirty="0" smtClean="0">
                <a:solidFill>
                  <a:srgbClr val="3D89BC"/>
                </a:solidFill>
              </a:rPr>
              <a:t>．增强学习的过程</a:t>
            </a:r>
            <a:endParaRPr lang="zh-CN" altLang="zh-CN" sz="1600" b="1" dirty="0">
              <a:solidFill>
                <a:srgbClr val="3D89BC"/>
              </a:solidFill>
            </a:endParaRPr>
          </a:p>
        </p:txBody>
      </p:sp>
      <p:sp>
        <p:nvSpPr>
          <p:cNvPr id="11" name="文本框 10"/>
          <p:cNvSpPr txBox="1"/>
          <p:nvPr/>
        </p:nvSpPr>
        <p:spPr>
          <a:xfrm>
            <a:off x="689610" y="2705100"/>
            <a:ext cx="7622540" cy="1353185"/>
          </a:xfrm>
          <a:prstGeom prst="rect">
            <a:avLst/>
          </a:prstGeom>
          <a:noFill/>
          <a:ln>
            <a:solidFill>
              <a:schemeClr val="bg1">
                <a:lumMod val="85000"/>
              </a:schemeClr>
            </a:solidFill>
          </a:ln>
        </p:spPr>
        <p:txBody>
          <a:bodyPr wrap="square" rtlCol="0">
            <a:spAutoFit/>
          </a:bodyPr>
          <a:p>
            <a:r>
              <a:rPr lang="en-US" altLang="zh-CN">
                <a:solidFill>
                  <a:schemeClr val="tx1">
                    <a:lumMod val="75000"/>
                    <a:lumOff val="25000"/>
                  </a:schemeClr>
                </a:solidFill>
              </a:rPr>
              <a:t>      </a:t>
            </a:r>
            <a:r>
              <a:rPr lang="en-US" altLang="zh-CN" sz="1600">
                <a:solidFill>
                  <a:schemeClr val="tx1">
                    <a:lumMod val="75000"/>
                    <a:lumOff val="25000"/>
                  </a:schemeClr>
                </a:solidFill>
              </a:rPr>
              <a:t> </a:t>
            </a:r>
            <a:r>
              <a:rPr lang="zh-CN" altLang="en-US" sz="1600">
                <a:solidFill>
                  <a:schemeClr val="tx1">
                    <a:lumMod val="75000"/>
                    <a:lumOff val="25000"/>
                  </a:schemeClr>
                </a:solidFill>
              </a:rPr>
              <a:t>Exploration（探索）会放弃一些已知的reward信息，而去尝试一些新的选择——即在某种状态下，算法也许已经学习到选择什么action让reward比较大，但是并不能每次都做出同样的选择，也许另外一个没有尝试过的选择会让reward更大，即Exploration希望能够探索更多关于environment的信息。</a:t>
            </a:r>
            <a:endParaRPr lang="zh-CN" altLang="en-US" sz="1600">
              <a:solidFill>
                <a:schemeClr val="tx1">
                  <a:lumMod val="75000"/>
                  <a:lumOff val="25000"/>
                </a:schemeClr>
              </a:solidFill>
            </a:endParaRPr>
          </a:p>
          <a:p>
            <a:r>
              <a:rPr lang="zh-CN" altLang="en-US" sz="1600">
                <a:solidFill>
                  <a:schemeClr val="tx1">
                    <a:lumMod val="75000"/>
                    <a:lumOff val="25000"/>
                  </a:schemeClr>
                </a:solidFill>
              </a:rPr>
              <a:t>       Exploitation（利用）指根据已知的信息最大化reward</a:t>
            </a:r>
            <a:r>
              <a:rPr lang="zh-CN" altLang="en-US" sz="1600"/>
              <a:t>。</a:t>
            </a:r>
            <a:endParaRPr lang="zh-CN" altLang="en-US" sz="1600"/>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047875" cy="414020"/>
          </a:xfrm>
          <a:prstGeom prst="rect">
            <a:avLst/>
          </a:prstGeom>
          <a:noFill/>
        </p:spPr>
        <p:txBody>
          <a:bodyPr wrap="none" rtlCol="0">
            <a:spAutoFit/>
          </a:bodyPr>
          <a:lstStyle/>
          <a:p>
            <a:r>
              <a:rPr lang="en-US" altLang="zh-CN" sz="2100" b="1" spc="225" dirty="0" smtClean="0">
                <a:solidFill>
                  <a:prstClr val="white"/>
                </a:solidFill>
              </a:rPr>
              <a:t>10.1</a:t>
            </a:r>
            <a:r>
              <a:rPr lang="zh-CN" altLang="en-US" sz="2100" b="1" spc="225" dirty="0" smtClean="0">
                <a:solidFill>
                  <a:prstClr val="white"/>
                </a:solidFill>
              </a:rPr>
              <a:t>增强学习</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119630" cy="299085"/>
          </a:xfrm>
          <a:prstGeom prst="rect">
            <a:avLst/>
          </a:prstGeom>
          <a:noFill/>
        </p:spPr>
        <p:txBody>
          <a:bodyPr wrap="none" rtlCol="0">
            <a:spAutoFit/>
          </a:bodyPr>
          <a:lstStyle/>
          <a:p>
            <a:r>
              <a:rPr lang="zh-CN" altLang="en-US" sz="1350" dirty="0" smtClean="0">
                <a:solidFill>
                  <a:prstClr val="white"/>
                </a:solidFill>
              </a:rPr>
              <a:t>第十章 深度学习前沿发展</a:t>
            </a:r>
            <a:endParaRPr lang="zh-CN" altLang="en-US" sz="1350" dirty="0">
              <a:solidFill>
                <a:prstClr val="white"/>
              </a:solidFill>
            </a:endParaRPr>
          </a:p>
        </p:txBody>
      </p:sp>
      <p:pic>
        <p:nvPicPr>
          <p:cNvPr id="28" name="27 Imagen"/>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0"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sz="1200" b="1" dirty="0" smtClean="0">
                <a:solidFill>
                  <a:schemeClr val="bg1">
                    <a:lumMod val="50000"/>
                  </a:schemeClr>
                </a:solidFill>
                <a:sym typeface="+mn-ea"/>
              </a:rPr>
              <a:t>29</a:t>
            </a:r>
            <a:endParaRPr lang="es-ES" altLang="zh-CN" sz="1200" b="1" dirty="0">
              <a:solidFill>
                <a:schemeClr val="bg1">
                  <a:lumMod val="50000"/>
                </a:schemeClr>
              </a:solidFill>
            </a:endParaRPr>
          </a:p>
        </p:txBody>
      </p:sp>
      <p:pic>
        <p:nvPicPr>
          <p:cNvPr id="3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2" name="矩形 11"/>
          <p:cNvSpPr/>
          <p:nvPr/>
        </p:nvSpPr>
        <p:spPr>
          <a:xfrm>
            <a:off x="452232" y="889323"/>
            <a:ext cx="1933575" cy="337185"/>
          </a:xfrm>
          <a:prstGeom prst="rect">
            <a:avLst/>
          </a:prstGeom>
        </p:spPr>
        <p:txBody>
          <a:bodyPr wrap="none">
            <a:spAutoFit/>
          </a:bodyPr>
          <a:lstStyle/>
          <a:p>
            <a:r>
              <a:rPr lang="en-US" altLang="zh-CN" sz="1600" b="1" dirty="0" smtClean="0">
                <a:solidFill>
                  <a:srgbClr val="3D89BC"/>
                </a:solidFill>
              </a:rPr>
              <a:t>3</a:t>
            </a:r>
            <a:r>
              <a:rPr lang="zh-CN" altLang="zh-CN" sz="1600" b="1" dirty="0" smtClean="0">
                <a:solidFill>
                  <a:srgbClr val="3D89BC"/>
                </a:solidFill>
              </a:rPr>
              <a:t>．增强学习的应用</a:t>
            </a:r>
            <a:endParaRPr lang="zh-CN" altLang="zh-CN" sz="1600" b="1" dirty="0">
              <a:solidFill>
                <a:srgbClr val="3D89BC"/>
              </a:solidFill>
            </a:endParaRPr>
          </a:p>
        </p:txBody>
      </p:sp>
      <p:grpSp>
        <p:nvGrpSpPr>
          <p:cNvPr id="19" name="组合 18"/>
          <p:cNvGrpSpPr/>
          <p:nvPr/>
        </p:nvGrpSpPr>
        <p:grpSpPr>
          <a:xfrm>
            <a:off x="3063875" y="1489075"/>
            <a:ext cx="1937385" cy="4030980"/>
            <a:chOff x="3937" y="2178"/>
            <a:chExt cx="2426" cy="6960"/>
          </a:xfrm>
        </p:grpSpPr>
        <p:sp>
          <p:nvSpPr>
            <p:cNvPr id="24" name="矩形 23"/>
            <p:cNvSpPr/>
            <p:nvPr/>
          </p:nvSpPr>
          <p:spPr>
            <a:xfrm>
              <a:off x="3937" y="2178"/>
              <a:ext cx="2426" cy="96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solidFill>
                    <a:schemeClr val="tx1">
                      <a:lumMod val="75000"/>
                      <a:lumOff val="25000"/>
                    </a:schemeClr>
                  </a:solidFill>
                </a:rPr>
                <a:t>智能机器人</a:t>
              </a:r>
              <a:endParaRPr lang="zh-CN" altLang="en-US" sz="1600" dirty="0">
                <a:solidFill>
                  <a:schemeClr val="tx1">
                    <a:lumMod val="75000"/>
                    <a:lumOff val="25000"/>
                  </a:schemeClr>
                </a:solidFill>
              </a:endParaRPr>
            </a:p>
          </p:txBody>
        </p:sp>
        <p:sp>
          <p:nvSpPr>
            <p:cNvPr id="15" name="矩形 14"/>
            <p:cNvSpPr/>
            <p:nvPr/>
          </p:nvSpPr>
          <p:spPr>
            <a:xfrm>
              <a:off x="3937" y="3677"/>
              <a:ext cx="2426" cy="96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en-US" altLang="zh-CN" sz="1600" dirty="0">
                  <a:solidFill>
                    <a:schemeClr val="tx1">
                      <a:lumMod val="75000"/>
                      <a:lumOff val="25000"/>
                    </a:schemeClr>
                  </a:solidFill>
                </a:rPr>
                <a:t>Atari</a:t>
              </a:r>
              <a:r>
                <a:rPr lang="zh-CN" altLang="en-US" sz="1600" dirty="0">
                  <a:solidFill>
                    <a:schemeClr val="tx1">
                      <a:lumMod val="75000"/>
                      <a:lumOff val="25000"/>
                    </a:schemeClr>
                  </a:solidFill>
                </a:rPr>
                <a:t>游戏</a:t>
              </a:r>
              <a:endParaRPr lang="zh-CN" altLang="en-US" sz="1600" dirty="0">
                <a:solidFill>
                  <a:schemeClr val="tx1">
                    <a:lumMod val="75000"/>
                    <a:lumOff val="25000"/>
                  </a:schemeClr>
                </a:solidFill>
              </a:endParaRPr>
            </a:p>
          </p:txBody>
        </p:sp>
        <p:sp>
          <p:nvSpPr>
            <p:cNvPr id="16" name="矩形 15"/>
            <p:cNvSpPr/>
            <p:nvPr/>
          </p:nvSpPr>
          <p:spPr>
            <a:xfrm>
              <a:off x="3937" y="5176"/>
              <a:ext cx="2426" cy="96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solidFill>
                    <a:schemeClr val="tx1">
                      <a:lumMod val="75000"/>
                      <a:lumOff val="25000"/>
                    </a:schemeClr>
                  </a:solidFill>
                </a:rPr>
                <a:t>围棋</a:t>
              </a:r>
              <a:endParaRPr lang="zh-CN" altLang="en-US" sz="1600" dirty="0">
                <a:solidFill>
                  <a:schemeClr val="tx1">
                    <a:lumMod val="75000"/>
                    <a:lumOff val="25000"/>
                  </a:schemeClr>
                </a:solidFill>
              </a:endParaRPr>
            </a:p>
          </p:txBody>
        </p:sp>
        <p:sp>
          <p:nvSpPr>
            <p:cNvPr id="17" name="矩形 16"/>
            <p:cNvSpPr/>
            <p:nvPr/>
          </p:nvSpPr>
          <p:spPr>
            <a:xfrm>
              <a:off x="3937" y="6675"/>
              <a:ext cx="2426" cy="96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solidFill>
                    <a:schemeClr val="tx1">
                      <a:lumMod val="75000"/>
                      <a:lumOff val="25000"/>
                    </a:schemeClr>
                  </a:solidFill>
                </a:rPr>
                <a:t>无人驾驶</a:t>
              </a:r>
              <a:endParaRPr lang="zh-CN" altLang="en-US" sz="1600" dirty="0">
                <a:solidFill>
                  <a:schemeClr val="tx1">
                    <a:lumMod val="75000"/>
                    <a:lumOff val="25000"/>
                  </a:schemeClr>
                </a:solidFill>
              </a:endParaRPr>
            </a:p>
          </p:txBody>
        </p:sp>
        <p:sp>
          <p:nvSpPr>
            <p:cNvPr id="18" name="矩形 17"/>
            <p:cNvSpPr/>
            <p:nvPr/>
          </p:nvSpPr>
          <p:spPr>
            <a:xfrm>
              <a:off x="3937" y="8174"/>
              <a:ext cx="2426" cy="96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solidFill>
                    <a:schemeClr val="tx1">
                      <a:lumMod val="75000"/>
                      <a:lumOff val="25000"/>
                    </a:schemeClr>
                  </a:solidFill>
                </a:rPr>
                <a:t>。。。</a:t>
              </a:r>
              <a:endParaRPr lang="zh-CN" altLang="en-US" sz="1600" dirty="0">
                <a:solidFill>
                  <a:schemeClr val="tx1">
                    <a:lumMod val="75000"/>
                    <a:lumOff val="25000"/>
                  </a:schemeClr>
                </a:solidFill>
              </a:endParaRPr>
            </a:p>
          </p:txBody>
        </p:sp>
      </p:gr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512204" y="1169836"/>
              <a:ext cx="2119582" cy="521970"/>
            </a:xfrm>
            <a:prstGeom prst="rect">
              <a:avLst/>
            </a:prstGeom>
            <a:noFill/>
          </p:spPr>
          <p:txBody>
            <a:bodyPr wrap="none" rtlCol="0">
              <a:spAutoFit/>
            </a:bodyPr>
            <a:lstStyle/>
            <a:p>
              <a:pPr algn="ctr"/>
              <a:r>
                <a:rPr lang="zh-CN" altLang="en-US" sz="2800" dirty="0">
                  <a:solidFill>
                    <a:schemeClr val="accent4"/>
                  </a:solidFill>
                </a:rPr>
                <a:t>第十</a:t>
              </a:r>
              <a:r>
                <a:rPr lang="zh-CN" altLang="en-US" sz="2800" dirty="0" smtClean="0">
                  <a:solidFill>
                    <a:schemeClr val="accent4"/>
                  </a:solidFill>
                </a:rPr>
                <a:t>章　</a:t>
              </a:r>
              <a:r>
                <a:rPr lang="zh-CN" altLang="zh-CN" sz="2800" dirty="0" smtClean="0">
                  <a:solidFill>
                    <a:schemeClr val="accent4"/>
                  </a:solidFill>
                </a:rPr>
                <a:t>深度学习前沿发展</a:t>
              </a:r>
              <a:endParaRPr lang="zh-CN" altLang="en-US" sz="2800" dirty="0">
                <a:solidFill>
                  <a:schemeClr val="accent4"/>
                </a:solidFill>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矩形 32"/>
          <p:cNvSpPr/>
          <p:nvPr/>
        </p:nvSpPr>
        <p:spPr>
          <a:xfrm>
            <a:off x="7929" y="38314"/>
            <a:ext cx="5724644" cy="300082"/>
          </a:xfrm>
          <a:prstGeom prst="rect">
            <a:avLst/>
          </a:prstGeom>
        </p:spPr>
        <p:txBody>
          <a:bodyPr wrap="none">
            <a:spAutoFit/>
          </a:bodyPr>
          <a:lstStyle/>
          <a:p>
            <a:r>
              <a:rPr lang="zh-CN" altLang="en-US" sz="1350" dirty="0" smtClean="0">
                <a:solidFill>
                  <a:schemeClr val="bg1"/>
                </a:solidFill>
              </a:rPr>
              <a:t>全国高校标准教材</a:t>
            </a:r>
            <a:r>
              <a:rPr lang="en-US" altLang="zh-CN" sz="1350" dirty="0" smtClean="0">
                <a:solidFill>
                  <a:schemeClr val="bg1"/>
                </a:solidFill>
              </a:rPr>
              <a:t>《</a:t>
            </a:r>
            <a:r>
              <a:rPr lang="zh-CN" altLang="en-US" sz="1350" dirty="0" smtClean="0">
                <a:solidFill>
                  <a:schemeClr val="bg1"/>
                </a:solidFill>
              </a:rPr>
              <a:t>云计算</a:t>
            </a:r>
            <a:r>
              <a:rPr lang="en-US" altLang="zh-CN" sz="1350" dirty="0" smtClean="0">
                <a:solidFill>
                  <a:schemeClr val="bg1"/>
                </a:solidFill>
              </a:rPr>
              <a:t>》</a:t>
            </a:r>
            <a:r>
              <a:rPr lang="zh-CN" altLang="en-US" sz="1350" dirty="0" smtClean="0">
                <a:solidFill>
                  <a:schemeClr val="bg1"/>
                </a:solidFill>
              </a:rPr>
              <a:t>姊妹篇，剖析深度学习核心技术和实战应用</a:t>
            </a:r>
            <a:endParaRPr lang="zh-CN" altLang="en-US" sz="1350" dirty="0">
              <a:solidFill>
                <a:schemeClr val="bg1"/>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7" name="27 Imagen"/>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9"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sz="1200" b="1" dirty="0" smtClean="0">
                <a:solidFill>
                  <a:schemeClr val="bg1">
                    <a:lumMod val="50000"/>
                  </a:schemeClr>
                </a:solidFill>
                <a:sym typeface="+mn-ea"/>
              </a:rPr>
              <a:t>29</a:t>
            </a:r>
            <a:endParaRPr lang="es-ES" sz="1200" b="1" dirty="0">
              <a:solidFill>
                <a:schemeClr val="bg1">
                  <a:lumMod val="50000"/>
                </a:schemeClr>
              </a:solidFill>
              <a:latin typeface="+mn-lt"/>
            </a:endParaRPr>
          </a:p>
        </p:txBody>
      </p:sp>
      <p:pic>
        <p:nvPicPr>
          <p:cNvPr id="40"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67" name="组合 66"/>
          <p:cNvGrpSpPr/>
          <p:nvPr/>
        </p:nvGrpSpPr>
        <p:grpSpPr>
          <a:xfrm rot="0">
            <a:off x="1754505" y="2048510"/>
            <a:ext cx="5693410" cy="414020"/>
            <a:chOff x="1807265" y="2462595"/>
            <a:chExt cx="5693399" cy="414020"/>
          </a:xfrm>
        </p:grpSpPr>
        <p:sp>
          <p:nvSpPr>
            <p:cNvPr id="47" name="圆角矩形 46"/>
            <p:cNvSpPr/>
            <p:nvPr/>
          </p:nvSpPr>
          <p:spPr>
            <a:xfrm>
              <a:off x="1807265" y="2478527"/>
              <a:ext cx="5693399" cy="394154"/>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2306320"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10.1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增强学习</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rot="0">
            <a:off x="1754505" y="2753360"/>
            <a:ext cx="5693410" cy="424815"/>
            <a:chOff x="1807265" y="2935089"/>
            <a:chExt cx="5693399" cy="424800"/>
          </a:xfrm>
          <a:solidFill>
            <a:srgbClr val="3D89BC"/>
          </a:solidFill>
        </p:grpSpPr>
        <p:sp>
          <p:nvSpPr>
            <p:cNvPr id="49" name="圆角矩形 48"/>
            <p:cNvSpPr/>
            <p:nvPr/>
          </p:nvSpPr>
          <p:spPr>
            <a:xfrm>
              <a:off x="1807265" y="2935089"/>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2306320" cy="414020"/>
            </a:xfrm>
            <a:prstGeom prst="rect">
              <a:avLst/>
            </a:prstGeom>
            <a:grpFill/>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10.2</a:t>
              </a:r>
              <a:r>
                <a:rPr lang="zh-CN" altLang="en-US" sz="2100" spc="225" dirty="0" smtClean="0">
                  <a:solidFill>
                    <a:schemeClr val="bg1"/>
                  </a:solidFill>
                  <a:latin typeface="微软雅黑" panose="020B0503020204020204" pitchFamily="34" charset="-122"/>
                  <a:ea typeface="微软雅黑" panose="020B0503020204020204" pitchFamily="34" charset="-122"/>
                </a:rPr>
                <a:t>　迁移学习</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rot="0">
            <a:off x="1754505" y="3469640"/>
            <a:ext cx="5693410" cy="424815"/>
            <a:chOff x="1807265" y="3400693"/>
            <a:chExt cx="5693399" cy="424800"/>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814" y="3411473"/>
              <a:ext cx="2306320"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10.3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记忆网络</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rot="0">
            <a:off x="1754505" y="4185285"/>
            <a:ext cx="5693410" cy="424815"/>
            <a:chOff x="1807265" y="3866296"/>
            <a:chExt cx="5693399" cy="424801"/>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4" name="矩形 53"/>
            <p:cNvSpPr/>
            <p:nvPr/>
          </p:nvSpPr>
          <p:spPr>
            <a:xfrm>
              <a:off x="1881814" y="3877077"/>
              <a:ext cx="378269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10.4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深度学习的硬件实现</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43" name="圆角矩形 42"/>
          <p:cNvSpPr/>
          <p:nvPr/>
        </p:nvSpPr>
        <p:spPr>
          <a:xfrm>
            <a:off x="1765300" y="4900930"/>
            <a:ext cx="5693410" cy="394335"/>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smtClean="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047875" cy="414020"/>
          </a:xfrm>
          <a:prstGeom prst="rect">
            <a:avLst/>
          </a:prstGeom>
          <a:noFill/>
        </p:spPr>
        <p:txBody>
          <a:bodyPr wrap="none" rtlCol="0">
            <a:spAutoFit/>
          </a:bodyPr>
          <a:lstStyle/>
          <a:p>
            <a:r>
              <a:rPr lang="en-US" altLang="zh-CN" sz="2100" b="1" spc="225" dirty="0" smtClean="0">
                <a:solidFill>
                  <a:prstClr val="white"/>
                </a:solidFill>
              </a:rPr>
              <a:t>10.2</a:t>
            </a:r>
            <a:r>
              <a:rPr lang="zh-CN" altLang="en-US" sz="2100" b="1" spc="225" dirty="0" smtClean="0">
                <a:solidFill>
                  <a:prstClr val="white"/>
                </a:solidFill>
              </a:rPr>
              <a:t>迁移学习</a:t>
            </a:r>
            <a:endParaRPr lang="zh-CN" altLang="en-US" sz="2100" b="1" spc="225" dirty="0" smtClean="0">
              <a:solidFill>
                <a:prstClr val="white"/>
              </a:solidFill>
              <a:latin typeface="微软雅黑" panose="020B0503020204020204" pitchFamily="34" charset="-122"/>
              <a:ea typeface="微软雅黑" panose="020B0503020204020204" pitchFamily="34" charset="-122"/>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119630" cy="299085"/>
          </a:xfrm>
          <a:prstGeom prst="rect">
            <a:avLst/>
          </a:prstGeom>
          <a:noFill/>
        </p:spPr>
        <p:txBody>
          <a:bodyPr wrap="none" rtlCol="0">
            <a:spAutoFit/>
          </a:bodyPr>
          <a:lstStyle/>
          <a:p>
            <a:r>
              <a:rPr lang="zh-CN" altLang="en-US" sz="1350" dirty="0" smtClean="0">
                <a:solidFill>
                  <a:prstClr val="white"/>
                </a:solidFill>
              </a:rPr>
              <a:t>第十章 深度学习前沿发展</a:t>
            </a:r>
            <a:endParaRPr lang="zh-CN" altLang="en-US" sz="1350" dirty="0">
              <a:solidFill>
                <a:prstClr val="white"/>
              </a:solidFill>
            </a:endParaRPr>
          </a:p>
        </p:txBody>
      </p:sp>
      <p:pic>
        <p:nvPicPr>
          <p:cNvPr id="28" name="27 Imagen"/>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0"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sz="1200" b="1" dirty="0" smtClean="0">
                <a:solidFill>
                  <a:schemeClr val="bg1">
                    <a:lumMod val="50000"/>
                  </a:schemeClr>
                </a:solidFill>
                <a:sym typeface="+mn-ea"/>
              </a:rPr>
              <a:t>29</a:t>
            </a:r>
            <a:endParaRPr lang="es-ES" altLang="zh-CN" sz="1200" b="1" dirty="0">
              <a:solidFill>
                <a:schemeClr val="bg1">
                  <a:lumMod val="50000"/>
                </a:schemeClr>
              </a:solidFill>
            </a:endParaRPr>
          </a:p>
        </p:txBody>
      </p:sp>
      <p:pic>
        <p:nvPicPr>
          <p:cNvPr id="3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2" name="矩形 11"/>
          <p:cNvSpPr/>
          <p:nvPr/>
        </p:nvSpPr>
        <p:spPr>
          <a:xfrm>
            <a:off x="452232" y="889323"/>
            <a:ext cx="1933575" cy="337185"/>
          </a:xfrm>
          <a:prstGeom prst="rect">
            <a:avLst/>
          </a:prstGeom>
        </p:spPr>
        <p:txBody>
          <a:bodyPr wrap="none">
            <a:spAutoFit/>
          </a:bodyPr>
          <a:lstStyle/>
          <a:p>
            <a:r>
              <a:rPr lang="en-US" altLang="zh-CN" sz="1600" b="1" dirty="0" smtClean="0">
                <a:solidFill>
                  <a:srgbClr val="3D89BC"/>
                </a:solidFill>
              </a:rPr>
              <a:t>1</a:t>
            </a:r>
            <a:r>
              <a:rPr lang="zh-CN" altLang="zh-CN" sz="1600" b="1" dirty="0" smtClean="0">
                <a:solidFill>
                  <a:srgbClr val="3D89BC"/>
                </a:solidFill>
              </a:rPr>
              <a:t>．迁移学习的定义</a:t>
            </a:r>
            <a:endParaRPr lang="zh-CN" altLang="zh-CN" sz="1600" b="1" dirty="0">
              <a:solidFill>
                <a:srgbClr val="3D89BC"/>
              </a:solidFill>
            </a:endParaRPr>
          </a:p>
        </p:txBody>
      </p:sp>
      <p:sp>
        <p:nvSpPr>
          <p:cNvPr id="37" name="矩形 36"/>
          <p:cNvSpPr/>
          <p:nvPr/>
        </p:nvSpPr>
        <p:spPr>
          <a:xfrm>
            <a:off x="690245" y="1383030"/>
            <a:ext cx="7621270" cy="389064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dirty="0" smtClean="0"/>
              <a:t>      </a:t>
            </a:r>
            <a:r>
              <a:rPr sz="1600" dirty="0" smtClean="0">
                <a:solidFill>
                  <a:schemeClr val="tx1">
                    <a:lumMod val="75000"/>
                    <a:lumOff val="25000"/>
                  </a:schemeClr>
                </a:solidFill>
              </a:rPr>
              <a:t>迁移学习涉及到域和任务的概念。一个域 D 由一个特征空间 X 和特征空间上的边际概率分布 P(X) 组成，其中 X=。对于有很多词袋表征（bag-of-words representation）的文档分类，X 是所有文档表征的空间，是第 i 个单词的二进制特征，X 是一个特定的文档。</a:t>
            </a:r>
            <a:endParaRPr sz="1600" dirty="0" smtClean="0">
              <a:solidFill>
                <a:schemeClr val="tx1">
                  <a:lumMod val="75000"/>
                  <a:lumOff val="25000"/>
                </a:schemeClr>
              </a:solidFill>
            </a:endParaRPr>
          </a:p>
          <a:p>
            <a:r>
              <a:rPr sz="1600" dirty="0" smtClean="0">
                <a:solidFill>
                  <a:schemeClr val="tx1">
                    <a:lumMod val="75000"/>
                    <a:lumOff val="25000"/>
                  </a:schemeClr>
                </a:solidFill>
              </a:rPr>
              <a:t>给定一个域 D={X,P(X)}，一个任务 T 由一个标签空间 y 以及一个条件概率分布 P（Y|X）构成，这个条件概率分布通常是从由特征—标签对 ∈X,∈Y 组成的训练数据中学习得到。在文档分类中，Y 是所有标签的集合（即真（True）或假（False）），要么为真，要么为假。</a:t>
            </a:r>
            <a:endParaRPr sz="1600" dirty="0" smtClean="0">
              <a:solidFill>
                <a:schemeClr val="tx1">
                  <a:lumMod val="75000"/>
                  <a:lumOff val="25000"/>
                </a:schemeClr>
              </a:solidFill>
            </a:endParaRPr>
          </a:p>
          <a:p>
            <a:r>
              <a:rPr sz="1600" dirty="0" smtClean="0">
                <a:solidFill>
                  <a:schemeClr val="tx1">
                    <a:lumMod val="75000"/>
                    <a:lumOff val="25000"/>
                  </a:schemeClr>
                </a:solidFill>
              </a:rPr>
              <a:t>给定一个源域，一个对应的源任务，还有目标域，以及目标任务 ，迁移学习的目标就是：在 ≠，≠的情况下，在具备来源于 Ds 和 Ts 的信息时，学习得到目标域 Dt 中的条件概率分布 P（Yt|Xt）。绝大多数情况下，假设可以获得的有标签的目标样本是有限的，有标签的目标样本远少于源样本。</a:t>
            </a:r>
            <a:endParaRPr sz="1600" dirty="0" smtClean="0">
              <a:solidFill>
                <a:schemeClr val="tx1">
                  <a:lumMod val="75000"/>
                  <a:lumOff val="25000"/>
                </a:schemeClr>
              </a:solidFill>
            </a:endParaRPr>
          </a:p>
          <a:p>
            <a:r>
              <a:rPr sz="1600" dirty="0" smtClean="0">
                <a:solidFill>
                  <a:schemeClr val="tx1">
                    <a:lumMod val="75000"/>
                    <a:lumOff val="25000"/>
                  </a:schemeClr>
                </a:solidFill>
              </a:rPr>
              <a:t>由于域 D 和任务 T 都被定义为元组（tuple），所以这些不平衡就会带来四个迁移学习的场景。</a:t>
            </a:r>
            <a:endParaRPr sz="1600" dirty="0" smtClean="0">
              <a:solidFill>
                <a:schemeClr val="tx1">
                  <a:lumMod val="75000"/>
                  <a:lumOff val="25000"/>
                </a:schemeClr>
              </a:solidFill>
            </a:endParaRPr>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047875" cy="414020"/>
          </a:xfrm>
          <a:prstGeom prst="rect">
            <a:avLst/>
          </a:prstGeom>
          <a:noFill/>
        </p:spPr>
        <p:txBody>
          <a:bodyPr wrap="none" rtlCol="0">
            <a:spAutoFit/>
          </a:bodyPr>
          <a:lstStyle/>
          <a:p>
            <a:r>
              <a:rPr lang="en-US" altLang="zh-CN" sz="2100" b="1" spc="225" dirty="0" smtClean="0">
                <a:solidFill>
                  <a:prstClr val="white"/>
                </a:solidFill>
              </a:rPr>
              <a:t>10.2</a:t>
            </a:r>
            <a:r>
              <a:rPr lang="zh-CN" altLang="en-US" sz="2100" b="1" spc="225" dirty="0" smtClean="0">
                <a:solidFill>
                  <a:prstClr val="white"/>
                </a:solidFill>
              </a:rPr>
              <a:t>迁移学习</a:t>
            </a:r>
            <a:endParaRPr lang="zh-CN" altLang="en-US" sz="2100" b="1" spc="225" dirty="0" smtClean="0">
              <a:solidFill>
                <a:prstClr val="white"/>
              </a:solidFill>
              <a:latin typeface="微软雅黑" panose="020B0503020204020204" pitchFamily="34" charset="-122"/>
              <a:ea typeface="微软雅黑" panose="020B0503020204020204" pitchFamily="34" charset="-122"/>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119630" cy="299085"/>
          </a:xfrm>
          <a:prstGeom prst="rect">
            <a:avLst/>
          </a:prstGeom>
          <a:noFill/>
        </p:spPr>
        <p:txBody>
          <a:bodyPr wrap="none" rtlCol="0">
            <a:spAutoFit/>
          </a:bodyPr>
          <a:lstStyle/>
          <a:p>
            <a:r>
              <a:rPr lang="zh-CN" altLang="en-US" sz="1350" dirty="0" smtClean="0">
                <a:solidFill>
                  <a:prstClr val="white"/>
                </a:solidFill>
              </a:rPr>
              <a:t>第十章 深度学习前沿发展</a:t>
            </a:r>
            <a:endParaRPr lang="zh-CN" altLang="en-US" sz="1350" dirty="0">
              <a:solidFill>
                <a:prstClr val="white"/>
              </a:solidFill>
            </a:endParaRPr>
          </a:p>
        </p:txBody>
      </p:sp>
      <p:pic>
        <p:nvPicPr>
          <p:cNvPr id="28" name="27 Imagen"/>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0"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sz="1200" b="1" dirty="0" smtClean="0">
                <a:solidFill>
                  <a:schemeClr val="bg1">
                    <a:lumMod val="50000"/>
                  </a:schemeClr>
                </a:solidFill>
                <a:sym typeface="+mn-ea"/>
              </a:rPr>
              <a:t>29</a:t>
            </a:r>
            <a:endParaRPr lang="es-ES" altLang="zh-CN" sz="1200" b="1" dirty="0">
              <a:solidFill>
                <a:schemeClr val="bg1">
                  <a:lumMod val="50000"/>
                </a:schemeClr>
              </a:solidFill>
            </a:endParaRPr>
          </a:p>
        </p:txBody>
      </p:sp>
      <p:pic>
        <p:nvPicPr>
          <p:cNvPr id="3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2" name="矩形 11"/>
          <p:cNvSpPr/>
          <p:nvPr/>
        </p:nvSpPr>
        <p:spPr>
          <a:xfrm>
            <a:off x="452232" y="889323"/>
            <a:ext cx="1933575" cy="337185"/>
          </a:xfrm>
          <a:prstGeom prst="rect">
            <a:avLst/>
          </a:prstGeom>
        </p:spPr>
        <p:txBody>
          <a:bodyPr wrap="none">
            <a:spAutoFit/>
          </a:bodyPr>
          <a:lstStyle/>
          <a:p>
            <a:r>
              <a:rPr lang="en-US" altLang="zh-CN" sz="1600" b="1" dirty="0" smtClean="0">
                <a:solidFill>
                  <a:srgbClr val="3D89BC"/>
                </a:solidFill>
              </a:rPr>
              <a:t>2</a:t>
            </a:r>
            <a:r>
              <a:rPr lang="zh-CN" altLang="zh-CN" sz="1600" b="1" dirty="0" smtClean="0">
                <a:solidFill>
                  <a:srgbClr val="3D89BC"/>
                </a:solidFill>
              </a:rPr>
              <a:t>．迁移学习的分类</a:t>
            </a:r>
            <a:endParaRPr lang="zh-CN" altLang="zh-CN" sz="1600" b="1" dirty="0">
              <a:solidFill>
                <a:srgbClr val="3D89BC"/>
              </a:solidFill>
            </a:endParaRPr>
          </a:p>
        </p:txBody>
      </p:sp>
      <p:sp>
        <p:nvSpPr>
          <p:cNvPr id="37" name="矩形 36"/>
          <p:cNvSpPr/>
          <p:nvPr/>
        </p:nvSpPr>
        <p:spPr>
          <a:xfrm>
            <a:off x="690245" y="1383030"/>
            <a:ext cx="7621270" cy="44323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dirty="0" smtClean="0"/>
              <a:t>     </a:t>
            </a:r>
            <a:r>
              <a:rPr sz="1600" dirty="0" smtClean="0"/>
              <a:t>按照迁移学习的数据域与任务的分类，有4种分类方式。</a:t>
            </a:r>
            <a:endParaRPr sz="1600" dirty="0" smtClean="0"/>
          </a:p>
        </p:txBody>
      </p:sp>
      <p:sp>
        <p:nvSpPr>
          <p:cNvPr id="11" name="文本框 10"/>
          <p:cNvSpPr txBox="1"/>
          <p:nvPr/>
        </p:nvSpPr>
        <p:spPr>
          <a:xfrm>
            <a:off x="703580" y="1982470"/>
            <a:ext cx="7597775" cy="3322955"/>
          </a:xfrm>
          <a:prstGeom prst="rect">
            <a:avLst/>
          </a:prstGeom>
          <a:solidFill>
            <a:schemeClr val="bg2"/>
          </a:solidFill>
          <a:ln w="12700" cmpd="sng">
            <a:noFill/>
            <a:prstDash val="solid"/>
          </a:ln>
        </p:spPr>
        <p:txBody>
          <a:bodyPr wrap="square" rtlCol="0">
            <a:spAutoFit/>
          </a:bodyPr>
          <a:p>
            <a:r>
              <a:rPr lang="en-US" altLang="zh-CN">
                <a:solidFill>
                  <a:schemeClr val="tx1">
                    <a:lumMod val="75000"/>
                    <a:lumOff val="25000"/>
                  </a:schemeClr>
                </a:solidFill>
              </a:rPr>
              <a:t>       </a:t>
            </a:r>
            <a:r>
              <a:rPr lang="zh-CN" altLang="en-US" sz="1600">
                <a:solidFill>
                  <a:schemeClr val="tx1">
                    <a:lumMod val="75000"/>
                    <a:lumOff val="25000"/>
                  </a:schemeClr>
                </a:solidFill>
              </a:rPr>
              <a:t>给定源域和目标域 Ds 和 Dt，其中，D={X,P(X)}，并且给定源任务和目标任务 Ts 和 Tt，其中 T={Y,P(Y|X)}。源和目标的情况可以以四种方式变化。</a:t>
            </a:r>
            <a:endParaRPr lang="zh-CN" altLang="en-US" sz="1600">
              <a:solidFill>
                <a:schemeClr val="tx1">
                  <a:lumMod val="75000"/>
                  <a:lumOff val="25000"/>
                </a:schemeClr>
              </a:solidFill>
            </a:endParaRPr>
          </a:p>
          <a:p>
            <a:r>
              <a:rPr lang="zh-CN" altLang="en-US" sz="1600">
                <a:solidFill>
                  <a:schemeClr val="tx1">
                    <a:lumMod val="75000"/>
                    <a:lumOff val="25000"/>
                  </a:schemeClr>
                </a:solidFill>
              </a:rPr>
              <a:t>（1）XS≠XT。源域和目标域的特征空间不同，例如，文档是用两种不同的语言写的。在自然语言处理的背景下，这通常被称为跨语言适应（cross-lingual adaptation）。</a:t>
            </a:r>
            <a:endParaRPr lang="zh-CN" altLang="en-US" sz="1600">
              <a:solidFill>
                <a:schemeClr val="tx1">
                  <a:lumMod val="75000"/>
                  <a:lumOff val="25000"/>
                </a:schemeClr>
              </a:solidFill>
            </a:endParaRPr>
          </a:p>
          <a:p>
            <a:r>
              <a:rPr lang="zh-CN" altLang="en-US" sz="1600">
                <a:solidFill>
                  <a:schemeClr val="tx1">
                    <a:lumMod val="75000"/>
                    <a:lumOff val="25000"/>
                  </a:schemeClr>
                </a:solidFill>
              </a:rPr>
              <a:t>（2）P(Xs)≠P(Xt)。源域和目标域的边缘概率分布不同，例如，两个文档有着不同的主题。这个情景通常被称为域适应（domain adaptation）。</a:t>
            </a:r>
            <a:endParaRPr lang="zh-CN" altLang="en-US" sz="1600">
              <a:solidFill>
                <a:schemeClr val="tx1">
                  <a:lumMod val="75000"/>
                  <a:lumOff val="25000"/>
                </a:schemeClr>
              </a:solidFill>
            </a:endParaRPr>
          </a:p>
          <a:p>
            <a:r>
              <a:rPr lang="zh-CN" altLang="en-US" sz="1600">
                <a:solidFill>
                  <a:schemeClr val="tx1">
                    <a:lumMod val="75000"/>
                    <a:lumOff val="25000"/>
                  </a:schemeClr>
                </a:solidFill>
              </a:rPr>
              <a:t>（3）YS≠YT。两个任务的标签空间不同，例如，在目标任务中，文档需要被分配不同的标签。实际上，这种场景通常发生在场景4中，因为不同的任务拥有不同的标签空间，但是拥有相同的条件概率分布，这种情况非常少见。</a:t>
            </a:r>
            <a:endParaRPr lang="zh-CN" altLang="en-US" sz="1600">
              <a:solidFill>
                <a:schemeClr val="tx1">
                  <a:lumMod val="75000"/>
                  <a:lumOff val="25000"/>
                </a:schemeClr>
              </a:solidFill>
            </a:endParaRPr>
          </a:p>
          <a:p>
            <a:r>
              <a:rPr lang="zh-CN" altLang="en-US" sz="1600">
                <a:solidFill>
                  <a:schemeClr val="tx1">
                    <a:lumMod val="75000"/>
                    <a:lumOff val="25000"/>
                  </a:schemeClr>
                </a:solidFill>
              </a:rPr>
              <a:t>（4）P（Ys|Xs）≠P（Yt|Xt）。源任务和目标任务的条件概率分布不同，例如，源和目标文档在类别上是不均衡的。这种场景在实际中是比较常见的，诸如过采样、欠采等情况。</a:t>
            </a:r>
            <a:endParaRPr lang="zh-CN" altLang="en-US" sz="1600">
              <a:solidFill>
                <a:schemeClr val="tx1">
                  <a:lumMod val="75000"/>
                  <a:lumOff val="25000"/>
                </a:schemeClr>
              </a:solidFill>
            </a:endParaRPr>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047875" cy="414020"/>
          </a:xfrm>
          <a:prstGeom prst="rect">
            <a:avLst/>
          </a:prstGeom>
          <a:noFill/>
        </p:spPr>
        <p:txBody>
          <a:bodyPr wrap="none" rtlCol="0">
            <a:spAutoFit/>
          </a:bodyPr>
          <a:lstStyle/>
          <a:p>
            <a:r>
              <a:rPr lang="en-US" altLang="zh-CN" sz="2100" b="1" spc="225" dirty="0" smtClean="0">
                <a:solidFill>
                  <a:prstClr val="white"/>
                </a:solidFill>
              </a:rPr>
              <a:t>10.2</a:t>
            </a:r>
            <a:r>
              <a:rPr lang="zh-CN" altLang="en-US" sz="2100" b="1" spc="225" dirty="0" smtClean="0">
                <a:solidFill>
                  <a:prstClr val="white"/>
                </a:solidFill>
              </a:rPr>
              <a:t>迁移学习</a:t>
            </a:r>
            <a:endParaRPr lang="zh-CN" altLang="en-US" sz="2100" b="1" spc="225" dirty="0" smtClean="0">
              <a:solidFill>
                <a:prstClr val="white"/>
              </a:solidFill>
              <a:latin typeface="微软雅黑" panose="020B0503020204020204" pitchFamily="34" charset="-122"/>
              <a:ea typeface="微软雅黑" panose="020B0503020204020204" pitchFamily="34" charset="-122"/>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119630" cy="299085"/>
          </a:xfrm>
          <a:prstGeom prst="rect">
            <a:avLst/>
          </a:prstGeom>
          <a:noFill/>
        </p:spPr>
        <p:txBody>
          <a:bodyPr wrap="none" rtlCol="0">
            <a:spAutoFit/>
          </a:bodyPr>
          <a:lstStyle/>
          <a:p>
            <a:r>
              <a:rPr lang="zh-CN" altLang="en-US" sz="1350" dirty="0" smtClean="0">
                <a:solidFill>
                  <a:prstClr val="white"/>
                </a:solidFill>
              </a:rPr>
              <a:t>第十章 深度学习前沿发展</a:t>
            </a:r>
            <a:endParaRPr lang="zh-CN" altLang="en-US" sz="1350" dirty="0">
              <a:solidFill>
                <a:prstClr val="white"/>
              </a:solidFill>
            </a:endParaRPr>
          </a:p>
        </p:txBody>
      </p:sp>
      <p:pic>
        <p:nvPicPr>
          <p:cNvPr id="28" name="27 Imagen"/>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0"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sz="1200" b="1" dirty="0" smtClean="0">
                <a:solidFill>
                  <a:schemeClr val="bg1">
                    <a:lumMod val="50000"/>
                  </a:schemeClr>
                </a:solidFill>
                <a:sym typeface="+mn-ea"/>
              </a:rPr>
              <a:t>29</a:t>
            </a:r>
            <a:endParaRPr lang="es-ES" altLang="zh-CN" sz="1200" b="1" dirty="0">
              <a:solidFill>
                <a:schemeClr val="bg1">
                  <a:lumMod val="50000"/>
                </a:schemeClr>
              </a:solidFill>
            </a:endParaRPr>
          </a:p>
        </p:txBody>
      </p:sp>
      <p:pic>
        <p:nvPicPr>
          <p:cNvPr id="3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2" name="矩形 11"/>
          <p:cNvSpPr/>
          <p:nvPr/>
        </p:nvSpPr>
        <p:spPr>
          <a:xfrm>
            <a:off x="452232" y="889323"/>
            <a:ext cx="2339975" cy="337185"/>
          </a:xfrm>
          <a:prstGeom prst="rect">
            <a:avLst/>
          </a:prstGeom>
        </p:spPr>
        <p:txBody>
          <a:bodyPr wrap="none">
            <a:spAutoFit/>
          </a:bodyPr>
          <a:lstStyle/>
          <a:p>
            <a:r>
              <a:rPr lang="en-US" altLang="zh-CN" sz="1600" b="1" dirty="0" smtClean="0">
                <a:solidFill>
                  <a:srgbClr val="3D89BC"/>
                </a:solidFill>
              </a:rPr>
              <a:t>3</a:t>
            </a:r>
            <a:r>
              <a:rPr lang="zh-CN" altLang="zh-CN" sz="1600" b="1" dirty="0" smtClean="0">
                <a:solidFill>
                  <a:srgbClr val="3D89BC"/>
                </a:solidFill>
              </a:rPr>
              <a:t>．迁移学习的应用场景</a:t>
            </a:r>
            <a:endParaRPr lang="zh-CN" altLang="zh-CN" sz="1600" b="1" dirty="0">
              <a:solidFill>
                <a:srgbClr val="3D89BC"/>
              </a:solidFill>
            </a:endParaRPr>
          </a:p>
        </p:txBody>
      </p:sp>
      <p:sp>
        <p:nvSpPr>
          <p:cNvPr id="25" name="矩形 24"/>
          <p:cNvSpPr/>
          <p:nvPr/>
        </p:nvSpPr>
        <p:spPr>
          <a:xfrm flipH="1">
            <a:off x="451846" y="1517506"/>
            <a:ext cx="1683697" cy="57743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dirty="0"/>
              <a:t>从模拟中学习</a:t>
            </a:r>
            <a:endParaRPr lang="zh-CN" altLang="en-US" dirty="0"/>
          </a:p>
        </p:txBody>
      </p:sp>
      <p:sp>
        <p:nvSpPr>
          <p:cNvPr id="26" name="矩形 25"/>
          <p:cNvSpPr/>
          <p:nvPr/>
        </p:nvSpPr>
        <p:spPr>
          <a:xfrm flipH="1">
            <a:off x="2483986" y="1517429"/>
            <a:ext cx="1683697" cy="57743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dirty="0"/>
              <a:t>域适应</a:t>
            </a:r>
            <a:endParaRPr lang="zh-CN" altLang="en-US" dirty="0"/>
          </a:p>
        </p:txBody>
      </p:sp>
      <p:sp>
        <p:nvSpPr>
          <p:cNvPr id="34" name="矩形 33"/>
          <p:cNvSpPr/>
          <p:nvPr/>
        </p:nvSpPr>
        <p:spPr>
          <a:xfrm flipH="1">
            <a:off x="4547721" y="1517429"/>
            <a:ext cx="1683697" cy="57743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dirty="0"/>
              <a:t>跨语言迁移知识</a:t>
            </a:r>
            <a:endParaRPr lang="zh-CN" altLang="en-US" dirty="0"/>
          </a:p>
        </p:txBody>
      </p:sp>
      <p:sp>
        <p:nvSpPr>
          <p:cNvPr id="27" name="矩形 26"/>
          <p:cNvSpPr/>
          <p:nvPr/>
        </p:nvSpPr>
        <p:spPr>
          <a:xfrm flipH="1">
            <a:off x="6629886" y="1517429"/>
            <a:ext cx="1683697" cy="5774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dirty="0"/>
              <a:t>深度学习的</a:t>
            </a:r>
            <a:r>
              <a:rPr lang="en-US" altLang="zh-CN" dirty="0"/>
              <a:t>fine-tuning</a:t>
            </a:r>
            <a:endParaRPr lang="en-US" altLang="zh-CN" dirty="0"/>
          </a:p>
        </p:txBody>
      </p:sp>
      <p:sp>
        <p:nvSpPr>
          <p:cNvPr id="35" name="矩形 34"/>
          <p:cNvSpPr/>
          <p:nvPr/>
        </p:nvSpPr>
        <p:spPr>
          <a:xfrm>
            <a:off x="442463" y="2498754"/>
            <a:ext cx="1683697" cy="2552700"/>
          </a:xfrm>
          <a:prstGeom prst="rect">
            <a:avLst/>
          </a:prstGeom>
          <a:noFill/>
          <a:ln>
            <a:solidFill>
              <a:srgbClr val="3D89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CN" sz="1600" dirty="0" smtClean="0">
                <a:solidFill>
                  <a:schemeClr val="tx1">
                    <a:lumMod val="75000"/>
                    <a:lumOff val="25000"/>
                  </a:schemeClr>
                </a:solidFill>
                <a:sym typeface="+mn-ea"/>
              </a:rPr>
              <a:t>从模拟中学习并将学到的知识应用在现实世界</a:t>
            </a:r>
            <a:r>
              <a:rPr lang="zh-CN" altLang="zh-CN" sz="1600" dirty="0" smtClean="0">
                <a:solidFill>
                  <a:schemeClr val="tx1">
                    <a:lumMod val="75000"/>
                    <a:lumOff val="25000"/>
                  </a:schemeClr>
                </a:solidFill>
                <a:sym typeface="+mn-ea"/>
              </a:rPr>
              <a:t>。例如自动驾驶汽车。</a:t>
            </a:r>
            <a:endParaRPr lang="en-US" altLang="zh-CN" sz="1600" dirty="0" smtClean="0">
              <a:solidFill>
                <a:schemeClr val="tx1">
                  <a:lumMod val="75000"/>
                  <a:lumOff val="25000"/>
                </a:schemeClr>
              </a:solidFill>
              <a:sym typeface="+mn-ea"/>
            </a:endParaRPr>
          </a:p>
        </p:txBody>
      </p:sp>
      <p:sp>
        <p:nvSpPr>
          <p:cNvPr id="38" name="矩形 37"/>
          <p:cNvSpPr/>
          <p:nvPr/>
        </p:nvSpPr>
        <p:spPr>
          <a:xfrm>
            <a:off x="2499863" y="2498754"/>
            <a:ext cx="1683697" cy="2552700"/>
          </a:xfrm>
          <a:prstGeom prst="rect">
            <a:avLst/>
          </a:prstGeom>
          <a:noFill/>
          <a:ln>
            <a:solidFill>
              <a:srgbClr val="3D89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CN" sz="1600" dirty="0" smtClean="0">
                <a:solidFill>
                  <a:schemeClr val="tx1">
                    <a:lumMod val="75000"/>
                    <a:lumOff val="25000"/>
                  </a:schemeClr>
                </a:solidFill>
                <a:sym typeface="+mn-ea"/>
              </a:rPr>
              <a:t>域适应在视觉中是一个常规的需求</a:t>
            </a:r>
            <a:r>
              <a:rPr lang="zh-CN" altLang="zh-CN" sz="1600" dirty="0" smtClean="0">
                <a:solidFill>
                  <a:schemeClr val="tx1">
                    <a:lumMod val="75000"/>
                    <a:lumOff val="25000"/>
                  </a:schemeClr>
                </a:solidFill>
                <a:sym typeface="+mn-ea"/>
              </a:rPr>
              <a:t>。另一个常见的域适应场景涉及到适应不同的文本类型。</a:t>
            </a:r>
            <a:endParaRPr lang="zh-CN" altLang="zh-CN" sz="1600" dirty="0" smtClean="0">
              <a:solidFill>
                <a:schemeClr val="tx1">
                  <a:lumMod val="75000"/>
                  <a:lumOff val="25000"/>
                </a:schemeClr>
              </a:solidFill>
              <a:sym typeface="+mn-ea"/>
            </a:endParaRPr>
          </a:p>
        </p:txBody>
      </p:sp>
      <p:sp>
        <p:nvSpPr>
          <p:cNvPr id="39" name="矩形 38"/>
          <p:cNvSpPr/>
          <p:nvPr/>
        </p:nvSpPr>
        <p:spPr>
          <a:xfrm>
            <a:off x="4547738" y="2498754"/>
            <a:ext cx="1683697" cy="2552700"/>
          </a:xfrm>
          <a:prstGeom prst="rect">
            <a:avLst/>
          </a:prstGeom>
          <a:noFill/>
          <a:ln>
            <a:solidFill>
              <a:srgbClr val="3D89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CN" sz="1600" dirty="0" smtClean="0">
                <a:solidFill>
                  <a:schemeClr val="tx1">
                    <a:lumMod val="75000"/>
                    <a:lumOff val="25000"/>
                  </a:schemeClr>
                </a:solidFill>
                <a:sym typeface="+mn-ea"/>
              </a:rPr>
              <a:t>将知识从一种语言迁移到另一种语言</a:t>
            </a:r>
            <a:r>
              <a:rPr lang="zh-CN" altLang="zh-CN" sz="1600" dirty="0" smtClean="0">
                <a:solidFill>
                  <a:schemeClr val="tx1">
                    <a:lumMod val="75000"/>
                    <a:lumOff val="25000"/>
                  </a:schemeClr>
                </a:solidFill>
                <a:sym typeface="+mn-ea"/>
              </a:rPr>
              <a:t>。以 zero-shot学习方法进行翻译为例，此方法在该域取得了快速的进步。</a:t>
            </a:r>
            <a:endParaRPr lang="zh-CN" altLang="zh-CN" sz="1600" dirty="0" smtClean="0">
              <a:solidFill>
                <a:schemeClr val="tx1">
                  <a:lumMod val="75000"/>
                  <a:lumOff val="25000"/>
                </a:schemeClr>
              </a:solidFill>
              <a:sym typeface="+mn-ea"/>
            </a:endParaRPr>
          </a:p>
        </p:txBody>
      </p:sp>
      <p:sp>
        <p:nvSpPr>
          <p:cNvPr id="40" name="矩形 39"/>
          <p:cNvSpPr/>
          <p:nvPr/>
        </p:nvSpPr>
        <p:spPr>
          <a:xfrm>
            <a:off x="6629903" y="2498754"/>
            <a:ext cx="1683697" cy="2552700"/>
          </a:xfrm>
          <a:prstGeom prst="rect">
            <a:avLst/>
          </a:prstGeom>
          <a:noFill/>
          <a:ln>
            <a:solidFill>
              <a:srgbClr val="3D89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CN" sz="1600" dirty="0" smtClean="0">
                <a:solidFill>
                  <a:schemeClr val="tx1">
                    <a:lumMod val="75000"/>
                    <a:lumOff val="25000"/>
                  </a:schemeClr>
                </a:solidFill>
                <a:sym typeface="+mn-ea"/>
              </a:rPr>
              <a:t>迁移学习在深度学习中的fine-tuning，即微调。微调的意思是稍微调整一下</a:t>
            </a:r>
            <a:r>
              <a:rPr lang="zh-CN" altLang="zh-CN" sz="1600" dirty="0" smtClean="0">
                <a:solidFill>
                  <a:schemeClr val="tx1">
                    <a:lumMod val="75000"/>
                    <a:lumOff val="25000"/>
                  </a:schemeClr>
                </a:solidFill>
                <a:sym typeface="+mn-ea"/>
              </a:rPr>
              <a:t>。</a:t>
            </a:r>
            <a:endParaRPr lang="zh-CN" altLang="en-US" sz="1600" dirty="0" smtClean="0">
              <a:solidFill>
                <a:schemeClr val="tx1">
                  <a:lumMod val="75000"/>
                  <a:lumOff val="25000"/>
                </a:schemeClr>
              </a:solidFill>
              <a:sym typeface="+mn-ea"/>
            </a:endParaRPr>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4715</Words>
  <Application>WPS 演示</Application>
  <PresentationFormat>全屏显示(4:3)</PresentationFormat>
  <Paragraphs>442</Paragraphs>
  <Slides>26</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26</vt:i4>
      </vt:variant>
    </vt:vector>
  </HeadingPairs>
  <TitlesOfParts>
    <vt:vector size="34" baseType="lpstr">
      <vt:lpstr>Arial</vt:lpstr>
      <vt:lpstr>宋体</vt:lpstr>
      <vt:lpstr>Wingdings</vt:lpstr>
      <vt:lpstr>微软雅黑</vt:lpstr>
      <vt:lpstr>Arial Unicode MS</vt:lpstr>
      <vt:lpstr>Calibri</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http://www.deepbbs.org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cstor</dc:creator>
  <cp:lastModifiedBy>繁华忧伤</cp:lastModifiedBy>
  <cp:revision>396</cp:revision>
  <dcterms:created xsi:type="dcterms:W3CDTF">2015-11-23T03:31:00Z</dcterms:created>
  <dcterms:modified xsi:type="dcterms:W3CDTF">2018-12-25T08:16:03Z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