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593" r:id="rId3"/>
    <p:sldId id="446" r:id="rId4"/>
    <p:sldId id="547" r:id="rId5"/>
    <p:sldId id="546" r:id="rId6"/>
    <p:sldId id="548" r:id="rId7"/>
    <p:sldId id="566" r:id="rId8"/>
    <p:sldId id="551" r:id="rId9"/>
    <p:sldId id="552" r:id="rId10"/>
    <p:sldId id="567" r:id="rId11"/>
    <p:sldId id="553" r:id="rId12"/>
    <p:sldId id="554" r:id="rId13"/>
    <p:sldId id="555" r:id="rId14"/>
    <p:sldId id="556" r:id="rId15"/>
    <p:sldId id="557" r:id="rId16"/>
    <p:sldId id="558" r:id="rId17"/>
    <p:sldId id="559" r:id="rId18"/>
    <p:sldId id="560" r:id="rId19"/>
    <p:sldId id="561" r:id="rId20"/>
    <p:sldId id="568" r:id="rId21"/>
    <p:sldId id="563" r:id="rId22"/>
    <p:sldId id="564" r:id="rId23"/>
    <p:sldId id="565" r:id="rId24"/>
    <p:sldId id="592" r:id="rId25"/>
    <p:sldId id="637" r:id="rId26"/>
    <p:sldId id="638" r:id="rId27"/>
    <p:sldId id="639" r:id="rId28"/>
    <p:sldId id="642" r:id="rId29"/>
    <p:sldId id="591"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404040"/>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853" autoAdjust="0"/>
    <p:restoredTop sz="96429" autoAdjust="0"/>
  </p:normalViewPr>
  <p:slideViewPr>
    <p:cSldViewPr snapToGrid="0" showGuides="1">
      <p:cViewPr varScale="1">
        <p:scale>
          <a:sx n="85" d="100"/>
          <a:sy n="85" d="100"/>
        </p:scale>
        <p:origin x="-924" y="-96"/>
      </p:cViewPr>
      <p:guideLst>
        <p:guide orient="horz" pos="4034"/>
        <p:guide orient="horz" pos="1442"/>
        <p:guide orient="horz" pos="667"/>
        <p:guide pos="1880"/>
        <p:guide pos="175"/>
        <p:guide pos="5537"/>
        <p:guide pos="1194"/>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722"/>
        <p:guide pos="220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4CCE252-96DC-4364-B6D8-D604A68ECA2D}"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zh-CN" altLang="en-US"/>
        </a:p>
      </dgm:t>
    </dgm:pt>
    <dgm:pt modelId="{E282234F-EE42-470C-8C43-8A78EA6E63BD}">
      <dgm:prSet phldrT="[文本]" custT="1"/>
      <dgm:spPr>
        <a:solidFill>
          <a:srgbClr val="3D89BC"/>
        </a:solidFill>
      </dgm:spPr>
      <dgm:t>
        <a:bodyPr/>
        <a:lstStyle/>
        <a:p>
          <a:r>
            <a:rPr lang="en-US" altLang="zh-CN" sz="2800" dirty="0" smtClean="0"/>
            <a:t>1</a:t>
          </a:r>
          <a:endParaRPr lang="zh-CN" altLang="en-US" sz="2800" dirty="0"/>
        </a:p>
      </dgm:t>
    </dgm:pt>
    <dgm:pt modelId="{0F0101BD-80A9-4497-9FEA-7F8C4F1F44F5}" cxnId="{E93BE210-42C2-4E0C-B34F-2D726884D47A}" type="parTrans">
      <dgm:prSet/>
      <dgm:spPr/>
      <dgm:t>
        <a:bodyPr/>
        <a:lstStyle/>
        <a:p>
          <a:endParaRPr lang="zh-CN" altLang="en-US"/>
        </a:p>
      </dgm:t>
    </dgm:pt>
    <dgm:pt modelId="{03390D32-013B-471D-B22A-F6682B7463DF}" cxnId="{E93BE210-42C2-4E0C-B34F-2D726884D47A}" type="sibTrans">
      <dgm:prSet/>
      <dgm:spPr/>
      <dgm:t>
        <a:bodyPr/>
        <a:lstStyle/>
        <a:p>
          <a:endParaRPr lang="zh-CN" altLang="en-US"/>
        </a:p>
      </dgm:t>
    </dgm:pt>
    <dgm:pt modelId="{9E4DC953-3A44-4552-B8C7-F5CD3C31F9E0}">
      <dgm:prSet phldrT="[文本]" custT="1"/>
      <dgm:spPr/>
      <dgm:t>
        <a:bodyPr/>
        <a:lstStyle/>
        <a:p>
          <a:r>
            <a:rPr lang="zh-CN" sz="1200" dirty="0" smtClean="0"/>
            <a:t>符号主义</a:t>
          </a:r>
          <a:r>
            <a:rPr lang="en-US" sz="1200" dirty="0" smtClean="0"/>
            <a:t>(</a:t>
          </a:r>
          <a:r>
            <a:rPr lang="en-US" sz="1200" dirty="0" err="1" smtClean="0"/>
            <a:t>symbolicism</a:t>
          </a:r>
          <a:r>
            <a:rPr lang="en-US" sz="1200" dirty="0" smtClean="0"/>
            <a:t>)</a:t>
          </a:r>
          <a:r>
            <a:rPr lang="zh-CN" sz="1200" dirty="0" smtClean="0"/>
            <a:t>源于数理逻辑，认为智能产生于大脑的抽象思维、主观意识过程，例如数学推导、概念化的知识表示、模型语义推理。</a:t>
          </a:r>
          <a:endParaRPr lang="zh-CN" altLang="en-US" sz="1600" dirty="0"/>
        </a:p>
      </dgm:t>
    </dgm:pt>
    <dgm:pt modelId="{4E7F57CA-C3C3-4E05-93CD-2C653C444F98}" cxnId="{2910EFEF-1AE5-48DC-87D9-9E48D95053DB}" type="parTrans">
      <dgm:prSet/>
      <dgm:spPr/>
      <dgm:t>
        <a:bodyPr/>
        <a:lstStyle/>
        <a:p>
          <a:endParaRPr lang="zh-CN" altLang="en-US"/>
        </a:p>
      </dgm:t>
    </dgm:pt>
    <dgm:pt modelId="{1D61F924-9806-40B4-B45A-EF04D7A30D17}" cxnId="{2910EFEF-1AE5-48DC-87D9-9E48D95053DB}" type="sibTrans">
      <dgm:prSet/>
      <dgm:spPr/>
      <dgm:t>
        <a:bodyPr/>
        <a:lstStyle/>
        <a:p>
          <a:endParaRPr lang="zh-CN" altLang="en-US"/>
        </a:p>
      </dgm:t>
    </dgm:pt>
    <dgm:pt modelId="{7151C9E7-DA04-4C8C-9636-B0BD18DF90EF}">
      <dgm:prSet phldrT="[文本]" custT="1"/>
      <dgm:spPr>
        <a:solidFill>
          <a:srgbClr val="3D89BC"/>
        </a:solidFill>
      </dgm:spPr>
      <dgm:t>
        <a:bodyPr/>
        <a:lstStyle/>
        <a:p>
          <a:r>
            <a:rPr lang="en-US" altLang="zh-CN" sz="2800" dirty="0" smtClean="0"/>
            <a:t>2</a:t>
          </a:r>
          <a:endParaRPr lang="zh-CN" altLang="en-US" sz="2800" dirty="0"/>
        </a:p>
      </dgm:t>
    </dgm:pt>
    <dgm:pt modelId="{09F12B68-5361-4AFA-B891-0382200FE95A}" cxnId="{A4CFC5BB-812D-4AD2-A37B-2136CD3DBC96}" type="parTrans">
      <dgm:prSet/>
      <dgm:spPr/>
      <dgm:t>
        <a:bodyPr/>
        <a:lstStyle/>
        <a:p>
          <a:endParaRPr lang="zh-CN" altLang="en-US"/>
        </a:p>
      </dgm:t>
    </dgm:pt>
    <dgm:pt modelId="{62F53C71-1305-4794-9A2A-476F49D45127}" cxnId="{A4CFC5BB-812D-4AD2-A37B-2136CD3DBC96}" type="sibTrans">
      <dgm:prSet/>
      <dgm:spPr/>
      <dgm:t>
        <a:bodyPr/>
        <a:lstStyle/>
        <a:p>
          <a:endParaRPr lang="zh-CN" altLang="en-US"/>
        </a:p>
      </dgm:t>
    </dgm:pt>
    <dgm:pt modelId="{15DF4843-0728-4925-B82A-B9B58423BF78}">
      <dgm:prSet phldrT="[文本]" custT="1"/>
      <dgm:spPr/>
      <dgm:t>
        <a:bodyPr/>
        <a:lstStyle/>
        <a:p>
          <a:r>
            <a:rPr lang="zh-CN" sz="1200" smtClean="0"/>
            <a:t>连接主义</a:t>
          </a:r>
          <a:r>
            <a:rPr lang="en-US" sz="1200" smtClean="0"/>
            <a:t>(connectionism)</a:t>
          </a:r>
          <a:r>
            <a:rPr lang="zh-CN" sz="1200" smtClean="0"/>
            <a:t>源于仿生学，认为智能产生于大脑神经元之间的相互作用及信息往来的学习与统计过程，例如视觉听觉等基于大脑皮层神经网络的下意识的感知处理。</a:t>
          </a:r>
          <a:endParaRPr lang="zh-CN" altLang="en-US" sz="1000" dirty="0"/>
        </a:p>
      </dgm:t>
    </dgm:pt>
    <dgm:pt modelId="{9A2632F6-CF60-48D6-95DA-D2D3CFFCE684}" cxnId="{4E291151-0E86-486D-BCA1-BA1C8B0D5675}" type="parTrans">
      <dgm:prSet/>
      <dgm:spPr/>
      <dgm:t>
        <a:bodyPr/>
        <a:lstStyle/>
        <a:p>
          <a:endParaRPr lang="zh-CN" altLang="en-US"/>
        </a:p>
      </dgm:t>
    </dgm:pt>
    <dgm:pt modelId="{74AE5974-EE46-4FC1-A862-92530231AFF0}" cxnId="{4E291151-0E86-486D-BCA1-BA1C8B0D5675}" type="sibTrans">
      <dgm:prSet/>
      <dgm:spPr/>
      <dgm:t>
        <a:bodyPr/>
        <a:lstStyle/>
        <a:p>
          <a:endParaRPr lang="zh-CN" altLang="en-US"/>
        </a:p>
      </dgm:t>
    </dgm:pt>
    <dgm:pt modelId="{8BC944EC-EDD2-4CD8-9003-4B53A31EE3CB}">
      <dgm:prSet phldrT="[文本]" custT="1"/>
      <dgm:spPr>
        <a:solidFill>
          <a:srgbClr val="3D89BC"/>
        </a:solidFill>
      </dgm:spPr>
      <dgm:t>
        <a:bodyPr/>
        <a:lstStyle/>
        <a:p>
          <a:r>
            <a:rPr lang="en-US" altLang="zh-CN" sz="2800" dirty="0" smtClean="0"/>
            <a:t>3</a:t>
          </a:r>
          <a:endParaRPr lang="zh-CN" altLang="en-US" sz="2800" dirty="0"/>
        </a:p>
      </dgm:t>
    </dgm:pt>
    <dgm:pt modelId="{D836D31E-E363-4B02-9BE7-0568DAE86231}" cxnId="{1CB0A032-AEFA-402B-AB42-57DFB6DF3303}" type="parTrans">
      <dgm:prSet/>
      <dgm:spPr/>
      <dgm:t>
        <a:bodyPr/>
        <a:lstStyle/>
        <a:p>
          <a:endParaRPr lang="zh-CN" altLang="en-US"/>
        </a:p>
      </dgm:t>
    </dgm:pt>
    <dgm:pt modelId="{A86A5730-D298-4A3E-A2E3-7B8869E76B3E}" cxnId="{1CB0A032-AEFA-402B-AB42-57DFB6DF3303}" type="sibTrans">
      <dgm:prSet/>
      <dgm:spPr/>
      <dgm:t>
        <a:bodyPr/>
        <a:lstStyle/>
        <a:p>
          <a:endParaRPr lang="zh-CN" altLang="en-US"/>
        </a:p>
      </dgm:t>
    </dgm:pt>
    <dgm:pt modelId="{EDE2119E-7725-4E73-B0DB-5E9CD5644412}">
      <dgm:prSet phldrT="[文本]" custT="1"/>
      <dgm:spPr/>
      <dgm:t>
        <a:bodyPr/>
        <a:lstStyle/>
        <a:p>
          <a:r>
            <a:rPr lang="zh-CN" sz="1200" dirty="0" smtClean="0"/>
            <a:t>行为主义</a:t>
          </a:r>
          <a:r>
            <a:rPr lang="en-US" sz="1200" dirty="0" smtClean="0"/>
            <a:t>(</a:t>
          </a:r>
          <a:r>
            <a:rPr lang="en-US" sz="1200" dirty="0" err="1" smtClean="0"/>
            <a:t>actionism</a:t>
          </a:r>
          <a:r>
            <a:rPr lang="en-US" sz="1200" dirty="0" smtClean="0"/>
            <a:t>)</a:t>
          </a:r>
          <a:r>
            <a:rPr lang="zh-CN" sz="1200" dirty="0" smtClean="0"/>
            <a:t>源于心理学与控制论。认为智能是产生于主体与环境的交互过程。基于可观测的具体的行为活动，以控制论及感知</a:t>
          </a:r>
          <a:r>
            <a:rPr lang="en-US" sz="1200" dirty="0" smtClean="0"/>
            <a:t>-</a:t>
          </a:r>
          <a:r>
            <a:rPr lang="zh-CN" sz="1200" dirty="0" smtClean="0"/>
            <a:t>动作型控制系统为基础，摒弃了内省的思维过程，而把智能的研究建立在可观测的具体的行为活动基础上。</a:t>
          </a:r>
          <a:endParaRPr lang="zh-CN" altLang="en-US" sz="1200" dirty="0"/>
        </a:p>
      </dgm:t>
    </dgm:pt>
    <dgm:pt modelId="{F6E2E949-37C3-4DED-886C-4E9E8712B314}" cxnId="{BAE15588-ED7B-4E82-A7BD-D0A5BB187842}" type="parTrans">
      <dgm:prSet/>
      <dgm:spPr/>
      <dgm:t>
        <a:bodyPr/>
        <a:lstStyle/>
        <a:p>
          <a:endParaRPr lang="zh-CN" altLang="en-US"/>
        </a:p>
      </dgm:t>
    </dgm:pt>
    <dgm:pt modelId="{0D1D188C-B9EA-4513-947F-52E2CD62AA15}" cxnId="{BAE15588-ED7B-4E82-A7BD-D0A5BB187842}" type="sibTrans">
      <dgm:prSet/>
      <dgm:spPr/>
      <dgm:t>
        <a:bodyPr/>
        <a:lstStyle/>
        <a:p>
          <a:endParaRPr lang="zh-CN" altLang="en-US"/>
        </a:p>
      </dgm:t>
    </dgm:pt>
    <dgm:pt modelId="{21108766-401C-48A1-AFBA-32140676E058}" type="pres">
      <dgm:prSet presAssocID="{44CCE252-96DC-4364-B6D8-D604A68ECA2D}" presName="linearFlow" presStyleCnt="0">
        <dgm:presLayoutVars>
          <dgm:dir/>
          <dgm:animLvl val="lvl"/>
          <dgm:resizeHandles val="exact"/>
        </dgm:presLayoutVars>
      </dgm:prSet>
      <dgm:spPr/>
      <dgm:t>
        <a:bodyPr/>
        <a:lstStyle/>
        <a:p>
          <a:endParaRPr lang="zh-CN" altLang="en-US"/>
        </a:p>
      </dgm:t>
    </dgm:pt>
    <dgm:pt modelId="{08324E8C-E7E4-48DC-943A-D5DFAD6A33C2}" type="pres">
      <dgm:prSet presAssocID="{E282234F-EE42-470C-8C43-8A78EA6E63BD}" presName="composite" presStyleCnt="0"/>
      <dgm:spPr/>
    </dgm:pt>
    <dgm:pt modelId="{8D40D3E1-C55B-4451-BD13-6C4BBCFB59C4}" type="pres">
      <dgm:prSet presAssocID="{E282234F-EE42-470C-8C43-8A78EA6E63BD}" presName="parentText" presStyleLbl="alignNode1" presStyleIdx="0" presStyleCnt="3">
        <dgm:presLayoutVars>
          <dgm:chMax val="1"/>
          <dgm:bulletEnabled val="1"/>
        </dgm:presLayoutVars>
      </dgm:prSet>
      <dgm:spPr/>
      <dgm:t>
        <a:bodyPr/>
        <a:lstStyle/>
        <a:p>
          <a:endParaRPr lang="zh-CN" altLang="en-US"/>
        </a:p>
      </dgm:t>
    </dgm:pt>
    <dgm:pt modelId="{565D165C-FB6D-4F91-B721-4130AF3F3A99}" type="pres">
      <dgm:prSet presAssocID="{E282234F-EE42-470C-8C43-8A78EA6E63BD}" presName="descendantText" presStyleLbl="alignAcc1" presStyleIdx="0" presStyleCnt="3">
        <dgm:presLayoutVars>
          <dgm:bulletEnabled val="1"/>
        </dgm:presLayoutVars>
      </dgm:prSet>
      <dgm:spPr/>
      <dgm:t>
        <a:bodyPr/>
        <a:lstStyle/>
        <a:p>
          <a:endParaRPr lang="zh-CN" altLang="en-US"/>
        </a:p>
      </dgm:t>
    </dgm:pt>
    <dgm:pt modelId="{00FCDB02-AA92-4961-89F7-300473F61CD5}" type="pres">
      <dgm:prSet presAssocID="{03390D32-013B-471D-B22A-F6682B7463DF}" presName="sp" presStyleCnt="0"/>
      <dgm:spPr/>
    </dgm:pt>
    <dgm:pt modelId="{B1EA2659-1B43-4B23-A825-5B082B4578AC}" type="pres">
      <dgm:prSet presAssocID="{7151C9E7-DA04-4C8C-9636-B0BD18DF90EF}" presName="composite" presStyleCnt="0"/>
      <dgm:spPr/>
    </dgm:pt>
    <dgm:pt modelId="{2B022DE4-2826-4456-A48A-9C64F75641DF}" type="pres">
      <dgm:prSet presAssocID="{7151C9E7-DA04-4C8C-9636-B0BD18DF90EF}" presName="parentText" presStyleLbl="alignNode1" presStyleIdx="1" presStyleCnt="3">
        <dgm:presLayoutVars>
          <dgm:chMax val="1"/>
          <dgm:bulletEnabled val="1"/>
        </dgm:presLayoutVars>
      </dgm:prSet>
      <dgm:spPr/>
      <dgm:t>
        <a:bodyPr/>
        <a:lstStyle/>
        <a:p>
          <a:endParaRPr lang="zh-CN" altLang="en-US"/>
        </a:p>
      </dgm:t>
    </dgm:pt>
    <dgm:pt modelId="{A962E1B6-CC9D-4F15-B0B8-9350163A20CC}" type="pres">
      <dgm:prSet presAssocID="{7151C9E7-DA04-4C8C-9636-B0BD18DF90EF}" presName="descendantText" presStyleLbl="alignAcc1" presStyleIdx="1" presStyleCnt="3">
        <dgm:presLayoutVars>
          <dgm:bulletEnabled val="1"/>
        </dgm:presLayoutVars>
      </dgm:prSet>
      <dgm:spPr/>
      <dgm:t>
        <a:bodyPr/>
        <a:lstStyle/>
        <a:p>
          <a:endParaRPr lang="zh-CN" altLang="en-US"/>
        </a:p>
      </dgm:t>
    </dgm:pt>
    <dgm:pt modelId="{BDA0193A-A764-4826-9DB4-EC8AB02A4980}" type="pres">
      <dgm:prSet presAssocID="{62F53C71-1305-4794-9A2A-476F49D45127}" presName="sp" presStyleCnt="0"/>
      <dgm:spPr/>
    </dgm:pt>
    <dgm:pt modelId="{9F360C30-B333-4B83-81A8-92D0DCCB742F}" type="pres">
      <dgm:prSet presAssocID="{8BC944EC-EDD2-4CD8-9003-4B53A31EE3CB}" presName="composite" presStyleCnt="0"/>
      <dgm:spPr/>
    </dgm:pt>
    <dgm:pt modelId="{08B9CE72-FD6B-4FC5-9809-34B2EC5598DE}" type="pres">
      <dgm:prSet presAssocID="{8BC944EC-EDD2-4CD8-9003-4B53A31EE3CB}" presName="parentText" presStyleLbl="alignNode1" presStyleIdx="2" presStyleCnt="3">
        <dgm:presLayoutVars>
          <dgm:chMax val="1"/>
          <dgm:bulletEnabled val="1"/>
        </dgm:presLayoutVars>
      </dgm:prSet>
      <dgm:spPr/>
      <dgm:t>
        <a:bodyPr/>
        <a:lstStyle/>
        <a:p>
          <a:endParaRPr lang="zh-CN" altLang="en-US"/>
        </a:p>
      </dgm:t>
    </dgm:pt>
    <dgm:pt modelId="{48819065-0B0E-41E9-AA52-2A4EBB79C908}" type="pres">
      <dgm:prSet presAssocID="{8BC944EC-EDD2-4CD8-9003-4B53A31EE3CB}" presName="descendantText" presStyleLbl="alignAcc1" presStyleIdx="2" presStyleCnt="3">
        <dgm:presLayoutVars>
          <dgm:bulletEnabled val="1"/>
        </dgm:presLayoutVars>
      </dgm:prSet>
      <dgm:spPr/>
      <dgm:t>
        <a:bodyPr/>
        <a:lstStyle/>
        <a:p>
          <a:endParaRPr lang="zh-CN" altLang="en-US"/>
        </a:p>
      </dgm:t>
    </dgm:pt>
  </dgm:ptLst>
  <dgm:cxnLst>
    <dgm:cxn modelId="{B93B6974-B9B0-44D4-B6DD-EBEDA6D61312}" type="presOf" srcId="{E282234F-EE42-470C-8C43-8A78EA6E63BD}" destId="{8D40D3E1-C55B-4451-BD13-6C4BBCFB59C4}" srcOrd="0" destOrd="0" presId="urn:microsoft.com/office/officeart/2005/8/layout/chevron2"/>
    <dgm:cxn modelId="{A8916CD4-307E-4145-AD9F-F7FD796FC979}" type="presOf" srcId="{8BC944EC-EDD2-4CD8-9003-4B53A31EE3CB}" destId="{08B9CE72-FD6B-4FC5-9809-34B2EC5598DE}" srcOrd="0" destOrd="0" presId="urn:microsoft.com/office/officeart/2005/8/layout/chevron2"/>
    <dgm:cxn modelId="{4E291151-0E86-486D-BCA1-BA1C8B0D5675}" srcId="{7151C9E7-DA04-4C8C-9636-B0BD18DF90EF}" destId="{15DF4843-0728-4925-B82A-B9B58423BF78}" srcOrd="0" destOrd="0" parTransId="{9A2632F6-CF60-48D6-95DA-D2D3CFFCE684}" sibTransId="{74AE5974-EE46-4FC1-A862-92530231AFF0}"/>
    <dgm:cxn modelId="{A4CFC5BB-812D-4AD2-A37B-2136CD3DBC96}" srcId="{44CCE252-96DC-4364-B6D8-D604A68ECA2D}" destId="{7151C9E7-DA04-4C8C-9636-B0BD18DF90EF}" srcOrd="1" destOrd="0" parTransId="{09F12B68-5361-4AFA-B891-0382200FE95A}" sibTransId="{62F53C71-1305-4794-9A2A-476F49D45127}"/>
    <dgm:cxn modelId="{BAE15588-ED7B-4E82-A7BD-D0A5BB187842}" srcId="{8BC944EC-EDD2-4CD8-9003-4B53A31EE3CB}" destId="{EDE2119E-7725-4E73-B0DB-5E9CD5644412}" srcOrd="0" destOrd="0" parTransId="{F6E2E949-37C3-4DED-886C-4E9E8712B314}" sibTransId="{0D1D188C-B9EA-4513-947F-52E2CD62AA15}"/>
    <dgm:cxn modelId="{118F88E3-0CAA-4611-AF6C-2286BB96CC09}" type="presOf" srcId="{9E4DC953-3A44-4552-B8C7-F5CD3C31F9E0}" destId="{565D165C-FB6D-4F91-B721-4130AF3F3A99}" srcOrd="0" destOrd="0" presId="urn:microsoft.com/office/officeart/2005/8/layout/chevron2"/>
    <dgm:cxn modelId="{2F3BB6F4-A2C7-4FA6-A568-8F34D5185FC0}" type="presOf" srcId="{44CCE252-96DC-4364-B6D8-D604A68ECA2D}" destId="{21108766-401C-48A1-AFBA-32140676E058}" srcOrd="0" destOrd="0" presId="urn:microsoft.com/office/officeart/2005/8/layout/chevron2"/>
    <dgm:cxn modelId="{310FFA9A-1526-4215-98E0-86D78B7B628D}" type="presOf" srcId="{15DF4843-0728-4925-B82A-B9B58423BF78}" destId="{A962E1B6-CC9D-4F15-B0B8-9350163A20CC}" srcOrd="0" destOrd="0" presId="urn:microsoft.com/office/officeart/2005/8/layout/chevron2"/>
    <dgm:cxn modelId="{E93BE210-42C2-4E0C-B34F-2D726884D47A}" srcId="{44CCE252-96DC-4364-B6D8-D604A68ECA2D}" destId="{E282234F-EE42-470C-8C43-8A78EA6E63BD}" srcOrd="0" destOrd="0" parTransId="{0F0101BD-80A9-4497-9FEA-7F8C4F1F44F5}" sibTransId="{03390D32-013B-471D-B22A-F6682B7463DF}"/>
    <dgm:cxn modelId="{1CB0A032-AEFA-402B-AB42-57DFB6DF3303}" srcId="{44CCE252-96DC-4364-B6D8-D604A68ECA2D}" destId="{8BC944EC-EDD2-4CD8-9003-4B53A31EE3CB}" srcOrd="2" destOrd="0" parTransId="{D836D31E-E363-4B02-9BE7-0568DAE86231}" sibTransId="{A86A5730-D298-4A3E-A2E3-7B8869E76B3E}"/>
    <dgm:cxn modelId="{7A362132-6804-40B5-AE3C-41F88FD3FFE8}" type="presOf" srcId="{7151C9E7-DA04-4C8C-9636-B0BD18DF90EF}" destId="{2B022DE4-2826-4456-A48A-9C64F75641DF}" srcOrd="0" destOrd="0" presId="urn:microsoft.com/office/officeart/2005/8/layout/chevron2"/>
    <dgm:cxn modelId="{66EA4876-5DE8-4CDB-A93A-AA6C78AE767B}" type="presOf" srcId="{EDE2119E-7725-4E73-B0DB-5E9CD5644412}" destId="{48819065-0B0E-41E9-AA52-2A4EBB79C908}" srcOrd="0" destOrd="0" presId="urn:microsoft.com/office/officeart/2005/8/layout/chevron2"/>
    <dgm:cxn modelId="{2910EFEF-1AE5-48DC-87D9-9E48D95053DB}" srcId="{E282234F-EE42-470C-8C43-8A78EA6E63BD}" destId="{9E4DC953-3A44-4552-B8C7-F5CD3C31F9E0}" srcOrd="0" destOrd="0" parTransId="{4E7F57CA-C3C3-4E05-93CD-2C653C444F98}" sibTransId="{1D61F924-9806-40B4-B45A-EF04D7A30D17}"/>
    <dgm:cxn modelId="{7A6438B5-20E7-4409-A283-8F9ACB3664ED}" type="presParOf" srcId="{21108766-401C-48A1-AFBA-32140676E058}" destId="{08324E8C-E7E4-48DC-943A-D5DFAD6A33C2}" srcOrd="0" destOrd="0" presId="urn:microsoft.com/office/officeart/2005/8/layout/chevron2"/>
    <dgm:cxn modelId="{879C8D05-EF9D-4CAB-A65B-3E404D1B610E}" type="presParOf" srcId="{08324E8C-E7E4-48DC-943A-D5DFAD6A33C2}" destId="{8D40D3E1-C55B-4451-BD13-6C4BBCFB59C4}" srcOrd="0" destOrd="0" presId="urn:microsoft.com/office/officeart/2005/8/layout/chevron2"/>
    <dgm:cxn modelId="{45BA25AC-8F36-4B41-BD26-BB1BEEBD0D10}" type="presParOf" srcId="{08324E8C-E7E4-48DC-943A-D5DFAD6A33C2}" destId="{565D165C-FB6D-4F91-B721-4130AF3F3A99}" srcOrd="1" destOrd="0" presId="urn:microsoft.com/office/officeart/2005/8/layout/chevron2"/>
    <dgm:cxn modelId="{07B321C2-B70E-4087-A509-E5ECEC1FDCD5}" type="presParOf" srcId="{21108766-401C-48A1-AFBA-32140676E058}" destId="{00FCDB02-AA92-4961-89F7-300473F61CD5}" srcOrd="1" destOrd="0" presId="urn:microsoft.com/office/officeart/2005/8/layout/chevron2"/>
    <dgm:cxn modelId="{942A8A53-D11B-4E5F-B70F-6052A1812E38}" type="presParOf" srcId="{21108766-401C-48A1-AFBA-32140676E058}" destId="{B1EA2659-1B43-4B23-A825-5B082B4578AC}" srcOrd="2" destOrd="0" presId="urn:microsoft.com/office/officeart/2005/8/layout/chevron2"/>
    <dgm:cxn modelId="{25BF56CC-8A30-4CC4-9DBE-F4C9E9A44D0D}" type="presParOf" srcId="{B1EA2659-1B43-4B23-A825-5B082B4578AC}" destId="{2B022DE4-2826-4456-A48A-9C64F75641DF}" srcOrd="0" destOrd="0" presId="urn:microsoft.com/office/officeart/2005/8/layout/chevron2"/>
    <dgm:cxn modelId="{5676FFD6-9997-453D-8EA1-45A20FFB3268}" type="presParOf" srcId="{B1EA2659-1B43-4B23-A825-5B082B4578AC}" destId="{A962E1B6-CC9D-4F15-B0B8-9350163A20CC}" srcOrd="1" destOrd="0" presId="urn:microsoft.com/office/officeart/2005/8/layout/chevron2"/>
    <dgm:cxn modelId="{F648546A-3D12-4A13-A2BA-D7A838EBE8CD}" type="presParOf" srcId="{21108766-401C-48A1-AFBA-32140676E058}" destId="{BDA0193A-A764-4826-9DB4-EC8AB02A4980}" srcOrd="3" destOrd="0" presId="urn:microsoft.com/office/officeart/2005/8/layout/chevron2"/>
    <dgm:cxn modelId="{A038BCED-07C7-4263-88C1-A4674B734367}" type="presParOf" srcId="{21108766-401C-48A1-AFBA-32140676E058}" destId="{9F360C30-B333-4B83-81A8-92D0DCCB742F}" srcOrd="4" destOrd="0" presId="urn:microsoft.com/office/officeart/2005/8/layout/chevron2"/>
    <dgm:cxn modelId="{D6412836-7695-4ADA-8340-D90B811148A9}" type="presParOf" srcId="{9F360C30-B333-4B83-81A8-92D0DCCB742F}" destId="{08B9CE72-FD6B-4FC5-9809-34B2EC5598DE}" srcOrd="0" destOrd="0" presId="urn:microsoft.com/office/officeart/2005/8/layout/chevron2"/>
    <dgm:cxn modelId="{E99441DB-BE89-417F-8220-0605319ECE10}" type="presParOf" srcId="{9F360C30-B333-4B83-81A8-92D0DCCB742F}" destId="{48819065-0B0E-41E9-AA52-2A4EBB79C90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40D3E1-C55B-4451-BD13-6C4BBCFB59C4}">
      <dsp:nvSpPr>
        <dsp:cNvPr id="0" name=""/>
        <dsp:cNvSpPr/>
      </dsp:nvSpPr>
      <dsp:spPr>
        <a:xfrm rot="5400000">
          <a:off x="-210750" y="214814"/>
          <a:ext cx="1405002" cy="983501"/>
        </a:xfrm>
        <a:prstGeom prst="chevron">
          <a:avLst/>
        </a:prstGeom>
        <a:solidFill>
          <a:srgbClr val="3D89B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kern="1200" dirty="0" smtClean="0"/>
            <a:t>1</a:t>
          </a:r>
          <a:endParaRPr lang="zh-CN" altLang="en-US" sz="2800" kern="1200" dirty="0"/>
        </a:p>
      </dsp:txBody>
      <dsp:txXfrm rot="5400000">
        <a:off x="-210750" y="214814"/>
        <a:ext cx="1405002" cy="983501"/>
      </dsp:txXfrm>
    </dsp:sp>
    <dsp:sp modelId="{565D165C-FB6D-4F91-B721-4130AF3F3A99}">
      <dsp:nvSpPr>
        <dsp:cNvPr id="0" name=""/>
        <dsp:cNvSpPr/>
      </dsp:nvSpPr>
      <dsp:spPr>
        <a:xfrm rot="5400000">
          <a:off x="3438005" y="-2450440"/>
          <a:ext cx="913731" cy="5822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sz="1200" kern="1200" dirty="0" smtClean="0"/>
            <a:t>符号主义</a:t>
          </a:r>
          <a:r>
            <a:rPr lang="en-US" sz="1200" kern="1200" dirty="0" smtClean="0"/>
            <a:t>(</a:t>
          </a:r>
          <a:r>
            <a:rPr lang="en-US" sz="1200" kern="1200" dirty="0" err="1" smtClean="0"/>
            <a:t>symbolicism</a:t>
          </a:r>
          <a:r>
            <a:rPr lang="en-US" sz="1200" kern="1200" dirty="0" smtClean="0"/>
            <a:t>)</a:t>
          </a:r>
          <a:r>
            <a:rPr lang="zh-CN" sz="1200" kern="1200" dirty="0" smtClean="0"/>
            <a:t>源于数理逻辑，认为智能产生于大脑的抽象思维、主观意识过程，例如数学推导、概念化的知识表示、模型语义推理。</a:t>
          </a:r>
          <a:endParaRPr lang="zh-CN" altLang="en-US" sz="1600" kern="1200" dirty="0"/>
        </a:p>
      </dsp:txBody>
      <dsp:txXfrm rot="5400000">
        <a:off x="3438005" y="-2450440"/>
        <a:ext cx="913731" cy="5822740"/>
      </dsp:txXfrm>
    </dsp:sp>
    <dsp:sp modelId="{2B022DE4-2826-4456-A48A-9C64F75641DF}">
      <dsp:nvSpPr>
        <dsp:cNvPr id="0" name=""/>
        <dsp:cNvSpPr/>
      </dsp:nvSpPr>
      <dsp:spPr>
        <a:xfrm rot="5400000">
          <a:off x="-210750" y="1423313"/>
          <a:ext cx="1405002" cy="983501"/>
        </a:xfrm>
        <a:prstGeom prst="chevron">
          <a:avLst/>
        </a:prstGeom>
        <a:solidFill>
          <a:srgbClr val="3D89B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kern="1200" dirty="0" smtClean="0"/>
            <a:t>2</a:t>
          </a:r>
          <a:endParaRPr lang="zh-CN" altLang="en-US" sz="2800" kern="1200" dirty="0"/>
        </a:p>
      </dsp:txBody>
      <dsp:txXfrm rot="5400000">
        <a:off x="-210750" y="1423313"/>
        <a:ext cx="1405002" cy="983501"/>
      </dsp:txXfrm>
    </dsp:sp>
    <dsp:sp modelId="{A962E1B6-CC9D-4F15-B0B8-9350163A20CC}">
      <dsp:nvSpPr>
        <dsp:cNvPr id="0" name=""/>
        <dsp:cNvSpPr/>
      </dsp:nvSpPr>
      <dsp:spPr>
        <a:xfrm rot="5400000">
          <a:off x="3438246" y="-1242181"/>
          <a:ext cx="913251" cy="5822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sz="1200" kern="1200" smtClean="0"/>
            <a:t>连接主义</a:t>
          </a:r>
          <a:r>
            <a:rPr lang="en-US" sz="1200" kern="1200" smtClean="0"/>
            <a:t>(connectionism)</a:t>
          </a:r>
          <a:r>
            <a:rPr lang="zh-CN" sz="1200" kern="1200" smtClean="0"/>
            <a:t>源于仿生学，认为智能产生于大脑神经元之间的相互作用及信息往来的学习与统计过程，例如视觉听觉等基于大脑皮层神经网络的下意识的感知处理。</a:t>
          </a:r>
          <a:endParaRPr lang="zh-CN" altLang="en-US" sz="1000" kern="1200" dirty="0"/>
        </a:p>
      </dsp:txBody>
      <dsp:txXfrm rot="5400000">
        <a:off x="3438246" y="-1242181"/>
        <a:ext cx="913251" cy="5822740"/>
      </dsp:txXfrm>
    </dsp:sp>
    <dsp:sp modelId="{08B9CE72-FD6B-4FC5-9809-34B2EC5598DE}">
      <dsp:nvSpPr>
        <dsp:cNvPr id="0" name=""/>
        <dsp:cNvSpPr/>
      </dsp:nvSpPr>
      <dsp:spPr>
        <a:xfrm rot="5400000">
          <a:off x="-210750" y="2631812"/>
          <a:ext cx="1405002" cy="983501"/>
        </a:xfrm>
        <a:prstGeom prst="chevron">
          <a:avLst/>
        </a:prstGeom>
        <a:solidFill>
          <a:srgbClr val="3D89B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kern="1200" dirty="0" smtClean="0"/>
            <a:t>3</a:t>
          </a:r>
          <a:endParaRPr lang="zh-CN" altLang="en-US" sz="2800" kern="1200" dirty="0"/>
        </a:p>
      </dsp:txBody>
      <dsp:txXfrm rot="5400000">
        <a:off x="-210750" y="2631812"/>
        <a:ext cx="1405002" cy="983501"/>
      </dsp:txXfrm>
    </dsp:sp>
    <dsp:sp modelId="{48819065-0B0E-41E9-AA52-2A4EBB79C908}">
      <dsp:nvSpPr>
        <dsp:cNvPr id="0" name=""/>
        <dsp:cNvSpPr/>
      </dsp:nvSpPr>
      <dsp:spPr>
        <a:xfrm rot="5400000">
          <a:off x="3438246" y="-33681"/>
          <a:ext cx="913251" cy="5822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sz="1200" kern="1200" dirty="0" smtClean="0"/>
            <a:t>行为主义</a:t>
          </a:r>
          <a:r>
            <a:rPr lang="en-US" sz="1200" kern="1200" dirty="0" smtClean="0"/>
            <a:t>(</a:t>
          </a:r>
          <a:r>
            <a:rPr lang="en-US" sz="1200" kern="1200" dirty="0" err="1" smtClean="0"/>
            <a:t>actionism</a:t>
          </a:r>
          <a:r>
            <a:rPr lang="en-US" sz="1200" kern="1200" dirty="0" smtClean="0"/>
            <a:t>)</a:t>
          </a:r>
          <a:r>
            <a:rPr lang="zh-CN" sz="1200" kern="1200" dirty="0" smtClean="0"/>
            <a:t>源于心理学与控制论。认为智能是产生于主体与环境的交互过程。基于可观测的具体的行为活动，以控制论及感知</a:t>
          </a:r>
          <a:r>
            <a:rPr lang="en-US" sz="1200" kern="1200" dirty="0" smtClean="0"/>
            <a:t>-</a:t>
          </a:r>
          <a:r>
            <a:rPr lang="zh-CN" sz="1200" kern="1200" dirty="0" smtClean="0"/>
            <a:t>动作型控制系统为基础，摒弃了内省的思维过程，而把智能的研究建立在可观测的具体的行为活动基础上。</a:t>
          </a:r>
          <a:endParaRPr lang="zh-CN" altLang="en-US" sz="1200" kern="1200" dirty="0"/>
        </a:p>
      </dsp:txBody>
      <dsp:txXfrm rot="5400000">
        <a:off x="3438246" y="-33681"/>
        <a:ext cx="913251" cy="58227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www.sohu.com/a/126913367_473283" TargetMode="External"/><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cstor.cn/proTextdetail_11007.html" TargetMode="External"/><Relationship Id="rId4" Type="http://schemas.openxmlformats.org/officeDocument/2006/relationships/image" Target="../media/image22.jpeg"/><Relationship Id="rId3" Type="http://schemas.openxmlformats.org/officeDocument/2006/relationships/hyperlink" Target="http://www.cstor.cn/proTextdetail_12031.html" TargetMode="External"/><Relationship Id="rId2" Type="http://schemas.openxmlformats.org/officeDocument/2006/relationships/image" Target="../media/image21.jpeg"/><Relationship Id="rId1" Type="http://schemas.openxmlformats.org/officeDocument/2006/relationships/hyperlink" Target="http://www.cstor.cn/proTextdetail_10766.html" TargetMode="Externa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7.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9.png"/><Relationship Id="rId7" Type="http://schemas.openxmlformats.org/officeDocument/2006/relationships/hyperlink" Target="http://www.chinarobots.cn/" TargetMode="External"/><Relationship Id="rId6" Type="http://schemas.openxmlformats.org/officeDocument/2006/relationships/image" Target="../media/image38.png"/><Relationship Id="rId5" Type="http://schemas.openxmlformats.org/officeDocument/2006/relationships/hyperlink" Target="http://www.chinaaiworld.cn/" TargetMode="External"/><Relationship Id="rId4" Type="http://schemas.openxmlformats.org/officeDocument/2006/relationships/image" Target="../media/image37.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9.png"/><Relationship Id="rId25" Type="http://schemas.openxmlformats.org/officeDocument/2006/relationships/image" Target="../media/image48.png"/><Relationship Id="rId24" Type="http://schemas.openxmlformats.org/officeDocument/2006/relationships/hyperlink" Target="http://www.envicloud.cn/" TargetMode="External"/><Relationship Id="rId23" Type="http://schemas.openxmlformats.org/officeDocument/2006/relationships/image" Target="../media/image47.png"/><Relationship Id="rId22" Type="http://schemas.openxmlformats.org/officeDocument/2006/relationships/image" Target="../media/image46.png"/><Relationship Id="rId21" Type="http://schemas.openxmlformats.org/officeDocument/2006/relationships/hyperlink" Target="http://www.wanwuyun.com/" TargetMode="External"/><Relationship Id="rId20" Type="http://schemas.openxmlformats.org/officeDocument/2006/relationships/image" Target="../media/image45.png"/><Relationship Id="rId2" Type="http://schemas.openxmlformats.org/officeDocument/2006/relationships/image" Target="../media/image36.png"/><Relationship Id="rId19" Type="http://schemas.openxmlformats.org/officeDocument/2006/relationships/hyperlink" Target="http://www.smartcitychina.cn/" TargetMode="External"/><Relationship Id="rId18" Type="http://schemas.openxmlformats.org/officeDocument/2006/relationships/image" Target="../media/image44.png"/><Relationship Id="rId17" Type="http://schemas.openxmlformats.org/officeDocument/2006/relationships/hyperlink" Target="http://www.netofthings.cn/" TargetMode="External"/><Relationship Id="rId16" Type="http://schemas.openxmlformats.org/officeDocument/2006/relationships/image" Target="../media/image43.png"/><Relationship Id="rId15" Type="http://schemas.openxmlformats.org/officeDocument/2006/relationships/hyperlink" Target="http://www.thebigdata.cn/" TargetMode="External"/><Relationship Id="rId14" Type="http://schemas.openxmlformats.org/officeDocument/2006/relationships/image" Target="../media/image42.png"/><Relationship Id="rId13" Type="http://schemas.openxmlformats.org/officeDocument/2006/relationships/hyperlink" Target="http://www.worldstor.cn/" TargetMode="External"/><Relationship Id="rId12" Type="http://schemas.openxmlformats.org/officeDocument/2006/relationships/image" Target="../media/image41.png"/><Relationship Id="rId11" Type="http://schemas.openxmlformats.org/officeDocument/2006/relationships/hyperlink" Target="http://www.pm25.org.cn/" TargetMode="External"/><Relationship Id="rId10" Type="http://schemas.openxmlformats.org/officeDocument/2006/relationships/image" Target="../media/image40.png"/><Relationship Id="rId1" Type="http://schemas.openxmlformats.org/officeDocument/2006/relationships/hyperlink" Target="http://www.chinaznyj.com/"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05" y="3072130"/>
            <a:ext cx="368300" cy="32397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sp>
        <p:nvSpPr>
          <p:cNvPr id="20" name="矩形 19"/>
          <p:cNvSpPr/>
          <p:nvPr/>
        </p:nvSpPr>
        <p:spPr>
          <a:xfrm>
            <a:off x="1718945" y="202882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230" y="202882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刘鹏    主编                                赵海峰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331815"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5898" y="475572"/>
            <a:ext cx="921385" cy="1450817"/>
          </a:xfrm>
          <a:prstGeom prst="rect">
            <a:avLst/>
          </a:prstGeom>
          <a:noFill/>
        </p:spPr>
        <p:txBody>
          <a:bodyPr vert="eaVert" wrap="square" rtlCol="0">
            <a:spAutoFit/>
          </a:bodyPr>
          <a:lstStyle/>
          <a:p>
            <a:r>
              <a:rPr lang="en-US" altLang="zh-CN" sz="2400" b="1" dirty="0">
                <a:solidFill>
                  <a:srgbClr val="000066"/>
                </a:solidFill>
              </a:rPr>
              <a:t>BIG </a:t>
            </a:r>
            <a:endParaRPr lang="en-US" altLang="zh-CN" sz="2400" b="1" dirty="0">
              <a:solidFill>
                <a:srgbClr val="000066"/>
              </a:solidFill>
            </a:endParaRPr>
          </a:p>
          <a:p>
            <a:r>
              <a:rPr lang="en-US" altLang="zh-CN" sz="2400" b="1" dirty="0">
                <a:solidFill>
                  <a:srgbClr val="000066"/>
                </a:solidFill>
              </a:rPr>
              <a:t>DATA</a:t>
            </a:r>
            <a:endParaRPr lang="en-US" altLang="zh-CN" sz="2400" b="1" dirty="0">
              <a:solidFill>
                <a:srgbClr val="000066"/>
              </a:solidFill>
            </a:endParaRPr>
          </a:p>
        </p:txBody>
      </p:sp>
      <p:sp>
        <p:nvSpPr>
          <p:cNvPr id="28" name="TextBox 6"/>
          <p:cNvSpPr txBox="1"/>
          <p:nvPr/>
        </p:nvSpPr>
        <p:spPr>
          <a:xfrm>
            <a:off x="1719235" y="2110231"/>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96118" y="221863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2070"/>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深度学习</a:t>
            </a:r>
            <a:endParaRPr lang="zh-CN" altLang="en-US" sz="8000" b="1" spc="300" dirty="0">
              <a:ln w="11430"/>
              <a:solidFill>
                <a:srgbClr val="000066"/>
              </a:solidFill>
              <a:latin typeface="微软雅黑" panose="020B0503020204020204" pitchFamily="34" charset="-122"/>
              <a:ea typeface="微软雅黑" panose="020B0503020204020204" pitchFamily="34" charset="-122"/>
            </a:endParaRPr>
          </a:p>
        </p:txBody>
      </p:sp>
      <p:pic>
        <p:nvPicPr>
          <p:cNvPr id="3" name="图片 2" descr="深度学习封面"/>
          <p:cNvPicPr>
            <a:picLocks noChangeAspect="1"/>
          </p:cNvPicPr>
          <p:nvPr/>
        </p:nvPicPr>
        <p:blipFill>
          <a:blip r:embed="rId3"/>
          <a:stretch>
            <a:fillRect/>
          </a:stretch>
        </p:blipFill>
        <p:spPr>
          <a:xfrm>
            <a:off x="1459230" y="3072130"/>
            <a:ext cx="6529705" cy="3239770"/>
          </a:xfrm>
          <a:prstGeom prst="rect">
            <a:avLst/>
          </a:prstGeom>
        </p:spPr>
      </p:pic>
      <p:sp>
        <p:nvSpPr>
          <p:cNvPr id="6" name="Freeform 25"/>
          <p:cNvSpPr>
            <a:spLocks noEditPoints="1"/>
          </p:cNvSpPr>
          <p:nvPr/>
        </p:nvSpPr>
        <p:spPr bwMode="auto">
          <a:xfrm>
            <a:off x="5474430"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1.3</a:t>
            </a:r>
            <a:r>
              <a:rPr lang="zh-CN" altLang="en-US" sz="2100" spc="225" dirty="0" smtClean="0">
                <a:solidFill>
                  <a:schemeClr val="bg1"/>
                </a:solidFill>
                <a:latin typeface="微软雅黑" panose="020B0503020204020204" pitchFamily="34" charset="-122"/>
                <a:ea typeface="微软雅黑" panose="020B0503020204020204" pitchFamily="34" charset="-122"/>
              </a:rPr>
              <a:t>机器学习与深度学习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113" y="1382944"/>
            <a:ext cx="7621400" cy="9365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机器学习是一种从数据（训练集、验证集）中自动分析（训练）获得规律，并利用规律对未知数据（测试集）进行处理（应用于行动）的过程。也就是说机器学习是“应用计算机将数据转换为可行动的知识的过程”</a:t>
            </a:r>
            <a:r>
              <a:rPr lang="zh-CN" altLang="en-US" sz="1600" dirty="0" smtClean="0"/>
              <a:t>。</a:t>
            </a:r>
            <a:endParaRPr lang="en-US" altLang="zh-CN" sz="1600" dirty="0" smtClean="0"/>
          </a:p>
          <a:p>
            <a:r>
              <a:rPr lang="zh-CN" altLang="en-US" sz="1600" dirty="0" smtClean="0"/>
              <a:t>       调汤机器人的自我修养：</a:t>
            </a:r>
            <a:endParaRPr lang="zh-CN" altLang="en-US" sz="1600" dirty="0"/>
          </a:p>
        </p:txBody>
      </p:sp>
      <p:sp>
        <p:nvSpPr>
          <p:cNvPr id="12" name="矩形 11"/>
          <p:cNvSpPr/>
          <p:nvPr/>
        </p:nvSpPr>
        <p:spPr>
          <a:xfrm>
            <a:off x="452232" y="889323"/>
            <a:ext cx="2157963" cy="338554"/>
          </a:xfrm>
          <a:prstGeom prst="rect">
            <a:avLst/>
          </a:prstGeom>
        </p:spPr>
        <p:txBody>
          <a:bodyPr wrap="none">
            <a:spAutoFit/>
          </a:bodyPr>
          <a:lstStyle/>
          <a:p>
            <a:r>
              <a:rPr lang="en-US" altLang="zh-CN" sz="1600" b="1" dirty="0" smtClean="0">
                <a:solidFill>
                  <a:srgbClr val="3D89BC"/>
                </a:solidFill>
              </a:rPr>
              <a:t>1</a:t>
            </a:r>
            <a:r>
              <a:rPr lang="zh-CN" altLang="zh-CN" sz="1600" b="1" dirty="0" smtClean="0">
                <a:solidFill>
                  <a:srgbClr val="3D89BC"/>
                </a:solidFill>
              </a:rPr>
              <a:t>．</a:t>
            </a:r>
            <a:r>
              <a:rPr lang="zh-CN" altLang="en-US" sz="1600" b="1" dirty="0" smtClean="0">
                <a:solidFill>
                  <a:srgbClr val="3D89BC"/>
                </a:solidFill>
              </a:rPr>
              <a:t>什么是机器学习？</a:t>
            </a:r>
            <a:endParaRPr lang="zh-CN" altLang="zh-CN" sz="1600" b="1" dirty="0">
              <a:solidFill>
                <a:srgbClr val="3D89BC"/>
              </a:solidFill>
            </a:endParaRPr>
          </a:p>
        </p:txBody>
      </p:sp>
      <p:pic>
        <p:nvPicPr>
          <p:cNvPr id="20" name="图片 1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233" y="2597954"/>
            <a:ext cx="5804118" cy="3078016"/>
          </a:xfrm>
          <a:prstGeom prst="rect">
            <a:avLst/>
          </a:prstGeom>
          <a:noFill/>
          <a:ln>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1.3</a:t>
            </a:r>
            <a:r>
              <a:rPr lang="zh-CN" altLang="en-US" sz="2100" spc="225" dirty="0" smtClean="0">
                <a:solidFill>
                  <a:schemeClr val="bg1"/>
                </a:solidFill>
                <a:latin typeface="微软雅黑" panose="020B0503020204020204" pitchFamily="34" charset="-122"/>
                <a:ea typeface="微软雅黑" panose="020B0503020204020204" pitchFamily="34" charset="-122"/>
              </a:rPr>
              <a:t>机器学习与深度学习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2157963" cy="338554"/>
          </a:xfrm>
          <a:prstGeom prst="rect">
            <a:avLst/>
          </a:prstGeom>
        </p:spPr>
        <p:txBody>
          <a:bodyPr wrap="none">
            <a:spAutoFit/>
          </a:bodyPr>
          <a:lstStyle/>
          <a:p>
            <a:r>
              <a:rPr lang="en-US" altLang="zh-CN" sz="1600" b="1" dirty="0" smtClean="0">
                <a:solidFill>
                  <a:srgbClr val="3D89BC"/>
                </a:solidFill>
              </a:rPr>
              <a:t>1</a:t>
            </a:r>
            <a:r>
              <a:rPr lang="zh-CN" altLang="zh-CN" sz="1600" b="1" dirty="0" smtClean="0">
                <a:solidFill>
                  <a:srgbClr val="3D89BC"/>
                </a:solidFill>
              </a:rPr>
              <a:t>．</a:t>
            </a:r>
            <a:r>
              <a:rPr lang="zh-CN" altLang="en-US" sz="1600" b="1" dirty="0" smtClean="0">
                <a:solidFill>
                  <a:srgbClr val="3D89BC"/>
                </a:solidFill>
              </a:rPr>
              <a:t>什么是机器学习？</a:t>
            </a:r>
            <a:endParaRPr lang="zh-CN" altLang="zh-CN" sz="1600" b="1" dirty="0">
              <a:solidFill>
                <a:srgbClr val="3D89BC"/>
              </a:solidFill>
            </a:endParaRPr>
          </a:p>
        </p:txBody>
      </p:sp>
      <p:pic>
        <p:nvPicPr>
          <p:cNvPr id="1026" name="Picture 2"/>
          <p:cNvPicPr>
            <a:picLocks noChangeAspect="1" noChangeArrowheads="1"/>
          </p:cNvPicPr>
          <p:nvPr/>
        </p:nvPicPr>
        <p:blipFill>
          <a:blip r:embed="rId3" cstate="print"/>
          <a:srcRect/>
          <a:stretch>
            <a:fillRect/>
          </a:stretch>
        </p:blipFill>
        <p:spPr bwMode="auto">
          <a:xfrm>
            <a:off x="1564190" y="1292497"/>
            <a:ext cx="5784463" cy="4752253"/>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1.3</a:t>
            </a:r>
            <a:r>
              <a:rPr lang="zh-CN" altLang="en-US" sz="2100" spc="225" dirty="0" smtClean="0">
                <a:solidFill>
                  <a:schemeClr val="bg1"/>
                </a:solidFill>
                <a:latin typeface="微软雅黑" panose="020B0503020204020204" pitchFamily="34" charset="-122"/>
                <a:ea typeface="微软雅黑" panose="020B0503020204020204" pitchFamily="34" charset="-122"/>
              </a:rPr>
              <a:t>机器学习与深度学习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3863558" cy="338554"/>
          </a:xfrm>
          <a:prstGeom prst="rect">
            <a:avLst/>
          </a:prstGeom>
        </p:spPr>
        <p:txBody>
          <a:bodyPr wrap="none">
            <a:spAutoFit/>
          </a:bodyPr>
          <a:lstStyle/>
          <a:p>
            <a:r>
              <a:rPr lang="en-US" altLang="zh-CN" sz="1600" b="1" dirty="0" smtClean="0">
                <a:solidFill>
                  <a:srgbClr val="3D89BC"/>
                </a:solidFill>
              </a:rPr>
              <a:t>2</a:t>
            </a:r>
            <a:r>
              <a:rPr lang="zh-CN" altLang="zh-CN" sz="1600" b="1" dirty="0" smtClean="0">
                <a:solidFill>
                  <a:srgbClr val="3D89BC"/>
                </a:solidFill>
              </a:rPr>
              <a:t>．</a:t>
            </a:r>
            <a:r>
              <a:rPr lang="zh-CN" altLang="en-US" sz="1600" b="1" dirty="0" smtClean="0">
                <a:solidFill>
                  <a:srgbClr val="3D89BC"/>
                </a:solidFill>
              </a:rPr>
              <a:t>机器学习的种类</a:t>
            </a:r>
            <a:r>
              <a:rPr lang="en-US" altLang="zh-CN" sz="1600" b="1" dirty="0" smtClean="0">
                <a:solidFill>
                  <a:srgbClr val="3D89BC"/>
                </a:solidFill>
              </a:rPr>
              <a:t>---</a:t>
            </a:r>
            <a:r>
              <a:rPr lang="zh-CN" altLang="zh-CN" sz="1600" b="1" dirty="0" smtClean="0">
                <a:solidFill>
                  <a:srgbClr val="3D89BC"/>
                </a:solidFill>
              </a:rPr>
              <a:t>根据学习程度</a:t>
            </a:r>
            <a:r>
              <a:rPr lang="zh-CN" altLang="en-US" sz="1600" b="1" dirty="0" smtClean="0">
                <a:solidFill>
                  <a:srgbClr val="3D89BC"/>
                </a:solidFill>
              </a:rPr>
              <a:t>区分</a:t>
            </a:r>
            <a:endParaRPr lang="zh-CN" altLang="zh-CN" sz="1600" b="1" dirty="0" smtClean="0">
              <a:solidFill>
                <a:srgbClr val="3D89BC"/>
              </a:solidFill>
            </a:endParaRPr>
          </a:p>
        </p:txBody>
      </p:sp>
      <p:sp>
        <p:nvSpPr>
          <p:cNvPr id="19" name="矩形 18"/>
          <p:cNvSpPr/>
          <p:nvPr/>
        </p:nvSpPr>
        <p:spPr>
          <a:xfrm>
            <a:off x="690113" y="1382945"/>
            <a:ext cx="7621400" cy="14829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根据所处理的数据种类的不同，机器学习可分为监督学习、无监督学习和强化学习。监督学习类似于跟着导师学习，学习过程中有指导监督，导师预先准备好验证集来纠正学习中的错误；无监督学习类似于一般的自学，学习全靠自己的悟性和直觉，没有导师提供验证集；强化学习是一种以己为师、自求自得的学习，通过环境和自我激励的方式不断学习、调整、产生验证集并自我纠错的迭代过程。</a:t>
            </a:r>
            <a:endParaRPr lang="zh-CN" altLang="en-US" sz="1600" dirty="0"/>
          </a:p>
        </p:txBody>
      </p:sp>
      <p:pic>
        <p:nvPicPr>
          <p:cNvPr id="21" name="图片 20"/>
          <p:cNvPicPr/>
          <p:nvPr/>
        </p:nvPicPr>
        <p:blipFill>
          <a:blip r:embed="rId3" cstate="print"/>
          <a:srcRect/>
          <a:stretch>
            <a:fillRect/>
          </a:stretch>
        </p:blipFill>
        <p:spPr bwMode="auto">
          <a:xfrm>
            <a:off x="1590209" y="3096902"/>
            <a:ext cx="6048375" cy="2244532"/>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1.3</a:t>
            </a:r>
            <a:r>
              <a:rPr lang="zh-CN" altLang="en-US" sz="2100" spc="225" dirty="0" smtClean="0">
                <a:solidFill>
                  <a:schemeClr val="bg1"/>
                </a:solidFill>
                <a:latin typeface="微软雅黑" panose="020B0503020204020204" pitchFamily="34" charset="-122"/>
                <a:ea typeface="微软雅黑" panose="020B0503020204020204" pitchFamily="34" charset="-122"/>
              </a:rPr>
              <a:t>机器学习与深度学习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9" name="矩形 18"/>
          <p:cNvSpPr/>
          <p:nvPr/>
        </p:nvSpPr>
        <p:spPr>
          <a:xfrm>
            <a:off x="690113" y="1382945"/>
            <a:ext cx="7621400" cy="14829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根据所处理的数据种类的不同，机器学习可分为监督学习、无监督学习和强化学习。监督学习类似于跟着导师学习，学习过程中有指导监督，导师预先准备好验证集来纠正学习中的错误；无监督学习类似于一般的自学，学习全靠自己的悟性和直觉，没有导师提供验证集；强化学习是一种以己为师、自求自得的学习，通过环境和自我激励的方式不断学习、调整、产生验证集并自我纠错的迭代过程。</a:t>
            </a:r>
            <a:endParaRPr lang="zh-CN" altLang="en-US" sz="1600" dirty="0"/>
          </a:p>
        </p:txBody>
      </p:sp>
      <p:pic>
        <p:nvPicPr>
          <p:cNvPr id="20" name="图片 19"/>
          <p:cNvPicPr/>
          <p:nvPr/>
        </p:nvPicPr>
        <p:blipFill>
          <a:blip r:embed="rId3" cstate="print"/>
          <a:srcRect/>
          <a:stretch>
            <a:fillRect/>
          </a:stretch>
        </p:blipFill>
        <p:spPr bwMode="auto">
          <a:xfrm>
            <a:off x="1501696" y="3076226"/>
            <a:ext cx="5557025" cy="2332115"/>
          </a:xfrm>
          <a:prstGeom prst="rect">
            <a:avLst/>
          </a:prstGeom>
          <a:noFill/>
          <a:ln w="9525">
            <a:noFill/>
            <a:miter lim="800000"/>
            <a:headEnd/>
            <a:tailEnd/>
          </a:ln>
        </p:spPr>
      </p:pic>
      <p:sp>
        <p:nvSpPr>
          <p:cNvPr id="21" name="矩形 20"/>
          <p:cNvSpPr/>
          <p:nvPr/>
        </p:nvSpPr>
        <p:spPr>
          <a:xfrm>
            <a:off x="452232" y="889323"/>
            <a:ext cx="4479111" cy="338554"/>
          </a:xfrm>
          <a:prstGeom prst="rect">
            <a:avLst/>
          </a:prstGeom>
        </p:spPr>
        <p:txBody>
          <a:bodyPr wrap="none">
            <a:spAutoFit/>
          </a:bodyPr>
          <a:lstStyle/>
          <a:p>
            <a:r>
              <a:rPr lang="en-US" altLang="zh-CN" sz="1600" b="1" dirty="0" smtClean="0">
                <a:solidFill>
                  <a:srgbClr val="3D89BC"/>
                </a:solidFill>
              </a:rPr>
              <a:t>2</a:t>
            </a:r>
            <a:r>
              <a:rPr lang="zh-CN" altLang="zh-CN" sz="1600" b="1" dirty="0" smtClean="0">
                <a:solidFill>
                  <a:srgbClr val="3D89BC"/>
                </a:solidFill>
              </a:rPr>
              <a:t>．</a:t>
            </a:r>
            <a:r>
              <a:rPr lang="zh-CN" altLang="en-US" sz="1600" b="1" dirty="0" smtClean="0">
                <a:solidFill>
                  <a:srgbClr val="3D89BC"/>
                </a:solidFill>
              </a:rPr>
              <a:t>机器学习的种类</a:t>
            </a:r>
            <a:r>
              <a:rPr lang="en-US" altLang="zh-CN" sz="1600" b="1" dirty="0" smtClean="0">
                <a:solidFill>
                  <a:srgbClr val="3D89BC"/>
                </a:solidFill>
              </a:rPr>
              <a:t>---</a:t>
            </a:r>
            <a:r>
              <a:rPr lang="zh-CN" altLang="zh-CN" sz="1600" b="1" dirty="0" smtClean="0">
                <a:solidFill>
                  <a:srgbClr val="3D89BC"/>
                </a:solidFill>
              </a:rPr>
              <a:t>根据</a:t>
            </a:r>
            <a:r>
              <a:rPr lang="zh-CN" altLang="en-US" sz="1600" b="1" dirty="0" smtClean="0">
                <a:solidFill>
                  <a:srgbClr val="3D89BC"/>
                </a:solidFill>
              </a:rPr>
              <a:t>处理数据的方法区分</a:t>
            </a:r>
            <a:endParaRPr lang="zh-CN" altLang="zh-CN" sz="1600" b="1" dirty="0" smtClean="0">
              <a:solidFill>
                <a:srgbClr val="3D89BC"/>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1.3</a:t>
            </a:r>
            <a:r>
              <a:rPr lang="zh-CN" altLang="en-US" sz="2100" spc="225" dirty="0" smtClean="0">
                <a:solidFill>
                  <a:schemeClr val="bg1"/>
                </a:solidFill>
                <a:latin typeface="微软雅黑" panose="020B0503020204020204" pitchFamily="34" charset="-122"/>
                <a:ea typeface="微软雅黑" panose="020B0503020204020204" pitchFamily="34" charset="-122"/>
              </a:rPr>
              <a:t>机器学习与深度学习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9" name="矩形 18"/>
          <p:cNvSpPr/>
          <p:nvPr/>
        </p:nvSpPr>
        <p:spPr>
          <a:xfrm>
            <a:off x="690113" y="1382945"/>
            <a:ext cx="7621400" cy="5573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机器学习的任务主要有回归、分类、聚类、异常检测、机器翻译、去噪、密度估计等。</a:t>
            </a:r>
            <a:endParaRPr lang="zh-CN" altLang="en-US" sz="1600" dirty="0"/>
          </a:p>
        </p:txBody>
      </p:sp>
      <p:sp>
        <p:nvSpPr>
          <p:cNvPr id="21" name="矩形 20"/>
          <p:cNvSpPr/>
          <p:nvPr/>
        </p:nvSpPr>
        <p:spPr>
          <a:xfrm>
            <a:off x="452232" y="889323"/>
            <a:ext cx="2363147" cy="338554"/>
          </a:xfrm>
          <a:prstGeom prst="rect">
            <a:avLst/>
          </a:prstGeom>
        </p:spPr>
        <p:txBody>
          <a:bodyPr wrap="none">
            <a:spAutoFit/>
          </a:bodyPr>
          <a:lstStyle/>
          <a:p>
            <a:r>
              <a:rPr lang="en-US" altLang="zh-CN" sz="1600" b="1" dirty="0" smtClean="0">
                <a:solidFill>
                  <a:srgbClr val="3D89BC"/>
                </a:solidFill>
              </a:rPr>
              <a:t>3</a:t>
            </a:r>
            <a:r>
              <a:rPr lang="zh-CN" altLang="zh-CN" sz="1600" b="1" dirty="0" smtClean="0">
                <a:solidFill>
                  <a:srgbClr val="3D89BC"/>
                </a:solidFill>
              </a:rPr>
              <a:t>．</a:t>
            </a:r>
            <a:r>
              <a:rPr lang="zh-CN" altLang="en-US" sz="1600" b="1" dirty="0" smtClean="0">
                <a:solidFill>
                  <a:srgbClr val="3D89BC"/>
                </a:solidFill>
              </a:rPr>
              <a:t>机器学习的主要任务</a:t>
            </a:r>
            <a:endParaRPr lang="zh-CN" altLang="zh-CN" sz="1600" b="1" dirty="0" smtClean="0">
              <a:solidFill>
                <a:srgbClr val="3D89BC"/>
              </a:solidFill>
            </a:endParaRPr>
          </a:p>
        </p:txBody>
      </p:sp>
      <p:pic>
        <p:nvPicPr>
          <p:cNvPr id="22" name="图片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869" y="2287611"/>
            <a:ext cx="7121370" cy="3388360"/>
          </a:xfrm>
          <a:prstGeom prst="rect">
            <a:avLst/>
          </a:prstGeom>
          <a:noFill/>
          <a:ln>
            <a:noFill/>
          </a:ln>
        </p:spPr>
      </p:pic>
      <p:sp>
        <p:nvSpPr>
          <p:cNvPr id="23" name="矩形 22"/>
          <p:cNvSpPr/>
          <p:nvPr/>
        </p:nvSpPr>
        <p:spPr>
          <a:xfrm>
            <a:off x="3668752" y="5705901"/>
            <a:ext cx="1862253" cy="3046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回归</a:t>
            </a:r>
            <a:endParaRPr lang="zh-CN" altLang="en-US" sz="16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1.3</a:t>
            </a:r>
            <a:r>
              <a:rPr lang="zh-CN" altLang="en-US" sz="2100" spc="225" dirty="0" smtClean="0">
                <a:solidFill>
                  <a:schemeClr val="bg1"/>
                </a:solidFill>
                <a:latin typeface="微软雅黑" panose="020B0503020204020204" pitchFamily="34" charset="-122"/>
                <a:ea typeface="微软雅黑" panose="020B0503020204020204" pitchFamily="34" charset="-122"/>
              </a:rPr>
              <a:t>机器学习与深度学习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9" name="矩形 18"/>
          <p:cNvSpPr/>
          <p:nvPr/>
        </p:nvSpPr>
        <p:spPr>
          <a:xfrm>
            <a:off x="690113" y="1382945"/>
            <a:ext cx="7621400" cy="5573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机器学习的任务主要有回归、分类、聚类、异常检测、机器翻译、去噪、密度估计等。</a:t>
            </a:r>
            <a:endParaRPr lang="zh-CN" altLang="en-US" sz="1600" dirty="0"/>
          </a:p>
        </p:txBody>
      </p:sp>
      <p:sp>
        <p:nvSpPr>
          <p:cNvPr id="21" name="矩形 20"/>
          <p:cNvSpPr/>
          <p:nvPr/>
        </p:nvSpPr>
        <p:spPr>
          <a:xfrm>
            <a:off x="452232" y="889323"/>
            <a:ext cx="2363147" cy="338554"/>
          </a:xfrm>
          <a:prstGeom prst="rect">
            <a:avLst/>
          </a:prstGeom>
        </p:spPr>
        <p:txBody>
          <a:bodyPr wrap="none">
            <a:spAutoFit/>
          </a:bodyPr>
          <a:lstStyle/>
          <a:p>
            <a:r>
              <a:rPr lang="en-US" altLang="zh-CN" sz="1600" b="1" dirty="0" smtClean="0">
                <a:solidFill>
                  <a:srgbClr val="3D89BC"/>
                </a:solidFill>
              </a:rPr>
              <a:t>3</a:t>
            </a:r>
            <a:r>
              <a:rPr lang="zh-CN" altLang="zh-CN" sz="1600" b="1" dirty="0" smtClean="0">
                <a:solidFill>
                  <a:srgbClr val="3D89BC"/>
                </a:solidFill>
              </a:rPr>
              <a:t>．</a:t>
            </a:r>
            <a:r>
              <a:rPr lang="zh-CN" altLang="en-US" sz="1600" b="1" dirty="0" smtClean="0">
                <a:solidFill>
                  <a:srgbClr val="3D89BC"/>
                </a:solidFill>
              </a:rPr>
              <a:t>机器学习的主要任务</a:t>
            </a:r>
            <a:endParaRPr lang="zh-CN" altLang="zh-CN" sz="1600" b="1" dirty="0" smtClean="0">
              <a:solidFill>
                <a:srgbClr val="3D89BC"/>
              </a:solidFill>
            </a:endParaRPr>
          </a:p>
        </p:txBody>
      </p:sp>
      <p:pic>
        <p:nvPicPr>
          <p:cNvPr id="20" name="图片 1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493" y="2278906"/>
            <a:ext cx="6589999" cy="3263250"/>
          </a:xfrm>
          <a:prstGeom prst="rect">
            <a:avLst/>
          </a:prstGeom>
          <a:noFill/>
          <a:ln>
            <a:noFill/>
          </a:ln>
        </p:spPr>
      </p:pic>
      <p:sp>
        <p:nvSpPr>
          <p:cNvPr id="23" name="矩形 22"/>
          <p:cNvSpPr/>
          <p:nvPr/>
        </p:nvSpPr>
        <p:spPr>
          <a:xfrm>
            <a:off x="3668752" y="5705901"/>
            <a:ext cx="1862253" cy="3046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分类</a:t>
            </a:r>
            <a:endParaRPr lang="zh-CN" altLang="en-US" sz="16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1.3</a:t>
            </a:r>
            <a:r>
              <a:rPr lang="zh-CN" altLang="en-US" sz="2100" spc="225" dirty="0" smtClean="0">
                <a:solidFill>
                  <a:schemeClr val="bg1"/>
                </a:solidFill>
                <a:latin typeface="微软雅黑" panose="020B0503020204020204" pitchFamily="34" charset="-122"/>
                <a:ea typeface="微软雅黑" panose="020B0503020204020204" pitchFamily="34" charset="-122"/>
              </a:rPr>
              <a:t>机器学习与深度学习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9" name="矩形 18"/>
          <p:cNvSpPr/>
          <p:nvPr/>
        </p:nvSpPr>
        <p:spPr>
          <a:xfrm>
            <a:off x="690113" y="1382945"/>
            <a:ext cx="7621400" cy="5573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机器学习的任务主要有回归、分类、聚类、异常检测、机器翻译、去噪、密度估计等。</a:t>
            </a:r>
            <a:endParaRPr lang="zh-CN" altLang="en-US" sz="1600" dirty="0"/>
          </a:p>
        </p:txBody>
      </p:sp>
      <p:sp>
        <p:nvSpPr>
          <p:cNvPr id="21" name="矩形 20"/>
          <p:cNvSpPr/>
          <p:nvPr/>
        </p:nvSpPr>
        <p:spPr>
          <a:xfrm>
            <a:off x="452232" y="889323"/>
            <a:ext cx="2363147" cy="338554"/>
          </a:xfrm>
          <a:prstGeom prst="rect">
            <a:avLst/>
          </a:prstGeom>
        </p:spPr>
        <p:txBody>
          <a:bodyPr wrap="none">
            <a:spAutoFit/>
          </a:bodyPr>
          <a:lstStyle/>
          <a:p>
            <a:r>
              <a:rPr lang="en-US" altLang="zh-CN" sz="1600" b="1" dirty="0" smtClean="0">
                <a:solidFill>
                  <a:srgbClr val="3D89BC"/>
                </a:solidFill>
              </a:rPr>
              <a:t>3</a:t>
            </a:r>
            <a:r>
              <a:rPr lang="zh-CN" altLang="zh-CN" sz="1600" b="1" dirty="0" smtClean="0">
                <a:solidFill>
                  <a:srgbClr val="3D89BC"/>
                </a:solidFill>
              </a:rPr>
              <a:t>．</a:t>
            </a:r>
            <a:r>
              <a:rPr lang="zh-CN" altLang="en-US" sz="1600" b="1" dirty="0" smtClean="0">
                <a:solidFill>
                  <a:srgbClr val="3D89BC"/>
                </a:solidFill>
              </a:rPr>
              <a:t>机器学习的主要任务</a:t>
            </a:r>
            <a:endParaRPr lang="zh-CN" altLang="zh-CN" sz="1600" b="1" dirty="0" smtClean="0">
              <a:solidFill>
                <a:srgbClr val="3D89BC"/>
              </a:solidFill>
            </a:endParaRPr>
          </a:p>
        </p:txBody>
      </p:sp>
      <p:sp>
        <p:nvSpPr>
          <p:cNvPr id="23" name="矩形 22"/>
          <p:cNvSpPr/>
          <p:nvPr/>
        </p:nvSpPr>
        <p:spPr>
          <a:xfrm>
            <a:off x="3668752" y="5705901"/>
            <a:ext cx="1862253" cy="3046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聚类</a:t>
            </a:r>
            <a:endParaRPr lang="zh-CN" altLang="en-US" sz="1600" dirty="0"/>
          </a:p>
        </p:txBody>
      </p:sp>
      <p:pic>
        <p:nvPicPr>
          <p:cNvPr id="22" name="图片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5213" y="2046914"/>
            <a:ext cx="6260280" cy="3361427"/>
          </a:xfrm>
          <a:prstGeom prst="rect">
            <a:avLst/>
          </a:prstGeom>
          <a:noFill/>
          <a:ln>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1.3</a:t>
            </a:r>
            <a:r>
              <a:rPr lang="zh-CN" altLang="en-US" sz="2100" spc="225" dirty="0" smtClean="0">
                <a:solidFill>
                  <a:schemeClr val="bg1"/>
                </a:solidFill>
                <a:latin typeface="微软雅黑" panose="020B0503020204020204" pitchFamily="34" charset="-122"/>
                <a:ea typeface="微软雅黑" panose="020B0503020204020204" pitchFamily="34" charset="-122"/>
              </a:rPr>
              <a:t>机器学习与深度学习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112" y="1382945"/>
            <a:ext cx="7706755" cy="125989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en-US" sz="1600" dirty="0" smtClean="0"/>
              <a:t>机器学习通常是从</a:t>
            </a:r>
            <a:r>
              <a:rPr lang="zh-CN" altLang="zh-CN" sz="1600" dirty="0" smtClean="0"/>
              <a:t>获得数据</a:t>
            </a:r>
            <a:r>
              <a:rPr lang="zh-CN" altLang="en-US" sz="1600" dirty="0" smtClean="0"/>
              <a:t>开始，经过</a:t>
            </a:r>
            <a:r>
              <a:rPr lang="zh-CN" altLang="zh-CN" sz="1600" dirty="0" smtClean="0"/>
              <a:t>预处理、特征提取、特征选择，再到推理、预测或者识别</a:t>
            </a:r>
            <a:r>
              <a:rPr lang="zh-CN" altLang="en-US" sz="1600" dirty="0" smtClean="0"/>
              <a:t>的过程</a:t>
            </a:r>
            <a:r>
              <a:rPr lang="zh-CN" altLang="zh-CN" sz="1600" dirty="0" smtClean="0"/>
              <a:t>。其中最后一部分是机器学习</a:t>
            </a:r>
            <a:r>
              <a:rPr lang="zh-CN" altLang="en-US" sz="1600" dirty="0" smtClean="0"/>
              <a:t>完成任务</a:t>
            </a:r>
            <a:r>
              <a:rPr lang="zh-CN" altLang="zh-CN" sz="1600" dirty="0" smtClean="0"/>
              <a:t>，中间的三部分是特征表达。寻求特征表是系统最主要的计算和</a:t>
            </a:r>
            <a:r>
              <a:rPr lang="en-US" altLang="zh-CN" sz="1600" dirty="0" smtClean="0"/>
              <a:t>测试</a:t>
            </a:r>
            <a:r>
              <a:rPr lang="zh-CN" altLang="zh-CN" sz="1600" dirty="0" smtClean="0"/>
              <a:t>工作，因为它对最终算法的准确性起到决定性作用，然而该步骤必须依赖人工干预，这将会大幅降低工作效率，并引起主观偏差。</a:t>
            </a:r>
            <a:endParaRPr lang="zh-CN" altLang="en-US" sz="1600" dirty="0" smtClean="0"/>
          </a:p>
        </p:txBody>
      </p:sp>
      <p:sp>
        <p:nvSpPr>
          <p:cNvPr id="12" name="矩形 11"/>
          <p:cNvSpPr/>
          <p:nvPr/>
        </p:nvSpPr>
        <p:spPr>
          <a:xfrm>
            <a:off x="452232" y="889323"/>
            <a:ext cx="4004622" cy="338554"/>
          </a:xfrm>
          <a:prstGeom prst="rect">
            <a:avLst/>
          </a:prstGeom>
        </p:spPr>
        <p:txBody>
          <a:bodyPr wrap="none">
            <a:spAutoFit/>
          </a:bodyPr>
          <a:lstStyle/>
          <a:p>
            <a:r>
              <a:rPr lang="en-US" altLang="zh-CN" sz="1600" b="1" dirty="0" smtClean="0">
                <a:solidFill>
                  <a:srgbClr val="3D89BC"/>
                </a:solidFill>
              </a:rPr>
              <a:t>4</a:t>
            </a:r>
            <a:r>
              <a:rPr lang="zh-CN" altLang="zh-CN" sz="1600" b="1" dirty="0" smtClean="0">
                <a:solidFill>
                  <a:srgbClr val="3D89BC"/>
                </a:solidFill>
              </a:rPr>
              <a:t>．</a:t>
            </a:r>
            <a:r>
              <a:rPr lang="zh-CN" altLang="en-US" sz="1600" b="1" dirty="0" smtClean="0">
                <a:solidFill>
                  <a:srgbClr val="3D89BC"/>
                </a:solidFill>
              </a:rPr>
              <a:t>机器学习存在的问题与深度学习的提出</a:t>
            </a:r>
            <a:endParaRPr lang="zh-CN" altLang="zh-CN" sz="1600" b="1" dirty="0">
              <a:solidFill>
                <a:srgbClr val="3D89BC"/>
              </a:solidFill>
            </a:endParaRPr>
          </a:p>
        </p:txBody>
      </p:sp>
      <p:pic>
        <p:nvPicPr>
          <p:cNvPr id="20" name="图片 19"/>
          <p:cNvPicPr/>
          <p:nvPr/>
        </p:nvPicPr>
        <p:blipFill>
          <a:blip r:embed="rId3" cstate="print"/>
          <a:srcRect/>
          <a:stretch>
            <a:fillRect/>
          </a:stretch>
        </p:blipFill>
        <p:spPr bwMode="auto">
          <a:xfrm>
            <a:off x="1129323" y="2709743"/>
            <a:ext cx="6565018" cy="3300761"/>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1.3</a:t>
            </a:r>
            <a:r>
              <a:rPr lang="zh-CN" altLang="en-US" sz="2100" spc="225" dirty="0" smtClean="0">
                <a:solidFill>
                  <a:schemeClr val="bg1"/>
                </a:solidFill>
                <a:latin typeface="微软雅黑" panose="020B0503020204020204" pitchFamily="34" charset="-122"/>
                <a:ea typeface="微软雅黑" panose="020B0503020204020204" pitchFamily="34" charset="-122"/>
              </a:rPr>
              <a:t>机器学习与深度学习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112" y="1382945"/>
            <a:ext cx="7706755" cy="10368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深度学习是人工神经网络的分支，其本质上就是一个深度神经网络。增加层数和神经元数量，让系统运行大量</a:t>
            </a:r>
            <a:r>
              <a:rPr lang="zh-CN" altLang="en-US" sz="1600" dirty="0" smtClean="0"/>
              <a:t>的</a:t>
            </a:r>
            <a:r>
              <a:rPr lang="zh-CN" altLang="zh-CN" sz="1600" dirty="0" smtClean="0"/>
              <a:t>数据，并进行深度训练学习，这时神经网络就可以自己“教”自己，搞清人和猫分别到底是怎样的</a:t>
            </a:r>
            <a:endParaRPr lang="zh-CN" altLang="en-US" sz="1600" dirty="0" smtClean="0"/>
          </a:p>
        </p:txBody>
      </p:sp>
      <p:sp>
        <p:nvSpPr>
          <p:cNvPr id="12" name="矩形 11"/>
          <p:cNvSpPr/>
          <p:nvPr/>
        </p:nvSpPr>
        <p:spPr>
          <a:xfrm>
            <a:off x="452232" y="889323"/>
            <a:ext cx="4004622" cy="338554"/>
          </a:xfrm>
          <a:prstGeom prst="rect">
            <a:avLst/>
          </a:prstGeom>
        </p:spPr>
        <p:txBody>
          <a:bodyPr wrap="none">
            <a:spAutoFit/>
          </a:bodyPr>
          <a:lstStyle/>
          <a:p>
            <a:r>
              <a:rPr lang="en-US" altLang="zh-CN" sz="1600" b="1" dirty="0" smtClean="0">
                <a:solidFill>
                  <a:srgbClr val="3D89BC"/>
                </a:solidFill>
              </a:rPr>
              <a:t>4</a:t>
            </a:r>
            <a:r>
              <a:rPr lang="zh-CN" altLang="zh-CN" sz="1600" b="1" dirty="0" smtClean="0">
                <a:solidFill>
                  <a:srgbClr val="3D89BC"/>
                </a:solidFill>
              </a:rPr>
              <a:t>．</a:t>
            </a:r>
            <a:r>
              <a:rPr lang="zh-CN" altLang="en-US" sz="1600" b="1" dirty="0" smtClean="0">
                <a:solidFill>
                  <a:srgbClr val="3D89BC"/>
                </a:solidFill>
              </a:rPr>
              <a:t>机器学习存在的问题与深度学习的提出</a:t>
            </a:r>
            <a:endParaRPr lang="zh-CN" altLang="zh-CN" sz="1600" b="1" dirty="0">
              <a:solidFill>
                <a:srgbClr val="3D89BC"/>
              </a:solidFill>
            </a:endParaRPr>
          </a:p>
        </p:txBody>
      </p:sp>
      <p:pic>
        <p:nvPicPr>
          <p:cNvPr id="21" name="图片 20"/>
          <p:cNvPicPr/>
          <p:nvPr/>
        </p:nvPicPr>
        <p:blipFill>
          <a:blip r:embed="rId3" cstate="print"/>
          <a:srcRect/>
          <a:stretch>
            <a:fillRect/>
          </a:stretch>
        </p:blipFill>
        <p:spPr bwMode="auto">
          <a:xfrm>
            <a:off x="1629587" y="2539458"/>
            <a:ext cx="5596403" cy="2835430"/>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690257" y="854039"/>
            <a:ext cx="7832784" cy="781050"/>
            <a:chOff x="2788580" y="1152524"/>
            <a:chExt cx="3730770" cy="781050"/>
          </a:xfrm>
        </p:grpSpPr>
        <p:grpSp>
          <p:nvGrpSpPr>
            <p:cNvPr id="3" name="组合 5"/>
            <p:cNvGrpSpPr/>
            <p:nvPr/>
          </p:nvGrpSpPr>
          <p:grpSpPr>
            <a:xfrm>
              <a:off x="2788580" y="1152524"/>
              <a:ext cx="3730770" cy="781050"/>
              <a:chOff x="3725790" y="847725"/>
              <a:chExt cx="3730770" cy="781050"/>
            </a:xfrm>
          </p:grpSpPr>
          <p:grpSp>
            <p:nvGrpSpPr>
              <p:cNvPr id="4"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330824" y="1169836"/>
              <a:ext cx="2482335" cy="523220"/>
            </a:xfrm>
            <a:prstGeom prst="rect">
              <a:avLst/>
            </a:prstGeom>
            <a:noFill/>
          </p:spPr>
          <p:txBody>
            <a:bodyPr wrap="none" rtlCol="0">
              <a:spAutoFit/>
            </a:bodyPr>
            <a:lstStyle/>
            <a:p>
              <a:pPr algn="ctr"/>
              <a:r>
                <a:rPr lang="zh-CN" altLang="en-US" sz="2800" dirty="0">
                  <a:solidFill>
                    <a:schemeClr val="accent4"/>
                  </a:solidFill>
                </a:rPr>
                <a:t>第一</a:t>
              </a:r>
              <a:r>
                <a:rPr lang="zh-CN" altLang="en-US" sz="2800" dirty="0" smtClean="0">
                  <a:solidFill>
                    <a:schemeClr val="accent4"/>
                  </a:solidFill>
                </a:rPr>
                <a:t>章　</a:t>
              </a:r>
              <a:r>
                <a:rPr lang="zh-CN" altLang="zh-CN" sz="2800" dirty="0" smtClean="0">
                  <a:solidFill>
                    <a:schemeClr val="accent4"/>
                  </a:solidFill>
                </a:rPr>
                <a:t>深度学习的来源与应用</a:t>
              </a:r>
              <a:endParaRPr lang="zh-CN" altLang="en-US" sz="2800" dirty="0">
                <a:solidFill>
                  <a:schemeClr val="accent4"/>
                </a:solidFill>
              </a:endParaRPr>
            </a:p>
          </p:txBody>
        </p:sp>
      </p:grpSp>
      <p:grpSp>
        <p:nvGrpSpPr>
          <p:cNvPr id="7" name="组合 69"/>
          <p:cNvGrpSpPr/>
          <p:nvPr/>
        </p:nvGrpSpPr>
        <p:grpSpPr>
          <a:xfrm>
            <a:off x="1754534" y="4185131"/>
            <a:ext cx="5693399" cy="426279"/>
            <a:chOff x="1807265" y="3866296"/>
            <a:chExt cx="5693399" cy="426279"/>
          </a:xfrm>
          <a:solidFill>
            <a:schemeClr val="accent1">
              <a:lumMod val="75000"/>
            </a:schemeClr>
          </a:solidFill>
        </p:grpSpPr>
        <p:sp>
          <p:nvSpPr>
            <p:cNvPr id="53" name="圆角矩形 52"/>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634328" cy="415498"/>
            </a:xfrm>
            <a:prstGeom prst="rect">
              <a:avLst/>
            </a:prstGeom>
            <a:grp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深度学习的应用场景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724644"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姊妹篇，剖析深度学习核心技术和实战应用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7"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31</a:t>
            </a:r>
            <a:endParaRPr lang="en-US" altLang="es-E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grpSp>
        <p:nvGrpSpPr>
          <p:cNvPr id="8" name="组合 68"/>
          <p:cNvGrpSpPr/>
          <p:nvPr/>
        </p:nvGrpSpPr>
        <p:grpSpPr>
          <a:xfrm>
            <a:off x="1750812" y="2138631"/>
            <a:ext cx="5693399" cy="426278"/>
            <a:chOff x="1784958" y="88781"/>
            <a:chExt cx="5693399" cy="426278"/>
          </a:xfrm>
        </p:grpSpPr>
        <p:sp>
          <p:nvSpPr>
            <p:cNvPr id="45" name="圆角矩形 44"/>
            <p:cNvSpPr/>
            <p:nvPr/>
          </p:nvSpPr>
          <p:spPr>
            <a:xfrm>
              <a:off x="1784958" y="8878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59507" y="99561"/>
              <a:ext cx="542328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人工智能的思想、流派与发展起落</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68"/>
          <p:cNvGrpSpPr/>
          <p:nvPr/>
        </p:nvGrpSpPr>
        <p:grpSpPr>
          <a:xfrm>
            <a:off x="1735943" y="2770533"/>
            <a:ext cx="5693399" cy="426278"/>
            <a:chOff x="1784958" y="88781"/>
            <a:chExt cx="5693399" cy="426278"/>
          </a:xfrm>
        </p:grpSpPr>
        <p:sp>
          <p:nvSpPr>
            <p:cNvPr id="56" name="圆角矩形 55"/>
            <p:cNvSpPr/>
            <p:nvPr/>
          </p:nvSpPr>
          <p:spPr>
            <a:xfrm>
              <a:off x="1784958" y="8878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59507" y="99561"/>
              <a:ext cx="333617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什么是深度学习？</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68"/>
          <p:cNvGrpSpPr/>
          <p:nvPr/>
        </p:nvGrpSpPr>
        <p:grpSpPr>
          <a:xfrm>
            <a:off x="1787982" y="3491646"/>
            <a:ext cx="5693399" cy="426278"/>
            <a:chOff x="1784958" y="88781"/>
            <a:chExt cx="5693399" cy="426278"/>
          </a:xfrm>
        </p:grpSpPr>
        <p:sp>
          <p:nvSpPr>
            <p:cNvPr id="47" name="圆角矩形 46"/>
            <p:cNvSpPr/>
            <p:nvPr/>
          </p:nvSpPr>
          <p:spPr>
            <a:xfrm>
              <a:off x="1784958" y="8878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59507" y="99561"/>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机器学习与深度学习</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330824" y="1169836"/>
              <a:ext cx="2482335" cy="523220"/>
            </a:xfrm>
            <a:prstGeom prst="rect">
              <a:avLst/>
            </a:prstGeom>
            <a:noFill/>
          </p:spPr>
          <p:txBody>
            <a:bodyPr wrap="none" rtlCol="0">
              <a:spAutoFit/>
            </a:bodyPr>
            <a:lstStyle/>
            <a:p>
              <a:pPr algn="ctr"/>
              <a:r>
                <a:rPr lang="zh-CN" altLang="en-US" sz="2800" dirty="0">
                  <a:solidFill>
                    <a:schemeClr val="accent4"/>
                  </a:solidFill>
                </a:rPr>
                <a:t>第一</a:t>
              </a:r>
              <a:r>
                <a:rPr lang="zh-CN" altLang="en-US" sz="2800" dirty="0" smtClean="0">
                  <a:solidFill>
                    <a:schemeClr val="accent4"/>
                  </a:solidFill>
                </a:rPr>
                <a:t>章　</a:t>
              </a:r>
              <a:r>
                <a:rPr lang="zh-CN" altLang="zh-CN" sz="2800" dirty="0" smtClean="0">
                  <a:solidFill>
                    <a:schemeClr val="accent4"/>
                  </a:solidFill>
                </a:rPr>
                <a:t>深度学习的来源与应用</a:t>
              </a:r>
              <a:endParaRPr lang="zh-CN" altLang="en-US" sz="2800" dirty="0">
                <a:solidFill>
                  <a:schemeClr val="accent4"/>
                </a:solidFill>
              </a:endParaRPr>
            </a:p>
          </p:txBody>
        </p:sp>
      </p:grpSp>
      <p:grpSp>
        <p:nvGrpSpPr>
          <p:cNvPr id="67" name="组合 66"/>
          <p:cNvGrpSpPr/>
          <p:nvPr/>
        </p:nvGrpSpPr>
        <p:grpSpPr>
          <a:xfrm>
            <a:off x="1754534"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5423280"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zh-CN" sz="2100" spc="225" dirty="0" smtClean="0">
                  <a:solidFill>
                    <a:schemeClr val="bg1"/>
                  </a:solidFill>
                  <a:latin typeface="微软雅黑" panose="020B0503020204020204" pitchFamily="34" charset="-122"/>
                  <a:ea typeface="微软雅黑" panose="020B0503020204020204" pitchFamily="34" charset="-122"/>
                </a:rPr>
                <a:t>人工智能的思想、流派与发展起落</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什么是深度学习</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机器学习与深度学习</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185131"/>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深度学习的应用场景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724644"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姊妹篇，剖析深度学习核心技术和实战应用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7"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31</a:t>
            </a:r>
            <a:endParaRPr lang="en-U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1.4</a:t>
            </a:r>
            <a:r>
              <a:rPr lang="zh-CN" altLang="en-US" sz="2100" b="1" spc="225" dirty="0" smtClean="0">
                <a:solidFill>
                  <a:prstClr val="white"/>
                </a:solidFill>
              </a:rPr>
              <a:t>深度学习的应用场景</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113" y="1382945"/>
            <a:ext cx="7621400" cy="734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深度学习适合目标函数复杂且数据集较大的问题，也适合涉及多层次和抽象的问题。</a:t>
            </a:r>
            <a:endParaRPr lang="zh-CN" altLang="en-US" sz="1600" dirty="0"/>
          </a:p>
        </p:txBody>
      </p:sp>
      <p:sp>
        <p:nvSpPr>
          <p:cNvPr id="12" name="矩形 11"/>
          <p:cNvSpPr/>
          <p:nvPr/>
        </p:nvSpPr>
        <p:spPr>
          <a:xfrm>
            <a:off x="452232" y="889323"/>
            <a:ext cx="3389069" cy="338554"/>
          </a:xfrm>
          <a:prstGeom prst="rect">
            <a:avLst/>
          </a:prstGeom>
        </p:spPr>
        <p:txBody>
          <a:bodyPr wrap="none">
            <a:spAutoFit/>
          </a:bodyPr>
          <a:lstStyle/>
          <a:p>
            <a:r>
              <a:rPr lang="en-US" altLang="zh-CN" sz="1600" b="1" dirty="0" smtClean="0">
                <a:solidFill>
                  <a:srgbClr val="3D89BC"/>
                </a:solidFill>
              </a:rPr>
              <a:t>1</a:t>
            </a:r>
            <a:r>
              <a:rPr lang="zh-CN" altLang="zh-CN" sz="1600" b="1" dirty="0" smtClean="0">
                <a:solidFill>
                  <a:srgbClr val="3D89BC"/>
                </a:solidFill>
              </a:rPr>
              <a:t>．</a:t>
            </a:r>
            <a:r>
              <a:rPr lang="zh-CN" altLang="en-US" sz="1600" b="1" dirty="0" smtClean="0">
                <a:solidFill>
                  <a:srgbClr val="3D89BC"/>
                </a:solidFill>
              </a:rPr>
              <a:t>深度学习的应用场合和概念层次</a:t>
            </a:r>
            <a:endParaRPr lang="zh-CN" altLang="zh-CN" sz="1600" b="1" dirty="0">
              <a:solidFill>
                <a:srgbClr val="3D89BC"/>
              </a:solidFill>
            </a:endParaRPr>
          </a:p>
        </p:txBody>
      </p:sp>
      <p:pic>
        <p:nvPicPr>
          <p:cNvPr id="20" name="图片 1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117" y="2201088"/>
            <a:ext cx="5874989" cy="3675605"/>
          </a:xfrm>
          <a:prstGeom prst="rect">
            <a:avLst/>
          </a:prstGeom>
          <a:noFill/>
          <a:ln>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1.4</a:t>
            </a:r>
            <a:r>
              <a:rPr lang="zh-CN" altLang="en-US" sz="2100" b="1" spc="225" dirty="0" smtClean="0">
                <a:solidFill>
                  <a:prstClr val="white"/>
                </a:solidFill>
              </a:rPr>
              <a:t>深度学习的应用场景</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3389069" cy="338554"/>
          </a:xfrm>
          <a:prstGeom prst="rect">
            <a:avLst/>
          </a:prstGeom>
        </p:spPr>
        <p:txBody>
          <a:bodyPr wrap="none">
            <a:spAutoFit/>
          </a:bodyPr>
          <a:lstStyle/>
          <a:p>
            <a:r>
              <a:rPr lang="en-US" altLang="zh-CN" sz="1600" b="1" dirty="0" smtClean="0">
                <a:solidFill>
                  <a:srgbClr val="3D89BC"/>
                </a:solidFill>
              </a:rPr>
              <a:t>2</a:t>
            </a:r>
            <a:r>
              <a:rPr lang="zh-CN" altLang="zh-CN" sz="1600" b="1" dirty="0" smtClean="0">
                <a:solidFill>
                  <a:srgbClr val="3D89BC"/>
                </a:solidFill>
              </a:rPr>
              <a:t>．</a:t>
            </a:r>
            <a:r>
              <a:rPr lang="zh-CN" altLang="en-US" sz="1600" b="1" dirty="0" smtClean="0">
                <a:solidFill>
                  <a:srgbClr val="3D89BC"/>
                </a:solidFill>
              </a:rPr>
              <a:t>深度学习的主要开发工具和框架</a:t>
            </a:r>
            <a:endParaRPr lang="zh-CN" altLang="zh-CN" sz="1600" b="1" dirty="0">
              <a:solidFill>
                <a:srgbClr val="3D89BC"/>
              </a:solidFill>
            </a:endParaRPr>
          </a:p>
        </p:txBody>
      </p:sp>
      <p:pic>
        <p:nvPicPr>
          <p:cNvPr id="21" name="图片 20" descr="wx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1434" y="1476869"/>
            <a:ext cx="6364420" cy="4143345"/>
          </a:xfrm>
          <a:prstGeom prst="rect">
            <a:avLst/>
          </a:prstGeom>
          <a:noFill/>
          <a:ln>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1.4</a:t>
            </a:r>
            <a:r>
              <a:rPr lang="zh-CN" altLang="en-US" sz="2100" b="1" spc="225" dirty="0" smtClean="0">
                <a:solidFill>
                  <a:prstClr val="white"/>
                </a:solidFill>
              </a:rPr>
              <a:t>深度学习的应用场景</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4209807" cy="338554"/>
          </a:xfrm>
          <a:prstGeom prst="rect">
            <a:avLst/>
          </a:prstGeom>
        </p:spPr>
        <p:txBody>
          <a:bodyPr wrap="none">
            <a:spAutoFit/>
          </a:bodyPr>
          <a:lstStyle/>
          <a:p>
            <a:r>
              <a:rPr lang="en-US" altLang="zh-CN" sz="1600" b="1" dirty="0" smtClean="0">
                <a:solidFill>
                  <a:srgbClr val="3D89BC"/>
                </a:solidFill>
              </a:rPr>
              <a:t>3</a:t>
            </a:r>
            <a:r>
              <a:rPr lang="zh-CN" altLang="zh-CN" sz="1600" b="1" dirty="0" smtClean="0">
                <a:solidFill>
                  <a:srgbClr val="3D89BC"/>
                </a:solidFill>
              </a:rPr>
              <a:t>．人工智能、深度学习有关学术会议和赛事</a:t>
            </a:r>
            <a:endParaRPr lang="zh-CN" altLang="zh-CN" sz="1600" b="1" dirty="0" smtClean="0">
              <a:solidFill>
                <a:srgbClr val="3D89BC"/>
              </a:solidFill>
            </a:endParaRPr>
          </a:p>
        </p:txBody>
      </p:sp>
      <p:sp>
        <p:nvSpPr>
          <p:cNvPr id="19" name="矩形 18"/>
          <p:cNvSpPr/>
          <p:nvPr/>
        </p:nvSpPr>
        <p:spPr>
          <a:xfrm flipH="1">
            <a:off x="245464" y="1568624"/>
            <a:ext cx="2667050" cy="57743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smtClean="0"/>
              <a:t>重要学术会议</a:t>
            </a:r>
            <a:endParaRPr lang="zh-CN" altLang="en-US" dirty="0"/>
          </a:p>
        </p:txBody>
      </p:sp>
      <p:sp>
        <p:nvSpPr>
          <p:cNvPr id="20" name="矩形 19"/>
          <p:cNvSpPr/>
          <p:nvPr/>
        </p:nvSpPr>
        <p:spPr>
          <a:xfrm>
            <a:off x="178558" y="2327854"/>
            <a:ext cx="2754214" cy="2552700"/>
          </a:xfrm>
          <a:prstGeom prst="rect">
            <a:avLst/>
          </a:prstGeom>
          <a:noFill/>
          <a:ln>
            <a:solidFill>
              <a:srgbClr val="3D8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1600" dirty="0" smtClean="0">
                <a:solidFill>
                  <a:schemeClr val="tx1">
                    <a:lumMod val="75000"/>
                    <a:lumOff val="25000"/>
                  </a:schemeClr>
                </a:solidFill>
                <a:sym typeface="+mn-ea"/>
              </a:rPr>
              <a:t>AAAI</a:t>
            </a:r>
            <a:r>
              <a:rPr lang="zh-CN" altLang="zh-CN" sz="1600" dirty="0" smtClean="0">
                <a:solidFill>
                  <a:schemeClr val="tx1">
                    <a:lumMod val="75000"/>
                    <a:lumOff val="25000"/>
                  </a:schemeClr>
                </a:solidFill>
                <a:sym typeface="+mn-ea"/>
              </a:rPr>
              <a:t>、</a:t>
            </a:r>
            <a:r>
              <a:rPr lang="en-US" altLang="zh-CN" sz="1600" dirty="0" smtClean="0">
                <a:solidFill>
                  <a:schemeClr val="tx1">
                    <a:lumMod val="75000"/>
                    <a:lumOff val="25000"/>
                  </a:schemeClr>
                </a:solidFill>
                <a:sym typeface="+mn-ea"/>
              </a:rPr>
              <a:t>CVPR</a:t>
            </a:r>
            <a:r>
              <a:rPr lang="zh-CN" altLang="zh-CN" sz="1600" dirty="0" smtClean="0">
                <a:solidFill>
                  <a:schemeClr val="tx1">
                    <a:lumMod val="75000"/>
                    <a:lumOff val="25000"/>
                  </a:schemeClr>
                </a:solidFill>
                <a:sym typeface="+mn-ea"/>
              </a:rPr>
              <a:t>、</a:t>
            </a:r>
            <a:r>
              <a:rPr lang="en-US" altLang="zh-CN" sz="1600" dirty="0" smtClean="0">
                <a:solidFill>
                  <a:schemeClr val="tx1">
                    <a:lumMod val="75000"/>
                    <a:lumOff val="25000"/>
                  </a:schemeClr>
                </a:solidFill>
                <a:sym typeface="+mn-ea"/>
              </a:rPr>
              <a:t>ACL</a:t>
            </a:r>
            <a:r>
              <a:rPr lang="zh-CN" altLang="zh-CN" sz="1600" dirty="0" smtClean="0">
                <a:solidFill>
                  <a:schemeClr val="tx1">
                    <a:lumMod val="75000"/>
                    <a:lumOff val="25000"/>
                  </a:schemeClr>
                </a:solidFill>
                <a:sym typeface="+mn-ea"/>
              </a:rPr>
              <a:t>、</a:t>
            </a:r>
            <a:r>
              <a:rPr lang="en-US" altLang="zh-CN" sz="1600" dirty="0" smtClean="0">
                <a:solidFill>
                  <a:schemeClr val="tx1">
                    <a:lumMod val="75000"/>
                    <a:lumOff val="25000"/>
                  </a:schemeClr>
                </a:solidFill>
                <a:sym typeface="+mn-ea"/>
              </a:rPr>
              <a:t>NIPS</a:t>
            </a:r>
            <a:r>
              <a:rPr lang="zh-CN" altLang="zh-CN" sz="1600" dirty="0" smtClean="0">
                <a:solidFill>
                  <a:schemeClr val="tx1">
                    <a:lumMod val="75000"/>
                    <a:lumOff val="25000"/>
                  </a:schemeClr>
                </a:solidFill>
                <a:sym typeface="+mn-ea"/>
              </a:rPr>
              <a:t>、</a:t>
            </a:r>
            <a:r>
              <a:rPr lang="en-US" altLang="zh-CN" sz="1600" dirty="0" smtClean="0">
                <a:solidFill>
                  <a:schemeClr val="tx1">
                    <a:lumMod val="75000"/>
                    <a:lumOff val="25000"/>
                  </a:schemeClr>
                </a:solidFill>
                <a:sym typeface="+mn-ea"/>
              </a:rPr>
              <a:t>ICML</a:t>
            </a:r>
            <a:r>
              <a:rPr lang="zh-CN" altLang="en-US" sz="1600" dirty="0" smtClean="0">
                <a:solidFill>
                  <a:schemeClr val="tx1">
                    <a:lumMod val="75000"/>
                    <a:lumOff val="25000"/>
                  </a:schemeClr>
                </a:solidFill>
                <a:sym typeface="+mn-ea"/>
              </a:rPr>
              <a:t>、</a:t>
            </a:r>
            <a:r>
              <a:rPr lang="en-US" altLang="zh-CN" sz="1600" dirty="0" smtClean="0">
                <a:solidFill>
                  <a:schemeClr val="tx1">
                    <a:lumMod val="75000"/>
                    <a:lumOff val="25000"/>
                  </a:schemeClr>
                </a:solidFill>
                <a:sym typeface="+mn-ea"/>
              </a:rPr>
              <a:t>ICLR</a:t>
            </a:r>
            <a:endParaRPr lang="zh-CN" altLang="en-US" sz="1600" dirty="0" smtClean="0">
              <a:solidFill>
                <a:schemeClr val="tx1">
                  <a:lumMod val="75000"/>
                  <a:lumOff val="25000"/>
                </a:schemeClr>
              </a:solidFill>
              <a:sym typeface="+mn-ea"/>
            </a:endParaRPr>
          </a:p>
        </p:txBody>
      </p:sp>
      <p:sp>
        <p:nvSpPr>
          <p:cNvPr id="22" name="矩形 21"/>
          <p:cNvSpPr/>
          <p:nvPr/>
        </p:nvSpPr>
        <p:spPr>
          <a:xfrm flipH="1">
            <a:off x="3222839" y="1568625"/>
            <a:ext cx="2634655" cy="57743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zh-CN" dirty="0" smtClean="0"/>
              <a:t>人工智能创新创业比赛</a:t>
            </a:r>
            <a:endParaRPr lang="zh-CN" altLang="en-US" dirty="0"/>
          </a:p>
        </p:txBody>
      </p:sp>
      <p:sp>
        <p:nvSpPr>
          <p:cNvPr id="23" name="矩形 22"/>
          <p:cNvSpPr/>
          <p:nvPr/>
        </p:nvSpPr>
        <p:spPr>
          <a:xfrm>
            <a:off x="3155934" y="2339006"/>
            <a:ext cx="2720760" cy="2552700"/>
          </a:xfrm>
          <a:prstGeom prst="rect">
            <a:avLst/>
          </a:prstGeom>
          <a:noFill/>
          <a:ln>
            <a:solidFill>
              <a:srgbClr val="3D8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zh-CN" sz="1600" dirty="0" smtClean="0">
                <a:solidFill>
                  <a:schemeClr val="tx1">
                    <a:lumMod val="75000"/>
                    <a:lumOff val="25000"/>
                  </a:schemeClr>
                </a:solidFill>
                <a:sym typeface="+mn-ea"/>
              </a:rPr>
              <a:t>中国机器人及人工智能大赛</a:t>
            </a:r>
            <a:r>
              <a:rPr lang="zh-CN" altLang="en-US" sz="1600" dirty="0" smtClean="0">
                <a:solidFill>
                  <a:schemeClr val="tx1">
                    <a:lumMod val="75000"/>
                    <a:lumOff val="25000"/>
                  </a:schemeClr>
                </a:solidFill>
                <a:sym typeface="+mn-ea"/>
              </a:rPr>
              <a:t>、</a:t>
            </a:r>
            <a:r>
              <a:rPr lang="zh-CN" altLang="zh-CN" sz="1600" dirty="0" smtClean="0">
                <a:solidFill>
                  <a:schemeClr val="tx1">
                    <a:lumMod val="75000"/>
                    <a:lumOff val="25000"/>
                  </a:schemeClr>
                </a:solidFill>
                <a:sym typeface="+mn-ea"/>
              </a:rPr>
              <a:t>中国大数据人工智能创新创业大赛</a:t>
            </a:r>
            <a:endParaRPr lang="zh-CN" altLang="en-US" sz="1600" dirty="0" smtClean="0">
              <a:solidFill>
                <a:schemeClr val="tx1">
                  <a:lumMod val="75000"/>
                  <a:lumOff val="25000"/>
                </a:schemeClr>
              </a:solidFill>
              <a:sym typeface="+mn-ea"/>
            </a:endParaRPr>
          </a:p>
        </p:txBody>
      </p:sp>
      <p:sp>
        <p:nvSpPr>
          <p:cNvPr id="24" name="矩形 23"/>
          <p:cNvSpPr/>
          <p:nvPr/>
        </p:nvSpPr>
        <p:spPr>
          <a:xfrm flipH="1">
            <a:off x="6222380" y="1568624"/>
            <a:ext cx="2419815" cy="57743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AI</a:t>
            </a:r>
            <a:r>
              <a:rPr lang="zh-CN" altLang="en-US" dirty="0" smtClean="0"/>
              <a:t>开源数据集</a:t>
            </a:r>
            <a:endParaRPr lang="zh-CN" altLang="en-US" dirty="0"/>
          </a:p>
        </p:txBody>
      </p:sp>
      <p:sp>
        <p:nvSpPr>
          <p:cNvPr id="25" name="矩形 24"/>
          <p:cNvSpPr/>
          <p:nvPr/>
        </p:nvSpPr>
        <p:spPr>
          <a:xfrm>
            <a:off x="6188928" y="2327854"/>
            <a:ext cx="2542478" cy="2552700"/>
          </a:xfrm>
          <a:prstGeom prst="rect">
            <a:avLst/>
          </a:prstGeom>
          <a:noFill/>
          <a:ln>
            <a:solidFill>
              <a:srgbClr val="3D8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1600" dirty="0" smtClean="0">
                <a:solidFill>
                  <a:schemeClr val="accent1"/>
                </a:solidFill>
              </a:rPr>
              <a:t>http://www.sohu.com/a/126913367_473283.html</a:t>
            </a:r>
            <a:endParaRPr lang="zh-CN" altLang="en-US" sz="1600" dirty="0" smtClean="0">
              <a:solidFill>
                <a:schemeClr val="accent1"/>
              </a:solidFill>
              <a:sym typeface="+mn-ea"/>
              <a:hlinkClick r:id="rId3"/>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0" y="3176"/>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sp>
        <p:nvSpPr>
          <p:cNvPr id="13315" name="Rectangle 3"/>
          <p:cNvSpPr>
            <a:spLocks noChangeArrowheads="1"/>
          </p:cNvSpPr>
          <p:nvPr/>
        </p:nvSpPr>
        <p:spPr bwMode="auto">
          <a:xfrm>
            <a:off x="230402" y="1080008"/>
            <a:ext cx="8648700" cy="3744595"/>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1．人工智能的目标是什么？研究内容主要有哪些？</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2．图灵测试和中文房间问题的主要内容分别是什么？他们之间的关系又是什么？</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3．人工智能的主要流派及其主要研究观点是什么？</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4．人工智能发展的几次高潮和低谷的起因是什么？</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5．阐述人工神经网络的工作原理。</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6．什么是机器学习？深度学习与普通神经网络有什么不同？</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7．机器学习有哪些方法？机器学习的应用场合主要有哪些？</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8．大数据、云计算、人工智能之间有什么关系？</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9．深度学习的主要开发工具框架有哪些？</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10．从AlphaGo 到Master 两个热点事件的时间与内容上，你想到了什么？</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R="0" lvl="0" indent="0" algn="l" defTabSz="914400" rtl="0" eaLnBrk="1" fontAlgn="base" latinLnBrk="0" hangingPunct="1">
              <a:lnSpc>
                <a:spcPct val="120000"/>
              </a:lnSpc>
              <a:spcBef>
                <a:spcPts val="0"/>
              </a:spcBef>
              <a:spcAft>
                <a:spcPts val="0"/>
              </a:spcAft>
              <a:buClrTx/>
              <a:buSzTx/>
              <a:buFont typeface="+mj-lt"/>
              <a:buNone/>
            </a:pPr>
            <a:r>
              <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11．请简述Caffe 框架的安装与使用方法（建议使用Ubuntu Linux V14.04 环境）。</a:t>
            </a:r>
            <a:endParaRPr kumimoji="0" lang="zh-CN"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5153975" cy="415498"/>
          </a:xfrm>
          <a:prstGeom prst="rect">
            <a:avLst/>
          </a:prstGeom>
          <a:noFill/>
        </p:spPr>
        <p:txBody>
          <a:bodyPr wrap="none" rtlCol="0">
            <a:spAutoFit/>
          </a:bodyPr>
          <a:lstStyle/>
          <a:p>
            <a:r>
              <a:rPr lang="en-US" altLang="zh-CN" sz="2100" b="1" spc="225" dirty="0" smtClean="0">
                <a:solidFill>
                  <a:prstClr val="white"/>
                </a:solidFill>
              </a:rPr>
              <a:t>1.1</a:t>
            </a:r>
            <a:r>
              <a:rPr lang="zh-CN" altLang="zh-CN" sz="2100" spc="225" dirty="0" smtClean="0">
                <a:solidFill>
                  <a:schemeClr val="bg1"/>
                </a:solidFill>
                <a:latin typeface="微软雅黑" panose="020B0503020204020204" pitchFamily="34" charset="-122"/>
                <a:ea typeface="微软雅黑" panose="020B0503020204020204" pitchFamily="34" charset="-122"/>
              </a:rPr>
              <a:t>人工智能的思想、流派与发展起落</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a:solidFill>
                  <a:schemeClr val="bg1">
                    <a:lumMod val="50000"/>
                  </a:schemeClr>
                </a:solidFill>
              </a:rPr>
              <a:t>31</a:t>
            </a:r>
            <a:endParaRPr lang="en-US" altLang="es-H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113" y="1382945"/>
            <a:ext cx="7621400" cy="10368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人工智能，也称机器智能。最初于</a:t>
            </a:r>
            <a:r>
              <a:rPr lang="en-US" altLang="zh-CN" sz="1600" dirty="0" smtClean="0"/>
              <a:t>1956</a:t>
            </a:r>
            <a:r>
              <a:rPr lang="zh-CN" altLang="zh-CN" sz="1600" dirty="0" smtClean="0"/>
              <a:t>年的</a:t>
            </a:r>
            <a:r>
              <a:rPr lang="en-US" altLang="zh-CN" sz="1600" dirty="0" smtClean="0"/>
              <a:t>Dartmouth</a:t>
            </a:r>
            <a:r>
              <a:rPr lang="zh-CN" altLang="zh-CN" sz="1600" dirty="0" smtClean="0"/>
              <a:t>学会上提出，是计算机科学、控制论、信息论、神经生理学、心理学、语言学等多种学科互相渗透而发展起来的一门综合性学科。以现代科技诠释和模拟人类智能，以延伸人类智能的科学，就是“人工智能”</a:t>
            </a:r>
            <a:r>
              <a:rPr lang="en-US" altLang="zh-CN" sz="1600" dirty="0" smtClean="0"/>
              <a:t>(AI</a:t>
            </a:r>
            <a:r>
              <a:rPr lang="zh-CN" altLang="en-US" sz="1600" dirty="0" smtClean="0"/>
              <a:t>：</a:t>
            </a:r>
            <a:r>
              <a:rPr lang="en-US" altLang="zh-CN" sz="1600" dirty="0" smtClean="0"/>
              <a:t>Artificial Intelligence) </a:t>
            </a:r>
            <a:r>
              <a:rPr lang="zh-CN" altLang="zh-CN" sz="1600" dirty="0" smtClean="0"/>
              <a:t>。</a:t>
            </a:r>
            <a:endParaRPr lang="zh-CN" altLang="en-US" sz="1600" dirty="0"/>
          </a:p>
        </p:txBody>
      </p:sp>
      <p:sp>
        <p:nvSpPr>
          <p:cNvPr id="12" name="矩形 11"/>
          <p:cNvSpPr/>
          <p:nvPr/>
        </p:nvSpPr>
        <p:spPr>
          <a:xfrm>
            <a:off x="452232" y="889323"/>
            <a:ext cx="1952779" cy="338554"/>
          </a:xfrm>
          <a:prstGeom prst="rect">
            <a:avLst/>
          </a:prstGeom>
        </p:spPr>
        <p:txBody>
          <a:bodyPr wrap="none">
            <a:spAutoFit/>
          </a:bodyPr>
          <a:lstStyle/>
          <a:p>
            <a:r>
              <a:rPr lang="en-US" altLang="zh-CN" sz="1600" b="1" dirty="0" smtClean="0">
                <a:solidFill>
                  <a:srgbClr val="3D89BC"/>
                </a:solidFill>
              </a:rPr>
              <a:t>1</a:t>
            </a:r>
            <a:r>
              <a:rPr lang="zh-CN" altLang="zh-CN" sz="1600" b="1" dirty="0" smtClean="0">
                <a:solidFill>
                  <a:srgbClr val="3D89BC"/>
                </a:solidFill>
              </a:rPr>
              <a:t>．人工智能的</a:t>
            </a:r>
            <a:r>
              <a:rPr lang="zh-CN" altLang="en-US" sz="1600" b="1" dirty="0" smtClean="0">
                <a:solidFill>
                  <a:srgbClr val="3D89BC"/>
                </a:solidFill>
              </a:rPr>
              <a:t>思想</a:t>
            </a:r>
            <a:endParaRPr lang="zh-CN" altLang="zh-CN" sz="1600" b="1" dirty="0">
              <a:solidFill>
                <a:srgbClr val="3D89BC"/>
              </a:solidFill>
            </a:endParaRPr>
          </a:p>
        </p:txBody>
      </p:sp>
      <p:pic>
        <p:nvPicPr>
          <p:cNvPr id="20" name="图片 1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582" y="2747977"/>
            <a:ext cx="6946599" cy="2894540"/>
          </a:xfrm>
          <a:prstGeom prst="rect">
            <a:avLst/>
          </a:prstGeom>
          <a:noFill/>
          <a:ln>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5153975" cy="415498"/>
          </a:xfrm>
          <a:prstGeom prst="rect">
            <a:avLst/>
          </a:prstGeom>
          <a:noFill/>
        </p:spPr>
        <p:txBody>
          <a:bodyPr wrap="none" rtlCol="0">
            <a:spAutoFit/>
          </a:bodyPr>
          <a:lstStyle/>
          <a:p>
            <a:r>
              <a:rPr lang="en-US" altLang="zh-CN" sz="2100" b="1" spc="225" dirty="0" smtClean="0">
                <a:solidFill>
                  <a:prstClr val="white"/>
                </a:solidFill>
              </a:rPr>
              <a:t>1.1</a:t>
            </a:r>
            <a:r>
              <a:rPr lang="zh-CN" altLang="zh-CN" sz="2100" spc="225" dirty="0" smtClean="0">
                <a:solidFill>
                  <a:schemeClr val="bg1"/>
                </a:solidFill>
                <a:latin typeface="微软雅黑" panose="020B0503020204020204" pitchFamily="34" charset="-122"/>
                <a:ea typeface="微软雅黑" panose="020B0503020204020204" pitchFamily="34" charset="-122"/>
              </a:rPr>
              <a:t>人工智能的思想、流派与发展起落</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a:solidFill>
                  <a:schemeClr val="bg1">
                    <a:lumMod val="50000"/>
                  </a:schemeClr>
                </a:solidFill>
              </a:rPr>
              <a:t>31</a:t>
            </a:r>
            <a:endParaRPr lang="en-US" altLang="es-H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aphicFrame>
        <p:nvGraphicFramePr>
          <p:cNvPr id="11" name="图示 10"/>
          <p:cNvGraphicFramePr/>
          <p:nvPr/>
        </p:nvGraphicFramePr>
        <p:xfrm>
          <a:off x="983411" y="2268742"/>
          <a:ext cx="6806242" cy="3830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矩形 23"/>
          <p:cNvSpPr/>
          <p:nvPr/>
        </p:nvSpPr>
        <p:spPr>
          <a:xfrm>
            <a:off x="690113" y="1382945"/>
            <a:ext cx="7621400" cy="734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半个世纪以来，人们对人类获得知识的方式总结为：逻辑演绎、归纳总结、生物进化，对应地发展出了人工智能的三大流派：符号主义、连接主义、行为主义。</a:t>
            </a:r>
            <a:endParaRPr lang="zh-CN" altLang="en-US" sz="1600" dirty="0"/>
          </a:p>
        </p:txBody>
      </p:sp>
      <p:sp>
        <p:nvSpPr>
          <p:cNvPr id="12" name="矩形 11"/>
          <p:cNvSpPr/>
          <p:nvPr/>
        </p:nvSpPr>
        <p:spPr>
          <a:xfrm>
            <a:off x="452232" y="889323"/>
            <a:ext cx="2363147" cy="338554"/>
          </a:xfrm>
          <a:prstGeom prst="rect">
            <a:avLst/>
          </a:prstGeom>
        </p:spPr>
        <p:txBody>
          <a:bodyPr wrap="none">
            <a:spAutoFit/>
          </a:bodyPr>
          <a:lstStyle/>
          <a:p>
            <a:r>
              <a:rPr lang="en-US" altLang="zh-CN" sz="1600" b="1" dirty="0" smtClean="0">
                <a:solidFill>
                  <a:srgbClr val="3D89BC"/>
                </a:solidFill>
              </a:rPr>
              <a:t>2</a:t>
            </a:r>
            <a:r>
              <a:rPr lang="zh-CN" altLang="zh-CN" sz="1600" b="1" dirty="0" smtClean="0">
                <a:solidFill>
                  <a:srgbClr val="3D89BC"/>
                </a:solidFill>
              </a:rPr>
              <a:t>．人工智能的</a:t>
            </a:r>
            <a:r>
              <a:rPr lang="zh-CN" altLang="en-US" sz="1600" b="1" dirty="0" smtClean="0">
                <a:solidFill>
                  <a:srgbClr val="3D89BC"/>
                </a:solidFill>
              </a:rPr>
              <a:t>三大</a:t>
            </a:r>
            <a:r>
              <a:rPr lang="zh-CN" altLang="zh-CN" sz="1600" b="1" dirty="0" smtClean="0">
                <a:solidFill>
                  <a:srgbClr val="3D89BC"/>
                </a:solidFill>
              </a:rPr>
              <a:t>流派</a:t>
            </a:r>
            <a:endParaRPr lang="zh-CN" altLang="zh-CN" sz="1600" b="1" dirty="0">
              <a:solidFill>
                <a:srgbClr val="3D89BC"/>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5153975" cy="415498"/>
          </a:xfrm>
          <a:prstGeom prst="rect">
            <a:avLst/>
          </a:prstGeom>
          <a:noFill/>
        </p:spPr>
        <p:txBody>
          <a:bodyPr wrap="none" rtlCol="0">
            <a:spAutoFit/>
          </a:bodyPr>
          <a:lstStyle/>
          <a:p>
            <a:r>
              <a:rPr lang="en-US" altLang="zh-CN" sz="2100" b="1" spc="225" dirty="0" smtClean="0">
                <a:solidFill>
                  <a:prstClr val="white"/>
                </a:solidFill>
              </a:rPr>
              <a:t>1.1</a:t>
            </a:r>
            <a:r>
              <a:rPr lang="zh-CN" altLang="zh-CN" sz="2100" spc="225" dirty="0" smtClean="0">
                <a:solidFill>
                  <a:schemeClr val="bg1"/>
                </a:solidFill>
                <a:latin typeface="微软雅黑" panose="020B0503020204020204" pitchFamily="34" charset="-122"/>
                <a:ea typeface="微软雅黑" panose="020B0503020204020204" pitchFamily="34" charset="-122"/>
              </a:rPr>
              <a:t>人工智能的思想、流派与发展起落</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a:solidFill>
                  <a:schemeClr val="bg1">
                    <a:lumMod val="50000"/>
                  </a:schemeClr>
                </a:solidFill>
              </a:rPr>
              <a:t>31</a:t>
            </a:r>
            <a:endParaRPr lang="en-US" altLang="es-H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690113" y="1382945"/>
            <a:ext cx="7621400" cy="11706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人工智能未来十年发展趋势将在促进</a:t>
            </a:r>
            <a:r>
              <a:rPr lang="en-US" altLang="zh-CN" sz="1600" dirty="0" smtClean="0"/>
              <a:t>RT</a:t>
            </a:r>
            <a:r>
              <a:rPr lang="zh-CN" altLang="zh-CN" sz="1600" dirty="0" smtClean="0"/>
              <a:t>全息时代、新硬件、新语言、新算法和人类认知突破等方面产生积极作用，并且使弱人工智能趋于完美，使机器人和人的混合体有机融合。人工智能革命必将踏上从弱人工智能起步，通过强人工智能飞跃，最终迎来超人工智能时代的旅途。这段旅途之后，世界将变得完全不一样。</a:t>
            </a:r>
            <a:endParaRPr lang="zh-CN" altLang="en-US" sz="1600" dirty="0"/>
          </a:p>
        </p:txBody>
      </p:sp>
      <p:sp>
        <p:nvSpPr>
          <p:cNvPr id="12" name="矩形 11"/>
          <p:cNvSpPr/>
          <p:nvPr/>
        </p:nvSpPr>
        <p:spPr>
          <a:xfrm>
            <a:off x="452232" y="889323"/>
            <a:ext cx="2363147" cy="338554"/>
          </a:xfrm>
          <a:prstGeom prst="rect">
            <a:avLst/>
          </a:prstGeom>
        </p:spPr>
        <p:txBody>
          <a:bodyPr wrap="none">
            <a:spAutoFit/>
          </a:bodyPr>
          <a:lstStyle/>
          <a:p>
            <a:r>
              <a:rPr lang="en-US" altLang="zh-CN" sz="1600" b="1" dirty="0" smtClean="0">
                <a:solidFill>
                  <a:srgbClr val="3D89BC"/>
                </a:solidFill>
              </a:rPr>
              <a:t>4</a:t>
            </a:r>
            <a:r>
              <a:rPr lang="zh-CN" altLang="zh-CN" sz="1600" b="1" dirty="0" smtClean="0">
                <a:solidFill>
                  <a:srgbClr val="3D89BC"/>
                </a:solidFill>
              </a:rPr>
              <a:t>．人工智能</a:t>
            </a:r>
            <a:r>
              <a:rPr lang="zh-CN" altLang="en-US" sz="1600" b="1" dirty="0" smtClean="0">
                <a:solidFill>
                  <a:srgbClr val="3D89BC"/>
                </a:solidFill>
              </a:rPr>
              <a:t>发展</a:t>
            </a:r>
            <a:r>
              <a:rPr lang="zh-CN" altLang="zh-CN" sz="1600" b="1" dirty="0" smtClean="0">
                <a:solidFill>
                  <a:srgbClr val="3D89BC"/>
                </a:solidFill>
              </a:rPr>
              <a:t>的</a:t>
            </a:r>
            <a:r>
              <a:rPr lang="zh-CN" altLang="en-US" sz="1600" b="1" dirty="0" smtClean="0">
                <a:solidFill>
                  <a:srgbClr val="3D89BC"/>
                </a:solidFill>
              </a:rPr>
              <a:t>未来</a:t>
            </a:r>
            <a:endParaRPr lang="zh-CN" altLang="zh-CN" sz="1600" b="1" dirty="0">
              <a:solidFill>
                <a:srgbClr val="3D89BC"/>
              </a:solidFill>
            </a:endParaRPr>
          </a:p>
        </p:txBody>
      </p:sp>
      <p:sp>
        <p:nvSpPr>
          <p:cNvPr id="20" name="矩形 19"/>
          <p:cNvSpPr/>
          <p:nvPr/>
        </p:nvSpPr>
        <p:spPr>
          <a:xfrm flipH="1">
            <a:off x="752836" y="2672571"/>
            <a:ext cx="1683697" cy="5774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smtClean="0"/>
              <a:t>弱人工智能</a:t>
            </a:r>
            <a:endParaRPr lang="zh-CN" altLang="en-US" dirty="0"/>
          </a:p>
        </p:txBody>
      </p:sp>
      <p:sp>
        <p:nvSpPr>
          <p:cNvPr id="25" name="矩形 24"/>
          <p:cNvSpPr/>
          <p:nvPr/>
        </p:nvSpPr>
        <p:spPr>
          <a:xfrm>
            <a:off x="747263" y="3364894"/>
            <a:ext cx="1683697" cy="2552700"/>
          </a:xfrm>
          <a:prstGeom prst="rect">
            <a:avLst/>
          </a:prstGeom>
          <a:noFill/>
          <a:ln>
            <a:solidFill>
              <a:srgbClr val="3D8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zh-CN" sz="1600" dirty="0" smtClean="0">
                <a:solidFill>
                  <a:schemeClr val="tx1">
                    <a:lumMod val="75000"/>
                    <a:lumOff val="25000"/>
                  </a:schemeClr>
                </a:solidFill>
                <a:sym typeface="+mn-ea"/>
              </a:rPr>
              <a:t>单个方面的人工智能。目前，主流科研集中在弱人工智能上</a:t>
            </a:r>
            <a:r>
              <a:rPr lang="zh-CN" altLang="en-US" sz="1600" dirty="0" smtClean="0">
                <a:solidFill>
                  <a:schemeClr val="tx1">
                    <a:lumMod val="75000"/>
                    <a:lumOff val="25000"/>
                  </a:schemeClr>
                </a:solidFill>
                <a:sym typeface="+mn-ea"/>
              </a:rPr>
              <a:t>。</a:t>
            </a:r>
            <a:r>
              <a:rPr lang="zh-CN" altLang="zh-CN" sz="1600" dirty="0" smtClean="0">
                <a:solidFill>
                  <a:schemeClr val="tx1">
                    <a:lumMod val="75000"/>
                    <a:lumOff val="25000"/>
                  </a:schemeClr>
                </a:solidFill>
                <a:sym typeface="+mn-ea"/>
              </a:rPr>
              <a:t>并且一般认为这一研究领域已经取得可观的成就。</a:t>
            </a:r>
            <a:endParaRPr lang="zh-CN" altLang="en-US" sz="1600" dirty="0" smtClean="0">
              <a:solidFill>
                <a:schemeClr val="tx1">
                  <a:lumMod val="75000"/>
                  <a:lumOff val="25000"/>
                </a:schemeClr>
              </a:solidFill>
              <a:sym typeface="+mn-ea"/>
            </a:endParaRPr>
          </a:p>
        </p:txBody>
      </p:sp>
      <p:sp>
        <p:nvSpPr>
          <p:cNvPr id="26" name="矩形 25"/>
          <p:cNvSpPr/>
          <p:nvPr/>
        </p:nvSpPr>
        <p:spPr>
          <a:xfrm flipH="1">
            <a:off x="3719061" y="2650269"/>
            <a:ext cx="1683697" cy="5774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smtClean="0"/>
              <a:t>强人工智能</a:t>
            </a:r>
            <a:endParaRPr lang="zh-CN" altLang="en-US" dirty="0"/>
          </a:p>
        </p:txBody>
      </p:sp>
      <p:sp>
        <p:nvSpPr>
          <p:cNvPr id="27" name="矩形 26"/>
          <p:cNvSpPr/>
          <p:nvPr/>
        </p:nvSpPr>
        <p:spPr>
          <a:xfrm>
            <a:off x="3713488" y="3342592"/>
            <a:ext cx="1683697" cy="2552700"/>
          </a:xfrm>
          <a:prstGeom prst="rect">
            <a:avLst/>
          </a:prstGeom>
          <a:noFill/>
          <a:ln>
            <a:solidFill>
              <a:srgbClr val="3D8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zh-CN" sz="1600" dirty="0" smtClean="0">
                <a:solidFill>
                  <a:schemeClr val="tx1">
                    <a:lumMod val="75000"/>
                    <a:lumOff val="25000"/>
                  </a:schemeClr>
                </a:solidFill>
                <a:sym typeface="+mn-ea"/>
              </a:rPr>
              <a:t>不仅能真正推理和解决问题的智能机器，还具有知觉的或自我意识。</a:t>
            </a:r>
            <a:r>
              <a:rPr lang="zh-CN" altLang="en-US" sz="1600" dirty="0" smtClean="0">
                <a:solidFill>
                  <a:schemeClr val="tx1">
                    <a:lumMod val="75000"/>
                    <a:lumOff val="25000"/>
                  </a:schemeClr>
                </a:solidFill>
                <a:sym typeface="+mn-ea"/>
              </a:rPr>
              <a:t>分为</a:t>
            </a:r>
            <a:r>
              <a:rPr lang="zh-CN" altLang="zh-CN" sz="1600" dirty="0" smtClean="0">
                <a:solidFill>
                  <a:schemeClr val="tx1">
                    <a:lumMod val="75000"/>
                    <a:lumOff val="25000"/>
                  </a:schemeClr>
                </a:solidFill>
                <a:sym typeface="+mn-ea"/>
              </a:rPr>
              <a:t>类人的人工智能</a:t>
            </a:r>
            <a:r>
              <a:rPr lang="zh-CN" altLang="en-US" sz="1600" dirty="0" smtClean="0">
                <a:solidFill>
                  <a:schemeClr val="tx1">
                    <a:lumMod val="75000"/>
                    <a:lumOff val="25000"/>
                  </a:schemeClr>
                </a:solidFill>
                <a:sym typeface="+mn-ea"/>
              </a:rPr>
              <a:t>和</a:t>
            </a:r>
            <a:r>
              <a:rPr lang="zh-CN" altLang="zh-CN" sz="1600" dirty="0" smtClean="0">
                <a:solidFill>
                  <a:schemeClr val="tx1">
                    <a:lumMod val="75000"/>
                    <a:lumOff val="25000"/>
                  </a:schemeClr>
                </a:solidFill>
                <a:sym typeface="+mn-ea"/>
              </a:rPr>
              <a:t>非类人的人工智能</a:t>
            </a:r>
            <a:r>
              <a:rPr lang="zh-CN" altLang="en-US" sz="1600" dirty="0" smtClean="0">
                <a:solidFill>
                  <a:schemeClr val="tx1">
                    <a:lumMod val="75000"/>
                    <a:lumOff val="25000"/>
                  </a:schemeClr>
                </a:solidFill>
                <a:sym typeface="+mn-ea"/>
              </a:rPr>
              <a:t>。</a:t>
            </a:r>
            <a:endParaRPr lang="zh-CN" altLang="en-US" sz="1600" dirty="0" smtClean="0">
              <a:solidFill>
                <a:schemeClr val="tx1">
                  <a:lumMod val="75000"/>
                  <a:lumOff val="25000"/>
                </a:schemeClr>
              </a:solidFill>
              <a:sym typeface="+mn-ea"/>
            </a:endParaRPr>
          </a:p>
        </p:txBody>
      </p:sp>
      <p:sp>
        <p:nvSpPr>
          <p:cNvPr id="34" name="矩形 33"/>
          <p:cNvSpPr/>
          <p:nvPr/>
        </p:nvSpPr>
        <p:spPr>
          <a:xfrm flipH="1">
            <a:off x="6640681" y="2650269"/>
            <a:ext cx="1683697" cy="5774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smtClean="0"/>
              <a:t>超人工智能</a:t>
            </a:r>
            <a:endParaRPr lang="zh-CN" altLang="en-US" dirty="0"/>
          </a:p>
        </p:txBody>
      </p:sp>
      <p:sp>
        <p:nvSpPr>
          <p:cNvPr id="35" name="矩形 34"/>
          <p:cNvSpPr/>
          <p:nvPr/>
        </p:nvSpPr>
        <p:spPr>
          <a:xfrm>
            <a:off x="6635108" y="3342592"/>
            <a:ext cx="1683697" cy="2552700"/>
          </a:xfrm>
          <a:prstGeom prst="rect">
            <a:avLst/>
          </a:prstGeom>
          <a:noFill/>
          <a:ln>
            <a:solidFill>
              <a:srgbClr val="3D8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zh-CN" sz="1600" dirty="0" smtClean="0">
                <a:solidFill>
                  <a:schemeClr val="tx1">
                    <a:lumMod val="75000"/>
                    <a:lumOff val="25000"/>
                  </a:schemeClr>
                </a:solidFill>
                <a:sym typeface="+mn-ea"/>
              </a:rPr>
              <a:t>超越人类智慧并且将人类智慧延展的智能体系，各方面都可以比人类强。</a:t>
            </a:r>
            <a:endParaRPr lang="zh-CN" altLang="en-US" sz="1600" dirty="0" smtClean="0">
              <a:solidFill>
                <a:schemeClr val="tx1">
                  <a:lumMod val="75000"/>
                  <a:lumOff val="25000"/>
                </a:schemeClr>
              </a:solidFill>
              <a:sym typeface="+mn-ea"/>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690257" y="854039"/>
            <a:ext cx="7832784" cy="781050"/>
            <a:chOff x="2788580" y="1152524"/>
            <a:chExt cx="3730770" cy="781050"/>
          </a:xfrm>
        </p:grpSpPr>
        <p:grpSp>
          <p:nvGrpSpPr>
            <p:cNvPr id="3" name="组合 5"/>
            <p:cNvGrpSpPr/>
            <p:nvPr/>
          </p:nvGrpSpPr>
          <p:grpSpPr>
            <a:xfrm>
              <a:off x="2788580" y="1152524"/>
              <a:ext cx="3730770" cy="781050"/>
              <a:chOff x="3725790" y="847725"/>
              <a:chExt cx="3730770" cy="781050"/>
            </a:xfrm>
          </p:grpSpPr>
          <p:grpSp>
            <p:nvGrpSpPr>
              <p:cNvPr id="4"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330824" y="1169836"/>
              <a:ext cx="2482335" cy="523220"/>
            </a:xfrm>
            <a:prstGeom prst="rect">
              <a:avLst/>
            </a:prstGeom>
            <a:noFill/>
          </p:spPr>
          <p:txBody>
            <a:bodyPr wrap="none" rtlCol="0">
              <a:spAutoFit/>
            </a:bodyPr>
            <a:lstStyle/>
            <a:p>
              <a:pPr algn="ctr"/>
              <a:r>
                <a:rPr lang="zh-CN" altLang="en-US" sz="2800" dirty="0">
                  <a:solidFill>
                    <a:schemeClr val="accent4"/>
                  </a:solidFill>
                </a:rPr>
                <a:t>第一</a:t>
              </a:r>
              <a:r>
                <a:rPr lang="zh-CN" altLang="en-US" sz="2800" dirty="0" smtClean="0">
                  <a:solidFill>
                    <a:schemeClr val="accent4"/>
                  </a:solidFill>
                </a:rPr>
                <a:t>章　</a:t>
              </a:r>
              <a:r>
                <a:rPr lang="zh-CN" altLang="zh-CN" sz="2800" dirty="0" smtClean="0">
                  <a:solidFill>
                    <a:schemeClr val="accent4"/>
                  </a:solidFill>
                </a:rPr>
                <a:t>深度学习的来源与应用</a:t>
              </a:r>
              <a:endParaRPr lang="zh-CN" altLang="en-US" sz="2800" dirty="0">
                <a:solidFill>
                  <a:schemeClr val="accent4"/>
                </a:solidFill>
              </a:endParaRPr>
            </a:p>
          </p:txBody>
        </p:sp>
      </p:grpSp>
      <p:grpSp>
        <p:nvGrpSpPr>
          <p:cNvPr id="7" name="组合 67"/>
          <p:cNvGrpSpPr/>
          <p:nvPr/>
        </p:nvGrpSpPr>
        <p:grpSpPr>
          <a:xfrm>
            <a:off x="1754534"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0380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什么是深度学习</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组合 68"/>
          <p:cNvGrpSpPr/>
          <p:nvPr/>
        </p:nvGrpSpPr>
        <p:grpSpPr>
          <a:xfrm>
            <a:off x="1754534"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机器学习与深度学习</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69"/>
          <p:cNvGrpSpPr/>
          <p:nvPr/>
        </p:nvGrpSpPr>
        <p:grpSpPr>
          <a:xfrm>
            <a:off x="1754534" y="4185131"/>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深度学习的应用场景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724644"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姊妹篇，剖析深度学习核心技术和实战应用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7"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31</a:t>
            </a:r>
            <a:endParaRPr lang="en-U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grpSp>
        <p:nvGrpSpPr>
          <p:cNvPr id="44" name="组合 68"/>
          <p:cNvGrpSpPr/>
          <p:nvPr/>
        </p:nvGrpSpPr>
        <p:grpSpPr>
          <a:xfrm>
            <a:off x="1750812" y="2138631"/>
            <a:ext cx="5693399" cy="426278"/>
            <a:chOff x="1784958" y="88781"/>
            <a:chExt cx="5693399" cy="426278"/>
          </a:xfrm>
        </p:grpSpPr>
        <p:sp>
          <p:nvSpPr>
            <p:cNvPr id="45" name="圆角矩形 44"/>
            <p:cNvSpPr/>
            <p:nvPr/>
          </p:nvSpPr>
          <p:spPr>
            <a:xfrm>
              <a:off x="1784958" y="8878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59507" y="99561"/>
              <a:ext cx="542328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人工智能的思想、流派与发展起落</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066865"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什么是深度学习？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rPr>
              <a:t>31</a:t>
            </a:r>
            <a:endParaRPr lang="en-U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3863558" cy="338554"/>
          </a:xfrm>
          <a:prstGeom prst="rect">
            <a:avLst/>
          </a:prstGeom>
        </p:spPr>
        <p:txBody>
          <a:bodyPr wrap="none">
            <a:spAutoFit/>
          </a:bodyPr>
          <a:lstStyle/>
          <a:p>
            <a:r>
              <a:rPr lang="en-US" altLang="zh-CN" sz="1600" b="1" dirty="0" smtClean="0">
                <a:solidFill>
                  <a:srgbClr val="3D89BC"/>
                </a:solidFill>
              </a:rPr>
              <a:t>1</a:t>
            </a:r>
            <a:r>
              <a:rPr lang="zh-CN" altLang="zh-CN" sz="1600" b="1" dirty="0" smtClean="0">
                <a:solidFill>
                  <a:srgbClr val="3D89BC"/>
                </a:solidFill>
              </a:rPr>
              <a:t>．</a:t>
            </a:r>
            <a:r>
              <a:rPr lang="zh-CN" altLang="en-US" sz="1600" b="1" dirty="0" smtClean="0">
                <a:solidFill>
                  <a:srgbClr val="3D89BC"/>
                </a:solidFill>
              </a:rPr>
              <a:t>算法的重要性</a:t>
            </a:r>
            <a:r>
              <a:rPr lang="en-US" altLang="zh-CN" sz="1600" b="1" dirty="0" smtClean="0">
                <a:solidFill>
                  <a:srgbClr val="3D89BC"/>
                </a:solidFill>
              </a:rPr>
              <a:t>---</a:t>
            </a:r>
            <a:r>
              <a:rPr lang="zh-CN" altLang="en-US" sz="1600" b="1" dirty="0" smtClean="0">
                <a:solidFill>
                  <a:srgbClr val="3D89BC"/>
                </a:solidFill>
              </a:rPr>
              <a:t>从宇宙的形成说开去</a:t>
            </a:r>
            <a:endParaRPr lang="zh-CN" altLang="zh-CN" sz="1600" b="1" dirty="0">
              <a:solidFill>
                <a:srgbClr val="3D89BC"/>
              </a:solidFill>
            </a:endParaRPr>
          </a:p>
        </p:txBody>
      </p:sp>
      <p:pic>
        <p:nvPicPr>
          <p:cNvPr id="36" name="图片 35"/>
          <p:cNvPicPr/>
          <p:nvPr/>
        </p:nvPicPr>
        <p:blipFill>
          <a:blip r:embed="rId3" cstate="print"/>
          <a:srcRect/>
          <a:stretch>
            <a:fillRect/>
          </a:stretch>
        </p:blipFill>
        <p:spPr bwMode="auto">
          <a:xfrm>
            <a:off x="1626145" y="2493140"/>
            <a:ext cx="6068197" cy="3573125"/>
          </a:xfrm>
          <a:prstGeom prst="rect">
            <a:avLst/>
          </a:prstGeom>
          <a:noFill/>
          <a:ln w="9525">
            <a:noFill/>
            <a:miter lim="800000"/>
            <a:headEnd/>
            <a:tailEnd/>
          </a:ln>
        </p:spPr>
      </p:pic>
      <p:sp>
        <p:nvSpPr>
          <p:cNvPr id="37" name="矩形 36"/>
          <p:cNvSpPr/>
          <p:nvPr/>
        </p:nvSpPr>
        <p:spPr>
          <a:xfrm>
            <a:off x="690113" y="1382945"/>
            <a:ext cx="7621400" cy="10368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en-US" sz="1600" dirty="0" smtClean="0"/>
              <a:t>有限的算法（</a:t>
            </a:r>
            <a:r>
              <a:rPr lang="zh-CN" altLang="zh-CN" sz="1600" dirty="0" smtClean="0"/>
              <a:t>四种作用力</a:t>
            </a:r>
            <a:r>
              <a:rPr lang="zh-CN" altLang="en-US" sz="1600" dirty="0" smtClean="0"/>
              <a:t>）作用于物质（大数据）</a:t>
            </a:r>
            <a:r>
              <a:rPr lang="zh-CN" altLang="zh-CN" sz="1600" dirty="0" smtClean="0"/>
              <a:t>即可形成整个宇宙，算法</a:t>
            </a:r>
            <a:r>
              <a:rPr lang="zh-CN" altLang="en-US" sz="1600" dirty="0" smtClean="0"/>
              <a:t>与大数据相比同样重要！</a:t>
            </a:r>
            <a:endParaRPr lang="zh-CN" altLang="en-US" sz="16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066865"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什么是深度学习？</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486578" cy="300082"/>
          </a:xfrm>
          <a:prstGeom prst="rect">
            <a:avLst/>
          </a:prstGeom>
          <a:noFill/>
        </p:spPr>
        <p:txBody>
          <a:bodyPr wrap="none" rtlCol="0">
            <a:spAutoFit/>
          </a:bodyPr>
          <a:lstStyle/>
          <a:p>
            <a:r>
              <a:rPr lang="zh-CN" altLang="en-US" sz="1350" dirty="0" smtClean="0">
                <a:solidFill>
                  <a:prstClr val="white"/>
                </a:solidFill>
              </a:rPr>
              <a:t>第一章 深度学习的来源与应用</a:t>
            </a:r>
            <a:endParaRPr lang="zh-CN" altLang="en-US" sz="1350" dirty="0">
              <a:solidFill>
                <a:prstClr val="white"/>
              </a:solidFill>
            </a:endParaRPr>
          </a:p>
        </p:txBody>
      </p:sp>
      <p:pic>
        <p:nvPicPr>
          <p:cNvPr id="28"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rPr>
              <a:t>31</a:t>
            </a:r>
            <a:endParaRPr lang="en-US" altLang="es-ES"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矩形 11"/>
          <p:cNvSpPr/>
          <p:nvPr/>
        </p:nvSpPr>
        <p:spPr>
          <a:xfrm>
            <a:off x="452232" y="889323"/>
            <a:ext cx="2363147" cy="338554"/>
          </a:xfrm>
          <a:prstGeom prst="rect">
            <a:avLst/>
          </a:prstGeom>
        </p:spPr>
        <p:txBody>
          <a:bodyPr wrap="none">
            <a:spAutoFit/>
          </a:bodyPr>
          <a:lstStyle/>
          <a:p>
            <a:r>
              <a:rPr lang="en-US" altLang="zh-CN" sz="1600" b="1" dirty="0" smtClean="0">
                <a:solidFill>
                  <a:srgbClr val="3D89BC"/>
                </a:solidFill>
              </a:rPr>
              <a:t>2</a:t>
            </a:r>
            <a:r>
              <a:rPr lang="zh-CN" altLang="zh-CN" sz="1600" b="1" dirty="0" smtClean="0">
                <a:solidFill>
                  <a:srgbClr val="3D89BC"/>
                </a:solidFill>
              </a:rPr>
              <a:t>．</a:t>
            </a:r>
            <a:r>
              <a:rPr lang="zh-CN" altLang="en-US" sz="1600" b="1" dirty="0" smtClean="0">
                <a:solidFill>
                  <a:srgbClr val="3D89BC"/>
                </a:solidFill>
              </a:rPr>
              <a:t>深</a:t>
            </a:r>
            <a:r>
              <a:rPr lang="zh-CN" altLang="zh-CN" sz="1600" b="1" dirty="0" smtClean="0">
                <a:solidFill>
                  <a:srgbClr val="3D89BC"/>
                </a:solidFill>
              </a:rPr>
              <a:t>度学习的基本思想</a:t>
            </a:r>
            <a:endParaRPr lang="zh-CN" altLang="zh-CN" sz="1600" b="1" dirty="0">
              <a:solidFill>
                <a:srgbClr val="3D89BC"/>
              </a:solidFill>
            </a:endParaRPr>
          </a:p>
        </p:txBody>
      </p:sp>
      <p:sp>
        <p:nvSpPr>
          <p:cNvPr id="37" name="矩形 36"/>
          <p:cNvSpPr/>
          <p:nvPr/>
        </p:nvSpPr>
        <p:spPr>
          <a:xfrm>
            <a:off x="690113" y="1382945"/>
            <a:ext cx="7621400" cy="13491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en-US" sz="1600" dirty="0" smtClean="0"/>
              <a:t>深度学习的本质就是一个深层神经网络。</a:t>
            </a:r>
            <a:r>
              <a:rPr lang="zh-CN" altLang="zh-CN" sz="1600" dirty="0" smtClean="0"/>
              <a:t>深度学习的基本思想就是对堆叠多个层，将上一层的输出作为下一层的输入，逐步实现对输入信息的分级表达，让程序从中自动学习深入、抽象的特征</a:t>
            </a:r>
            <a:r>
              <a:rPr lang="en-US" altLang="zh-CN" sz="1600" baseline="30000" dirty="0" smtClean="0"/>
              <a:t>[6]</a:t>
            </a:r>
            <a:r>
              <a:rPr lang="zh-CN" altLang="zh-CN" sz="1600" dirty="0" smtClean="0"/>
              <a:t>。尤其值得注意的是“深度学习减少了人为干预，而这恰恰保留了数据客观性，因此可以提取出更加准确的特征”。</a:t>
            </a:r>
            <a:r>
              <a:rPr lang="zh-CN" altLang="en-US" sz="1600" dirty="0" smtClean="0"/>
              <a:t>深度学习的训练过程：</a:t>
            </a:r>
            <a:endParaRPr lang="zh-CN" altLang="en-US" sz="1600" dirty="0"/>
          </a:p>
        </p:txBody>
      </p:sp>
      <p:pic>
        <p:nvPicPr>
          <p:cNvPr id="20" name="图片 19"/>
          <p:cNvPicPr/>
          <p:nvPr/>
        </p:nvPicPr>
        <p:blipFill>
          <a:blip r:embed="rId3" cstate="print"/>
          <a:srcRect/>
          <a:stretch>
            <a:fillRect/>
          </a:stretch>
        </p:blipFill>
        <p:spPr bwMode="auto">
          <a:xfrm>
            <a:off x="1969932" y="3020230"/>
            <a:ext cx="5189151" cy="2856455"/>
          </a:xfrm>
          <a:prstGeom prst="rect">
            <a:avLst/>
          </a:prstGeom>
          <a:noFill/>
          <a:ln w="9525">
            <a:noFill/>
            <a:miter lim="800000"/>
            <a:headEnd/>
            <a:tailEnd/>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690257" y="854039"/>
            <a:ext cx="7832784" cy="781050"/>
            <a:chOff x="2788580" y="1152524"/>
            <a:chExt cx="3730770" cy="781050"/>
          </a:xfrm>
        </p:grpSpPr>
        <p:grpSp>
          <p:nvGrpSpPr>
            <p:cNvPr id="3" name="组合 5"/>
            <p:cNvGrpSpPr/>
            <p:nvPr/>
          </p:nvGrpSpPr>
          <p:grpSpPr>
            <a:xfrm>
              <a:off x="2788580" y="1152524"/>
              <a:ext cx="3730770" cy="781050"/>
              <a:chOff x="3725790" y="847725"/>
              <a:chExt cx="3730770" cy="781050"/>
            </a:xfrm>
          </p:grpSpPr>
          <p:grpSp>
            <p:nvGrpSpPr>
              <p:cNvPr id="4"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330824" y="1169836"/>
              <a:ext cx="2482335" cy="523220"/>
            </a:xfrm>
            <a:prstGeom prst="rect">
              <a:avLst/>
            </a:prstGeom>
            <a:noFill/>
          </p:spPr>
          <p:txBody>
            <a:bodyPr wrap="none" rtlCol="0">
              <a:spAutoFit/>
            </a:bodyPr>
            <a:lstStyle/>
            <a:p>
              <a:pPr algn="ctr"/>
              <a:r>
                <a:rPr lang="zh-CN" altLang="en-US" sz="2800" dirty="0">
                  <a:solidFill>
                    <a:schemeClr val="accent4"/>
                  </a:solidFill>
                </a:rPr>
                <a:t>第一</a:t>
              </a:r>
              <a:r>
                <a:rPr lang="zh-CN" altLang="en-US" sz="2800" dirty="0" smtClean="0">
                  <a:solidFill>
                    <a:schemeClr val="accent4"/>
                  </a:solidFill>
                </a:rPr>
                <a:t>章　</a:t>
              </a:r>
              <a:r>
                <a:rPr lang="zh-CN" altLang="zh-CN" sz="2800" dirty="0" smtClean="0">
                  <a:solidFill>
                    <a:schemeClr val="accent4"/>
                  </a:solidFill>
                </a:rPr>
                <a:t>深度学习的来源与应用</a:t>
              </a:r>
              <a:endParaRPr lang="zh-CN" altLang="en-US" sz="2800" dirty="0">
                <a:solidFill>
                  <a:schemeClr val="accent4"/>
                </a:solidFill>
              </a:endParaRPr>
            </a:p>
          </p:txBody>
        </p:sp>
      </p:grpSp>
      <p:grpSp>
        <p:nvGrpSpPr>
          <p:cNvPr id="7" name="组合 68"/>
          <p:cNvGrpSpPr/>
          <p:nvPr/>
        </p:nvGrpSpPr>
        <p:grpSpPr>
          <a:xfrm>
            <a:off x="1754534" y="3469343"/>
            <a:ext cx="5693399" cy="426278"/>
            <a:chOff x="1807265" y="3400693"/>
            <a:chExt cx="5693399" cy="426278"/>
          </a:xfrm>
          <a:solidFill>
            <a:schemeClr val="accent1">
              <a:lumMod val="75000"/>
            </a:schemeClr>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634328" cy="415498"/>
            </a:xfrm>
            <a:prstGeom prst="rect">
              <a:avLst/>
            </a:prstGeom>
            <a:grpFill/>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机器学习与深度学习</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组合 69"/>
          <p:cNvGrpSpPr/>
          <p:nvPr/>
        </p:nvGrpSpPr>
        <p:grpSpPr>
          <a:xfrm>
            <a:off x="1754534" y="4185131"/>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深度学习的应用场景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724644"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姊妹篇，剖析深度学习核心技术和实战应用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7" name="27 Imagen"/>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31</a:t>
            </a:r>
            <a:endParaRPr lang="en-US" altLang="es-E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grpSp>
        <p:nvGrpSpPr>
          <p:cNvPr id="15" name="组合 68"/>
          <p:cNvGrpSpPr/>
          <p:nvPr/>
        </p:nvGrpSpPr>
        <p:grpSpPr>
          <a:xfrm>
            <a:off x="1750812" y="2138631"/>
            <a:ext cx="5693399" cy="426278"/>
            <a:chOff x="1784958" y="88781"/>
            <a:chExt cx="5693399" cy="426278"/>
          </a:xfrm>
        </p:grpSpPr>
        <p:sp>
          <p:nvSpPr>
            <p:cNvPr id="45" name="圆角矩形 44"/>
            <p:cNvSpPr/>
            <p:nvPr/>
          </p:nvSpPr>
          <p:spPr>
            <a:xfrm>
              <a:off x="1784958" y="8878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59507" y="99561"/>
              <a:ext cx="542328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人工智能的思想、流派与发展起落</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68"/>
          <p:cNvGrpSpPr/>
          <p:nvPr/>
        </p:nvGrpSpPr>
        <p:grpSpPr>
          <a:xfrm>
            <a:off x="1735943" y="2770533"/>
            <a:ext cx="5693399" cy="426278"/>
            <a:chOff x="1784958" y="88781"/>
            <a:chExt cx="5693399" cy="426278"/>
          </a:xfrm>
        </p:grpSpPr>
        <p:sp>
          <p:nvSpPr>
            <p:cNvPr id="56" name="圆角矩形 55"/>
            <p:cNvSpPr/>
            <p:nvPr/>
          </p:nvSpPr>
          <p:spPr>
            <a:xfrm>
              <a:off x="1784958" y="8878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59507" y="99561"/>
              <a:ext cx="333617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什么是深度学习？</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3778</Words>
  <Application>WPS 演示</Application>
  <PresentationFormat>全屏显示(4:3)</PresentationFormat>
  <Paragraphs>445</Paragraphs>
  <Slides>28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Arial</vt:lpstr>
      <vt:lpstr>宋体</vt:lpstr>
      <vt:lpstr>Wingdings</vt:lpstr>
      <vt:lpstr>微软雅黑</vt:lpstr>
      <vt:lpstr>Arial Unicode MS</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399</cp:revision>
  <dcterms:created xsi:type="dcterms:W3CDTF">2015-11-23T03:31:00Z</dcterms:created>
  <dcterms:modified xsi:type="dcterms:W3CDTF">2018-12-25T08:14:06Z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