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dp" ContentType="image/vnd.ms-photo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767" r:id="rId3"/>
    <p:sldId id="446" r:id="rId4"/>
    <p:sldId id="437" r:id="rId5"/>
    <p:sldId id="475" r:id="rId6"/>
    <p:sldId id="479" r:id="rId7"/>
    <p:sldId id="621" r:id="rId8"/>
    <p:sldId id="709" r:id="rId9"/>
    <p:sldId id="707" r:id="rId10"/>
    <p:sldId id="622" r:id="rId11"/>
    <p:sldId id="623" r:id="rId12"/>
    <p:sldId id="708" r:id="rId13"/>
    <p:sldId id="624" r:id="rId14"/>
    <p:sldId id="462" r:id="rId15"/>
    <p:sldId id="625" r:id="rId16"/>
    <p:sldId id="626" r:id="rId17"/>
    <p:sldId id="628" r:id="rId18"/>
    <p:sldId id="629" r:id="rId19"/>
    <p:sldId id="631" r:id="rId20"/>
    <p:sldId id="632" r:id="rId21"/>
    <p:sldId id="639" r:id="rId22"/>
    <p:sldId id="640" r:id="rId23"/>
    <p:sldId id="641" r:id="rId24"/>
    <p:sldId id="633" r:id="rId25"/>
    <p:sldId id="634" r:id="rId26"/>
    <p:sldId id="642" r:id="rId27"/>
    <p:sldId id="636" r:id="rId28"/>
    <p:sldId id="637" r:id="rId29"/>
    <p:sldId id="643" r:id="rId30"/>
    <p:sldId id="644" r:id="rId31"/>
    <p:sldId id="645" r:id="rId32"/>
    <p:sldId id="638" r:id="rId33"/>
    <p:sldId id="646" r:id="rId34"/>
    <p:sldId id="692" r:id="rId35"/>
    <p:sldId id="693" r:id="rId36"/>
    <p:sldId id="647" r:id="rId37"/>
    <p:sldId id="694" r:id="rId38"/>
    <p:sldId id="695" r:id="rId39"/>
    <p:sldId id="696" r:id="rId40"/>
    <p:sldId id="698" r:id="rId41"/>
    <p:sldId id="699" r:id="rId42"/>
    <p:sldId id="697" r:id="rId43"/>
    <p:sldId id="701" r:id="rId44"/>
    <p:sldId id="648" r:id="rId45"/>
    <p:sldId id="651" r:id="rId46"/>
    <p:sldId id="650" r:id="rId47"/>
    <p:sldId id="654" r:id="rId48"/>
    <p:sldId id="655" r:id="rId49"/>
    <p:sldId id="657" r:id="rId50"/>
    <p:sldId id="658" r:id="rId51"/>
    <p:sldId id="702" r:id="rId52"/>
    <p:sldId id="661" r:id="rId53"/>
    <p:sldId id="704" r:id="rId54"/>
    <p:sldId id="705" r:id="rId55"/>
    <p:sldId id="758" r:id="rId56"/>
    <p:sldId id="841" r:id="rId57"/>
    <p:sldId id="842" r:id="rId58"/>
    <p:sldId id="843" r:id="rId59"/>
    <p:sldId id="846" r:id="rId60"/>
    <p:sldId id="766" r:id="rId6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n how" initials="c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3D89BC"/>
    <a:srgbClr val="D37303"/>
    <a:srgbClr val="E6E6E6"/>
    <a:srgbClr val="EEEEEE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853" autoAdjust="0"/>
    <p:restoredTop sz="96429" autoAdjust="0"/>
  </p:normalViewPr>
  <p:slideViewPr>
    <p:cSldViewPr snapToGrid="0" showGuides="1">
      <p:cViewPr varScale="1">
        <p:scale>
          <a:sx n="110" d="100"/>
          <a:sy n="110" d="100"/>
        </p:scale>
        <p:origin x="384" y="108"/>
      </p:cViewPr>
      <p:guideLst>
        <p:guide orient="horz" pos="4034"/>
        <p:guide orient="horz" pos="1307"/>
        <p:guide orient="horz" pos="933"/>
        <p:guide pos="1765"/>
        <p:guide pos="198"/>
        <p:guide pos="5404"/>
        <p:guide pos="12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870"/>
    </p:cViewPr>
  </p:sorterViewPr>
  <p:notesViewPr>
    <p:cSldViewPr snapToGrid="0" showGuides="1"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7" Type="http://schemas.openxmlformats.org/officeDocument/2006/relationships/commentAuthors" Target="commentAuthors.xml"/><Relationship Id="rId66" Type="http://schemas.openxmlformats.org/officeDocument/2006/relationships/tableStyles" Target="tableStyles.xml"/><Relationship Id="rId65" Type="http://schemas.openxmlformats.org/officeDocument/2006/relationships/viewProps" Target="viewProps.xml"/><Relationship Id="rId64" Type="http://schemas.openxmlformats.org/officeDocument/2006/relationships/presProps" Target="presProps.xml"/><Relationship Id="rId63" Type="http://schemas.openxmlformats.org/officeDocument/2006/relationships/handoutMaster" Target="handoutMasters/handoutMaster1.xml"/><Relationship Id="rId62" Type="http://schemas.openxmlformats.org/officeDocument/2006/relationships/notesMaster" Target="notesMasters/notesMaster1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E7DF6-C895-4E53-B71A-F20B4CC8237B}" type="datetimeFigureOut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44FD6-F94A-461E-99AC-D29D4ACC8083}" type="slidenum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422EFC78-32FE-4758-B504-92B4D0B9F0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5E1B-70AA-4D6D-A851-01FA6AD8BF9A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A926-9446-4F62-9ECE-08A9B18F975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336F-82DC-4654-9554-07866832948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B142-B2B8-4750-964D-A3BDE93F3EF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38B-5E56-4490-B16F-070FD98B5E3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4C82377E-F97D-47AE-AC5E-84E924FDA804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67C3AAF4-1844-4EEA-8132-22A06EE648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8509C01B-2147-4857-BC9C-29BBF313931D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F9AD98D2-E8AF-49B1-9C8C-175DE0A5BE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01675" y="233363"/>
            <a:ext cx="7829550" cy="57594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1675" y="233363"/>
            <a:ext cx="7829550" cy="5953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701675" y="1628775"/>
            <a:ext cx="7829550" cy="4364038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r="15524" b="21730"/>
          <a:stretch>
            <a:fillRect/>
          </a:stretch>
        </p:blipFill>
        <p:spPr>
          <a:xfrm>
            <a:off x="396" y="3389050"/>
            <a:ext cx="9143604" cy="346895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9144000" cy="101600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A8EB-3E98-45DF-95F9-20499AB89BB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B168-BF23-49EB-A4EA-A33054B30FF3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3E32-CF70-4BAE-9C47-A15603A9F1F6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5835-E83C-4B3D-BEF0-E2AC128A0F5B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33AF3-DAC5-4E98-94B6-B2F606A2A07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microsoft.com/office/2007/relationships/hdphoto" Target="../media/image3.wdp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emf"/><Relationship Id="rId3" Type="http://schemas.openxmlformats.org/officeDocument/2006/relationships/image" Target="../media/image12.emf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5" Type="http://schemas.openxmlformats.org/officeDocument/2006/relationships/themeOverride" Target="../theme/themeOverride1.xml"/><Relationship Id="rId4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6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9" Type="http://schemas.openxmlformats.org/officeDocument/2006/relationships/tags" Target="../tags/tag26.xml"/><Relationship Id="rId18" Type="http://schemas.openxmlformats.org/officeDocument/2006/relationships/tags" Target="../tags/tag25.xml"/><Relationship Id="rId17" Type="http://schemas.openxmlformats.org/officeDocument/2006/relationships/tags" Target="../tags/tag24.xml"/><Relationship Id="rId16" Type="http://schemas.openxmlformats.org/officeDocument/2006/relationships/tags" Target="../tags/tag23.xml"/><Relationship Id="rId15" Type="http://schemas.openxmlformats.org/officeDocument/2006/relationships/tags" Target="../tags/tag22.xml"/><Relationship Id="rId14" Type="http://schemas.openxmlformats.org/officeDocument/2006/relationships/tags" Target="../tags/tag21.xml"/><Relationship Id="rId13" Type="http://schemas.openxmlformats.org/officeDocument/2006/relationships/tags" Target="../tags/tag20.xml"/><Relationship Id="rId12" Type="http://schemas.openxmlformats.org/officeDocument/2006/relationships/tags" Target="../tags/tag19.xml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image" Target="../media/image6.png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41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image" Target="../media/image6.png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56.xml"/><Relationship Id="rId16" Type="http://schemas.openxmlformats.org/officeDocument/2006/relationships/tags" Target="../tags/tag55.xml"/><Relationship Id="rId15" Type="http://schemas.openxmlformats.org/officeDocument/2006/relationships/tags" Target="../tags/tag54.xml"/><Relationship Id="rId14" Type="http://schemas.openxmlformats.org/officeDocument/2006/relationships/tags" Target="../tags/tag53.xml"/><Relationship Id="rId13" Type="http://schemas.openxmlformats.org/officeDocument/2006/relationships/tags" Target="../tags/tag52.xml"/><Relationship Id="rId12" Type="http://schemas.openxmlformats.org/officeDocument/2006/relationships/tags" Target="../tags/tag51.xml"/><Relationship Id="rId11" Type="http://schemas.openxmlformats.org/officeDocument/2006/relationships/tags" Target="../tags/tag50.xml"/><Relationship Id="rId10" Type="http://schemas.openxmlformats.org/officeDocument/2006/relationships/tags" Target="../tags/tag49.xml"/><Relationship Id="rId1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0.png"/></Relationships>
</file>

<file path=ppt/slides/_rels/slide5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hyperlink" Target="http://www.cstor.cn/proTextdetail_11007.html" TargetMode="External"/><Relationship Id="rId4" Type="http://schemas.openxmlformats.org/officeDocument/2006/relationships/image" Target="../media/image42.jpeg"/><Relationship Id="rId3" Type="http://schemas.openxmlformats.org/officeDocument/2006/relationships/hyperlink" Target="http://www.cstor.cn/proTextdetail_12031.html" TargetMode="External"/><Relationship Id="rId2" Type="http://schemas.openxmlformats.org/officeDocument/2006/relationships/image" Target="../media/image41.jpeg"/><Relationship Id="rId1" Type="http://schemas.openxmlformats.org/officeDocument/2006/relationships/hyperlink" Target="http://www.cstor.cn/proTextdetail_10766.html" TargetMode="Externa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0.jpeg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5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hyperlink" Target="http://www.dlworld.cn/" TargetMode="External"/><Relationship Id="rId8" Type="http://schemas.openxmlformats.org/officeDocument/2006/relationships/image" Target="../media/image59.png"/><Relationship Id="rId7" Type="http://schemas.openxmlformats.org/officeDocument/2006/relationships/hyperlink" Target="http://www.chinarobots.cn/" TargetMode="External"/><Relationship Id="rId6" Type="http://schemas.openxmlformats.org/officeDocument/2006/relationships/image" Target="../media/image58.png"/><Relationship Id="rId5" Type="http://schemas.openxmlformats.org/officeDocument/2006/relationships/hyperlink" Target="http://www.chinaaiworld.cn/" TargetMode="External"/><Relationship Id="rId4" Type="http://schemas.openxmlformats.org/officeDocument/2006/relationships/image" Target="../media/image57.png"/><Relationship Id="rId3" Type="http://schemas.openxmlformats.org/officeDocument/2006/relationships/hyperlink" Target="http://www.chinacloud.cn/" TargetMode="External"/><Relationship Id="rId27" Type="http://schemas.openxmlformats.org/officeDocument/2006/relationships/slideLayout" Target="../slideLayouts/slideLayout2.xml"/><Relationship Id="rId26" Type="http://schemas.openxmlformats.org/officeDocument/2006/relationships/image" Target="../media/image69.png"/><Relationship Id="rId25" Type="http://schemas.openxmlformats.org/officeDocument/2006/relationships/image" Target="../media/image68.png"/><Relationship Id="rId24" Type="http://schemas.openxmlformats.org/officeDocument/2006/relationships/hyperlink" Target="http://www.envicloud.cn/" TargetMode="External"/><Relationship Id="rId23" Type="http://schemas.openxmlformats.org/officeDocument/2006/relationships/image" Target="../media/image67.png"/><Relationship Id="rId22" Type="http://schemas.openxmlformats.org/officeDocument/2006/relationships/image" Target="../media/image66.png"/><Relationship Id="rId21" Type="http://schemas.openxmlformats.org/officeDocument/2006/relationships/hyperlink" Target="http://www.wanwuyun.com/" TargetMode="External"/><Relationship Id="rId20" Type="http://schemas.openxmlformats.org/officeDocument/2006/relationships/image" Target="../media/image65.png"/><Relationship Id="rId2" Type="http://schemas.openxmlformats.org/officeDocument/2006/relationships/image" Target="../media/image56.png"/><Relationship Id="rId19" Type="http://schemas.openxmlformats.org/officeDocument/2006/relationships/hyperlink" Target="http://www.smartcitychina.cn/" TargetMode="External"/><Relationship Id="rId18" Type="http://schemas.openxmlformats.org/officeDocument/2006/relationships/image" Target="../media/image64.png"/><Relationship Id="rId17" Type="http://schemas.openxmlformats.org/officeDocument/2006/relationships/hyperlink" Target="http://www.netofthings.cn/" TargetMode="External"/><Relationship Id="rId16" Type="http://schemas.openxmlformats.org/officeDocument/2006/relationships/image" Target="../media/image63.png"/><Relationship Id="rId15" Type="http://schemas.openxmlformats.org/officeDocument/2006/relationships/hyperlink" Target="http://www.thebigdata.cn/" TargetMode="External"/><Relationship Id="rId14" Type="http://schemas.openxmlformats.org/officeDocument/2006/relationships/image" Target="../media/image62.png"/><Relationship Id="rId13" Type="http://schemas.openxmlformats.org/officeDocument/2006/relationships/hyperlink" Target="http://www.worldstor.cn/" TargetMode="External"/><Relationship Id="rId12" Type="http://schemas.openxmlformats.org/officeDocument/2006/relationships/image" Target="../media/image61.png"/><Relationship Id="rId11" Type="http://schemas.openxmlformats.org/officeDocument/2006/relationships/hyperlink" Target="http://www.pm25.org.cn/" TargetMode="External"/><Relationship Id="rId10" Type="http://schemas.openxmlformats.org/officeDocument/2006/relationships/image" Target="../media/image60.png"/><Relationship Id="rId1" Type="http://schemas.openxmlformats.org/officeDocument/2006/relationships/hyperlink" Target="http://www.chinaznyj.com/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433965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>
                <a:solidFill>
                  <a:schemeClr val="bg1"/>
                </a:solidFill>
              </a:rPr>
              <a:t>高级大数据人才培养丛书之一，大数据挖掘技术与应用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790305" y="3072130"/>
            <a:ext cx="368300" cy="32397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14" name="图片 13" descr="timgE8ADISUU.jpg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5350" y="6337300"/>
            <a:ext cx="2400300" cy="5207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718945" y="2028825"/>
            <a:ext cx="6269990" cy="8640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59230" y="2028825"/>
            <a:ext cx="259715" cy="86487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66"/>
              </a:solidFill>
            </a:endParaRPr>
          </a:p>
        </p:txBody>
      </p:sp>
      <p:sp>
        <p:nvSpPr>
          <p:cNvPr id="22" name="TextBox 6"/>
          <p:cNvSpPr txBox="1"/>
          <p:nvPr/>
        </p:nvSpPr>
        <p:spPr>
          <a:xfrm>
            <a:off x="1719235" y="2476495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何光威    主编                    郑志蕴    梁英杰    朱琼琼    副主编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Freeform 25"/>
          <p:cNvSpPr>
            <a:spLocks noEditPoints="1"/>
          </p:cNvSpPr>
          <p:nvPr/>
        </p:nvSpPr>
        <p:spPr bwMode="auto">
          <a:xfrm>
            <a:off x="2529300" y="258477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TextBox 2"/>
          <p:cNvSpPr txBox="1"/>
          <p:nvPr/>
        </p:nvSpPr>
        <p:spPr>
          <a:xfrm rot="16200000">
            <a:off x="6802908" y="475572"/>
            <a:ext cx="921385" cy="14508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b="1" dirty="0">
                <a:solidFill>
                  <a:srgbClr val="000066"/>
                </a:solidFill>
              </a:rPr>
              <a:t>BIG </a:t>
            </a:r>
            <a:endParaRPr lang="en-US" altLang="zh-CN" sz="2400" b="1" dirty="0">
              <a:solidFill>
                <a:srgbClr val="000066"/>
              </a:solidFill>
            </a:endParaRPr>
          </a:p>
          <a:p>
            <a:r>
              <a:rPr lang="en-US" altLang="zh-CN" sz="2400" b="1" dirty="0">
                <a:solidFill>
                  <a:srgbClr val="000066"/>
                </a:solidFill>
              </a:rPr>
              <a:t>DATA</a:t>
            </a:r>
            <a:endParaRPr lang="en-US" altLang="zh-CN" sz="2400" b="1" dirty="0">
              <a:solidFill>
                <a:srgbClr val="000066"/>
              </a:solidFill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1719235" y="2110231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刘  鹏    张  燕    总主编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Freeform 25"/>
          <p:cNvSpPr>
            <a:spLocks noEditPoints="1"/>
          </p:cNvSpPr>
          <p:nvPr/>
        </p:nvSpPr>
        <p:spPr bwMode="auto">
          <a:xfrm>
            <a:off x="3196118" y="221863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458932" y="693652"/>
            <a:ext cx="5028201" cy="10147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6000" b="1" spc="300" dirty="0">
                <a:ln w="11430"/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大数据可视化</a:t>
            </a:r>
            <a:endParaRPr lang="zh-CN" altLang="en-US" sz="6000" b="1" spc="300" dirty="0">
              <a:ln w="11430"/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25"/>
          <p:cNvSpPr>
            <a:spLocks noEditPoints="1"/>
          </p:cNvSpPr>
          <p:nvPr/>
        </p:nvSpPr>
        <p:spPr bwMode="auto">
          <a:xfrm>
            <a:off x="6659340" y="258477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" name="图片 3" descr="大数据可视化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230" y="3072130"/>
            <a:ext cx="6530340" cy="32397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149161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7.1Excel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56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8" name="31 CuadroTexto"/>
          <p:cNvSpPr txBox="1"/>
          <p:nvPr/>
        </p:nvSpPr>
        <p:spPr>
          <a:xfrm>
            <a:off x="4729199" y="6267161"/>
            <a:ext cx="37084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9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654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灯片编号占位符 5">
            <a:hlinkClick r:id="" action="ppaction://hlinkshowjump?jump=previousslide"/>
          </p:cNvPr>
          <p:cNvSpPr txBox="1"/>
          <p:nvPr/>
        </p:nvSpPr>
        <p:spPr>
          <a:xfrm>
            <a:off x="2333705" y="62240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04190" y="930456"/>
            <a:ext cx="8245643" cy="5013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ym typeface="+mn-ea"/>
              </a:rPr>
              <a:t>数据可视化示例：</a:t>
            </a:r>
            <a:r>
              <a:rPr lang="en-US" altLang="zh-CN" sz="2000" dirty="0">
                <a:sym typeface="+mn-ea"/>
              </a:rPr>
              <a:t>以2002年-2013年的中国各省人口数量为例</a:t>
            </a:r>
            <a:endParaRPr lang="en-US" altLang="zh-CN" sz="2000" dirty="0">
              <a:sym typeface="+mn-ea"/>
            </a:endParaRPr>
          </a:p>
          <a:p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（1）下载数据，并在Excel中整理为“地区”、“人口数”、“日期”三个字段，存储数据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（2）打开三维地图，点击“三维地图”下方的“将选定数据添加到三维地图”功能项，将所有数据加载到地图区域中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（3）相关设置，选择区域图显示数据，添加地区字段到“位置”框内，添加人口数字段到“值”框内，添加日期到“时间”框内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（4）在地图可视化区域内，设置为平面地图模式，通过点击箭头和鼠标拖动，调节角度，以区域显示数据值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（5）点击时间轴，可以沿时间观察数据值的变化情况</a:t>
            </a:r>
            <a:r>
              <a:rPr lang="en-US" altLang="zh-CN" sz="2400" dirty="0"/>
              <a:t>。</a:t>
            </a:r>
            <a:endParaRPr lang="en-US" altLang="zh-CN" sz="2400" dirty="0"/>
          </a:p>
        </p:txBody>
      </p:sp>
      <p:sp>
        <p:nvSpPr>
          <p:cNvPr id="2" name="矩形 1"/>
          <p:cNvSpPr/>
          <p:nvPr/>
        </p:nvSpPr>
        <p:spPr>
          <a:xfrm>
            <a:off x="0" y="613210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149161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7.1Excel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56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8" name="31 CuadroTexto"/>
          <p:cNvSpPr txBox="1"/>
          <p:nvPr/>
        </p:nvSpPr>
        <p:spPr>
          <a:xfrm>
            <a:off x="4729199" y="6267161"/>
            <a:ext cx="37084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9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654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灯片编号占位符 5">
            <a:hlinkClick r:id="" action="ppaction://hlinkshowjump?jump=previousslide"/>
          </p:cNvPr>
          <p:cNvSpPr txBox="1"/>
          <p:nvPr/>
        </p:nvSpPr>
        <p:spPr>
          <a:xfrm>
            <a:off x="2333705" y="62240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43" name="图片 62" descr="说明: 捕获1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7225" y="1563191"/>
            <a:ext cx="4302021" cy="3371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图片 59" descr="说明: 捕获3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402" y="1563191"/>
            <a:ext cx="4070137" cy="339226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1357716" y="5083492"/>
            <a:ext cx="20002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Excel</a:t>
            </a:r>
            <a:r>
              <a:rPr lang="zh-CN" altLang="en-US" sz="2000" dirty="0"/>
              <a:t>原始数据</a:t>
            </a:r>
            <a:endParaRPr lang="zh-CN" altLang="en-US" sz="2000" dirty="0"/>
          </a:p>
        </p:txBody>
      </p:sp>
      <p:sp>
        <p:nvSpPr>
          <p:cNvPr id="14" name="文本框 13"/>
          <p:cNvSpPr txBox="1"/>
          <p:nvPr/>
        </p:nvSpPr>
        <p:spPr>
          <a:xfrm>
            <a:off x="5830667" y="5117265"/>
            <a:ext cx="20002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数据可视化结果</a:t>
            </a:r>
            <a:endParaRPr lang="zh-CN" altLang="en-US" sz="2000" dirty="0"/>
          </a:p>
        </p:txBody>
      </p:sp>
      <p:sp>
        <p:nvSpPr>
          <p:cNvPr id="2" name="矩形 1"/>
          <p:cNvSpPr/>
          <p:nvPr/>
        </p:nvSpPr>
        <p:spPr>
          <a:xfrm>
            <a:off x="0" y="613210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647219" y="2061687"/>
            <a:ext cx="5693399" cy="394246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73" name="组合 72"/>
          <p:cNvGrpSpPr/>
          <p:nvPr/>
        </p:nvGrpSpPr>
        <p:grpSpPr>
          <a:xfrm>
            <a:off x="690257" y="966177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512208" y="1169836"/>
              <a:ext cx="2119582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accent4"/>
                  </a:solidFill>
                </a:rPr>
                <a:t>第七章　大数据可视化工具</a:t>
              </a:r>
              <a:endParaRPr lang="en-US" altLang="zh-CN" sz="28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29" y="38314"/>
            <a:ext cx="2411730" cy="29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>
                <a:solidFill>
                  <a:schemeClr val="bg1"/>
                </a:solidFill>
              </a:rPr>
              <a:t>高级大数据人才培养系列教材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0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4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7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323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圆角矩形 2"/>
          <p:cNvSpPr/>
          <p:nvPr/>
        </p:nvSpPr>
        <p:spPr>
          <a:xfrm>
            <a:off x="1653569" y="2586412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3D89B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24" name="组合 23"/>
          <p:cNvGrpSpPr/>
          <p:nvPr/>
        </p:nvGrpSpPr>
        <p:grpSpPr>
          <a:xfrm>
            <a:off x="1575464" y="2042160"/>
            <a:ext cx="5876925" cy="3279775"/>
            <a:chOff x="2388" y="4058"/>
            <a:chExt cx="9255" cy="5165"/>
          </a:xfrm>
        </p:grpSpPr>
        <p:grpSp>
          <p:nvGrpSpPr>
            <p:cNvPr id="23" name="组合 22"/>
            <p:cNvGrpSpPr/>
            <p:nvPr/>
          </p:nvGrpSpPr>
          <p:grpSpPr>
            <a:xfrm>
              <a:off x="2388" y="4058"/>
              <a:ext cx="9255" cy="5165"/>
              <a:chOff x="2604" y="3903"/>
              <a:chExt cx="9255" cy="5165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2604" y="3903"/>
                <a:ext cx="9255" cy="5134"/>
                <a:chOff x="2604" y="3903"/>
                <a:chExt cx="9255" cy="5134"/>
              </a:xfrm>
            </p:grpSpPr>
            <p:grpSp>
              <p:nvGrpSpPr>
                <p:cNvPr id="2" name="组合 1"/>
                <p:cNvGrpSpPr/>
                <p:nvPr/>
              </p:nvGrpSpPr>
              <p:grpSpPr>
                <a:xfrm>
                  <a:off x="2604" y="3903"/>
                  <a:ext cx="9255" cy="3309"/>
                  <a:chOff x="1706300" y="2478470"/>
                  <a:chExt cx="5876925" cy="2100972"/>
                </a:xfrm>
              </p:grpSpPr>
              <p:sp>
                <p:nvSpPr>
                  <p:cNvPr id="48" name="矩形 47"/>
                  <p:cNvSpPr/>
                  <p:nvPr/>
                </p:nvSpPr>
                <p:spPr>
                  <a:xfrm>
                    <a:off x="3357756" y="2478470"/>
                    <a:ext cx="940435" cy="41397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2100" spc="22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7.1</a:t>
                    </a:r>
                    <a:r>
                      <a:rPr lang="zh-CN" altLang="en-US" sz="2100" spc="225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　</a:t>
                    </a:r>
                    <a:endParaRPr lang="zh-CN" altLang="en-US" sz="2100" spc="225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" name="矩形 49"/>
                  <p:cNvSpPr/>
                  <p:nvPr/>
                </p:nvSpPr>
                <p:spPr>
                  <a:xfrm>
                    <a:off x="1706300" y="3022428"/>
                    <a:ext cx="5547995" cy="41397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zh-CN" sz="2100" spc="22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            </a:t>
                    </a:r>
                    <a:r>
                      <a:rPr lang="en-US" altLang="zh-CN" sz="2100" spc="225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   7.2</a:t>
                    </a:r>
                    <a:r>
                      <a:rPr lang="zh-CN" altLang="en-US" sz="2100" spc="225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　 </a:t>
                    </a:r>
                    <a:r>
                      <a:rPr lang="en-US" altLang="zh-CN" sz="2100" spc="225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Processing</a:t>
                    </a:r>
                    <a:endParaRPr lang="en-US" altLang="zh-CN" sz="2100" spc="225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grpSp>
                <p:nvGrpSpPr>
                  <p:cNvPr id="69" name="组合 68"/>
                  <p:cNvGrpSpPr/>
                  <p:nvPr/>
                </p:nvGrpSpPr>
                <p:grpSpPr>
                  <a:xfrm>
                    <a:off x="1769800" y="3583535"/>
                    <a:ext cx="5813425" cy="414020"/>
                    <a:chOff x="1769800" y="3411473"/>
                    <a:chExt cx="5813425" cy="414020"/>
                  </a:xfrm>
                </p:grpSpPr>
                <p:sp>
                  <p:nvSpPr>
                    <p:cNvPr id="51" name="圆角矩形 50"/>
                    <p:cNvSpPr/>
                    <p:nvPr/>
                  </p:nvSpPr>
                  <p:spPr>
                    <a:xfrm>
                      <a:off x="1769800" y="3421012"/>
                      <a:ext cx="5693399" cy="394200"/>
                    </a:xfrm>
                    <a:prstGeom prst="roundRect">
                      <a:avLst>
                        <a:gd name="adj" fmla="val 20658"/>
                      </a:avLst>
                    </a:prstGeom>
                    <a:solidFill>
                      <a:srgbClr val="E6E6E6"/>
                    </a:solidFill>
                    <a:ln>
                      <a:noFill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2" name="矩形 51"/>
                    <p:cNvSpPr/>
                    <p:nvPr/>
                  </p:nvSpPr>
                  <p:spPr>
                    <a:xfrm>
                      <a:off x="3357935" y="3411473"/>
                      <a:ext cx="4225290" cy="41402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altLang="zh-CN" sz="2100" spc="22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7.3</a:t>
                      </a:r>
                      <a:r>
                        <a:rPr lang="zh-CN" altLang="en-US" sz="2100" spc="22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 </a:t>
                      </a:r>
                      <a:r>
                        <a:rPr lang="en-US" altLang="zh-CN" sz="2100" spc="22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NodeXL</a:t>
                      </a:r>
                      <a:endParaRPr lang="en-US" altLang="zh-CN" sz="2100" spc="22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72" name="组合 71"/>
                  <p:cNvGrpSpPr/>
                  <p:nvPr/>
                </p:nvGrpSpPr>
                <p:grpSpPr>
                  <a:xfrm>
                    <a:off x="1777933" y="4165422"/>
                    <a:ext cx="5699760" cy="414020"/>
                    <a:chOff x="1777933" y="3665114"/>
                    <a:chExt cx="5699760" cy="414020"/>
                  </a:xfrm>
                </p:grpSpPr>
                <p:sp>
                  <p:nvSpPr>
                    <p:cNvPr id="65" name="圆角矩形 64"/>
                    <p:cNvSpPr/>
                    <p:nvPr/>
                  </p:nvSpPr>
                  <p:spPr>
                    <a:xfrm>
                      <a:off x="1777933" y="3665114"/>
                      <a:ext cx="5693399" cy="394200"/>
                    </a:xfrm>
                    <a:prstGeom prst="roundRect">
                      <a:avLst>
                        <a:gd name="adj" fmla="val 20658"/>
                      </a:avLst>
                    </a:prstGeom>
                    <a:solidFill>
                      <a:srgbClr val="E6E6E6"/>
                    </a:solidFill>
                    <a:ln>
                      <a:noFill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6" name="矩形 65"/>
                    <p:cNvSpPr/>
                    <p:nvPr/>
                  </p:nvSpPr>
                  <p:spPr>
                    <a:xfrm>
                      <a:off x="3335588" y="3665114"/>
                      <a:ext cx="4142105" cy="41402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altLang="zh-CN" sz="2100" spc="22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7.4    ECharts</a:t>
                      </a:r>
                      <a:endParaRPr lang="en-US" altLang="zh-CN" sz="2100" spc="22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  <p:sp>
              <p:nvSpPr>
                <p:cNvPr id="18" name="圆角矩形 17"/>
                <p:cNvSpPr/>
                <p:nvPr/>
              </p:nvSpPr>
              <p:spPr>
                <a:xfrm>
                  <a:off x="2717" y="7449"/>
                  <a:ext cx="8966" cy="621"/>
                </a:xfrm>
                <a:prstGeom prst="roundRect">
                  <a:avLst>
                    <a:gd name="adj" fmla="val 20658"/>
                  </a:avLst>
                </a:prstGeom>
                <a:solidFill>
                  <a:srgbClr val="E6E6E6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9" name="圆角矩形 18"/>
                <p:cNvSpPr/>
                <p:nvPr/>
              </p:nvSpPr>
              <p:spPr>
                <a:xfrm>
                  <a:off x="2727" y="8416"/>
                  <a:ext cx="8966" cy="621"/>
                </a:xfrm>
                <a:prstGeom prst="roundRect">
                  <a:avLst>
                    <a:gd name="adj" fmla="val 20658"/>
                  </a:avLst>
                </a:prstGeom>
                <a:solidFill>
                  <a:srgbClr val="E6E6E6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sp>
            <p:nvSpPr>
              <p:cNvPr id="20" name="矩形 19"/>
              <p:cNvSpPr/>
              <p:nvPr/>
            </p:nvSpPr>
            <p:spPr>
              <a:xfrm>
                <a:off x="5187" y="8416"/>
                <a:ext cx="1320" cy="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习题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5186" y="7449"/>
                <a:ext cx="6401" cy="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7.5    Tableau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6326" y="4058"/>
              <a:ext cx="2628" cy="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Excel</a:t>
              </a:r>
              <a:endParaRPr lang="en-US" altLang="zh-CN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51333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7.2 Processing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7" name="文本框 40"/>
          <p:cNvSpPr txBox="1"/>
          <p:nvPr/>
        </p:nvSpPr>
        <p:spPr>
          <a:xfrm>
            <a:off x="399253" y="843230"/>
            <a:ext cx="45840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3D89BC"/>
                </a:solidFill>
              </a:rPr>
              <a:t>7.2.1 </a:t>
            </a:r>
            <a:r>
              <a:rPr altLang="zh-CN" sz="2400" b="1" dirty="0">
                <a:solidFill>
                  <a:srgbClr val="3D89BC"/>
                </a:solidFill>
              </a:rPr>
              <a:t> Processing开发环境简介</a:t>
            </a:r>
            <a:endParaRPr altLang="zh-CN" sz="2400" b="1" dirty="0">
              <a:solidFill>
                <a:srgbClr val="3D89BC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24640" y="10099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/>
          <p:cNvSpPr/>
          <p:nvPr/>
        </p:nvSpPr>
        <p:spPr>
          <a:xfrm>
            <a:off x="399415" y="1317625"/>
            <a:ext cx="8178165" cy="1845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altLang="zh-CN" sz="2000" dirty="0"/>
              <a:t>Processing最初的目标是用来形象地教授计算机科学的基础知识，之后它逐渐演变成了可用于创建图形可视化项目的一种环境，实现对各类数据的可视化。</a:t>
            </a:r>
            <a:endParaRPr altLang="zh-CN" sz="2000" dirty="0"/>
          </a:p>
          <a:p>
            <a:pPr>
              <a:lnSpc>
                <a:spcPct val="150000"/>
              </a:lnSpc>
            </a:pPr>
            <a:endParaRPr altLang="zh-CN" sz="1600" dirty="0"/>
          </a:p>
        </p:txBody>
      </p:sp>
      <p:sp>
        <p:nvSpPr>
          <p:cNvPr id="14" name="矩形 13"/>
          <p:cNvSpPr/>
          <p:nvPr/>
        </p:nvSpPr>
        <p:spPr>
          <a:xfrm>
            <a:off x="5102561" y="5651426"/>
            <a:ext cx="2577465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Processing开发环境</a:t>
            </a:r>
            <a:endParaRPr altLang="zh-CN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4" name="图片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5643" y="2264794"/>
            <a:ext cx="4033520" cy="338645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399414" y="2922086"/>
            <a:ext cx="3486150" cy="3269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altLang="zh-CN" sz="2000" dirty="0">
                <a:sym typeface="+mn-ea"/>
              </a:rPr>
              <a:t>Processing开发环境包括</a:t>
            </a:r>
            <a:r>
              <a:rPr lang="zh-CN" sz="2000" dirty="0">
                <a:sym typeface="+mn-ea"/>
              </a:rPr>
              <a:t>：</a:t>
            </a:r>
            <a:endParaRPr lang="zh-CN" sz="20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sz="2000" dirty="0">
                <a:sym typeface="+mn-ea"/>
              </a:rPr>
              <a:t>（</a:t>
            </a:r>
            <a:r>
              <a:rPr lang="en-US" altLang="zh-CN" sz="2000" dirty="0">
                <a:sym typeface="+mn-ea"/>
              </a:rPr>
              <a:t>1</a:t>
            </a:r>
            <a:r>
              <a:rPr lang="zh-CN" sz="2000" dirty="0">
                <a:sym typeface="+mn-ea"/>
              </a:rPr>
              <a:t>）</a:t>
            </a:r>
            <a:r>
              <a:rPr altLang="zh-CN" sz="2000" dirty="0">
                <a:sym typeface="+mn-ea"/>
              </a:rPr>
              <a:t>一个简单的文本编辑器</a:t>
            </a:r>
            <a:endParaRPr altLang="zh-CN" sz="20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sz="2000" dirty="0">
                <a:sym typeface="+mn-ea"/>
              </a:rPr>
              <a:t>（</a:t>
            </a:r>
            <a:r>
              <a:rPr lang="en-US" altLang="zh-CN" sz="2000" dirty="0">
                <a:sym typeface="+mn-ea"/>
              </a:rPr>
              <a:t>2</a:t>
            </a:r>
            <a:r>
              <a:rPr lang="zh-CN" sz="2000" dirty="0">
                <a:sym typeface="+mn-ea"/>
              </a:rPr>
              <a:t>）</a:t>
            </a:r>
            <a:r>
              <a:rPr altLang="zh-CN" sz="2000" dirty="0">
                <a:sym typeface="+mn-ea"/>
              </a:rPr>
              <a:t>一个消息区</a:t>
            </a:r>
            <a:endParaRPr altLang="zh-CN" sz="20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sz="2000" dirty="0">
                <a:sym typeface="+mn-ea"/>
              </a:rPr>
              <a:t>（</a:t>
            </a:r>
            <a:r>
              <a:rPr lang="en-US" altLang="zh-CN" sz="2000" dirty="0">
                <a:sym typeface="+mn-ea"/>
              </a:rPr>
              <a:t>3</a:t>
            </a:r>
            <a:r>
              <a:rPr lang="zh-CN" sz="2000" dirty="0">
                <a:sym typeface="+mn-ea"/>
              </a:rPr>
              <a:t>）</a:t>
            </a:r>
            <a:r>
              <a:rPr altLang="zh-CN" sz="2000" dirty="0">
                <a:sym typeface="+mn-ea"/>
              </a:rPr>
              <a:t>一个文本控制台</a:t>
            </a:r>
            <a:endParaRPr altLang="zh-CN" sz="20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sz="2000" dirty="0">
                <a:sym typeface="+mn-ea"/>
              </a:rPr>
              <a:t>（</a:t>
            </a:r>
            <a:r>
              <a:rPr lang="en-US" altLang="zh-CN" sz="2000" dirty="0">
                <a:sym typeface="+mn-ea"/>
              </a:rPr>
              <a:t>4</a:t>
            </a:r>
            <a:r>
              <a:rPr lang="zh-CN" sz="2000" dirty="0">
                <a:sym typeface="+mn-ea"/>
              </a:rPr>
              <a:t>）</a:t>
            </a:r>
            <a:r>
              <a:rPr altLang="zh-CN" sz="2000" dirty="0">
                <a:sym typeface="+mn-ea"/>
              </a:rPr>
              <a:t>管理文件的标签</a:t>
            </a:r>
            <a:endParaRPr altLang="zh-CN" sz="20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sz="2000" dirty="0">
                <a:sym typeface="+mn-ea"/>
              </a:rPr>
              <a:t>（</a:t>
            </a:r>
            <a:r>
              <a:rPr lang="en-US" altLang="zh-CN" sz="2000" dirty="0">
                <a:sym typeface="+mn-ea"/>
              </a:rPr>
              <a:t>5</a:t>
            </a:r>
            <a:r>
              <a:rPr lang="zh-CN" sz="2000" dirty="0">
                <a:sym typeface="+mn-ea"/>
              </a:rPr>
              <a:t>）</a:t>
            </a:r>
            <a:r>
              <a:rPr altLang="zh-CN" sz="2000" dirty="0">
                <a:sym typeface="+mn-ea"/>
              </a:rPr>
              <a:t>工具栏按钮</a:t>
            </a:r>
            <a:endParaRPr altLang="zh-CN" sz="20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sz="2000" dirty="0">
                <a:sym typeface="+mn-ea"/>
              </a:rPr>
              <a:t>（</a:t>
            </a:r>
            <a:r>
              <a:rPr lang="en-US" altLang="zh-CN" sz="2000" dirty="0">
                <a:sym typeface="+mn-ea"/>
              </a:rPr>
              <a:t>6</a:t>
            </a:r>
            <a:r>
              <a:rPr lang="zh-CN" sz="2000" dirty="0">
                <a:sym typeface="+mn-ea"/>
              </a:rPr>
              <a:t>）</a:t>
            </a:r>
            <a:r>
              <a:rPr altLang="zh-CN" sz="2000" dirty="0" err="1">
                <a:sym typeface="+mn-ea"/>
              </a:rPr>
              <a:t>菜单</a:t>
            </a:r>
            <a:endParaRPr lang="zh-CN" altLang="en-US" sz="2400" dirty="0"/>
          </a:p>
        </p:txBody>
      </p:sp>
      <p:sp>
        <p:nvSpPr>
          <p:cNvPr id="11" name="右箭头 10"/>
          <p:cNvSpPr/>
          <p:nvPr/>
        </p:nvSpPr>
        <p:spPr>
          <a:xfrm>
            <a:off x="3550443" y="3985483"/>
            <a:ext cx="752475" cy="476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905" y="6132739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51333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7.2 Processing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7" name="文本框 40"/>
          <p:cNvSpPr txBox="1"/>
          <p:nvPr/>
        </p:nvSpPr>
        <p:spPr>
          <a:xfrm>
            <a:off x="399253" y="843230"/>
            <a:ext cx="30289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3D89BC"/>
                </a:solidFill>
              </a:rPr>
              <a:t>7.2.2 </a:t>
            </a:r>
            <a:r>
              <a:rPr altLang="zh-CN" b="1" dirty="0">
                <a:solidFill>
                  <a:srgbClr val="3D89BC"/>
                </a:solidFill>
              </a:rPr>
              <a:t> Processing绘制功能</a:t>
            </a:r>
            <a:endParaRPr altLang="zh-CN" b="1" dirty="0">
              <a:solidFill>
                <a:srgbClr val="3D89BC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/>
          <p:cNvSpPr/>
          <p:nvPr/>
        </p:nvSpPr>
        <p:spPr>
          <a:xfrm>
            <a:off x="355600" y="2529840"/>
            <a:ext cx="5784215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sz="2400" b="1" dirty="0">
                <a:solidFill>
                  <a:srgbClr val="3D89BC"/>
                </a:solidFill>
              </a:rPr>
              <a:t>坐标系：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2D</a:t>
            </a:r>
            <a:r>
              <a:rPr lang="zh-CN" altLang="en-US" sz="2000" dirty="0"/>
              <a:t>图形：原点在左上角，x轴 正方向指向右，y轴正方向指向下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en-US" sz="2000" dirty="0">
                <a:ea typeface="+mn-lt"/>
                <a:sym typeface="+mn-ea"/>
              </a:rPr>
              <a:t>3D</a:t>
            </a:r>
            <a:r>
              <a:rPr lang="zh-CN" altLang="en-US" sz="2000" dirty="0">
                <a:ea typeface="+mn-lt"/>
                <a:sym typeface="+mn-ea"/>
              </a:rPr>
              <a:t>图形：原点仍在左上角，x轴正方向指向右，y轴正方向指向下，Z轴负方向指向屏幕内</a:t>
            </a:r>
            <a:endParaRPr lang="zh-CN" altLang="en-US" sz="2000" dirty="0">
              <a:ea typeface="+mn-lt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000" dirty="0"/>
          </a:p>
          <a:p>
            <a:pPr>
              <a:lnSpc>
                <a:spcPct val="150000"/>
              </a:lnSpc>
            </a:pPr>
            <a:endParaRPr altLang="zh-CN" sz="2000" dirty="0"/>
          </a:p>
        </p:txBody>
      </p:sp>
      <p:pic>
        <p:nvPicPr>
          <p:cNvPr id="11" name="对象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583" y="2386692"/>
            <a:ext cx="2188035" cy="17547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对象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6129" y="3902710"/>
            <a:ext cx="2643025" cy="193416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293370" y="1211580"/>
            <a:ext cx="7812405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Processing绘制功能涉及到PDE窗口和显示窗口。当运行PDE草图时，显示窗口将自动弹出并显示程序所绘制的各种图形数据（线、点、图片等），包括2D图形和3D图形。</a:t>
            </a:r>
            <a:endParaRPr lang="zh-CN" altLang="en-US" sz="2000" dirty="0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51333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7.2 Processing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83174" y="627605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7" name="文本框 40"/>
          <p:cNvSpPr txBox="1"/>
          <p:nvPr/>
        </p:nvSpPr>
        <p:spPr>
          <a:xfrm>
            <a:off x="818988" y="2012265"/>
            <a:ext cx="2926080" cy="3046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altLang="zh-CN" sz="2400" b="1" dirty="0">
                <a:solidFill>
                  <a:srgbClr val="3D89BC"/>
                </a:solidFill>
              </a:rPr>
              <a:t>显示窗口相关函数：</a:t>
            </a:r>
            <a:endParaRPr altLang="zh-CN" sz="2400" b="1" dirty="0">
              <a:solidFill>
                <a:srgbClr val="3D89BC"/>
              </a:solidFill>
            </a:endParaRPr>
          </a:p>
          <a:p>
            <a:pPr algn="l"/>
            <a:endParaRPr lang="zh-CN" altLang="en-US" sz="2400"/>
          </a:p>
          <a:p>
            <a:pPr algn="l"/>
            <a:endParaRPr lang="zh-CN" altLang="en-US" sz="2400"/>
          </a:p>
          <a:p>
            <a:pPr algn="l"/>
            <a:endParaRPr lang="zh-CN" altLang="en-US" sz="2400"/>
          </a:p>
          <a:p>
            <a:pPr algn="l"/>
            <a:endParaRPr lang="zh-CN" altLang="en-US" sz="2400"/>
          </a:p>
          <a:p>
            <a:pPr algn="l"/>
            <a:endParaRPr lang="zh-CN" altLang="en-US" sz="2400"/>
          </a:p>
          <a:p>
            <a:pPr algn="l"/>
            <a:r>
              <a:rPr altLang="zh-CN" sz="2400" b="1" dirty="0">
                <a:solidFill>
                  <a:srgbClr val="3D89BC"/>
                </a:solidFill>
                <a:sym typeface="+mn-ea"/>
              </a:rPr>
              <a:t>     简单形状绘制：</a:t>
            </a:r>
            <a:endParaRPr lang="zh-CN" altLang="en-US" sz="2400"/>
          </a:p>
          <a:p>
            <a:pPr algn="l"/>
            <a:endParaRPr lang="zh-CN" altLang="en-US" sz="2400"/>
          </a:p>
        </p:txBody>
      </p:sp>
      <p:sp>
        <p:nvSpPr>
          <p:cNvPr id="15" name="文本框 14"/>
          <p:cNvSpPr txBox="1"/>
          <p:nvPr/>
        </p:nvSpPr>
        <p:spPr>
          <a:xfrm>
            <a:off x="3926840" y="1784350"/>
            <a:ext cx="402209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（1）尺寸设置</a:t>
            </a:r>
            <a:endParaRPr lang="zh-CN" altLang="en-US" sz="2000" dirty="0"/>
          </a:p>
          <a:p>
            <a:r>
              <a:rPr lang="zh-CN" altLang="en-US" sz="2000" dirty="0"/>
              <a:t>（2）背景颜色设置</a:t>
            </a:r>
            <a:endParaRPr lang="zh-CN" altLang="en-US" sz="2000" dirty="0"/>
          </a:p>
          <a:p>
            <a:r>
              <a:rPr lang="zh-CN" altLang="en-US" sz="2000" dirty="0"/>
              <a:t>（3）像素点操作</a:t>
            </a:r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>
                <a:sym typeface="+mn-ea"/>
              </a:rPr>
              <a:t>（1）绘制点</a:t>
            </a:r>
            <a:endParaRPr lang="zh-CN" altLang="en-US" sz="2000" dirty="0"/>
          </a:p>
          <a:p>
            <a:r>
              <a:rPr lang="zh-CN" altLang="en-US" sz="2000" dirty="0">
                <a:sym typeface="+mn-ea"/>
              </a:rPr>
              <a:t>（2）绘制线</a:t>
            </a:r>
            <a:endParaRPr lang="zh-CN" altLang="en-US" sz="2000" dirty="0"/>
          </a:p>
          <a:p>
            <a:r>
              <a:rPr lang="zh-CN" altLang="en-US" sz="2000" dirty="0">
                <a:sym typeface="+mn-ea"/>
              </a:rPr>
              <a:t>（3）绘制矩形</a:t>
            </a:r>
            <a:endParaRPr lang="zh-CN" altLang="en-US" sz="2000" dirty="0"/>
          </a:p>
          <a:p>
            <a:r>
              <a:rPr lang="zh-CN" altLang="en-US" sz="2000" dirty="0">
                <a:sym typeface="+mn-ea"/>
              </a:rPr>
              <a:t>（4）绘制圆（椭圆）</a:t>
            </a:r>
            <a:endParaRPr lang="zh-CN" altLang="en-US" sz="2000" dirty="0"/>
          </a:p>
          <a:p>
            <a:endParaRPr lang="zh-CN" altLang="en-US" sz="2000" dirty="0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51333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7.2 Processing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93370" y="897255"/>
            <a:ext cx="7812405" cy="2253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altLang="zh-CN" sz="2400" b="1" dirty="0">
                <a:solidFill>
                  <a:srgbClr val="3D89BC"/>
                </a:solidFill>
                <a:sym typeface="+mn-ea"/>
              </a:rPr>
              <a:t>颜色：</a:t>
            </a:r>
            <a:endParaRPr lang="zh-CN" altLang="zh-CN" sz="2400" b="1" dirty="0">
              <a:solidFill>
                <a:srgbClr val="3D89BC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/>
              <a:t>         采用RGB来描述颜色，R是red红色、G是green绿色、B是blue蓝色。通过三原色混合得出其他各种颜色。除了RGB三原色外，色彩透明度也是色彩的一个重要组成部分，用alpha表示。Alpha取值从0到255，0表示完全透明，255表示完全不透明。</a:t>
            </a:r>
            <a:endParaRPr lang="zh-CN" altLang="en-US" sz="2000" dirty="0"/>
          </a:p>
        </p:txBody>
      </p:sp>
      <p:pic>
        <p:nvPicPr>
          <p:cNvPr id="147" name="图片 1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6" r="27253"/>
          <a:stretch>
            <a:fillRect/>
          </a:stretch>
        </p:blipFill>
        <p:spPr>
          <a:xfrm>
            <a:off x="5605780" y="3151205"/>
            <a:ext cx="2815590" cy="2433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5919806" y="5707338"/>
            <a:ext cx="28155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RGB颜色描述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338296" y="3452872"/>
            <a:ext cx="4286885" cy="243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altLang="zh-CN" sz="2400" b="1" dirty="0">
                <a:solidFill>
                  <a:srgbClr val="3D89BC"/>
                </a:solidFill>
                <a:sym typeface="+mn-ea"/>
              </a:rPr>
              <a:t>绘制曲线：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Processing提供了三个曲线绘制函数。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（1）绘制圆弧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（2）绘制样条曲线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（3）绘制Bézier曲线</a:t>
            </a:r>
            <a:endParaRPr lang="zh-CN" altLang="en-US" sz="2000" dirty="0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51333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7.2 Processing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301625" y="972820"/>
            <a:ext cx="7812405" cy="4100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altLang="zh-CN" sz="2400" b="1" dirty="0">
                <a:solidFill>
                  <a:srgbClr val="3D89BC"/>
                </a:solidFill>
                <a:sym typeface="+mn-ea"/>
              </a:rPr>
              <a:t>其他绘制图形方法：</a:t>
            </a:r>
            <a:endParaRPr lang="zh-CN" altLang="zh-CN" sz="2400" b="1" dirty="0">
              <a:solidFill>
                <a:srgbClr val="3D89BC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/>
              <a:t>Processing还提供了绘制四边形、多边形等图形函数。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（1）绘制四边形：quad（x1，y1，x2，y2，x3，y3，x4，y4）函数接受八个参数，代表的是这个四边形四个顶点的坐标。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（2）绘制多边形：在beginShape()和endShape()函数之间，加入若干顶点vertex（x,y），可绘制任意多边形。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（3）除基本绘制功能之外，Processing还可支持文本处理、面向对象编程、声音处理、图像过滤、像素处理、三维图形绘制等功能，为数据的可视化奠定了良好的程序设计环境。</a:t>
            </a:r>
            <a:endParaRPr lang="zh-CN" altLang="en-US" sz="2000" dirty="0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51333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7.2 Processing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7" name="文本框 40"/>
          <p:cNvSpPr txBox="1"/>
          <p:nvPr/>
        </p:nvSpPr>
        <p:spPr>
          <a:xfrm>
            <a:off x="399253" y="843230"/>
            <a:ext cx="48888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3D89BC"/>
                </a:solidFill>
              </a:rPr>
              <a:t>7.2.3 </a:t>
            </a:r>
            <a:r>
              <a:rPr altLang="zh-CN" sz="2400" b="1" dirty="0">
                <a:solidFill>
                  <a:srgbClr val="3D89BC"/>
                </a:solidFill>
              </a:rPr>
              <a:t> Processing应用程序的结构</a:t>
            </a:r>
            <a:endParaRPr altLang="zh-CN" sz="2400" b="1" dirty="0">
              <a:solidFill>
                <a:srgbClr val="3D89BC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40515" y="10099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/>
          <p:cNvSpPr/>
          <p:nvPr/>
        </p:nvSpPr>
        <p:spPr>
          <a:xfrm>
            <a:off x="467995" y="1234440"/>
            <a:ext cx="7797165" cy="4654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ym typeface="+mn-ea"/>
              </a:rPr>
              <a:t>Processing应用程序有着自身的特点，其中setup（）和draw（）这两个函数最为重要。</a:t>
            </a:r>
            <a:endParaRPr lang="zh-CN" altLang="en-US" sz="20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/>
              <a:t>setup（）函数：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该函数用于初始化，只在程序启动时执行一次。通常，setup（）函数主要完成程序变量的初始化、窗口的设置等功能。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endParaRPr lang="zh-CN" altLang="en-US" sz="2000" dirty="0"/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sym typeface="+mn-ea"/>
              </a:rPr>
              <a:t>draw（）函数：</a:t>
            </a:r>
            <a:endParaRPr lang="zh-CN" altLang="en-US" sz="2000" dirty="0"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sym typeface="+mn-ea"/>
              </a:rPr>
              <a:t>该函数用于绘制窗口，被Processing循环调用。每次draw（）函数结束后，就会在显示窗口绘制一个新的画面，默认绘制速度为每秒60个画面。</a:t>
            </a:r>
            <a:endParaRPr lang="zh-CN" altLang="en-US" sz="2000" dirty="0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51333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7.2 Processing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645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7" name="文本框 40"/>
          <p:cNvSpPr txBox="1"/>
          <p:nvPr/>
        </p:nvSpPr>
        <p:spPr>
          <a:xfrm>
            <a:off x="399253" y="843230"/>
            <a:ext cx="32359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3D89BC"/>
                </a:solidFill>
              </a:rPr>
              <a:t>7.2.3 </a:t>
            </a:r>
            <a:r>
              <a:rPr altLang="zh-CN" sz="2400" b="1" dirty="0">
                <a:solidFill>
                  <a:srgbClr val="3D89BC"/>
                </a:solidFill>
              </a:rPr>
              <a:t> 数据可视化举例</a:t>
            </a:r>
            <a:endParaRPr altLang="zh-CN" sz="2400" b="1" dirty="0">
              <a:solidFill>
                <a:srgbClr val="3D89BC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15115" y="10099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文本框 10"/>
          <p:cNvSpPr txBox="1"/>
          <p:nvPr/>
        </p:nvSpPr>
        <p:spPr>
          <a:xfrm>
            <a:off x="525780" y="1264920"/>
            <a:ext cx="5342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森林火灾模型的2-D元胞自动机的构建</a:t>
            </a:r>
            <a:endParaRPr lang="zh-CN" altLang="en-US" sz="2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608330" y="1709420"/>
            <a:ext cx="8423275" cy="3269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规则定义如下：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（1）在一个空场地（灰色），一棵树以pGrowth的机率成长。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（2）如果其相邻树中有至少有一棵树正在燃烧，那么这颗树也会成为一棵燃烧树（红色）。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（3）一棵燃烧树（红色）成为一个空场地（灰色）。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（4）如果周围没有任何燃烧树，那么这个树成为燃烧树的可能性为pBurn。比如由雷击导致的燃烧，就是其中的一种可能。</a:t>
            </a:r>
            <a:endParaRPr lang="zh-CN" altLang="en-US" sz="2000" dirty="0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966177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512208" y="1169836"/>
              <a:ext cx="2119582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accent4"/>
                  </a:solidFill>
                </a:rPr>
                <a:t>第七章　大数据可视化工具</a:t>
              </a:r>
              <a:endParaRPr lang="en-US" altLang="zh-CN" sz="28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29" y="38314"/>
            <a:ext cx="2411730" cy="29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>
                <a:solidFill>
                  <a:schemeClr val="bg1"/>
                </a:solidFill>
              </a:rPr>
              <a:t>高级大数据人才培养系列教材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0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4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62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7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灯片编号占位符 5"/>
          <p:cNvSpPr txBox="1"/>
          <p:nvPr/>
        </p:nvSpPr>
        <p:spPr>
          <a:xfrm>
            <a:off x="2333705" y="62139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1647097" y="2042160"/>
            <a:ext cx="5805292" cy="3279775"/>
            <a:chOff x="2501" y="4058"/>
            <a:chExt cx="9142" cy="5165"/>
          </a:xfrm>
        </p:grpSpPr>
        <p:grpSp>
          <p:nvGrpSpPr>
            <p:cNvPr id="23" name="组合 22"/>
            <p:cNvGrpSpPr/>
            <p:nvPr/>
          </p:nvGrpSpPr>
          <p:grpSpPr>
            <a:xfrm>
              <a:off x="2501" y="4058"/>
              <a:ext cx="9142" cy="5165"/>
              <a:chOff x="2717" y="3903"/>
              <a:chExt cx="9142" cy="5165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2717" y="3903"/>
                <a:ext cx="9142" cy="5134"/>
                <a:chOff x="2717" y="3903"/>
                <a:chExt cx="9142" cy="5134"/>
              </a:xfrm>
            </p:grpSpPr>
            <p:grpSp>
              <p:nvGrpSpPr>
                <p:cNvPr id="2" name="组合 1"/>
                <p:cNvGrpSpPr/>
                <p:nvPr/>
              </p:nvGrpSpPr>
              <p:grpSpPr>
                <a:xfrm>
                  <a:off x="2717" y="3903"/>
                  <a:ext cx="9142" cy="3309"/>
                  <a:chOff x="1777933" y="2478470"/>
                  <a:chExt cx="5805292" cy="2100972"/>
                </a:xfrm>
              </p:grpSpPr>
              <p:grpSp>
                <p:nvGrpSpPr>
                  <p:cNvPr id="67" name="组合 66"/>
                  <p:cNvGrpSpPr/>
                  <p:nvPr/>
                </p:nvGrpSpPr>
                <p:grpSpPr>
                  <a:xfrm>
                    <a:off x="1807265" y="2478470"/>
                    <a:ext cx="5693399" cy="414020"/>
                    <a:chOff x="1807265" y="2478470"/>
                    <a:chExt cx="5693399" cy="414020"/>
                  </a:xfrm>
                </p:grpSpPr>
                <p:sp>
                  <p:nvSpPr>
                    <p:cNvPr id="47" name="圆角矩形 46"/>
                    <p:cNvSpPr/>
                    <p:nvPr/>
                  </p:nvSpPr>
                  <p:spPr>
                    <a:xfrm>
                      <a:off x="1807265" y="2478527"/>
                      <a:ext cx="5693399" cy="394154"/>
                    </a:xfrm>
                    <a:prstGeom prst="roundRect">
                      <a:avLst>
                        <a:gd name="adj" fmla="val 20658"/>
                      </a:avLst>
                    </a:prstGeom>
                    <a:solidFill>
                      <a:srgbClr val="3D89BC"/>
                    </a:solidFill>
                    <a:ln>
                      <a:noFill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48" name="矩形 47"/>
                    <p:cNvSpPr/>
                    <p:nvPr/>
                  </p:nvSpPr>
                  <p:spPr>
                    <a:xfrm>
                      <a:off x="3357756" y="2478470"/>
                      <a:ext cx="940435" cy="41402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altLang="zh-CN" sz="2100" spc="225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7.1</a:t>
                      </a:r>
                      <a:r>
                        <a:rPr lang="zh-CN" altLang="en-US" sz="2100" spc="225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2100" spc="225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68" name="组合 67"/>
                  <p:cNvGrpSpPr/>
                  <p:nvPr/>
                </p:nvGrpSpPr>
                <p:grpSpPr>
                  <a:xfrm>
                    <a:off x="1807265" y="3002110"/>
                    <a:ext cx="5693399" cy="414020"/>
                    <a:chOff x="1807265" y="2924914"/>
                    <a:chExt cx="5693399" cy="414020"/>
                  </a:xfrm>
                </p:grpSpPr>
                <p:sp>
                  <p:nvSpPr>
                    <p:cNvPr id="49" name="圆角矩形 48"/>
                    <p:cNvSpPr/>
                    <p:nvPr/>
                  </p:nvSpPr>
                  <p:spPr>
                    <a:xfrm>
                      <a:off x="1807265" y="2935089"/>
                      <a:ext cx="5693399" cy="394200"/>
                    </a:xfrm>
                    <a:prstGeom prst="roundRect">
                      <a:avLst>
                        <a:gd name="adj" fmla="val 20658"/>
                      </a:avLst>
                    </a:prstGeom>
                    <a:solidFill>
                      <a:srgbClr val="E6E6E6"/>
                    </a:solidFill>
                    <a:ln>
                      <a:noFill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0" name="矩形 49"/>
                    <p:cNvSpPr/>
                    <p:nvPr/>
                  </p:nvSpPr>
                  <p:spPr>
                    <a:xfrm>
                      <a:off x="1842190" y="2924914"/>
                      <a:ext cx="5547995" cy="41402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altLang="zh-CN" sz="2100" spc="22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    7.2</a:t>
                      </a:r>
                      <a:r>
                        <a:rPr lang="zh-CN" altLang="en-US" sz="2100" spc="22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 </a:t>
                      </a:r>
                      <a:r>
                        <a:rPr lang="en-US" altLang="zh-CN" sz="2100" spc="22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Processing</a:t>
                      </a:r>
                      <a:endParaRPr lang="en-US" altLang="zh-CN" sz="2100" spc="22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69" name="组合 68"/>
                  <p:cNvGrpSpPr/>
                  <p:nvPr/>
                </p:nvGrpSpPr>
                <p:grpSpPr>
                  <a:xfrm>
                    <a:off x="1807265" y="3583535"/>
                    <a:ext cx="5775960" cy="414020"/>
                    <a:chOff x="1807265" y="3411473"/>
                    <a:chExt cx="5775960" cy="414020"/>
                  </a:xfrm>
                </p:grpSpPr>
                <p:sp>
                  <p:nvSpPr>
                    <p:cNvPr id="51" name="圆角矩形 50"/>
                    <p:cNvSpPr/>
                    <p:nvPr/>
                  </p:nvSpPr>
                  <p:spPr>
                    <a:xfrm>
                      <a:off x="1807265" y="3411488"/>
                      <a:ext cx="5693399" cy="394200"/>
                    </a:xfrm>
                    <a:prstGeom prst="roundRect">
                      <a:avLst>
                        <a:gd name="adj" fmla="val 20658"/>
                      </a:avLst>
                    </a:prstGeom>
                    <a:solidFill>
                      <a:srgbClr val="E6E6E6"/>
                    </a:solidFill>
                    <a:ln>
                      <a:noFill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52" name="矩形 51"/>
                    <p:cNvSpPr/>
                    <p:nvPr/>
                  </p:nvSpPr>
                  <p:spPr>
                    <a:xfrm>
                      <a:off x="3357935" y="3411473"/>
                      <a:ext cx="4225290" cy="41402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altLang="zh-CN" sz="2100" spc="22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7.3</a:t>
                      </a:r>
                      <a:r>
                        <a:rPr lang="zh-CN" altLang="en-US" sz="2100" spc="22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 </a:t>
                      </a:r>
                      <a:r>
                        <a:rPr lang="en-US" altLang="zh-CN" sz="2100" spc="22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NodeXL</a:t>
                      </a:r>
                      <a:endParaRPr lang="en-US" altLang="zh-CN" sz="2100" spc="22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72" name="组合 71"/>
                  <p:cNvGrpSpPr/>
                  <p:nvPr/>
                </p:nvGrpSpPr>
                <p:grpSpPr>
                  <a:xfrm>
                    <a:off x="1777933" y="4165422"/>
                    <a:ext cx="5699760" cy="414020"/>
                    <a:chOff x="1777933" y="3665114"/>
                    <a:chExt cx="5699760" cy="414020"/>
                  </a:xfrm>
                </p:grpSpPr>
                <p:sp>
                  <p:nvSpPr>
                    <p:cNvPr id="65" name="圆角矩形 64"/>
                    <p:cNvSpPr/>
                    <p:nvPr/>
                  </p:nvSpPr>
                  <p:spPr>
                    <a:xfrm>
                      <a:off x="1777933" y="3665114"/>
                      <a:ext cx="5693399" cy="394200"/>
                    </a:xfrm>
                    <a:prstGeom prst="roundRect">
                      <a:avLst>
                        <a:gd name="adj" fmla="val 20658"/>
                      </a:avLst>
                    </a:prstGeom>
                    <a:solidFill>
                      <a:srgbClr val="E6E6E6"/>
                    </a:solidFill>
                    <a:ln>
                      <a:noFill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6" name="矩形 65"/>
                    <p:cNvSpPr/>
                    <p:nvPr/>
                  </p:nvSpPr>
                  <p:spPr>
                    <a:xfrm>
                      <a:off x="3335588" y="3665114"/>
                      <a:ext cx="4142105" cy="41402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altLang="zh-CN" sz="2100" spc="22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7.4    ECharts</a:t>
                      </a:r>
                      <a:endParaRPr lang="en-US" altLang="zh-CN" sz="2100" spc="22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  <p:sp>
              <p:nvSpPr>
                <p:cNvPr id="18" name="圆角矩形 17"/>
                <p:cNvSpPr/>
                <p:nvPr/>
              </p:nvSpPr>
              <p:spPr>
                <a:xfrm>
                  <a:off x="2717" y="7449"/>
                  <a:ext cx="8966" cy="621"/>
                </a:xfrm>
                <a:prstGeom prst="roundRect">
                  <a:avLst>
                    <a:gd name="adj" fmla="val 20658"/>
                  </a:avLst>
                </a:prstGeom>
                <a:solidFill>
                  <a:srgbClr val="E6E6E6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9" name="圆角矩形 18"/>
                <p:cNvSpPr/>
                <p:nvPr/>
              </p:nvSpPr>
              <p:spPr>
                <a:xfrm>
                  <a:off x="2727" y="8416"/>
                  <a:ext cx="8966" cy="621"/>
                </a:xfrm>
                <a:prstGeom prst="roundRect">
                  <a:avLst>
                    <a:gd name="adj" fmla="val 20658"/>
                  </a:avLst>
                </a:prstGeom>
                <a:solidFill>
                  <a:srgbClr val="E6E6E6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sp>
            <p:nvSpPr>
              <p:cNvPr id="20" name="矩形 19"/>
              <p:cNvSpPr/>
              <p:nvPr/>
            </p:nvSpPr>
            <p:spPr>
              <a:xfrm>
                <a:off x="5187" y="8416"/>
                <a:ext cx="1320" cy="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习题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5186" y="7449"/>
                <a:ext cx="6401" cy="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7.5    Tableau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6326" y="4058"/>
              <a:ext cx="2628" cy="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Excel</a:t>
              </a:r>
              <a:endParaRPr lang="en-US" altLang="zh-CN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-6985" y="614099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51333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7.2 Processing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7" name="文本框 40"/>
          <p:cNvSpPr txBox="1"/>
          <p:nvPr/>
        </p:nvSpPr>
        <p:spPr>
          <a:xfrm>
            <a:off x="293208" y="843230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/>
              <a:t>模型构建代码如下：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93370" y="1211580"/>
            <a:ext cx="4650740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00" dirty="0"/>
              <a:t>int[][][] pix = new int[2][400][400];</a:t>
            </a:r>
            <a:endParaRPr lang="zh-CN" altLang="en-US" sz="1700" dirty="0"/>
          </a:p>
          <a:p>
            <a:r>
              <a:rPr lang="zh-CN" altLang="en-US" sz="1700" dirty="0"/>
              <a:t>int toDraw = 0;</a:t>
            </a:r>
            <a:endParaRPr lang="zh-CN" altLang="en-US" sz="1700" dirty="0"/>
          </a:p>
          <a:p>
            <a:r>
              <a:rPr lang="zh-CN" altLang="en-US" sz="1700" dirty="0"/>
              <a:t>int tree = 0;</a:t>
            </a:r>
            <a:endParaRPr lang="zh-CN" altLang="en-US" sz="1700" dirty="0"/>
          </a:p>
          <a:p>
            <a:r>
              <a:rPr lang="zh-CN" altLang="en-US" sz="1700" dirty="0"/>
              <a:t>int burningTree = 1;</a:t>
            </a:r>
            <a:endParaRPr lang="zh-CN" altLang="en-US" sz="1700" dirty="0"/>
          </a:p>
          <a:p>
            <a:r>
              <a:rPr lang="zh-CN" altLang="en-US" sz="1700" dirty="0"/>
              <a:t>int emptySite = 2;</a:t>
            </a:r>
            <a:endParaRPr lang="zh-CN" altLang="en-US" sz="1700" dirty="0"/>
          </a:p>
          <a:p>
            <a:r>
              <a:rPr lang="zh-CN" altLang="en-US" sz="1700" dirty="0"/>
              <a:t>int x_limit = 400;</a:t>
            </a:r>
            <a:endParaRPr lang="zh-CN" altLang="en-US" sz="1700" dirty="0"/>
          </a:p>
          <a:p>
            <a:r>
              <a:rPr lang="zh-CN" altLang="en-US" sz="1700" dirty="0"/>
              <a:t>int y_limit = 400;</a:t>
            </a:r>
            <a:endParaRPr lang="zh-CN" altLang="en-US" sz="1700" dirty="0"/>
          </a:p>
          <a:p>
            <a:r>
              <a:rPr lang="zh-CN" altLang="en-US" sz="1700" dirty="0"/>
              <a:t>color brown = color(80, 50, 10); // brown</a:t>
            </a:r>
            <a:endParaRPr lang="zh-CN" altLang="en-US" sz="1700" dirty="0"/>
          </a:p>
          <a:p>
            <a:r>
              <a:rPr lang="zh-CN" altLang="en-US" sz="1700" dirty="0"/>
              <a:t>color red   = color(255, 0, 0); // red;</a:t>
            </a:r>
            <a:endParaRPr lang="zh-CN" altLang="en-US" sz="1700" dirty="0"/>
          </a:p>
          <a:p>
            <a:r>
              <a:rPr lang="zh-CN" altLang="en-US" sz="1700" dirty="0"/>
              <a:t>color green = color(0, 255, 0); // green</a:t>
            </a:r>
            <a:endParaRPr lang="zh-CN" altLang="en-US" sz="1700" dirty="0"/>
          </a:p>
          <a:p>
            <a:r>
              <a:rPr lang="zh-CN" altLang="en-US" sz="1700" dirty="0"/>
              <a:t>float pGrowth = 0.01;</a:t>
            </a:r>
            <a:endParaRPr lang="zh-CN" altLang="en-US" sz="1700" dirty="0"/>
          </a:p>
          <a:p>
            <a:r>
              <a:rPr lang="zh-CN" altLang="en-US" sz="1700" dirty="0"/>
              <a:t>float pBurn = 0.00006;</a:t>
            </a:r>
            <a:endParaRPr lang="zh-CN" altLang="en-US" sz="1700" dirty="0"/>
          </a:p>
          <a:p>
            <a:r>
              <a:rPr lang="zh-CN" altLang="en-US" sz="1700" dirty="0"/>
              <a:t>boolean prob( float p )</a:t>
            </a:r>
            <a:endParaRPr lang="zh-CN" altLang="en-US" sz="1700" dirty="0"/>
          </a:p>
          <a:p>
            <a:r>
              <a:rPr lang="zh-CN" altLang="en-US" sz="1700" dirty="0"/>
              <a:t>{</a:t>
            </a:r>
            <a:endParaRPr lang="zh-CN" altLang="en-US" sz="1700" dirty="0"/>
          </a:p>
          <a:p>
            <a:r>
              <a:rPr lang="zh-CN" altLang="en-US" sz="1700" dirty="0"/>
              <a:t>  if (random(0, 1) &lt; p) return true;</a:t>
            </a:r>
            <a:endParaRPr lang="zh-CN" altLang="en-US" sz="1700" dirty="0"/>
          </a:p>
          <a:p>
            <a:r>
              <a:rPr lang="zh-CN" altLang="en-US" sz="1700" dirty="0"/>
              <a:t>  else return false;</a:t>
            </a:r>
            <a:endParaRPr lang="zh-CN" altLang="en-US" sz="1700" dirty="0"/>
          </a:p>
          <a:p>
            <a:r>
              <a:rPr lang="zh-CN" altLang="en-US" sz="1700" dirty="0"/>
              <a:t>}</a:t>
            </a:r>
            <a:endParaRPr lang="zh-CN" altLang="en-US" sz="1700" dirty="0"/>
          </a:p>
          <a:p>
            <a:r>
              <a:rPr lang="zh-CN" altLang="en-US" sz="1700" dirty="0"/>
              <a:t>void setup()</a:t>
            </a:r>
            <a:endParaRPr lang="zh-CN" altLang="en-US" sz="1700" dirty="0"/>
          </a:p>
        </p:txBody>
      </p:sp>
      <p:sp>
        <p:nvSpPr>
          <p:cNvPr id="12" name="文本框 11"/>
          <p:cNvSpPr txBox="1"/>
          <p:nvPr/>
        </p:nvSpPr>
        <p:spPr>
          <a:xfrm>
            <a:off x="5158740" y="898525"/>
            <a:ext cx="3679190" cy="5323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00" dirty="0"/>
              <a:t>{</a:t>
            </a:r>
            <a:endParaRPr lang="zh-CN" altLang="en-US" sz="1700" dirty="0"/>
          </a:p>
          <a:p>
            <a:r>
              <a:rPr lang="zh-CN" altLang="en-US" sz="1700" dirty="0"/>
              <a:t>  size(400, 400);</a:t>
            </a:r>
            <a:endParaRPr lang="zh-CN" altLang="en-US" sz="1700" dirty="0"/>
          </a:p>
          <a:p>
            <a:r>
              <a:rPr lang="zh-CN" altLang="en-US" sz="1700" dirty="0"/>
              <a:t>  frameRate(60);  </a:t>
            </a:r>
            <a:endParaRPr lang="zh-CN" altLang="en-US" sz="1700" dirty="0"/>
          </a:p>
          <a:p>
            <a:r>
              <a:rPr lang="zh-CN" altLang="en-US" sz="1700" dirty="0"/>
              <a:t>  /* Initialize to all empty sites */</a:t>
            </a:r>
            <a:endParaRPr lang="zh-CN" altLang="en-US" sz="1700" dirty="0"/>
          </a:p>
          <a:p>
            <a:r>
              <a:rPr lang="zh-CN" altLang="en-US" sz="1700" dirty="0"/>
              <a:t>  for (int x = 0 ; x &lt; x_limit ; x++) {</a:t>
            </a:r>
            <a:endParaRPr lang="zh-CN" altLang="en-US" sz="1700" dirty="0"/>
          </a:p>
          <a:p>
            <a:r>
              <a:rPr lang="zh-CN" altLang="en-US" sz="1700" dirty="0"/>
              <a:t>    for (int y = 0 ; y &lt; y_limit ; y++) {</a:t>
            </a:r>
            <a:endParaRPr lang="zh-CN" altLang="en-US" sz="1700" dirty="0"/>
          </a:p>
          <a:p>
            <a:r>
              <a:rPr lang="zh-CN" altLang="en-US" sz="1700" dirty="0"/>
              <a:t>      pix[toDraw][x][y] = emptySite;</a:t>
            </a:r>
            <a:endParaRPr lang="zh-CN" altLang="en-US" sz="1700" dirty="0"/>
          </a:p>
          <a:p>
            <a:r>
              <a:rPr lang="zh-CN" altLang="en-US" sz="1700" dirty="0"/>
              <a:t>    }</a:t>
            </a:r>
            <a:endParaRPr lang="zh-CN" altLang="en-US" sz="1700" dirty="0"/>
          </a:p>
          <a:p>
            <a:r>
              <a:rPr lang="zh-CN" altLang="en-US" sz="1700" dirty="0"/>
              <a:t>  }  </a:t>
            </a:r>
            <a:endParaRPr lang="zh-CN" altLang="en-US" sz="1700" dirty="0"/>
          </a:p>
          <a:p>
            <a:r>
              <a:rPr lang="zh-CN" altLang="en-US" sz="1700" dirty="0"/>
              <a:t>}</a:t>
            </a:r>
            <a:endParaRPr lang="zh-CN" altLang="en-US" sz="1700" dirty="0"/>
          </a:p>
          <a:p>
            <a:r>
              <a:rPr lang="zh-CN" altLang="en-US" sz="1700" dirty="0"/>
              <a:t>void draw()</a:t>
            </a:r>
            <a:endParaRPr lang="zh-CN" altLang="en-US" sz="1700" dirty="0"/>
          </a:p>
          <a:p>
            <a:r>
              <a:rPr lang="zh-CN" altLang="en-US" sz="1700" dirty="0"/>
              <a:t>{</a:t>
            </a:r>
            <a:endParaRPr lang="zh-CN" altLang="en-US" sz="1700" dirty="0"/>
          </a:p>
          <a:p>
            <a:r>
              <a:rPr lang="zh-CN" altLang="en-US" sz="1700" dirty="0"/>
              <a:t>  update();  </a:t>
            </a:r>
            <a:endParaRPr lang="zh-CN" altLang="en-US" sz="1700" dirty="0"/>
          </a:p>
          <a:p>
            <a:r>
              <a:rPr lang="zh-CN" altLang="en-US" sz="1700" dirty="0"/>
              <a:t>  for (int x = 0 ; x &lt; x_limit ; x++) {</a:t>
            </a:r>
            <a:endParaRPr lang="zh-CN" altLang="en-US" sz="1700" dirty="0"/>
          </a:p>
          <a:p>
            <a:r>
              <a:rPr lang="zh-CN" altLang="en-US" sz="1700" dirty="0"/>
              <a:t>    for (int y = 0 ; y &lt; y_limit ; y++) {</a:t>
            </a:r>
            <a:endParaRPr lang="zh-CN" altLang="en-US" sz="1700" dirty="0"/>
          </a:p>
          <a:p>
            <a:r>
              <a:rPr lang="zh-CN" altLang="en-US" sz="1700" dirty="0"/>
              <a:t>      if        (pix[toDraw][x][y] == tree) {</a:t>
            </a:r>
            <a:endParaRPr lang="zh-CN" altLang="en-US" sz="1700" dirty="0"/>
          </a:p>
          <a:p>
            <a:r>
              <a:rPr lang="zh-CN" altLang="en-US" sz="1700" dirty="0"/>
              <a:t>        stroke( green );</a:t>
            </a:r>
            <a:endParaRPr lang="zh-CN" altLang="en-US" sz="1700" dirty="0"/>
          </a:p>
        </p:txBody>
      </p:sp>
      <p:sp>
        <p:nvSpPr>
          <p:cNvPr id="2" name="矩形 1"/>
          <p:cNvSpPr/>
          <p:nvPr/>
        </p:nvSpPr>
        <p:spPr>
          <a:xfrm>
            <a:off x="0" y="613337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51333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7.2 Processing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78740" y="775970"/>
            <a:ext cx="4650740" cy="5169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/>
              <a:t>} else if (pix[toDraw][x][y] == burningTree) {</a:t>
            </a:r>
            <a:endParaRPr lang="zh-CN" altLang="en-US" sz="1500" dirty="0"/>
          </a:p>
          <a:p>
            <a:r>
              <a:rPr lang="zh-CN" altLang="en-US" sz="1500" dirty="0"/>
              <a:t>        stroke( red );</a:t>
            </a:r>
            <a:endParaRPr lang="zh-CN" altLang="en-US" sz="1500" dirty="0"/>
          </a:p>
          <a:p>
            <a:r>
              <a:rPr lang="zh-CN" altLang="en-US" sz="1500" dirty="0"/>
              <a:t>      } else stroke( brown );</a:t>
            </a:r>
            <a:endParaRPr lang="zh-CN" altLang="en-US" sz="1500" dirty="0"/>
          </a:p>
          <a:p>
            <a:r>
              <a:rPr lang="zh-CN" altLang="en-US" sz="1500" dirty="0"/>
              <a:t>      point( x, y );</a:t>
            </a:r>
            <a:endParaRPr lang="zh-CN" altLang="en-US" sz="1500" dirty="0"/>
          </a:p>
          <a:p>
            <a:r>
              <a:rPr lang="zh-CN" altLang="en-US" sz="1500" dirty="0"/>
              <a:t>    }</a:t>
            </a:r>
            <a:endParaRPr lang="zh-CN" altLang="en-US" sz="1500" dirty="0"/>
          </a:p>
          <a:p>
            <a:r>
              <a:rPr lang="zh-CN" altLang="en-US" sz="1500" dirty="0"/>
              <a:t>  } </a:t>
            </a:r>
            <a:endParaRPr lang="zh-CN" altLang="en-US" sz="1500" dirty="0"/>
          </a:p>
          <a:p>
            <a:r>
              <a:rPr lang="zh-CN" altLang="en-US" sz="1500" dirty="0"/>
              <a:t>  toDraw = (toDraw == 0) ? 1 : 0;</a:t>
            </a:r>
            <a:endParaRPr lang="zh-CN" altLang="en-US" sz="1500" dirty="0"/>
          </a:p>
          <a:p>
            <a:r>
              <a:rPr lang="zh-CN" altLang="en-US" sz="1500" dirty="0"/>
              <a:t>}</a:t>
            </a:r>
            <a:endParaRPr lang="zh-CN" altLang="en-US" sz="1500" dirty="0"/>
          </a:p>
          <a:p>
            <a:r>
              <a:rPr lang="zh-CN" altLang="en-US" sz="1500" dirty="0"/>
              <a:t>void update()</a:t>
            </a:r>
            <a:endParaRPr lang="zh-CN" altLang="en-US" sz="1500" dirty="0"/>
          </a:p>
          <a:p>
            <a:r>
              <a:rPr lang="zh-CN" altLang="en-US" sz="1500" dirty="0"/>
              <a:t>{</a:t>
            </a:r>
            <a:endParaRPr lang="zh-CN" altLang="en-US" sz="1500" dirty="0"/>
          </a:p>
          <a:p>
            <a:r>
              <a:rPr lang="zh-CN" altLang="en-US" sz="1500" dirty="0"/>
              <a:t>  int x, y, dx, dy, cell, chg, burningTreeCount;</a:t>
            </a:r>
            <a:endParaRPr lang="zh-CN" altLang="en-US" sz="1500" dirty="0"/>
          </a:p>
          <a:p>
            <a:r>
              <a:rPr lang="zh-CN" altLang="en-US" sz="1500" dirty="0"/>
              <a:t>  int toCompute = (toDraw == 0) ? 1 : 0;</a:t>
            </a:r>
            <a:endParaRPr lang="zh-CN" altLang="en-US" sz="1500" dirty="0"/>
          </a:p>
          <a:p>
            <a:r>
              <a:rPr lang="zh-CN" altLang="en-US" sz="1500" dirty="0"/>
              <a:t>  for (x = 1 ; x &lt; x_limit-1 ; x++) {</a:t>
            </a:r>
            <a:endParaRPr lang="zh-CN" altLang="en-US" sz="1500" dirty="0"/>
          </a:p>
          <a:p>
            <a:r>
              <a:rPr lang="zh-CN" altLang="en-US" sz="1500" dirty="0"/>
              <a:t>    for (y = 1 ; y &lt; y_limit-1 ; y++) {</a:t>
            </a:r>
            <a:endParaRPr lang="zh-CN" altLang="en-US" sz="1500" dirty="0"/>
          </a:p>
          <a:p>
            <a:r>
              <a:rPr lang="zh-CN" altLang="en-US" sz="1500" dirty="0"/>
              <a:t>      cell = pix[toDraw][x][y];</a:t>
            </a:r>
            <a:endParaRPr lang="zh-CN" altLang="en-US" sz="1500" dirty="0"/>
          </a:p>
          <a:p>
            <a:r>
              <a:rPr lang="zh-CN" altLang="en-US" sz="1500" dirty="0"/>
              <a:t>      // Survey area for burning trees</a:t>
            </a:r>
            <a:endParaRPr lang="zh-CN" altLang="en-US" sz="1500" dirty="0"/>
          </a:p>
          <a:p>
            <a:r>
              <a:rPr lang="zh-CN" altLang="en-US" sz="1500" dirty="0"/>
              <a:t>      burningTreeCount = 0;</a:t>
            </a:r>
            <a:endParaRPr lang="zh-CN" altLang="en-US" sz="1500" dirty="0"/>
          </a:p>
          <a:p>
            <a:r>
              <a:rPr lang="zh-CN" altLang="en-US" sz="1500" dirty="0"/>
              <a:t>      for (dx = -1 ; dx &lt; 2 ; dx++) {</a:t>
            </a:r>
            <a:endParaRPr lang="zh-CN" altLang="en-US" sz="1500" dirty="0"/>
          </a:p>
          <a:p>
            <a:r>
              <a:rPr lang="zh-CN" altLang="en-US" sz="1500" dirty="0"/>
              <a:t>        for (dy = -1 ; dy &lt; 2 ; dy++) {</a:t>
            </a:r>
            <a:endParaRPr lang="zh-CN" altLang="en-US" sz="1500" dirty="0"/>
          </a:p>
          <a:p>
            <a:r>
              <a:rPr lang="zh-CN" altLang="en-US" sz="1500" dirty="0"/>
              <a:t>          if ((dx == 0) &amp;&amp; (dy == 0)) continue;</a:t>
            </a:r>
            <a:endParaRPr lang="zh-CN" altLang="en-US" sz="1500" dirty="0"/>
          </a:p>
          <a:p>
            <a:r>
              <a:rPr lang="zh-CN" altLang="en-US" sz="1500" dirty="0"/>
              <a:t>          else if (pix[toDraw][x+dx][y+dy] == burningTree) burningTreeCount++;</a:t>
            </a:r>
            <a:endParaRPr lang="zh-CN" altLang="en-US" sz="1500" dirty="0"/>
          </a:p>
        </p:txBody>
      </p:sp>
      <p:sp>
        <p:nvSpPr>
          <p:cNvPr id="13" name="文本框 12"/>
          <p:cNvSpPr txBox="1"/>
          <p:nvPr/>
        </p:nvSpPr>
        <p:spPr>
          <a:xfrm>
            <a:off x="5053330" y="775970"/>
            <a:ext cx="390271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     }</a:t>
            </a:r>
            <a:endParaRPr lang="zh-CN" altLang="en-US" sz="1600" dirty="0"/>
          </a:p>
          <a:p>
            <a:r>
              <a:rPr lang="zh-CN" altLang="en-US" sz="1600" dirty="0"/>
              <a:t>      }</a:t>
            </a:r>
            <a:endParaRPr lang="zh-CN" altLang="en-US" sz="1600" dirty="0"/>
          </a:p>
          <a:p>
            <a:r>
              <a:rPr lang="zh-CN" altLang="en-US" sz="1600" dirty="0"/>
              <a:t>      // Determine next state</a:t>
            </a:r>
            <a:endParaRPr lang="zh-CN" altLang="en-US" sz="1600" dirty="0"/>
          </a:p>
          <a:p>
            <a:r>
              <a:rPr lang="zh-CN" altLang="en-US" sz="1600" dirty="0"/>
              <a:t>      if      (cell == burningTree) chg = emptySite;</a:t>
            </a:r>
            <a:endParaRPr lang="zh-CN" altLang="en-US" sz="1600" dirty="0"/>
          </a:p>
          <a:p>
            <a:r>
              <a:rPr lang="zh-CN" altLang="en-US" sz="1600" dirty="0"/>
              <a:t>      else if ((cell == emptySite) &amp;&amp; (prob(pGrowth))) chg = tree;</a:t>
            </a:r>
            <a:endParaRPr lang="zh-CN" altLang="en-US" sz="1600" dirty="0"/>
          </a:p>
          <a:p>
            <a:r>
              <a:rPr lang="zh-CN" altLang="en-US" sz="1600" dirty="0"/>
              <a:t>      else if ((cell == tree) &amp;&amp; (prob(pBurn))) chg = burningTree;</a:t>
            </a:r>
            <a:endParaRPr lang="zh-CN" altLang="en-US" sz="1600" dirty="0"/>
          </a:p>
          <a:p>
            <a:r>
              <a:rPr lang="zh-CN" altLang="en-US" sz="1600" dirty="0"/>
              <a:t>      else if ((cell == tree) &amp;&amp; (burningTreeCount &gt; 0)) chg = burningTree;</a:t>
            </a:r>
            <a:endParaRPr lang="zh-CN" altLang="en-US" sz="1600" dirty="0"/>
          </a:p>
          <a:p>
            <a:r>
              <a:rPr lang="zh-CN" altLang="en-US" sz="1600" dirty="0"/>
              <a:t>      else chg = cell;</a:t>
            </a:r>
            <a:endParaRPr lang="zh-CN" altLang="en-US" sz="1600" dirty="0"/>
          </a:p>
          <a:p>
            <a:r>
              <a:rPr lang="zh-CN" altLang="en-US" sz="1600" dirty="0"/>
              <a:t>      pix[toCompute][x][y] = chg;</a:t>
            </a:r>
            <a:endParaRPr lang="zh-CN" altLang="en-US" sz="1600" dirty="0"/>
          </a:p>
          <a:p>
            <a:r>
              <a:rPr lang="zh-CN" altLang="en-US" sz="1600" dirty="0"/>
              <a:t>    }</a:t>
            </a:r>
            <a:endParaRPr lang="zh-CN" altLang="en-US" sz="1600" dirty="0"/>
          </a:p>
          <a:p>
            <a:r>
              <a:rPr lang="zh-CN" altLang="en-US" sz="1600" dirty="0"/>
              <a:t>  }</a:t>
            </a:r>
            <a:endParaRPr lang="zh-CN" altLang="en-US" sz="1600" dirty="0"/>
          </a:p>
          <a:p>
            <a:r>
              <a:rPr lang="zh-CN" altLang="en-US" sz="1600" dirty="0"/>
              <a:t>}</a:t>
            </a:r>
            <a:endParaRPr lang="zh-CN" altLang="en-US" sz="1600" dirty="0"/>
          </a:p>
        </p:txBody>
      </p:sp>
      <p:sp>
        <p:nvSpPr>
          <p:cNvPr id="2" name="矩形 1"/>
          <p:cNvSpPr/>
          <p:nvPr/>
        </p:nvSpPr>
        <p:spPr>
          <a:xfrm>
            <a:off x="1905" y="613337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51333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7.2 Processing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645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334293" y="1019715"/>
            <a:ext cx="5607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    基于Processing绘制的森林火灾模型</a:t>
            </a:r>
            <a:endParaRPr lang="zh-CN" altLang="en-US" sz="2400" dirty="0"/>
          </a:p>
        </p:txBody>
      </p:sp>
      <p:pic>
        <p:nvPicPr>
          <p:cNvPr id="148" name="图片 118" descr="捕获5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0"/>
          <a:stretch>
            <a:fillRect/>
          </a:stretch>
        </p:blipFill>
        <p:spPr>
          <a:xfrm>
            <a:off x="1418410" y="1748070"/>
            <a:ext cx="1383527" cy="137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图片 119" descr="捕获6(1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5"/>
          <a:stretch>
            <a:fillRect/>
          </a:stretch>
        </p:blipFill>
        <p:spPr>
          <a:xfrm>
            <a:off x="4069219" y="1748071"/>
            <a:ext cx="1365472" cy="1365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图片 120" descr="捕获2(2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8"/>
          <a:stretch>
            <a:fillRect/>
          </a:stretch>
        </p:blipFill>
        <p:spPr>
          <a:xfrm>
            <a:off x="6307276" y="1740767"/>
            <a:ext cx="1365472" cy="1365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121" descr="捕获3(2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0"/>
          <a:stretch>
            <a:fillRect/>
          </a:stretch>
        </p:blipFill>
        <p:spPr>
          <a:xfrm>
            <a:off x="1418094" y="3578459"/>
            <a:ext cx="1383690" cy="137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图片 122" descr="捕获4(2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5"/>
          <a:stretch>
            <a:fillRect/>
          </a:stretch>
        </p:blipFill>
        <p:spPr>
          <a:xfrm>
            <a:off x="4069219" y="3585761"/>
            <a:ext cx="1365472" cy="1365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图片 123" descr="捕获8(1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8"/>
          <a:stretch>
            <a:fillRect/>
          </a:stretch>
        </p:blipFill>
        <p:spPr>
          <a:xfrm>
            <a:off x="6306959" y="3585761"/>
            <a:ext cx="1365472" cy="136547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文本框 13"/>
          <p:cNvSpPr txBox="1"/>
          <p:nvPr/>
        </p:nvSpPr>
        <p:spPr>
          <a:xfrm>
            <a:off x="1420044" y="3120844"/>
            <a:ext cx="1308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</a:t>
            </a:r>
            <a:r>
              <a:rPr lang="zh-CN" altLang="en-US" sz="2000" dirty="0"/>
              <a:t>time=0 </a:t>
            </a:r>
            <a:r>
              <a:rPr lang="zh-CN" altLang="en-US" dirty="0"/>
              <a:t>  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4119793" y="3120844"/>
            <a:ext cx="1308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 time=</a:t>
            </a:r>
            <a:r>
              <a:rPr lang="en-US" altLang="zh-CN" sz="2000" dirty="0"/>
              <a:t>20</a:t>
            </a:r>
            <a:r>
              <a:rPr lang="zh-CN" altLang="en-US" dirty="0"/>
              <a:t>  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6329143" y="3129550"/>
            <a:ext cx="1308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 time=</a:t>
            </a:r>
            <a:r>
              <a:rPr lang="en-US" altLang="zh-CN" sz="2000" dirty="0"/>
              <a:t>40</a:t>
            </a:r>
            <a:r>
              <a:rPr lang="zh-CN" altLang="en-US" sz="2000" dirty="0"/>
              <a:t> </a:t>
            </a: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1390688" y="4982029"/>
            <a:ext cx="1308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</a:t>
            </a:r>
            <a:r>
              <a:rPr lang="zh-CN" altLang="en-US" sz="2000" dirty="0"/>
              <a:t>time=</a:t>
            </a:r>
            <a:r>
              <a:rPr lang="en-US" sz="2000" dirty="0"/>
              <a:t>60</a:t>
            </a:r>
            <a:r>
              <a:rPr lang="zh-CN" altLang="en-US" sz="2000" dirty="0"/>
              <a:t> </a:t>
            </a:r>
            <a:endParaRPr lang="zh-CN" altLang="en-US" sz="2000" dirty="0"/>
          </a:p>
        </p:txBody>
      </p:sp>
      <p:sp>
        <p:nvSpPr>
          <p:cNvPr id="18" name="文本框 17"/>
          <p:cNvSpPr txBox="1"/>
          <p:nvPr/>
        </p:nvSpPr>
        <p:spPr>
          <a:xfrm>
            <a:off x="4058834" y="4982029"/>
            <a:ext cx="1308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 time=</a:t>
            </a:r>
            <a:r>
              <a:rPr lang="en-US" sz="2000" dirty="0"/>
              <a:t>80</a:t>
            </a: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6286115" y="4880857"/>
            <a:ext cx="1407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time=</a:t>
            </a:r>
            <a:r>
              <a:rPr lang="en-US" sz="2000" dirty="0"/>
              <a:t>100</a:t>
            </a: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0" y="613337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647219" y="2061687"/>
            <a:ext cx="5693399" cy="394246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73" name="组合 72"/>
          <p:cNvGrpSpPr/>
          <p:nvPr/>
        </p:nvGrpSpPr>
        <p:grpSpPr>
          <a:xfrm>
            <a:off x="690257" y="966177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512208" y="1169836"/>
              <a:ext cx="2119582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accent4"/>
                  </a:solidFill>
                </a:rPr>
                <a:t>第七章　大数据可视化工具</a:t>
              </a:r>
              <a:endParaRPr lang="en-US" altLang="zh-CN" sz="28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29" y="38314"/>
            <a:ext cx="2411730" cy="29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>
                <a:solidFill>
                  <a:schemeClr val="bg1"/>
                </a:solidFill>
              </a:rPr>
              <a:t>高级大数据人才培养系列教材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0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4" name="31 CuadroTexto"/>
          <p:cNvSpPr txBox="1"/>
          <p:nvPr/>
        </p:nvSpPr>
        <p:spPr>
          <a:xfrm>
            <a:off x="4729199" y="6267161"/>
            <a:ext cx="37084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7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5" name="圆角矩形 14"/>
          <p:cNvSpPr/>
          <p:nvPr/>
        </p:nvSpPr>
        <p:spPr>
          <a:xfrm>
            <a:off x="1638329" y="3166802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3D89B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24" name="组合 23"/>
          <p:cNvGrpSpPr/>
          <p:nvPr/>
        </p:nvGrpSpPr>
        <p:grpSpPr>
          <a:xfrm>
            <a:off x="1647097" y="2042160"/>
            <a:ext cx="5805292" cy="3279775"/>
            <a:chOff x="2501" y="4058"/>
            <a:chExt cx="9142" cy="5165"/>
          </a:xfrm>
        </p:grpSpPr>
        <p:grpSp>
          <p:nvGrpSpPr>
            <p:cNvPr id="23" name="组合 22"/>
            <p:cNvGrpSpPr/>
            <p:nvPr/>
          </p:nvGrpSpPr>
          <p:grpSpPr>
            <a:xfrm>
              <a:off x="2501" y="4058"/>
              <a:ext cx="9142" cy="5165"/>
              <a:chOff x="2717" y="3903"/>
              <a:chExt cx="9142" cy="5165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2717" y="3903"/>
                <a:ext cx="9142" cy="5165"/>
                <a:chOff x="2717" y="3903"/>
                <a:chExt cx="9142" cy="5165"/>
              </a:xfrm>
            </p:grpSpPr>
            <p:grpSp>
              <p:nvGrpSpPr>
                <p:cNvPr id="2" name="组合 1"/>
                <p:cNvGrpSpPr/>
                <p:nvPr/>
              </p:nvGrpSpPr>
              <p:grpSpPr>
                <a:xfrm>
                  <a:off x="2717" y="3903"/>
                  <a:ext cx="9142" cy="3278"/>
                  <a:chOff x="1777933" y="2478470"/>
                  <a:chExt cx="5805292" cy="2081289"/>
                </a:xfrm>
              </p:grpSpPr>
              <p:sp>
                <p:nvSpPr>
                  <p:cNvPr id="48" name="矩形 47"/>
                  <p:cNvSpPr/>
                  <p:nvPr/>
                </p:nvSpPr>
                <p:spPr>
                  <a:xfrm>
                    <a:off x="3357756" y="2478470"/>
                    <a:ext cx="940435" cy="41397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2100" spc="22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7.1</a:t>
                    </a:r>
                    <a:r>
                      <a:rPr lang="zh-CN" altLang="en-US" sz="2100" spc="225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　</a:t>
                    </a:r>
                    <a:endParaRPr lang="zh-CN" altLang="en-US" sz="2100" spc="225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" name="矩形 51"/>
                  <p:cNvSpPr/>
                  <p:nvPr/>
                </p:nvSpPr>
                <p:spPr>
                  <a:xfrm>
                    <a:off x="3357935" y="3583535"/>
                    <a:ext cx="4225290" cy="4140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zh-CN" sz="2100" spc="225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7.3</a:t>
                    </a:r>
                    <a:r>
                      <a:rPr lang="zh-CN" altLang="en-US" sz="2100" spc="225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　 </a:t>
                    </a:r>
                    <a:r>
                      <a:rPr lang="en-US" altLang="zh-CN" sz="2100" spc="225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NodeXL</a:t>
                    </a:r>
                    <a:endParaRPr lang="en-US" altLang="zh-CN" sz="2100" spc="225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grpSp>
                <p:nvGrpSpPr>
                  <p:cNvPr id="72" name="组合 71"/>
                  <p:cNvGrpSpPr/>
                  <p:nvPr/>
                </p:nvGrpSpPr>
                <p:grpSpPr>
                  <a:xfrm>
                    <a:off x="1777933" y="4145739"/>
                    <a:ext cx="5721985" cy="414020"/>
                    <a:chOff x="1777933" y="3645431"/>
                    <a:chExt cx="5721985" cy="414020"/>
                  </a:xfrm>
                </p:grpSpPr>
                <p:sp>
                  <p:nvSpPr>
                    <p:cNvPr id="65" name="圆角矩形 64"/>
                    <p:cNvSpPr/>
                    <p:nvPr/>
                  </p:nvSpPr>
                  <p:spPr>
                    <a:xfrm>
                      <a:off x="1777933" y="3665114"/>
                      <a:ext cx="5693399" cy="394200"/>
                    </a:xfrm>
                    <a:prstGeom prst="roundRect">
                      <a:avLst>
                        <a:gd name="adj" fmla="val 20658"/>
                      </a:avLst>
                    </a:prstGeom>
                    <a:solidFill>
                      <a:srgbClr val="E6E6E6"/>
                    </a:solidFill>
                    <a:ln>
                      <a:noFill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350"/>
                    </a:p>
                  </p:txBody>
                </p:sp>
                <p:sp>
                  <p:nvSpPr>
                    <p:cNvPr id="66" name="矩形 65"/>
                    <p:cNvSpPr/>
                    <p:nvPr/>
                  </p:nvSpPr>
                  <p:spPr>
                    <a:xfrm>
                      <a:off x="3357813" y="3645431"/>
                      <a:ext cx="4142105" cy="41402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altLang="zh-CN" sz="2100" spc="22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7.4    ECharts</a:t>
                      </a:r>
                      <a:endParaRPr lang="en-US" altLang="zh-CN" sz="2100" spc="22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  <p:sp>
              <p:nvSpPr>
                <p:cNvPr id="18" name="圆角矩形 17"/>
                <p:cNvSpPr/>
                <p:nvPr/>
              </p:nvSpPr>
              <p:spPr>
                <a:xfrm>
                  <a:off x="2717" y="7449"/>
                  <a:ext cx="8966" cy="621"/>
                </a:xfrm>
                <a:prstGeom prst="roundRect">
                  <a:avLst>
                    <a:gd name="adj" fmla="val 20658"/>
                  </a:avLst>
                </a:prstGeom>
                <a:solidFill>
                  <a:srgbClr val="E6E6E6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9" name="圆角矩形 18"/>
                <p:cNvSpPr/>
                <p:nvPr/>
              </p:nvSpPr>
              <p:spPr>
                <a:xfrm>
                  <a:off x="2762" y="8447"/>
                  <a:ext cx="8966" cy="621"/>
                </a:xfrm>
                <a:prstGeom prst="roundRect">
                  <a:avLst>
                    <a:gd name="adj" fmla="val 20658"/>
                  </a:avLst>
                </a:prstGeom>
                <a:solidFill>
                  <a:srgbClr val="E6E6E6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sp>
            <p:nvSpPr>
              <p:cNvPr id="20" name="矩形 19"/>
              <p:cNvSpPr/>
              <p:nvPr/>
            </p:nvSpPr>
            <p:spPr>
              <a:xfrm>
                <a:off x="5187" y="8416"/>
                <a:ext cx="1320" cy="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习题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5186" y="7449"/>
                <a:ext cx="6401" cy="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7.5    Tableau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6326" y="4058"/>
              <a:ext cx="2628" cy="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Excel</a:t>
              </a:r>
              <a:endParaRPr lang="en-US" altLang="zh-CN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圆角矩形 24"/>
          <p:cNvSpPr/>
          <p:nvPr/>
        </p:nvSpPr>
        <p:spPr>
          <a:xfrm>
            <a:off x="1638329" y="2585562"/>
            <a:ext cx="5693399" cy="394246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矩形 16"/>
          <p:cNvSpPr/>
          <p:nvPr/>
        </p:nvSpPr>
        <p:spPr>
          <a:xfrm>
            <a:off x="1711354" y="2565865"/>
            <a:ext cx="5547995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7.2</a:t>
            </a:r>
            <a:r>
              <a: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 </a:t>
            </a:r>
            <a:r>
              <a:rPr lang="en-US" altLang="zh-CN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Processing</a:t>
            </a:r>
            <a:endParaRPr lang="en-US" altLang="zh-CN" sz="21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01930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100" b="1" spc="225" dirty="0">
                <a:solidFill>
                  <a:prstClr val="white"/>
                </a:solidFill>
              </a:rPr>
              <a:t>7.3 NodeXL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645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7" name="文本框 40"/>
          <p:cNvSpPr txBox="1"/>
          <p:nvPr/>
        </p:nvSpPr>
        <p:spPr>
          <a:xfrm>
            <a:off x="399253" y="843230"/>
            <a:ext cx="29305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3D89BC"/>
                </a:solidFill>
              </a:rPr>
              <a:t>7.3.1 </a:t>
            </a:r>
            <a:r>
              <a:rPr altLang="zh-CN" sz="2400" b="1" dirty="0">
                <a:solidFill>
                  <a:srgbClr val="3D89BC"/>
                </a:solidFill>
              </a:rPr>
              <a:t> NodeXL简介</a:t>
            </a:r>
            <a:endParaRPr altLang="zh-CN" sz="2400" b="1" dirty="0">
              <a:solidFill>
                <a:srgbClr val="3D89BC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15115" y="10099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文本框 10"/>
          <p:cNvSpPr txBox="1"/>
          <p:nvPr/>
        </p:nvSpPr>
        <p:spPr>
          <a:xfrm>
            <a:off x="496570" y="1420495"/>
            <a:ext cx="7705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目前，NodeXL软件包括Basic版本和Pro版本。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、NodeXL Basic版本为免费版，可自由下载使用，但其功能较少。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、NodeXL Pro版本除涵盖NodeXL Basic版本的基础功能外，还包括GraphML的导出和导入、高级网络计算，内容分析和动画等功能。</a:t>
            </a:r>
            <a:endParaRPr lang="zh-CN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832360" y="4838057"/>
            <a:ext cx="72697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/>
              <a:t>注：NodeXL以Excel2006/2010模板的形式使用，当加载该模板后，使用者可以在Excel工作表中对基础数据、属性数据进行添加和编辑，并选用一定的表现形式构造视图。为了体现其基本使用功能，本书以NodeXL Basic版本为例进行介绍。</a:t>
            </a:r>
            <a:endParaRPr lang="zh-CN" altLang="en-US" sz="2000" dirty="0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01930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100" b="1" spc="225" dirty="0">
                <a:solidFill>
                  <a:prstClr val="white"/>
                </a:solidFill>
              </a:rPr>
              <a:t>7.3 NodeXL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7" name="文本框 40"/>
          <p:cNvSpPr txBox="1"/>
          <p:nvPr/>
        </p:nvSpPr>
        <p:spPr>
          <a:xfrm>
            <a:off x="406873" y="820370"/>
            <a:ext cx="23215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3D89BC"/>
                </a:solidFill>
              </a:rPr>
              <a:t>7.3.2 </a:t>
            </a:r>
            <a:r>
              <a:rPr altLang="zh-CN" sz="2400" b="1" dirty="0">
                <a:solidFill>
                  <a:srgbClr val="3D89BC"/>
                </a:solidFill>
              </a:rPr>
              <a:t> 系统界面</a:t>
            </a:r>
            <a:endParaRPr altLang="zh-CN" sz="2400" b="1" dirty="0">
              <a:solidFill>
                <a:srgbClr val="3D89BC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15115" y="98704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文本框 10"/>
          <p:cNvSpPr txBox="1"/>
          <p:nvPr/>
        </p:nvSpPr>
        <p:spPr>
          <a:xfrm>
            <a:off x="3147695" y="5222875"/>
            <a:ext cx="28479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 NodeXL 功能卡界面</a:t>
            </a:r>
            <a:endParaRPr lang="zh-CN" altLang="en-US" sz="2000"/>
          </a:p>
        </p:txBody>
      </p:sp>
      <p:pic>
        <p:nvPicPr>
          <p:cNvPr id="155" name="图片 2" descr="说明: 界面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232" y="1327689"/>
            <a:ext cx="8167185" cy="46130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01930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100" b="1" spc="225" dirty="0">
                <a:solidFill>
                  <a:prstClr val="white"/>
                </a:solidFill>
              </a:rPr>
              <a:t>7.3 NodeXL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8564" y="627605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>
            <a:hlinkClick r:id="" action="ppaction://hlinkshowjump?jump=previousslide"/>
          </p:cNvPr>
          <p:cNvSpPr txBox="1"/>
          <p:nvPr/>
        </p:nvSpPr>
        <p:spPr>
          <a:xfrm>
            <a:off x="2397205" y="62240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7" name="文本框 40"/>
          <p:cNvSpPr txBox="1"/>
          <p:nvPr/>
        </p:nvSpPr>
        <p:spPr>
          <a:xfrm>
            <a:off x="399253" y="843230"/>
            <a:ext cx="32359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3D89BC"/>
                </a:solidFill>
              </a:rPr>
              <a:t>7.3.3 </a:t>
            </a:r>
            <a:r>
              <a:rPr altLang="zh-CN" sz="2400" b="1" dirty="0">
                <a:solidFill>
                  <a:srgbClr val="3D89BC"/>
                </a:solidFill>
              </a:rPr>
              <a:t> 数据获取与编辑</a:t>
            </a:r>
            <a:endParaRPr altLang="zh-CN" sz="2400" b="1" dirty="0">
              <a:solidFill>
                <a:srgbClr val="3D89BC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15115" y="10099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文本框 10"/>
          <p:cNvSpPr txBox="1"/>
          <p:nvPr/>
        </p:nvSpPr>
        <p:spPr>
          <a:xfrm>
            <a:off x="775335" y="1439545"/>
            <a:ext cx="749617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1.数据导入</a:t>
            </a:r>
            <a:endParaRPr lang="zh-CN" altLang="en-US" sz="2400" dirty="0"/>
          </a:p>
          <a:p>
            <a:r>
              <a:rPr lang="zh-CN" altLang="en-US" sz="2400" dirty="0"/>
              <a:t>        NodeXL Pro版可以直接导入多种网络分析工具（如UCINET、GraphML、Pajek等）生成的文件，图形数据文件等。</a:t>
            </a:r>
            <a:endParaRPr lang="zh-CN" altLang="en-US" sz="2400" dirty="0"/>
          </a:p>
          <a:p>
            <a:r>
              <a:rPr lang="zh-CN" altLang="en-US" sz="2400" dirty="0">
                <a:sym typeface="+mn-ea"/>
              </a:rPr>
              <a:t>2.数据录入</a:t>
            </a:r>
            <a:endParaRPr lang="zh-CN" altLang="en-US" sz="2400" dirty="0"/>
          </a:p>
          <a:p>
            <a:r>
              <a:rPr lang="zh-CN" altLang="en-US" sz="2400" dirty="0">
                <a:sym typeface="+mn-ea"/>
              </a:rPr>
              <a:t>        对于NodeXL的所有版本，均可在左侧的数据界面中直接录入网络的基础数据。这些数据包括边（Edges）、节点（Vertices）、群组（Groups）、群组节点（Group Vertices）等。</a:t>
            </a:r>
            <a:endParaRPr lang="zh-CN" altLang="en-US" sz="2400" dirty="0"/>
          </a:p>
          <a:p>
            <a:endParaRPr lang="zh-CN" altLang="en-US" sz="2400" dirty="0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01930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100" b="1" spc="225" dirty="0">
                <a:solidFill>
                  <a:prstClr val="white"/>
                </a:solidFill>
              </a:rPr>
              <a:t>7.3 NodeXL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7" name="文本框 40"/>
          <p:cNvSpPr txBox="1"/>
          <p:nvPr/>
        </p:nvSpPr>
        <p:spPr>
          <a:xfrm>
            <a:off x="399253" y="843230"/>
            <a:ext cx="26263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3D89BC"/>
                </a:solidFill>
              </a:rPr>
              <a:t>7.3.4 </a:t>
            </a:r>
            <a:r>
              <a:rPr altLang="zh-CN" sz="2400" b="1" dirty="0">
                <a:solidFill>
                  <a:srgbClr val="3D89BC"/>
                </a:solidFill>
              </a:rPr>
              <a:t> 数据可视化</a:t>
            </a:r>
            <a:endParaRPr altLang="zh-CN" sz="2400" b="1" dirty="0">
              <a:solidFill>
                <a:srgbClr val="3D89BC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15115" y="106959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56" name="图片 387" descr="说明: jietu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9906" y="2029097"/>
            <a:ext cx="5885093" cy="3694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2966085" y="5697857"/>
            <a:ext cx="32118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基本数据录入绘制效果</a:t>
            </a:r>
            <a:endParaRPr lang="zh-CN" altLang="en-US" sz="2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314960" y="1303655"/>
            <a:ext cx="8680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      在Edges工作表中输入一条边的两个节点数据后，Vertices工作表的数据将随之更新。</a:t>
            </a:r>
            <a:endParaRPr lang="zh-CN" altLang="en-US" sz="2400" dirty="0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01930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100" b="1" spc="225" dirty="0">
                <a:solidFill>
                  <a:prstClr val="white"/>
                </a:solidFill>
              </a:rPr>
              <a:t>7.3 NodeXL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645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7" name="文本框 40"/>
          <p:cNvSpPr txBox="1"/>
          <p:nvPr/>
        </p:nvSpPr>
        <p:spPr>
          <a:xfrm>
            <a:off x="399253" y="843230"/>
            <a:ext cx="26263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3D89BC"/>
                </a:solidFill>
              </a:rPr>
              <a:t>7.3.4 </a:t>
            </a:r>
            <a:r>
              <a:rPr altLang="zh-CN" sz="2400" b="1" dirty="0">
                <a:solidFill>
                  <a:srgbClr val="3D89BC"/>
                </a:solidFill>
              </a:rPr>
              <a:t> 数据可视化</a:t>
            </a:r>
            <a:endParaRPr altLang="zh-CN" sz="2400" b="1" dirty="0">
              <a:solidFill>
                <a:srgbClr val="3D89BC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271935" y="10099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文本框 10"/>
          <p:cNvSpPr txBox="1"/>
          <p:nvPr/>
        </p:nvSpPr>
        <p:spPr>
          <a:xfrm>
            <a:off x="4729199" y="5574439"/>
            <a:ext cx="32118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属性设置后网络绘制效果</a:t>
            </a:r>
            <a:endParaRPr lang="zh-CN" altLang="en-US" sz="2000"/>
          </a:p>
        </p:txBody>
      </p:sp>
      <p:sp>
        <p:nvSpPr>
          <p:cNvPr id="13" name="文本框 12"/>
          <p:cNvSpPr txBox="1"/>
          <p:nvPr/>
        </p:nvSpPr>
        <p:spPr>
          <a:xfrm>
            <a:off x="233681" y="1337945"/>
            <a:ext cx="27919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为了能更突出显示各项信息，可以对各节点进一步录入可视化属性的数据、标签数据及分组数据，让其呈现出较好的网络结构图</a:t>
            </a:r>
            <a:endParaRPr lang="zh-CN" altLang="en-US" sz="2800" dirty="0"/>
          </a:p>
        </p:txBody>
      </p:sp>
      <p:pic>
        <p:nvPicPr>
          <p:cNvPr id="157" name="图片 4" descr="说明: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0202" y="1430864"/>
            <a:ext cx="6123873" cy="38344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01930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100" b="1" spc="225" dirty="0">
                <a:solidFill>
                  <a:prstClr val="white"/>
                </a:solidFill>
              </a:rPr>
              <a:t>7.3 NodeXL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7" name="文本框 40"/>
          <p:cNvSpPr txBox="1"/>
          <p:nvPr/>
        </p:nvSpPr>
        <p:spPr>
          <a:xfrm>
            <a:off x="399253" y="843230"/>
            <a:ext cx="26263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3D89BC"/>
                </a:solidFill>
              </a:rPr>
              <a:t>7.3.4 </a:t>
            </a:r>
            <a:r>
              <a:rPr altLang="zh-CN" sz="2400" b="1" dirty="0">
                <a:solidFill>
                  <a:srgbClr val="3D89BC"/>
                </a:solidFill>
              </a:rPr>
              <a:t> 数据可视化</a:t>
            </a:r>
            <a:endParaRPr altLang="zh-CN" sz="2400" b="1" dirty="0">
              <a:solidFill>
                <a:srgbClr val="3D89BC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271935" y="10099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文本框 10"/>
          <p:cNvSpPr txBox="1"/>
          <p:nvPr/>
        </p:nvSpPr>
        <p:spPr>
          <a:xfrm>
            <a:off x="4341223" y="5488004"/>
            <a:ext cx="32118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拖拽后网络绘制效果</a:t>
            </a:r>
            <a:endParaRPr lang="zh-CN" altLang="en-US" sz="2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271935" y="2229977"/>
            <a:ext cx="25269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对图形的布局进行调整，并可以通过拖拽达到满意效果。</a:t>
            </a:r>
            <a:endParaRPr lang="zh-CN" altLang="en-US" sz="2800" dirty="0"/>
          </a:p>
        </p:txBody>
      </p:sp>
      <p:pic>
        <p:nvPicPr>
          <p:cNvPr id="158" name="图片 6" descr="说明: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2402" y="1507422"/>
            <a:ext cx="6033213" cy="38237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149161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7.1Excel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2707" y="1091969"/>
            <a:ext cx="8191436" cy="5446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/>
              <a:t>大数据可视化工具有很多种，本章从使用者的角度介绍一些常见的、便于使用的数据可视化工具，如Excel、Processing、NodeXL、ECharts、Tableau等。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zh-CN" altLang="zh-CN" sz="2000" dirty="0">
                <a:sym typeface="+mn-ea"/>
              </a:rPr>
              <a:t>众所周知，Excel是Microsoft Office中的一款电子表格软件。该软件通过工作簿（电子表格集合）来存储数据和分析数据。Excel可生成诸如规划、财务等数据分析模型，并支持编写公式来处理数据和通过各类图表来显示数据。在Excel2016后，更是有内置Power Query插件、管理数据模型、预测工作表、Power Privot、Power View 和 Power Map等数据查询分析工具。在此，仅以Power Map软件为例，来进行简要介绍。</a:t>
            </a:r>
            <a:endParaRPr lang="zh-CN" altLang="zh-CN" sz="2000" dirty="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zh-CN" dirty="0"/>
          </a:p>
          <a:p>
            <a:pPr>
              <a:lnSpc>
                <a:spcPct val="150000"/>
              </a:lnSpc>
            </a:pPr>
            <a:endParaRPr lang="zh-CN" altLang="zh-CN" dirty="0"/>
          </a:p>
          <a:p>
            <a:pPr>
              <a:lnSpc>
                <a:spcPct val="150000"/>
              </a:lnSpc>
            </a:pPr>
            <a:endParaRPr lang="zh-CN" altLang="zh-CN" sz="1600" dirty="0"/>
          </a:p>
        </p:txBody>
      </p:sp>
      <p:pic>
        <p:nvPicPr>
          <p:cNvPr id="1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22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3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01930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100" b="1" spc="225" dirty="0">
                <a:solidFill>
                  <a:prstClr val="white"/>
                </a:solidFill>
              </a:rPr>
              <a:t>7.3 NodeXL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7" name="文本框 40"/>
          <p:cNvSpPr txBox="1"/>
          <p:nvPr/>
        </p:nvSpPr>
        <p:spPr>
          <a:xfrm>
            <a:off x="399253" y="843230"/>
            <a:ext cx="26263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3D89BC"/>
                </a:solidFill>
              </a:rPr>
              <a:t>7.3.4 </a:t>
            </a:r>
            <a:r>
              <a:rPr altLang="zh-CN" sz="2400" b="1" dirty="0">
                <a:solidFill>
                  <a:srgbClr val="3D89BC"/>
                </a:solidFill>
              </a:rPr>
              <a:t> 数据可视化</a:t>
            </a:r>
            <a:endParaRPr altLang="zh-CN" sz="2400" b="1" dirty="0">
              <a:solidFill>
                <a:srgbClr val="3D89BC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15115" y="10099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文本框 10"/>
          <p:cNvSpPr txBox="1"/>
          <p:nvPr/>
        </p:nvSpPr>
        <p:spPr>
          <a:xfrm>
            <a:off x="2743041" y="5752044"/>
            <a:ext cx="32118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组群设置后网络绘制效果</a:t>
            </a:r>
            <a:endParaRPr lang="zh-CN" altLang="en-US" sz="2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293369" y="1383665"/>
            <a:ext cx="8371659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         NodeXL支持群组方式，可以在Groups工作表和Group Vertices工作表中编辑数据、可视化属性等，为群组设置相应的节点颜色、形状、是否可见、是否折叠等信息，使得群组信息更为突出。</a:t>
            </a:r>
            <a:endParaRPr lang="zh-CN" altLang="en-US" sz="2000" dirty="0"/>
          </a:p>
        </p:txBody>
      </p:sp>
      <p:pic>
        <p:nvPicPr>
          <p:cNvPr id="159" name="图片 390" descr="说明: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3127" y="2398395"/>
            <a:ext cx="5288196" cy="33666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01930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100" b="1" spc="225" dirty="0">
                <a:solidFill>
                  <a:prstClr val="white"/>
                </a:solidFill>
              </a:rPr>
              <a:t>7.3 NodeXL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8564" y="627605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7" name="文本框 40"/>
          <p:cNvSpPr txBox="1"/>
          <p:nvPr/>
        </p:nvSpPr>
        <p:spPr>
          <a:xfrm>
            <a:off x="399253" y="843230"/>
            <a:ext cx="38455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3D89BC"/>
                </a:solidFill>
              </a:rPr>
              <a:t>7.3.5 </a:t>
            </a:r>
            <a:r>
              <a:rPr altLang="zh-CN" sz="2400" b="1" dirty="0">
                <a:solidFill>
                  <a:srgbClr val="3D89BC"/>
                </a:solidFill>
              </a:rPr>
              <a:t> 图形分析与数据过滤</a:t>
            </a:r>
            <a:endParaRPr altLang="zh-CN" sz="2400" b="1" dirty="0">
              <a:solidFill>
                <a:srgbClr val="3D89BC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15115" y="10099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文本框 10"/>
          <p:cNvSpPr txBox="1"/>
          <p:nvPr/>
        </p:nvSpPr>
        <p:spPr>
          <a:xfrm>
            <a:off x="370840" y="1211580"/>
            <a:ext cx="840232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" dirty="0"/>
              <a:t>       提供了复杂网络数据的绘制功能，还提供了图形分析和数据过滤功能。其中，图形分析功能可以实现出度、入度、相邻性、中心性、聚类等等常见网络计算。</a:t>
            </a:r>
            <a:endParaRPr lang="zh-CN" altLang="en-US" sz="1900" dirty="0"/>
          </a:p>
        </p:txBody>
      </p:sp>
      <p:pic>
        <p:nvPicPr>
          <p:cNvPr id="160" name="图片 8" descr="说明: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120" y="3427095"/>
            <a:ext cx="2423795" cy="238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图片 7" descr="说明: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3455" y="3453765"/>
            <a:ext cx="3056890" cy="2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2402205" y="1998345"/>
            <a:ext cx="3020695" cy="36830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CN"/>
              <a:t>    </a:t>
            </a:r>
            <a:r>
              <a:rPr lang="zh-CN" altLang="en-US"/>
              <a:t>输入边，节点相关信息</a:t>
            </a:r>
            <a:endParaRPr lang="zh-CN" altLang="en-US"/>
          </a:p>
        </p:txBody>
      </p:sp>
      <p:cxnSp>
        <p:nvCxnSpPr>
          <p:cNvPr id="15" name="曲线连接符 14"/>
          <p:cNvCxnSpPr>
            <a:stCxn id="12" idx="2"/>
            <a:endCxn id="16" idx="3"/>
          </p:cNvCxnSpPr>
          <p:nvPr/>
        </p:nvCxnSpPr>
        <p:spPr>
          <a:xfrm rot="5400000">
            <a:off x="2840990" y="1911985"/>
            <a:ext cx="617220" cy="1525905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36905" y="2799715"/>
            <a:ext cx="175006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/>
              <a:t>点击图形度量</a:t>
            </a:r>
            <a:endParaRPr lang="zh-CN" altLang="en-US"/>
          </a:p>
        </p:txBody>
      </p:sp>
      <p:cxnSp>
        <p:nvCxnSpPr>
          <p:cNvPr id="17" name="直接箭头连接符 16"/>
          <p:cNvCxnSpPr>
            <a:stCxn id="16" idx="2"/>
            <a:endCxn id="160" idx="0"/>
          </p:cNvCxnSpPr>
          <p:nvPr/>
        </p:nvCxnSpPr>
        <p:spPr>
          <a:xfrm>
            <a:off x="1511935" y="3168015"/>
            <a:ext cx="152400" cy="259080"/>
          </a:xfrm>
          <a:prstGeom prst="straightConnector1">
            <a:avLst/>
          </a:prstGeom>
          <a:ln>
            <a:solidFill>
              <a:srgbClr val="4040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173345" y="2799715"/>
            <a:ext cx="2013585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/>
              <a:t>点击动态过滤器</a:t>
            </a:r>
            <a:endParaRPr lang="zh-CN" altLang="en-US"/>
          </a:p>
        </p:txBody>
      </p:sp>
      <p:cxnSp>
        <p:nvCxnSpPr>
          <p:cNvPr id="23" name="曲线连接符 22"/>
          <p:cNvCxnSpPr>
            <a:stCxn id="12" idx="2"/>
            <a:endCxn id="18" idx="1"/>
          </p:cNvCxnSpPr>
          <p:nvPr/>
        </p:nvCxnSpPr>
        <p:spPr>
          <a:xfrm rot="5400000" flipV="1">
            <a:off x="4234180" y="2044700"/>
            <a:ext cx="617220" cy="1260475"/>
          </a:xfrm>
          <a:prstGeom prst="curvedConnector2">
            <a:avLst/>
          </a:prstGeom>
          <a:ln>
            <a:solidFill>
              <a:srgbClr val="4040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18" idx="2"/>
          </p:cNvCxnSpPr>
          <p:nvPr/>
        </p:nvCxnSpPr>
        <p:spPr>
          <a:xfrm>
            <a:off x="6180455" y="3168015"/>
            <a:ext cx="9525" cy="265430"/>
          </a:xfrm>
          <a:prstGeom prst="straightConnector1">
            <a:avLst/>
          </a:prstGeom>
          <a:ln>
            <a:solidFill>
              <a:srgbClr val="4040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形标注 25"/>
          <p:cNvSpPr/>
          <p:nvPr/>
        </p:nvSpPr>
        <p:spPr>
          <a:xfrm rot="1140000">
            <a:off x="2149475" y="3281680"/>
            <a:ext cx="2124075" cy="1334770"/>
          </a:xfrm>
          <a:prstGeom prst="wedgeEllipseCallout">
            <a:avLst/>
          </a:prstGeom>
          <a:solidFill>
            <a:srgbClr val="3D89B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>
                <a:solidFill>
                  <a:schemeClr val="tx1"/>
                </a:solidFill>
              </a:rPr>
              <a:t>计算出这些值并填充到Overall Metrics数据表中</a:t>
            </a:r>
            <a:endParaRPr lang="zh-CN" altLang="en-US" sz="1500">
              <a:solidFill>
                <a:schemeClr val="tx1"/>
              </a:solidFill>
            </a:endParaRPr>
          </a:p>
        </p:txBody>
      </p:sp>
      <p:sp>
        <p:nvSpPr>
          <p:cNvPr id="27" name="椭圆形标注 26"/>
          <p:cNvSpPr/>
          <p:nvPr/>
        </p:nvSpPr>
        <p:spPr>
          <a:xfrm rot="1140000">
            <a:off x="7051675" y="3108960"/>
            <a:ext cx="2124075" cy="1334770"/>
          </a:xfrm>
          <a:prstGeom prst="wedgeEllipseCallout">
            <a:avLst/>
          </a:prstGeom>
          <a:solidFill>
            <a:srgbClr val="3D89B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>
                <a:solidFill>
                  <a:schemeClr val="tx1"/>
                </a:solidFill>
              </a:rPr>
              <a:t>对网络图形进行过滤，呈现符合特定条件的节点和边</a:t>
            </a:r>
            <a:endParaRPr lang="zh-CN" altLang="en-US" sz="1500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 animBg="1"/>
      <p:bldP spid="26" grpId="0" animBg="1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1638329" y="3729412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3D89B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圆角矩形 4"/>
          <p:cNvSpPr/>
          <p:nvPr/>
        </p:nvSpPr>
        <p:spPr>
          <a:xfrm>
            <a:off x="1647219" y="2061687"/>
            <a:ext cx="5693399" cy="394246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73" name="组合 72"/>
          <p:cNvGrpSpPr/>
          <p:nvPr/>
        </p:nvGrpSpPr>
        <p:grpSpPr>
          <a:xfrm>
            <a:off x="690257" y="966177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512208" y="1169836"/>
              <a:ext cx="2119582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accent4"/>
                  </a:solidFill>
                </a:rPr>
                <a:t>第七章　大数据可视化工具</a:t>
              </a:r>
              <a:endParaRPr lang="en-US" altLang="zh-CN" sz="28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29" y="38314"/>
            <a:ext cx="2411730" cy="29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>
                <a:solidFill>
                  <a:schemeClr val="bg1"/>
                </a:solidFill>
              </a:rPr>
              <a:t>高级大数据人才培养系列教材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0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4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7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1647097" y="2042160"/>
            <a:ext cx="5722105" cy="3279775"/>
            <a:chOff x="2501" y="4058"/>
            <a:chExt cx="9011" cy="5165"/>
          </a:xfrm>
        </p:grpSpPr>
        <p:grpSp>
          <p:nvGrpSpPr>
            <p:cNvPr id="23" name="组合 22"/>
            <p:cNvGrpSpPr/>
            <p:nvPr/>
          </p:nvGrpSpPr>
          <p:grpSpPr>
            <a:xfrm>
              <a:off x="2501" y="4058"/>
              <a:ext cx="9011" cy="5165"/>
              <a:chOff x="2717" y="3903"/>
              <a:chExt cx="9011" cy="5165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2717" y="3903"/>
                <a:ext cx="9011" cy="5165"/>
                <a:chOff x="2717" y="3903"/>
                <a:chExt cx="9011" cy="5165"/>
              </a:xfrm>
            </p:grpSpPr>
            <p:grpSp>
              <p:nvGrpSpPr>
                <p:cNvPr id="2" name="组合 1"/>
                <p:cNvGrpSpPr/>
                <p:nvPr/>
              </p:nvGrpSpPr>
              <p:grpSpPr>
                <a:xfrm>
                  <a:off x="5205" y="3903"/>
                  <a:ext cx="6523" cy="3278"/>
                  <a:chOff x="3357756" y="2478470"/>
                  <a:chExt cx="4142162" cy="2081289"/>
                </a:xfrm>
              </p:grpSpPr>
              <p:sp>
                <p:nvSpPr>
                  <p:cNvPr id="48" name="矩形 47"/>
                  <p:cNvSpPr/>
                  <p:nvPr/>
                </p:nvSpPr>
                <p:spPr>
                  <a:xfrm>
                    <a:off x="3357756" y="2478470"/>
                    <a:ext cx="940435" cy="41397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2100" spc="22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7.1</a:t>
                    </a:r>
                    <a:r>
                      <a:rPr lang="zh-CN" altLang="en-US" sz="2100" spc="225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　</a:t>
                    </a:r>
                    <a:endParaRPr lang="zh-CN" altLang="en-US" sz="2100" spc="225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6" name="矩形 65"/>
                  <p:cNvSpPr/>
                  <p:nvPr/>
                </p:nvSpPr>
                <p:spPr>
                  <a:xfrm>
                    <a:off x="3357813" y="4145739"/>
                    <a:ext cx="4142105" cy="4140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zh-CN" sz="2100" spc="225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7.4    ECharts</a:t>
                    </a:r>
                    <a:endParaRPr lang="en-US" altLang="zh-CN" sz="2100" spc="225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18" name="圆角矩形 17"/>
                <p:cNvSpPr/>
                <p:nvPr/>
              </p:nvSpPr>
              <p:spPr>
                <a:xfrm>
                  <a:off x="2717" y="7449"/>
                  <a:ext cx="8966" cy="621"/>
                </a:xfrm>
                <a:prstGeom prst="roundRect">
                  <a:avLst>
                    <a:gd name="adj" fmla="val 20658"/>
                  </a:avLst>
                </a:prstGeom>
                <a:solidFill>
                  <a:srgbClr val="E6E6E6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9" name="圆角矩形 18"/>
                <p:cNvSpPr/>
                <p:nvPr/>
              </p:nvSpPr>
              <p:spPr>
                <a:xfrm>
                  <a:off x="2762" y="8447"/>
                  <a:ext cx="8966" cy="621"/>
                </a:xfrm>
                <a:prstGeom prst="roundRect">
                  <a:avLst>
                    <a:gd name="adj" fmla="val 20658"/>
                  </a:avLst>
                </a:prstGeom>
                <a:solidFill>
                  <a:srgbClr val="E6E6E6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sp>
            <p:nvSpPr>
              <p:cNvPr id="20" name="矩形 19"/>
              <p:cNvSpPr/>
              <p:nvPr/>
            </p:nvSpPr>
            <p:spPr>
              <a:xfrm>
                <a:off x="5187" y="8416"/>
                <a:ext cx="1320" cy="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习题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5186" y="7449"/>
                <a:ext cx="6401" cy="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7.5    Tableau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6326" y="4058"/>
              <a:ext cx="2628" cy="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Excel</a:t>
              </a:r>
              <a:endParaRPr lang="en-US" altLang="zh-CN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圆角矩形 24"/>
          <p:cNvSpPr/>
          <p:nvPr/>
        </p:nvSpPr>
        <p:spPr>
          <a:xfrm>
            <a:off x="1638329" y="2585562"/>
            <a:ext cx="5693399" cy="394246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矩形 16"/>
          <p:cNvSpPr/>
          <p:nvPr/>
        </p:nvSpPr>
        <p:spPr>
          <a:xfrm>
            <a:off x="1711354" y="2565865"/>
            <a:ext cx="5547995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7.2</a:t>
            </a:r>
            <a:r>
              <a: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 </a:t>
            </a:r>
            <a:r>
              <a:rPr lang="en-US" altLang="zh-CN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Processing</a:t>
            </a:r>
            <a:endParaRPr lang="en-US" altLang="zh-CN" sz="21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1647097" y="3156537"/>
            <a:ext cx="5693399" cy="394246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矩形 15"/>
          <p:cNvSpPr/>
          <p:nvPr/>
        </p:nvSpPr>
        <p:spPr>
          <a:xfrm>
            <a:off x="3227099" y="3147290"/>
            <a:ext cx="4225290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7.3</a:t>
            </a:r>
            <a:r>
              <a: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 </a:t>
            </a:r>
            <a:r>
              <a:rPr lang="en-US" altLang="zh-CN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NodeXL</a:t>
            </a:r>
            <a:endParaRPr lang="en-US" altLang="zh-CN" sz="21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196088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100" b="1" spc="225" dirty="0">
                <a:solidFill>
                  <a:prstClr val="white"/>
                </a:solidFill>
              </a:rPr>
              <a:t>7.4 Echarts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7" name="文本框 40"/>
          <p:cNvSpPr txBox="1"/>
          <p:nvPr/>
        </p:nvSpPr>
        <p:spPr>
          <a:xfrm>
            <a:off x="399253" y="843230"/>
            <a:ext cx="37928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3D89BC"/>
                </a:solidFill>
              </a:rPr>
              <a:t>7.4.1 </a:t>
            </a:r>
            <a:r>
              <a:rPr altLang="zh-CN" sz="2400" b="1" dirty="0">
                <a:solidFill>
                  <a:srgbClr val="3D89BC"/>
                </a:solidFill>
              </a:rPr>
              <a:t> ECharts架构及特点</a:t>
            </a:r>
            <a:endParaRPr altLang="zh-CN" sz="2400" b="1" dirty="0">
              <a:solidFill>
                <a:srgbClr val="3D89BC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271935" y="10099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62" name="图片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857" y="1481769"/>
            <a:ext cx="7378428" cy="421120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3264535" y="5694162"/>
            <a:ext cx="30372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ECharts基本架构</a:t>
            </a:r>
            <a:endParaRPr lang="zh-CN" altLang="en-US" sz="2000" dirty="0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任意多边形 87"/>
          <p:cNvSpPr/>
          <p:nvPr/>
        </p:nvSpPr>
        <p:spPr>
          <a:xfrm>
            <a:off x="2213086" y="3858882"/>
            <a:ext cx="1258642" cy="560627"/>
          </a:xfrm>
          <a:custGeom>
            <a:avLst/>
            <a:gdLst>
              <a:gd name="connsiteX0" fmla="*/ 946660 w 946660"/>
              <a:gd name="connsiteY0" fmla="*/ 0 h 196634"/>
              <a:gd name="connsiteX1" fmla="*/ 610110 w 946660"/>
              <a:gd name="connsiteY1" fmla="*/ 190500 h 196634"/>
              <a:gd name="connsiteX2" fmla="*/ 44960 w 946660"/>
              <a:gd name="connsiteY2" fmla="*/ 146050 h 196634"/>
              <a:gd name="connsiteX3" fmla="*/ 76710 w 946660"/>
              <a:gd name="connsiteY3" fmla="*/ 107950 h 19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6660" h="196634">
                <a:moveTo>
                  <a:pt x="946660" y="0"/>
                </a:moveTo>
                <a:cubicBezTo>
                  <a:pt x="853526" y="83079"/>
                  <a:pt x="760393" y="166158"/>
                  <a:pt x="610110" y="190500"/>
                </a:cubicBezTo>
                <a:cubicBezTo>
                  <a:pt x="459827" y="214842"/>
                  <a:pt x="133860" y="159808"/>
                  <a:pt x="44960" y="146050"/>
                </a:cubicBezTo>
                <a:cubicBezTo>
                  <a:pt x="-43940" y="132292"/>
                  <a:pt x="16385" y="120121"/>
                  <a:pt x="76710" y="107950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任意多边形 85"/>
          <p:cNvSpPr/>
          <p:nvPr/>
        </p:nvSpPr>
        <p:spPr>
          <a:xfrm>
            <a:off x="3970164" y="4023983"/>
            <a:ext cx="45719" cy="273074"/>
          </a:xfrm>
          <a:custGeom>
            <a:avLst/>
            <a:gdLst>
              <a:gd name="connsiteX0" fmla="*/ 26193 w 37077"/>
              <a:gd name="connsiteY0" fmla="*/ 0 h 221456"/>
              <a:gd name="connsiteX1" fmla="*/ 35718 w 37077"/>
              <a:gd name="connsiteY1" fmla="*/ 116681 h 221456"/>
              <a:gd name="connsiteX2" fmla="*/ 0 w 37077"/>
              <a:gd name="connsiteY2" fmla="*/ 221456 h 221456"/>
              <a:gd name="connsiteX3" fmla="*/ 0 w 37077"/>
              <a:gd name="connsiteY3" fmla="*/ 221456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77" h="221456">
                <a:moveTo>
                  <a:pt x="26193" y="0"/>
                </a:moveTo>
                <a:cubicBezTo>
                  <a:pt x="33138" y="39886"/>
                  <a:pt x="40083" y="79772"/>
                  <a:pt x="35718" y="116681"/>
                </a:cubicBezTo>
                <a:cubicBezTo>
                  <a:pt x="31353" y="153590"/>
                  <a:pt x="0" y="221456"/>
                  <a:pt x="0" y="221456"/>
                </a:cubicBezTo>
                <a:lnTo>
                  <a:pt x="0" y="221456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任意多边形 84"/>
          <p:cNvSpPr/>
          <p:nvPr/>
        </p:nvSpPr>
        <p:spPr>
          <a:xfrm>
            <a:off x="3222451" y="2109457"/>
            <a:ext cx="1025074" cy="613469"/>
          </a:xfrm>
          <a:custGeom>
            <a:avLst/>
            <a:gdLst>
              <a:gd name="connsiteX0" fmla="*/ 0 w 1016507"/>
              <a:gd name="connsiteY0" fmla="*/ 0 h 608342"/>
              <a:gd name="connsiteX1" fmla="*/ 581025 w 1016507"/>
              <a:gd name="connsiteY1" fmla="*/ 128588 h 608342"/>
              <a:gd name="connsiteX2" fmla="*/ 985838 w 1016507"/>
              <a:gd name="connsiteY2" fmla="*/ 571500 h 608342"/>
              <a:gd name="connsiteX3" fmla="*/ 957263 w 1016507"/>
              <a:gd name="connsiteY3" fmla="*/ 552450 h 60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507" h="608342">
                <a:moveTo>
                  <a:pt x="0" y="0"/>
                </a:moveTo>
                <a:cubicBezTo>
                  <a:pt x="208359" y="16669"/>
                  <a:pt x="416719" y="33338"/>
                  <a:pt x="581025" y="128588"/>
                </a:cubicBezTo>
                <a:cubicBezTo>
                  <a:pt x="745331" y="223838"/>
                  <a:pt x="923132" y="500856"/>
                  <a:pt x="985838" y="571500"/>
                </a:cubicBezTo>
                <a:cubicBezTo>
                  <a:pt x="1048544" y="642144"/>
                  <a:pt x="1002903" y="597297"/>
                  <a:pt x="957263" y="552450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任意多边形 79"/>
          <p:cNvSpPr/>
          <p:nvPr/>
        </p:nvSpPr>
        <p:spPr>
          <a:xfrm>
            <a:off x="1572085" y="3249282"/>
            <a:ext cx="1684125" cy="281779"/>
          </a:xfrm>
          <a:custGeom>
            <a:avLst/>
            <a:gdLst>
              <a:gd name="connsiteX0" fmla="*/ 0 w 1670050"/>
              <a:gd name="connsiteY0" fmla="*/ 12700 h 279424"/>
              <a:gd name="connsiteX1" fmla="*/ 762000 w 1670050"/>
              <a:gd name="connsiteY1" fmla="*/ 279400 h 279424"/>
              <a:gd name="connsiteX2" fmla="*/ 1670050 w 1670050"/>
              <a:gd name="connsiteY2" fmla="*/ 0 h 279424"/>
              <a:gd name="connsiteX3" fmla="*/ 1670050 w 1670050"/>
              <a:gd name="connsiteY3" fmla="*/ 0 h 27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050" h="279424">
                <a:moveTo>
                  <a:pt x="0" y="12700"/>
                </a:moveTo>
                <a:cubicBezTo>
                  <a:pt x="241829" y="147108"/>
                  <a:pt x="483658" y="281517"/>
                  <a:pt x="762000" y="279400"/>
                </a:cubicBezTo>
                <a:cubicBezTo>
                  <a:pt x="1040342" y="277283"/>
                  <a:pt x="1670050" y="0"/>
                  <a:pt x="1670050" y="0"/>
                </a:cubicBezTo>
                <a:lnTo>
                  <a:pt x="167005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任意多边形 51"/>
          <p:cNvSpPr/>
          <p:nvPr/>
        </p:nvSpPr>
        <p:spPr>
          <a:xfrm>
            <a:off x="4517851" y="3425299"/>
            <a:ext cx="1828668" cy="208218"/>
          </a:xfrm>
          <a:custGeom>
            <a:avLst/>
            <a:gdLst>
              <a:gd name="connsiteX0" fmla="*/ 0 w 1813387"/>
              <a:gd name="connsiteY0" fmla="*/ 206478 h 206478"/>
              <a:gd name="connsiteX1" fmla="*/ 573741 w 1813387"/>
              <a:gd name="connsiteY1" fmla="*/ 290 h 206478"/>
              <a:gd name="connsiteX2" fmla="*/ 1712259 w 1813387"/>
              <a:gd name="connsiteY2" fmla="*/ 161655 h 206478"/>
              <a:gd name="connsiteX3" fmla="*/ 1685365 w 1813387"/>
              <a:gd name="connsiteY3" fmla="*/ 179584 h 20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3387" h="206478">
                <a:moveTo>
                  <a:pt x="0" y="206478"/>
                </a:moveTo>
                <a:cubicBezTo>
                  <a:pt x="144182" y="107119"/>
                  <a:pt x="288365" y="7760"/>
                  <a:pt x="573741" y="290"/>
                </a:cubicBezTo>
                <a:cubicBezTo>
                  <a:pt x="859117" y="-7180"/>
                  <a:pt x="1526988" y="131773"/>
                  <a:pt x="1712259" y="161655"/>
                </a:cubicBezTo>
                <a:cubicBezTo>
                  <a:pt x="1897530" y="191537"/>
                  <a:pt x="1791447" y="185560"/>
                  <a:pt x="1685365" y="179584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任意多边形 47"/>
          <p:cNvSpPr/>
          <p:nvPr/>
        </p:nvSpPr>
        <p:spPr>
          <a:xfrm>
            <a:off x="4436889" y="2670480"/>
            <a:ext cx="1027765" cy="295543"/>
          </a:xfrm>
          <a:custGeom>
            <a:avLst/>
            <a:gdLst>
              <a:gd name="connsiteX0" fmla="*/ 0 w 1019175"/>
              <a:gd name="connsiteY0" fmla="*/ 273844 h 293073"/>
              <a:gd name="connsiteX1" fmla="*/ 488156 w 1019175"/>
              <a:gd name="connsiteY1" fmla="*/ 264319 h 293073"/>
              <a:gd name="connsiteX2" fmla="*/ 1019175 w 1019175"/>
              <a:gd name="connsiteY2" fmla="*/ 0 h 29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9175" h="293073">
                <a:moveTo>
                  <a:pt x="0" y="273844"/>
                </a:moveTo>
                <a:cubicBezTo>
                  <a:pt x="159146" y="291902"/>
                  <a:pt x="318293" y="309960"/>
                  <a:pt x="488156" y="264319"/>
                </a:cubicBezTo>
                <a:cubicBezTo>
                  <a:pt x="658019" y="218678"/>
                  <a:pt x="838597" y="109339"/>
                  <a:pt x="1019175" y="0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89535" y="2247900"/>
            <a:ext cx="1600835" cy="1610995"/>
          </a:xfrm>
          <a:prstGeom prst="ellipse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1960880" cy="1060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100" b="1" spc="225" dirty="0">
                <a:solidFill>
                  <a:prstClr val="white"/>
                </a:solidFill>
                <a:sym typeface="+mn-ea"/>
              </a:rPr>
              <a:t>7.4 Echarts</a:t>
            </a:r>
            <a:endParaRPr lang="en-US" altLang="zh-CN" sz="2100" b="1" spc="225" dirty="0">
              <a:solidFill>
                <a:prstClr val="white"/>
              </a:solidFill>
            </a:endParaRPr>
          </a:p>
          <a:p>
            <a:pPr algn="l"/>
            <a:endParaRPr lang="zh-CN" altLang="en-US" sz="2100" b="1" spc="225" dirty="0">
              <a:solidFill>
                <a:prstClr val="white"/>
              </a:solidFill>
            </a:endParaRPr>
          </a:p>
          <a:p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350" dirty="0">
                <a:solidFill>
                  <a:prstClr val="white"/>
                </a:solidFill>
                <a:sym typeface="+mn-ea"/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511762" y="1270636"/>
            <a:ext cx="1894840" cy="1838960"/>
            <a:chOff x="2049649" y="2166695"/>
            <a:chExt cx="1458756" cy="1408898"/>
          </a:xfrm>
        </p:grpSpPr>
        <p:sp>
          <p:nvSpPr>
            <p:cNvPr id="58" name="椭圆 57"/>
            <p:cNvSpPr/>
            <p:nvPr/>
          </p:nvSpPr>
          <p:spPr>
            <a:xfrm>
              <a:off x="2099507" y="2166695"/>
              <a:ext cx="1408898" cy="1408898"/>
            </a:xfrm>
            <a:prstGeom prst="ellipse">
              <a:avLst/>
            </a:pr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049649" y="2728255"/>
              <a:ext cx="1458756" cy="306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 err="1">
                  <a:solidFill>
                    <a:schemeClr val="bg1"/>
                  </a:solidFill>
                </a:rPr>
                <a:t>多种坐标系</a:t>
              </a:r>
              <a:endParaRPr lang="en-US" altLang="zh-CN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161796" y="2561945"/>
            <a:ext cx="1496305" cy="1496305"/>
            <a:chOff x="3771898" y="2829955"/>
            <a:chExt cx="1600203" cy="1600203"/>
          </a:xfrm>
        </p:grpSpPr>
        <p:sp>
          <p:nvSpPr>
            <p:cNvPr id="49" name="椭圆 48"/>
            <p:cNvSpPr/>
            <p:nvPr/>
          </p:nvSpPr>
          <p:spPr>
            <a:xfrm>
              <a:off x="3771898" y="2829955"/>
              <a:ext cx="1600203" cy="160020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3872669" y="2930726"/>
              <a:ext cx="1398662" cy="1398662"/>
            </a:xfrm>
            <a:prstGeom prst="ellipse">
              <a:avLst/>
            </a:prstGeom>
            <a:noFill/>
            <a:ln w="381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3256280" y="3007995"/>
            <a:ext cx="117221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sym typeface="+mn-ea"/>
              </a:rPr>
              <a:t>ECharts特点</a:t>
            </a:r>
            <a:endParaRPr lang="zh-CN" altLang="en-US" sz="2000" b="1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29187" y="2746365"/>
            <a:ext cx="1364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err="1">
                <a:solidFill>
                  <a:schemeClr val="bg1"/>
                </a:solidFill>
              </a:rPr>
              <a:t>移动端交互优化</a:t>
            </a:r>
            <a:endParaRPr lang="en-US" altLang="zh-CN" dirty="0">
              <a:solidFill>
                <a:schemeClr val="bg1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744542" y="4117317"/>
            <a:ext cx="1905715" cy="1767205"/>
            <a:chOff x="660851" y="3630553"/>
            <a:chExt cx="1414982" cy="1358541"/>
          </a:xfrm>
        </p:grpSpPr>
        <p:sp>
          <p:nvSpPr>
            <p:cNvPr id="78" name="椭圆 77"/>
            <p:cNvSpPr/>
            <p:nvPr/>
          </p:nvSpPr>
          <p:spPr>
            <a:xfrm>
              <a:off x="661010" y="3630553"/>
              <a:ext cx="1358541" cy="1358541"/>
            </a:xfrm>
            <a:prstGeom prst="ellipse">
              <a:avLst/>
            </a:pr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60851" y="3935738"/>
              <a:ext cx="1414982" cy="4082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 err="1">
                  <a:solidFill>
                    <a:schemeClr val="bg1"/>
                  </a:solidFill>
                </a:rPr>
                <a:t>支持多维数</a:t>
              </a:r>
              <a:endParaRPr lang="en-US" altLang="zh-CN" sz="2000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sz="2000" dirty="0" err="1">
                  <a:solidFill>
                    <a:schemeClr val="bg1"/>
                  </a:solidFill>
                </a:rPr>
                <a:t>据的显示</a:t>
              </a:r>
              <a:endParaRPr lang="en-US" altLang="zh-CN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793346" y="4229100"/>
            <a:ext cx="2006600" cy="1894840"/>
            <a:chOff x="3843739" y="4586823"/>
            <a:chExt cx="1500977" cy="1358541"/>
          </a:xfrm>
        </p:grpSpPr>
        <p:sp>
          <p:nvSpPr>
            <p:cNvPr id="77" name="椭圆 76"/>
            <p:cNvSpPr/>
            <p:nvPr/>
          </p:nvSpPr>
          <p:spPr>
            <a:xfrm>
              <a:off x="3923126" y="4586823"/>
              <a:ext cx="1358541" cy="1358541"/>
            </a:xfrm>
            <a:prstGeom prst="ellipse">
              <a:avLst/>
            </a:pr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843739" y="5117116"/>
              <a:ext cx="1500977" cy="2868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 err="1">
                  <a:solidFill>
                    <a:schemeClr val="bg1"/>
                  </a:solidFill>
                </a:rPr>
                <a:t>动态数据展现</a:t>
              </a:r>
              <a:endParaRPr lang="en-US" altLang="zh-CN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088892" y="3192466"/>
            <a:ext cx="2050415" cy="2161313"/>
            <a:chOff x="6616822" y="3654467"/>
            <a:chExt cx="1898567" cy="1898567"/>
          </a:xfrm>
        </p:grpSpPr>
        <p:sp>
          <p:nvSpPr>
            <p:cNvPr id="76" name="椭圆 75"/>
            <p:cNvSpPr/>
            <p:nvPr/>
          </p:nvSpPr>
          <p:spPr>
            <a:xfrm>
              <a:off x="6616822" y="3654467"/>
              <a:ext cx="1898567" cy="1898567"/>
            </a:xfrm>
            <a:prstGeom prst="ellipse">
              <a:avLst/>
            </a:pr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654450" y="4143420"/>
              <a:ext cx="1803555" cy="871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950" dirty="0" err="1">
                  <a:solidFill>
                    <a:schemeClr val="bg1"/>
                  </a:solidFill>
                </a:rPr>
                <a:t>数据筛取</a:t>
              </a:r>
              <a:endParaRPr lang="en-US" altLang="zh-CN" sz="1950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sz="1950" dirty="0" err="1">
                  <a:solidFill>
                    <a:schemeClr val="bg1"/>
                  </a:solidFill>
                </a:rPr>
                <a:t>视图缩放</a:t>
              </a:r>
              <a:endParaRPr lang="en-US" altLang="zh-CN" sz="1950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sz="1950" dirty="0" err="1">
                  <a:solidFill>
                    <a:schemeClr val="bg1"/>
                  </a:solidFill>
                </a:rPr>
                <a:t>展示细节</a:t>
              </a:r>
              <a:endParaRPr lang="en-US" altLang="zh-CN" sz="19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400040" y="1243148"/>
            <a:ext cx="2050415" cy="1809750"/>
            <a:chOff x="5992227" y="2399125"/>
            <a:chExt cx="998784" cy="998784"/>
          </a:xfrm>
        </p:grpSpPr>
        <p:sp>
          <p:nvSpPr>
            <p:cNvPr id="57" name="椭圆 56"/>
            <p:cNvSpPr/>
            <p:nvPr/>
          </p:nvSpPr>
          <p:spPr>
            <a:xfrm>
              <a:off x="5992227" y="2399125"/>
              <a:ext cx="998784" cy="998784"/>
            </a:xfrm>
            <a:prstGeom prst="ellipse">
              <a:avLst/>
            </a:pr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997116" y="2803552"/>
              <a:ext cx="993895" cy="220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zh-CN" sz="2000" dirty="0">
                  <a:solidFill>
                    <a:schemeClr val="bg1"/>
                  </a:solidFill>
                </a:rPr>
                <a:t>大规模数据显示。</a:t>
              </a:r>
              <a:endParaRPr lang="zh-CN" altLang="zh-CN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4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6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7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2" name="文本框 40"/>
          <p:cNvSpPr txBox="1"/>
          <p:nvPr/>
        </p:nvSpPr>
        <p:spPr>
          <a:xfrm>
            <a:off x="399253" y="843230"/>
            <a:ext cx="379285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3D89BC"/>
                </a:solidFill>
                <a:sym typeface="+mn-ea"/>
              </a:rPr>
              <a:t>7.4.1 </a:t>
            </a:r>
            <a:r>
              <a:rPr altLang="zh-CN" sz="2400" b="1" dirty="0">
                <a:solidFill>
                  <a:srgbClr val="3D89BC"/>
                </a:solidFill>
                <a:sym typeface="+mn-ea"/>
              </a:rPr>
              <a:t> ECharts架构及特点</a:t>
            </a:r>
            <a:endParaRPr altLang="zh-CN" sz="2400" b="1" dirty="0">
              <a:solidFill>
                <a:srgbClr val="3D89BC"/>
              </a:solidFill>
            </a:endParaRPr>
          </a:p>
          <a:p>
            <a:pPr algn="l"/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15115" y="992761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矩形 1"/>
          <p:cNvSpPr/>
          <p:nvPr/>
        </p:nvSpPr>
        <p:spPr>
          <a:xfrm>
            <a:off x="0" y="613210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6" grpId="0" animBg="1"/>
      <p:bldP spid="85" grpId="0" animBg="1"/>
      <p:bldP spid="85" grpId="1" animBg="1"/>
      <p:bldP spid="85" grpId="2" animBg="1"/>
      <p:bldP spid="85" grpId="3" animBg="1"/>
      <p:bldP spid="85" grpId="4" animBg="1"/>
      <p:bldP spid="80" grpId="0" animBg="1"/>
      <p:bldP spid="52" grpId="0" animBg="1"/>
      <p:bldP spid="48" grpId="0" animBg="1"/>
      <p:bldP spid="79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196088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7.4 Echarts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7" name="文本框 40"/>
          <p:cNvSpPr txBox="1"/>
          <p:nvPr/>
        </p:nvSpPr>
        <p:spPr>
          <a:xfrm>
            <a:off x="420843" y="843230"/>
            <a:ext cx="22307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altLang="zh-CN" sz="2400" b="1" dirty="0">
                <a:solidFill>
                  <a:srgbClr val="3D89BC"/>
                </a:solidFill>
              </a:rPr>
              <a:t>7.4.2 基本组成</a:t>
            </a:r>
            <a:endParaRPr altLang="zh-CN" sz="2400" b="1" dirty="0">
              <a:solidFill>
                <a:srgbClr val="3D89BC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15115" y="10099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aphicFrame>
        <p:nvGraphicFramePr>
          <p:cNvPr id="14" name="表格 13"/>
          <p:cNvGraphicFramePr/>
          <p:nvPr/>
        </p:nvGraphicFramePr>
        <p:xfrm>
          <a:off x="692330" y="1392103"/>
          <a:ext cx="7759338" cy="45059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5551"/>
                <a:gridCol w="5793787"/>
              </a:tblGrid>
              <a:tr h="20464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8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组件名称</a:t>
                      </a:r>
                      <a:endParaRPr lang="zh-CN" altLang="en-US" sz="18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8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描述</a:t>
                      </a:r>
                      <a:endParaRPr lang="zh-CN" altLang="en-US" sz="18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265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8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chart</a:t>
                      </a:r>
                      <a:endParaRPr lang="en-US" altLang="zh-CN" sz="18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6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是指一个完整的图表，如折线图，饼图等“基本”图表类型或由基本图表组合而成的“混搭”图表，可能包括坐标轴、图例等</a:t>
                      </a:r>
                      <a:endParaRPr lang="zh-CN" altLang="en-US" sz="16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265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8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axis</a:t>
                      </a:r>
                      <a:endParaRPr lang="en-US" altLang="zh-CN" sz="18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6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直角坐标系中的一个坐标轴，坐标轴可分为类目型、数值型或时间型</a:t>
                      </a:r>
                      <a:endParaRPr lang="zh-CN" altLang="en-US" sz="16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xAxis</a:t>
                      </a:r>
                      <a:endParaRPr lang="en-US" altLang="zh-CN" sz="1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6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直角坐标系中的横轴，通常并默认为类目型</a:t>
                      </a:r>
                      <a:endParaRPr lang="zh-CN" altLang="en-US" sz="16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8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yAxis</a:t>
                      </a:r>
                      <a:endParaRPr lang="en-US" altLang="zh-CN" sz="18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6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直角坐标系中的纵轴，通常并默认为数值型</a:t>
                      </a:r>
                      <a:endParaRPr lang="zh-CN" altLang="en-US" sz="16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8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grid</a:t>
                      </a:r>
                      <a:endParaRPr lang="en-US" altLang="zh-CN" sz="18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6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直角坐标系中除坐标轴外的绘图网格，用于定义直角系整体布局</a:t>
                      </a:r>
                      <a:endParaRPr lang="zh-CN" altLang="en-US" sz="16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8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legend</a:t>
                      </a:r>
                      <a:endParaRPr lang="en-US" altLang="zh-CN" sz="18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6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图例，表述数据和图形的关联</a:t>
                      </a:r>
                      <a:endParaRPr lang="zh-CN" altLang="en-US" sz="16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8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dataRange</a:t>
                      </a:r>
                      <a:endParaRPr lang="en-US" altLang="zh-CN" sz="18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6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值域选择，常用于展现地域数据时选择值域范围</a:t>
                      </a:r>
                      <a:endParaRPr lang="zh-CN" altLang="en-US" sz="16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8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dataZoom</a:t>
                      </a:r>
                      <a:endParaRPr lang="en-US" altLang="zh-CN" sz="18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6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数据区域缩放，常用于展现大量数据时选择可视范围</a:t>
                      </a:r>
                      <a:endParaRPr lang="zh-CN" altLang="en-US" sz="16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8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roamController</a:t>
                      </a:r>
                      <a:endParaRPr lang="en-US" altLang="zh-CN" sz="18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6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缩放漫游组件，搭配地图使用</a:t>
                      </a:r>
                      <a:endParaRPr lang="zh-CN" altLang="en-US" sz="16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8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toolbox</a:t>
                      </a:r>
                      <a:endParaRPr lang="en-US" altLang="zh-CN" sz="18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6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辅助工具箱，辅助功能，如添加标线，框选缩放等</a:t>
                      </a:r>
                      <a:endParaRPr lang="zh-CN" altLang="en-US" sz="16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8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tooltip</a:t>
                      </a:r>
                      <a:endParaRPr lang="en-US" altLang="zh-CN" sz="18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6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气泡提示框，常用于展现更详细的数据</a:t>
                      </a:r>
                      <a:endParaRPr lang="zh-CN" altLang="en-US" sz="16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8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timeline</a:t>
                      </a:r>
                      <a:endParaRPr lang="en-US" altLang="zh-CN" sz="18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6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时间轴，常用于展现同一系列数据在时间维度上的多份数据</a:t>
                      </a:r>
                      <a:endParaRPr lang="zh-CN" altLang="en-US" sz="16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8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series</a:t>
                      </a:r>
                      <a:endParaRPr lang="en-US" altLang="zh-CN" sz="18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6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数据系列，一个图表可能包含多个系列，每一个系列可能包含多个数据</a:t>
                      </a:r>
                      <a:endParaRPr lang="zh-CN" altLang="en-US" sz="16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196088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7.4 Echarts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7" name="文本框 40"/>
          <p:cNvSpPr txBox="1"/>
          <p:nvPr/>
        </p:nvSpPr>
        <p:spPr>
          <a:xfrm>
            <a:off x="420843" y="843230"/>
            <a:ext cx="22307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altLang="zh-CN" sz="2400" b="1" dirty="0">
                <a:solidFill>
                  <a:srgbClr val="3D89BC"/>
                </a:solidFill>
              </a:rPr>
              <a:t>7.4.2 基本组成</a:t>
            </a:r>
            <a:endParaRPr altLang="zh-CN" sz="2400" b="1" dirty="0">
              <a:solidFill>
                <a:srgbClr val="3D89BC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24640" y="10099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aphicFrame>
        <p:nvGraphicFramePr>
          <p:cNvPr id="22" name="表格 21"/>
          <p:cNvGraphicFramePr/>
          <p:nvPr/>
        </p:nvGraphicFramePr>
        <p:xfrm>
          <a:off x="513806" y="1382187"/>
          <a:ext cx="4466953" cy="47421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7653"/>
                <a:gridCol w="3289300"/>
              </a:tblGrid>
              <a:tr h="2559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0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图表类型</a:t>
                      </a:r>
                      <a:endParaRPr lang="zh-CN" altLang="en-US" sz="20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0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描述</a:t>
                      </a:r>
                      <a:endParaRPr lang="zh-CN" altLang="en-US" sz="20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4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line</a:t>
                      </a:r>
                      <a:endParaRPr lang="en-US" altLang="zh-CN" sz="18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3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包括折线图，堆积折线图，区域图，堆积区域图。</a:t>
                      </a:r>
                      <a:endParaRPr lang="zh-CN" altLang="en-US" sz="13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8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bar</a:t>
                      </a:r>
                      <a:endParaRPr lang="en-US" altLang="zh-CN" sz="18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3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包括柱形图（纵向），堆积柱形图，条形图（横向），堆积条形图。</a:t>
                      </a:r>
                      <a:endParaRPr lang="zh-CN" altLang="en-US" sz="13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6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scatter</a:t>
                      </a:r>
                      <a:endParaRPr lang="en-US" altLang="zh-CN" sz="18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3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包括散点图，气泡图。当多维数据加入时，散点数据可以映射为颜色或大小，当映射到大小时则为气泡图</a:t>
                      </a:r>
                      <a:endParaRPr lang="zh-CN" altLang="en-US" sz="13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k</a:t>
                      </a:r>
                      <a:endParaRPr lang="en-US" altLang="zh-CN" sz="18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3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包括</a:t>
                      </a:r>
                      <a:r>
                        <a:rPr lang="en-US" altLang="zh-CN" sz="13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K</a:t>
                      </a:r>
                      <a:r>
                        <a:rPr lang="zh-CN" altLang="en-US" sz="13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线图，蜡烛图。常用于展现股票交易数据。</a:t>
                      </a:r>
                      <a:endParaRPr lang="zh-CN" altLang="en-US" sz="13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pie</a:t>
                      </a:r>
                      <a:endParaRPr lang="en-US" altLang="zh-CN" sz="18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3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包括饼图，圆环图，南丁格尔玫瑰图。</a:t>
                      </a:r>
                      <a:endParaRPr lang="zh-CN" altLang="en-US" sz="13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radar</a:t>
                      </a:r>
                      <a:endParaRPr lang="en-US" altLang="zh-CN" sz="18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3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包括雷达图，填充雷达图。高维度数据展现的常用图表。</a:t>
                      </a:r>
                      <a:endParaRPr lang="zh-CN" altLang="en-US" sz="13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chord</a:t>
                      </a:r>
                      <a:endParaRPr lang="en-US" altLang="zh-CN" sz="18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3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和弦图。常用于展现关系数据，外层为圆环图，可体现数据占比关系，内层为各个扇形间相互连接的弦，可体现关系数据。</a:t>
                      </a:r>
                      <a:endParaRPr lang="zh-CN" altLang="en-US" sz="13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4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force</a:t>
                      </a:r>
                      <a:endParaRPr lang="en-US" altLang="zh-CN" sz="18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3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力导布局图。常用于展现复杂关系网络聚类布局。</a:t>
                      </a:r>
                      <a:endParaRPr lang="zh-CN" altLang="en-US" sz="13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81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map</a:t>
                      </a:r>
                      <a:endParaRPr lang="en-US" altLang="zh-CN" sz="18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3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地图。内置世界地图、中国及中国</a:t>
                      </a:r>
                      <a:r>
                        <a:rPr lang="en-US" altLang="zh-CN" sz="13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34</a:t>
                      </a:r>
                      <a:r>
                        <a:rPr lang="zh-CN" altLang="en-US" sz="13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个省市自治区地图数据、可通过标准</a:t>
                      </a:r>
                      <a:r>
                        <a:rPr lang="en-US" altLang="zh-CN" sz="13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GeoJson</a:t>
                      </a:r>
                      <a:r>
                        <a:rPr lang="zh-CN" altLang="en-US" sz="13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扩展地图类型。支持</a:t>
                      </a:r>
                      <a:r>
                        <a:rPr lang="en-US" altLang="zh-CN" sz="13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svg</a:t>
                      </a:r>
                      <a:r>
                        <a:rPr lang="zh-CN" altLang="en-US" sz="13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扩展类地图应用，如室内地图、运动场、物件构造等。</a:t>
                      </a:r>
                      <a:endParaRPr lang="zh-CN" altLang="en-US" sz="13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表格 22"/>
          <p:cNvGraphicFramePr/>
          <p:nvPr/>
        </p:nvGraphicFramePr>
        <p:xfrm>
          <a:off x="5111931" y="1515745"/>
          <a:ext cx="3769179" cy="417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8572"/>
                <a:gridCol w="2680607"/>
              </a:tblGrid>
              <a:tr h="4254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heatmap</a:t>
                      </a:r>
                      <a:endParaRPr lang="en-US" altLang="zh-CN" sz="18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3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热力图。用于展现密度分布信息，支持与地图、百度地图插件联合使用。</a:t>
                      </a:r>
                      <a:endParaRPr lang="zh-CN" altLang="en-US" sz="13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8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gauge</a:t>
                      </a:r>
                      <a:endParaRPr lang="en-US" altLang="zh-CN" sz="18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3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仪表盘。用于展现关键指标数据，常见于</a:t>
                      </a:r>
                      <a:r>
                        <a:rPr lang="en-US" altLang="zh-CN" sz="13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BI</a:t>
                      </a:r>
                      <a:r>
                        <a:rPr lang="zh-CN" altLang="en-US" sz="13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类系统。</a:t>
                      </a:r>
                      <a:endParaRPr lang="zh-CN" altLang="en-US" sz="13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funnel</a:t>
                      </a:r>
                      <a:endParaRPr lang="en-US" altLang="zh-CN" sz="18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3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漏斗图。用于展现数据经过筛选、过滤等流程处理后发生的数据变化，常见于</a:t>
                      </a:r>
                      <a:r>
                        <a:rPr lang="en-US" altLang="zh-CN" sz="13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BI</a:t>
                      </a:r>
                      <a:r>
                        <a:rPr lang="zh-CN" altLang="en-US" sz="13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类系统。</a:t>
                      </a:r>
                      <a:endParaRPr lang="zh-CN" altLang="en-US" sz="13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evnetRiver</a:t>
                      </a:r>
                      <a:endParaRPr lang="en-US" altLang="zh-CN" sz="18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3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事件河流图。常用于展示具有时间属性的多个事件，以及事件随时间的演化。</a:t>
                      </a:r>
                      <a:endParaRPr lang="zh-CN" altLang="en-US" sz="13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9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treemap</a:t>
                      </a:r>
                      <a:endParaRPr lang="en-US" altLang="zh-CN" sz="18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3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矩形式树状结构图，简称：矩形树图。用于展示树形数据结构，优势是能最大限度展示节点的尺寸特征。</a:t>
                      </a:r>
                      <a:endParaRPr lang="zh-CN" altLang="en-US" sz="13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venn</a:t>
                      </a:r>
                      <a:endParaRPr lang="en-US" altLang="zh-CN" sz="18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3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韦恩图。用于展示集合以及它们的交集。</a:t>
                      </a:r>
                      <a:endParaRPr lang="zh-CN" altLang="en-US" sz="13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8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tree</a:t>
                      </a:r>
                      <a:endParaRPr lang="en-US" altLang="zh-CN" sz="18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3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树图。用于展示树形数据结构各节点的层级关系。</a:t>
                      </a:r>
                      <a:endParaRPr lang="zh-CN" altLang="en-US" sz="13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75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wordCloud</a:t>
                      </a:r>
                      <a:endParaRPr lang="en-US" altLang="zh-CN" sz="18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3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词云。词云是关键词的视觉化描述，用于汇总用户生成的标签或一个网站的文字内容。</a:t>
                      </a:r>
                      <a:endParaRPr lang="zh-CN" altLang="en-US" sz="13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196088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7.4 Echarts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>
            <a:hlinkClick r:id="" action="ppaction://hlinkshowjump?jump=previousslide"/>
          </p:cNvPr>
          <p:cNvSpPr txBox="1"/>
          <p:nvPr/>
        </p:nvSpPr>
        <p:spPr>
          <a:xfrm>
            <a:off x="239720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7" name="文本框 40"/>
          <p:cNvSpPr txBox="1"/>
          <p:nvPr/>
        </p:nvSpPr>
        <p:spPr>
          <a:xfrm>
            <a:off x="420843" y="843230"/>
            <a:ext cx="26968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altLang="zh-CN" sz="2400" b="1" dirty="0">
                <a:solidFill>
                  <a:srgbClr val="3D89BC"/>
                </a:solidFill>
              </a:rPr>
              <a:t>7.4.3引入ECharts</a:t>
            </a:r>
            <a:endParaRPr altLang="zh-CN" sz="2400" b="1" dirty="0">
              <a:solidFill>
                <a:srgbClr val="3D89BC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293525" y="1024511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文本框 10"/>
          <p:cNvSpPr txBox="1"/>
          <p:nvPr/>
        </p:nvSpPr>
        <p:spPr>
          <a:xfrm>
            <a:off x="575310" y="1303655"/>
            <a:ext cx="8174523" cy="1343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       ECharts2提供了多种接口供使用者调用，包括模块化包引入、模块化单文件引入、标签式单文件引入等几种。而ECharts 3不再强制使用AMD方式按需引入，而是采用script标签引入。在此，简要介绍一下ECharts 3的script标签引入方法。</a:t>
            </a:r>
            <a:endParaRPr lang="zh-CN" altLang="en-US" sz="20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640373" y="2854211"/>
            <a:ext cx="498983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533400"/>
            <a:r>
              <a:rPr lang="en-US" altLang="zh-CN" sz="2000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&lt;!DOCTYPE html&gt;</a:t>
            </a:r>
            <a:endParaRPr lang="en-US" altLang="zh-CN" sz="2000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533400"/>
            <a:r>
              <a:rPr lang="en-US" altLang="zh-CN" sz="2000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&lt;html&gt;</a:t>
            </a:r>
            <a:endParaRPr lang="en-US" altLang="zh-CN" sz="2000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533400"/>
            <a:r>
              <a:rPr lang="en-US" altLang="zh-CN" sz="2000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&lt;head&gt;</a:t>
            </a:r>
            <a:endParaRPr lang="en-US" altLang="zh-CN" sz="2000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533400"/>
            <a:r>
              <a:rPr lang="en-US" altLang="zh-CN" sz="2000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&lt;meta charset="utf-8"&gt;</a:t>
            </a:r>
            <a:endParaRPr lang="en-US" altLang="zh-CN" sz="2000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533400"/>
            <a:r>
              <a:rPr lang="en-US" altLang="zh-CN" sz="2000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&lt;!-- </a:t>
            </a:r>
            <a:r>
              <a:rPr lang="zh-CN" altLang="en-US" sz="2000" b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引入</a:t>
            </a:r>
            <a:r>
              <a:rPr lang="zh-CN" altLang="en-US" sz="2000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 b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ECharts</a:t>
            </a:r>
            <a:r>
              <a:rPr lang="en-US" altLang="zh-CN" sz="2000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000" b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文件</a:t>
            </a:r>
            <a:r>
              <a:rPr lang="zh-CN" altLang="en-US" sz="2000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--&gt;</a:t>
            </a:r>
            <a:endParaRPr lang="en-US" altLang="zh-CN" sz="2000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533400"/>
            <a:r>
              <a:rPr lang="en-US" altLang="zh-CN" sz="2000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&lt;script </a:t>
            </a:r>
            <a:r>
              <a:rPr lang="en-US" altLang="zh-CN" sz="2000" b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src</a:t>
            </a:r>
            <a:r>
              <a:rPr lang="en-US" altLang="zh-CN" sz="2000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="echarts.min.js"&gt;&lt;/script&gt;</a:t>
            </a:r>
            <a:endParaRPr lang="en-US" altLang="zh-CN" sz="2000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533400"/>
            <a:r>
              <a:rPr lang="en-US" altLang="zh-CN" sz="2000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&lt;/head&gt;</a:t>
            </a:r>
            <a:endParaRPr lang="en-US" altLang="zh-CN" sz="2000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533400"/>
            <a:r>
              <a:rPr lang="en-US" altLang="zh-CN" sz="2000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&lt;/html&gt;</a:t>
            </a:r>
            <a:endParaRPr lang="zh-CN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196088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7.4 Echarts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7" name="文本框 40"/>
          <p:cNvSpPr txBox="1"/>
          <p:nvPr/>
        </p:nvSpPr>
        <p:spPr>
          <a:xfrm>
            <a:off x="420843" y="843230"/>
            <a:ext cx="21399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altLang="zh-CN" sz="2400" b="1" dirty="0">
                <a:solidFill>
                  <a:srgbClr val="3D89BC"/>
                </a:solidFill>
              </a:rPr>
              <a:t>7.4.4图表绘制</a:t>
            </a:r>
            <a:endParaRPr altLang="zh-CN" sz="2400" b="1" dirty="0">
              <a:solidFill>
                <a:srgbClr val="3D89BC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24640" y="1024511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文本框 10"/>
          <p:cNvSpPr txBox="1"/>
          <p:nvPr/>
        </p:nvSpPr>
        <p:spPr>
          <a:xfrm>
            <a:off x="574991" y="1326117"/>
            <a:ext cx="6914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1.图表绘制方法</a:t>
            </a:r>
            <a:endParaRPr lang="zh-CN" altLang="en-US" sz="2000" dirty="0"/>
          </a:p>
        </p:txBody>
      </p:sp>
      <p:sp>
        <p:nvSpPr>
          <p:cNvPr id="100" name="文本框 99"/>
          <p:cNvSpPr txBox="1"/>
          <p:nvPr/>
        </p:nvSpPr>
        <p:spPr>
          <a:xfrm>
            <a:off x="574991" y="1696657"/>
            <a:ext cx="4793563" cy="4524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altLang="zh-CN" b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var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option = {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 title: { text: '</a:t>
            </a:r>
            <a:r>
              <a:rPr lang="zh-CN" altLang="en-US" b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柱状图示例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1'},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 tooltip: {},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 legend: {data:['</a:t>
            </a:r>
            <a:r>
              <a:rPr lang="zh-CN" altLang="en-US" b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分数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']},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 </a:t>
            </a:r>
            <a:r>
              <a:rPr lang="en-US" altLang="zh-CN" b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xAxis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: {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data: ["</a:t>
            </a:r>
            <a:r>
              <a:rPr lang="zh-CN" altLang="en-US" b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数学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","</a:t>
            </a:r>
            <a:r>
              <a:rPr lang="zh-CN" altLang="en-US" b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英语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","</a:t>
            </a:r>
            <a:r>
              <a:rPr lang="zh-CN" altLang="en-US" b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语文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","</a:t>
            </a:r>
            <a:r>
              <a:rPr lang="zh-CN" altLang="en-US" b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政治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","</a:t>
            </a:r>
            <a:r>
              <a:rPr lang="zh-CN" altLang="en-US" b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体育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","</a:t>
            </a:r>
            <a:r>
              <a:rPr lang="zh-CN" altLang="en-US" b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音乐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"]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 },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 </a:t>
            </a:r>
            <a:r>
              <a:rPr lang="en-US" altLang="zh-CN" b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yAxis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: {},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 series: [{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name: '</a:t>
            </a:r>
            <a:r>
              <a:rPr lang="zh-CN" altLang="en-US" b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分数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',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type: 'bar',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data: [60, 80, 76, 90, 100, 65]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 }]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    };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altLang="zh-CN" b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myChart.setOption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(option);</a:t>
            </a:r>
            <a:endParaRPr lang="zh-CN" altLang="en-US" dirty="0"/>
          </a:p>
        </p:txBody>
      </p:sp>
      <p:sp>
        <p:nvSpPr>
          <p:cNvPr id="141" name=" 141"/>
          <p:cNvSpPr/>
          <p:nvPr/>
        </p:nvSpPr>
        <p:spPr>
          <a:xfrm>
            <a:off x="3687921" y="4338359"/>
            <a:ext cx="1506220" cy="51879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56709" y="4206933"/>
            <a:ext cx="872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运行</a:t>
            </a:r>
            <a:endParaRPr lang="zh-CN" altLang="en-US" dirty="0"/>
          </a:p>
        </p:txBody>
      </p:sp>
      <p:pic>
        <p:nvPicPr>
          <p:cNvPr id="180" name="图片 4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2258" y="2396685"/>
            <a:ext cx="3812259" cy="30353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0" y="613210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41" grpId="0" animBg="1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196088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7.4 Echarts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7" name="文本框 40"/>
          <p:cNvSpPr txBox="1"/>
          <p:nvPr/>
        </p:nvSpPr>
        <p:spPr>
          <a:xfrm>
            <a:off x="420843" y="843230"/>
            <a:ext cx="21399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altLang="zh-CN" sz="2400" b="1" dirty="0">
                <a:solidFill>
                  <a:srgbClr val="3D89BC"/>
                </a:solidFill>
              </a:rPr>
              <a:t>7.4.4图表绘制</a:t>
            </a:r>
            <a:endParaRPr altLang="zh-CN" sz="2400" b="1" dirty="0">
              <a:solidFill>
                <a:srgbClr val="3D89BC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15115" y="1024511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文本框 10"/>
          <p:cNvSpPr txBox="1"/>
          <p:nvPr/>
        </p:nvSpPr>
        <p:spPr>
          <a:xfrm>
            <a:off x="452232" y="1311401"/>
            <a:ext cx="4757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2.异步数据加载</a:t>
            </a:r>
            <a:endParaRPr lang="zh-CN" altLang="en-US" sz="2000" dirty="0"/>
          </a:p>
        </p:txBody>
      </p:sp>
      <p:sp>
        <p:nvSpPr>
          <p:cNvPr id="15" name="文本框 14"/>
          <p:cNvSpPr txBox="1"/>
          <p:nvPr/>
        </p:nvSpPr>
        <p:spPr>
          <a:xfrm>
            <a:off x="264978" y="1612145"/>
            <a:ext cx="4835061" cy="4524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altLang="zh-CN" b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var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b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myChart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= </a:t>
            </a:r>
            <a:r>
              <a:rPr lang="en-US" altLang="zh-CN" b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echarts.init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altLang="zh-CN" b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document.getElementById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('main'));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$.get('</a:t>
            </a:r>
            <a:r>
              <a:rPr lang="en-US" altLang="zh-CN" b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data.json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').done(function (data) {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b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myChart.setOption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({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    title: { text: '</a:t>
            </a:r>
            <a:r>
              <a:rPr lang="zh-CN" altLang="en-US" b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柱状图示例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2' },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    tooltip: {},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    legend: {data:['</a:t>
            </a:r>
            <a:r>
              <a:rPr lang="zh-CN" altLang="en-US" b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分数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']        },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altLang="zh-CN" b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xAxis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: {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    data: ["</a:t>
            </a:r>
            <a:r>
              <a:rPr lang="zh-CN" altLang="en-US" b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数学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","</a:t>
            </a:r>
            <a:r>
              <a:rPr lang="zh-CN" altLang="en-US" b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英语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","</a:t>
            </a:r>
            <a:r>
              <a:rPr lang="zh-CN" altLang="en-US" b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语文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","</a:t>
            </a:r>
            <a:r>
              <a:rPr lang="zh-CN" altLang="en-US" b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政治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","</a:t>
            </a:r>
            <a:r>
              <a:rPr lang="zh-CN" altLang="en-US" b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体育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","</a:t>
            </a:r>
            <a:r>
              <a:rPr lang="zh-CN" altLang="en-US" b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音乐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"]},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altLang="zh-CN" b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yAxis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: {},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    series: [{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 name: '</a:t>
            </a:r>
            <a:r>
              <a:rPr lang="zh-CN" altLang="en-US" b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分数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',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 type: 'bar',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 data: [60, 80, 76, 90, 100, 65]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    }]    });});</a:t>
            </a:r>
            <a:endParaRPr lang="zh-CN" altLang="en-US" sz="3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5156835" y="1533525"/>
            <a:ext cx="33813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ECharts提供了一个loading的动画来提示用户。该动画只需要调用showLoading（）方法显示。当数据加载完成后，再调用hideLoading（）方法隐藏加载动画。其代码如下所示。</a:t>
            </a:r>
            <a:endParaRPr lang="zh-CN" altLang="en-US" sz="2000" dirty="0"/>
          </a:p>
        </p:txBody>
      </p:sp>
      <p:sp>
        <p:nvSpPr>
          <p:cNvPr id="17" name="文本框 16"/>
          <p:cNvSpPr txBox="1"/>
          <p:nvPr/>
        </p:nvSpPr>
        <p:spPr>
          <a:xfrm>
            <a:off x="5313679" y="4232275"/>
            <a:ext cx="3717110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altLang="zh-CN" sz="2000" b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myChart.showLoading</a:t>
            </a:r>
            <a:r>
              <a:rPr lang="en-US" altLang="zh-CN" sz="2000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();</a:t>
            </a:r>
            <a:endParaRPr lang="en-US" altLang="zh-CN" sz="2000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sz="2000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$.get('</a:t>
            </a:r>
            <a:r>
              <a:rPr lang="en-US" altLang="zh-CN" sz="2000" b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data.json</a:t>
            </a:r>
            <a:r>
              <a:rPr lang="en-US" altLang="zh-CN" sz="2000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').done(function (data) {</a:t>
            </a:r>
            <a:endParaRPr lang="en-US" altLang="zh-CN" sz="2000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sz="2000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2000" b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myChart.hideLoading</a:t>
            </a:r>
            <a:r>
              <a:rPr lang="en-US" altLang="zh-CN" sz="2000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();</a:t>
            </a:r>
            <a:endParaRPr lang="en-US" altLang="zh-CN" sz="2000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sz="2000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2000" b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myChart.setOption</a:t>
            </a:r>
            <a:r>
              <a:rPr lang="en-US" altLang="zh-CN" sz="2000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(...);</a:t>
            </a:r>
            <a:endParaRPr lang="en-US" altLang="zh-CN" sz="2000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sz="2000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});</a:t>
            </a:r>
            <a:endParaRPr lang="zh-CN" altLang="en-US" sz="4000" dirty="0"/>
          </a:p>
        </p:txBody>
      </p:sp>
      <p:sp>
        <p:nvSpPr>
          <p:cNvPr id="23" name="右箭头 23"/>
          <p:cNvSpPr/>
          <p:nvPr/>
        </p:nvSpPr>
        <p:spPr>
          <a:xfrm rot="4910972">
            <a:off x="6560919" y="3650130"/>
            <a:ext cx="870136" cy="488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613210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149161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7.1Excel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0688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56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8" name="31 CuadroTexto"/>
          <p:cNvSpPr txBox="1"/>
          <p:nvPr/>
        </p:nvSpPr>
        <p:spPr>
          <a:xfrm>
            <a:off x="4729199" y="6267161"/>
            <a:ext cx="37084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9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654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2" name="文本框 40"/>
          <p:cNvSpPr txBox="1"/>
          <p:nvPr/>
        </p:nvSpPr>
        <p:spPr>
          <a:xfrm>
            <a:off x="399253" y="843230"/>
            <a:ext cx="33585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3D89BC"/>
                </a:solidFill>
              </a:rPr>
              <a:t>7.1.1 Power Map</a:t>
            </a:r>
            <a:r>
              <a:rPr lang="zh-CN" altLang="en-US" sz="2400" b="1" dirty="0">
                <a:solidFill>
                  <a:srgbClr val="3D89BC"/>
                </a:solidFill>
              </a:rPr>
              <a:t>简介</a:t>
            </a:r>
            <a:endParaRPr lang="zh-CN" altLang="en-US" sz="2400" b="1" dirty="0">
              <a:solidFill>
                <a:srgbClr val="3D89BC"/>
              </a:solidFill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324640" y="10099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矩形 15"/>
          <p:cNvSpPr/>
          <p:nvPr/>
        </p:nvSpPr>
        <p:spPr>
          <a:xfrm>
            <a:off x="421169" y="1287582"/>
            <a:ext cx="8200062" cy="4654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       </a:t>
            </a:r>
            <a:r>
              <a:rPr lang="zh-CN" altLang="zh-CN" sz="2000" dirty="0"/>
              <a:t>Excel是典型的入门级数据可视化工具，但同时，它也支持3D的可视化展示。微软发布了一款叫做GeoFlow的插件，它是结合Excel和Bing地图所开发出来的3D数据可视化工具。GeoFlow的概念最早提出于2011年6月，据悉可以支持的数据行规模最高可达100万行，并可以直接通过Bing地图引擎生成可视化3D地图。曾经引起广泛讨论的Power Map（原名为GeoFlow）最近进行了更新，3D视觉插件如今可视化已经成为Microsoft Power BI in Excel核心商业智能功能。新版本Power Map提供Bing 地图自动数据采集，并可生成更为人性化的细节分类。目前，Power Map已经开放了Create Video功能，可以将3D画面演示过程记录下来。</a:t>
            </a:r>
            <a:endParaRPr lang="zh-CN" altLang="zh-CN" sz="2000" dirty="0"/>
          </a:p>
        </p:txBody>
      </p:sp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" r:id="rId3" imgW="914400" imgH="215900" progId="Equation.KSEE3">
                  <p:embed/>
                </p:oleObj>
              </mc:Choice>
              <mc:Fallback>
                <p:oleObj name="" r:id="rId3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1960880" cy="1060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100" b="1" spc="225" dirty="0">
                <a:solidFill>
                  <a:prstClr val="white"/>
                </a:solidFill>
                <a:sym typeface="+mn-ea"/>
              </a:rPr>
              <a:t>7.4 Echarts</a:t>
            </a:r>
            <a:endParaRPr lang="en-US" altLang="zh-CN" sz="2100" b="1" spc="225" dirty="0">
              <a:solidFill>
                <a:prstClr val="white"/>
              </a:solidFill>
            </a:endParaRPr>
          </a:p>
          <a:p>
            <a:pPr algn="l"/>
            <a:endParaRPr lang="zh-CN" altLang="en-US" sz="2100" b="1" spc="225" dirty="0">
              <a:solidFill>
                <a:prstClr val="white"/>
              </a:solidFill>
            </a:endParaRPr>
          </a:p>
          <a:p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350" dirty="0">
                <a:solidFill>
                  <a:prstClr val="white"/>
                </a:solidFill>
                <a:sym typeface="+mn-ea"/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 rot="2345184">
            <a:off x="4720540" y="699259"/>
            <a:ext cx="230934" cy="829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6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7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323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62" name="组合 61"/>
          <p:cNvGrpSpPr/>
          <p:nvPr/>
        </p:nvGrpSpPr>
        <p:grpSpPr>
          <a:xfrm>
            <a:off x="368935" y="2378075"/>
            <a:ext cx="2547620" cy="3367405"/>
            <a:chOff x="853" y="3605"/>
            <a:chExt cx="4012" cy="2742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853" y="6129"/>
              <a:ext cx="4013" cy="2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50">
                <a:solidFill>
                  <a:srgbClr val="61972B"/>
                </a:solidFill>
              </a:endParaRPr>
            </a:p>
          </p:txBody>
        </p:sp>
        <p:sp>
          <p:nvSpPr>
            <p:cNvPr id="15" name="任意多边形 14"/>
            <p:cNvSpPr/>
            <p:nvPr>
              <p:custDataLst>
                <p:tags r:id="rId4"/>
              </p:custDataLst>
            </p:nvPr>
          </p:nvSpPr>
          <p:spPr>
            <a:xfrm>
              <a:off x="853" y="3605"/>
              <a:ext cx="4013" cy="2681"/>
            </a:xfrm>
            <a:custGeom>
              <a:avLst/>
              <a:gdLst>
                <a:gd name="connsiteX0" fmla="*/ 0 w 3024000"/>
                <a:gd name="connsiteY0" fmla="*/ 0 h 1673225"/>
                <a:gd name="connsiteX1" fmla="*/ 3024000 w 3024000"/>
                <a:gd name="connsiteY1" fmla="*/ 0 h 1673225"/>
                <a:gd name="connsiteX2" fmla="*/ 3024000 w 3024000"/>
                <a:gd name="connsiteY2" fmla="*/ 1584325 h 1673225"/>
                <a:gd name="connsiteX3" fmla="*/ 1580797 w 3024000"/>
                <a:gd name="connsiteY3" fmla="*/ 1584325 h 1673225"/>
                <a:gd name="connsiteX4" fmla="*/ 1524000 w 3024000"/>
                <a:gd name="connsiteY4" fmla="*/ 1673225 h 1673225"/>
                <a:gd name="connsiteX5" fmla="*/ 1467203 w 3024000"/>
                <a:gd name="connsiteY5" fmla="*/ 1584325 h 1673225"/>
                <a:gd name="connsiteX6" fmla="*/ 0 w 3024000"/>
                <a:gd name="connsiteY6" fmla="*/ 1584325 h 167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4000" h="1673225">
                  <a:moveTo>
                    <a:pt x="0" y="0"/>
                  </a:moveTo>
                  <a:lnTo>
                    <a:pt x="3024000" y="0"/>
                  </a:lnTo>
                  <a:lnTo>
                    <a:pt x="3024000" y="1584325"/>
                  </a:lnTo>
                  <a:lnTo>
                    <a:pt x="1580797" y="1584325"/>
                  </a:lnTo>
                  <a:lnTo>
                    <a:pt x="1524000" y="1673225"/>
                  </a:lnTo>
                  <a:lnTo>
                    <a:pt x="1467203" y="1584325"/>
                  </a:lnTo>
                  <a:lnTo>
                    <a:pt x="0" y="158432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defRPr/>
              </a:pPr>
              <a:endParaRPr lang="da-DK" altLang="zh-CN" sz="1350" kern="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110865" y="2378075"/>
            <a:ext cx="2547620" cy="3368675"/>
            <a:chOff x="5171" y="3605"/>
            <a:chExt cx="4012" cy="2742"/>
          </a:xfrm>
        </p:grpSpPr>
        <p:sp>
          <p:nvSpPr>
            <p:cNvPr id="40" name="矩形 39"/>
            <p:cNvSpPr/>
            <p:nvPr>
              <p:custDataLst>
                <p:tags r:id="rId5"/>
              </p:custDataLst>
            </p:nvPr>
          </p:nvSpPr>
          <p:spPr>
            <a:xfrm>
              <a:off x="5171" y="6129"/>
              <a:ext cx="4013" cy="2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50">
                <a:solidFill>
                  <a:srgbClr val="61972B"/>
                </a:solidFill>
              </a:endParaRPr>
            </a:p>
          </p:txBody>
        </p:sp>
        <p:sp>
          <p:nvSpPr>
            <p:cNvPr id="41" name="任意多边形 40"/>
            <p:cNvSpPr/>
            <p:nvPr>
              <p:custDataLst>
                <p:tags r:id="rId6"/>
              </p:custDataLst>
            </p:nvPr>
          </p:nvSpPr>
          <p:spPr>
            <a:xfrm>
              <a:off x="5171" y="3605"/>
              <a:ext cx="4013" cy="2681"/>
            </a:xfrm>
            <a:custGeom>
              <a:avLst/>
              <a:gdLst>
                <a:gd name="connsiteX0" fmla="*/ 0 w 3024000"/>
                <a:gd name="connsiteY0" fmla="*/ 0 h 1673225"/>
                <a:gd name="connsiteX1" fmla="*/ 3024000 w 3024000"/>
                <a:gd name="connsiteY1" fmla="*/ 0 h 1673225"/>
                <a:gd name="connsiteX2" fmla="*/ 3024000 w 3024000"/>
                <a:gd name="connsiteY2" fmla="*/ 1584325 h 1673225"/>
                <a:gd name="connsiteX3" fmla="*/ 1580797 w 3024000"/>
                <a:gd name="connsiteY3" fmla="*/ 1584325 h 1673225"/>
                <a:gd name="connsiteX4" fmla="*/ 1524000 w 3024000"/>
                <a:gd name="connsiteY4" fmla="*/ 1673225 h 1673225"/>
                <a:gd name="connsiteX5" fmla="*/ 1467203 w 3024000"/>
                <a:gd name="connsiteY5" fmla="*/ 1584325 h 1673225"/>
                <a:gd name="connsiteX6" fmla="*/ 0 w 3024000"/>
                <a:gd name="connsiteY6" fmla="*/ 1584325 h 167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4000" h="1673225">
                  <a:moveTo>
                    <a:pt x="0" y="0"/>
                  </a:moveTo>
                  <a:lnTo>
                    <a:pt x="3024000" y="0"/>
                  </a:lnTo>
                  <a:lnTo>
                    <a:pt x="3024000" y="1584325"/>
                  </a:lnTo>
                  <a:lnTo>
                    <a:pt x="1580797" y="1584325"/>
                  </a:lnTo>
                  <a:lnTo>
                    <a:pt x="1524000" y="1673225"/>
                  </a:lnTo>
                  <a:lnTo>
                    <a:pt x="1467203" y="1584325"/>
                  </a:lnTo>
                  <a:lnTo>
                    <a:pt x="0" y="158432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defRPr/>
              </a:pPr>
              <a:endParaRPr lang="da-DK" altLang="zh-CN" sz="1350" kern="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844540" y="2378075"/>
            <a:ext cx="2547620" cy="3369945"/>
            <a:chOff x="9476" y="3605"/>
            <a:chExt cx="4012" cy="2742"/>
          </a:xfrm>
        </p:grpSpPr>
        <p:sp>
          <p:nvSpPr>
            <p:cNvPr id="27" name="矩形 26"/>
            <p:cNvSpPr/>
            <p:nvPr>
              <p:custDataLst>
                <p:tags r:id="rId7"/>
              </p:custDataLst>
            </p:nvPr>
          </p:nvSpPr>
          <p:spPr>
            <a:xfrm>
              <a:off x="9476" y="6129"/>
              <a:ext cx="4013" cy="2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50">
                <a:solidFill>
                  <a:srgbClr val="61972B"/>
                </a:solidFill>
              </a:endParaRPr>
            </a:p>
          </p:txBody>
        </p:sp>
        <p:sp>
          <p:nvSpPr>
            <p:cNvPr id="28" name="任意多边形 27"/>
            <p:cNvSpPr/>
            <p:nvPr>
              <p:custDataLst>
                <p:tags r:id="rId8"/>
              </p:custDataLst>
            </p:nvPr>
          </p:nvSpPr>
          <p:spPr>
            <a:xfrm>
              <a:off x="9476" y="3605"/>
              <a:ext cx="4013" cy="2681"/>
            </a:xfrm>
            <a:custGeom>
              <a:avLst/>
              <a:gdLst>
                <a:gd name="connsiteX0" fmla="*/ 0 w 3024000"/>
                <a:gd name="connsiteY0" fmla="*/ 0 h 1673225"/>
                <a:gd name="connsiteX1" fmla="*/ 3024000 w 3024000"/>
                <a:gd name="connsiteY1" fmla="*/ 0 h 1673225"/>
                <a:gd name="connsiteX2" fmla="*/ 3024000 w 3024000"/>
                <a:gd name="connsiteY2" fmla="*/ 1584325 h 1673225"/>
                <a:gd name="connsiteX3" fmla="*/ 1580797 w 3024000"/>
                <a:gd name="connsiteY3" fmla="*/ 1584325 h 1673225"/>
                <a:gd name="connsiteX4" fmla="*/ 1524000 w 3024000"/>
                <a:gd name="connsiteY4" fmla="*/ 1673225 h 1673225"/>
                <a:gd name="connsiteX5" fmla="*/ 1467203 w 3024000"/>
                <a:gd name="connsiteY5" fmla="*/ 1584325 h 1673225"/>
                <a:gd name="connsiteX6" fmla="*/ 0 w 3024000"/>
                <a:gd name="connsiteY6" fmla="*/ 1584325 h 167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4000" h="1673225">
                  <a:moveTo>
                    <a:pt x="0" y="0"/>
                  </a:moveTo>
                  <a:lnTo>
                    <a:pt x="3024000" y="0"/>
                  </a:lnTo>
                  <a:lnTo>
                    <a:pt x="3024000" y="1584325"/>
                  </a:lnTo>
                  <a:lnTo>
                    <a:pt x="1580797" y="1584325"/>
                  </a:lnTo>
                  <a:lnTo>
                    <a:pt x="1524000" y="1673225"/>
                  </a:lnTo>
                  <a:lnTo>
                    <a:pt x="1467203" y="1584325"/>
                  </a:lnTo>
                  <a:lnTo>
                    <a:pt x="0" y="158432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defRPr/>
              </a:pPr>
              <a:endParaRPr lang="da-DK" altLang="zh-CN" sz="1350" kern="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59" name="文本框 58"/>
          <p:cNvSpPr txBox="1"/>
          <p:nvPr>
            <p:custDataLst>
              <p:tags r:id="rId9"/>
            </p:custDataLst>
          </p:nvPr>
        </p:nvSpPr>
        <p:spPr>
          <a:xfrm>
            <a:off x="580390" y="2661831"/>
            <a:ext cx="2125980" cy="209804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l"/>
            <a:endParaRPr lang="da-DK" altLang="zh-CN" sz="2000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fontAlgn="auto">
              <a:lnSpc>
                <a:spcPct val="150000"/>
              </a:lnSpc>
            </a:pPr>
            <a:r>
              <a:rPr lang="da-DK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内置型数据区域缩放组件（dataZoomInside）</a:t>
            </a:r>
            <a:r>
              <a:rPr lang="zh-CN" altLang="da-DK" sz="20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：内置于坐标系中。</a:t>
            </a:r>
            <a:endParaRPr lang="zh-CN" altLang="da-DK" sz="2000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文本框 59"/>
          <p:cNvSpPr txBox="1"/>
          <p:nvPr>
            <p:custDataLst>
              <p:tags r:id="rId10"/>
            </p:custDataLst>
          </p:nvPr>
        </p:nvSpPr>
        <p:spPr>
          <a:xfrm>
            <a:off x="3336290" y="2908664"/>
            <a:ext cx="2125980" cy="1884952"/>
          </a:xfrm>
          <a:prstGeom prst="rect">
            <a:avLst/>
          </a:prstGeom>
          <a:noFill/>
        </p:spPr>
        <p:txBody>
          <a:bodyPr wrap="square" tIns="35100" bIns="35100" rtlCol="0" anchor="ctr" anchorCtr="0"/>
          <a:lstStyle/>
          <a:p>
            <a:pPr algn="l" fontAlgn="auto">
              <a:lnSpc>
                <a:spcPct val="150000"/>
              </a:lnSpc>
            </a:pPr>
            <a:r>
              <a:rPr lang="da-DK" altLang="zh-CN" sz="20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滑动条型数据区域缩放组件（dataZoomSlider）：有单独的滑动条操作。</a:t>
            </a:r>
            <a:endParaRPr lang="da-DK" altLang="zh-CN" sz="2000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" name="文本框 60"/>
          <p:cNvSpPr txBox="1"/>
          <p:nvPr>
            <p:custDataLst>
              <p:tags r:id="rId11"/>
            </p:custDataLst>
          </p:nvPr>
        </p:nvSpPr>
        <p:spPr>
          <a:xfrm>
            <a:off x="5962015" y="2462530"/>
            <a:ext cx="2313940" cy="2536190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pPr algn="l"/>
            <a:endParaRPr lang="da-DK" altLang="zh-CN" sz="2000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fontAlgn="auto">
              <a:lnSpc>
                <a:spcPct val="150000"/>
              </a:lnSpc>
            </a:pPr>
            <a:r>
              <a:rPr lang="da-DK" altLang="zh-CN" sz="20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框选型数据区域缩放组件（dataZoomSelect）：全屏的选框进行数据区域缩放。</a:t>
            </a:r>
            <a:endParaRPr lang="da-DK" altLang="zh-CN" sz="2000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1655" y="783590"/>
            <a:ext cx="21399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altLang="zh-CN" sz="2400" b="1" dirty="0">
                <a:solidFill>
                  <a:srgbClr val="3D89BC"/>
                </a:solidFill>
                <a:sym typeface="+mn-ea"/>
              </a:rPr>
              <a:t>7.4.4图表绘制</a:t>
            </a:r>
            <a:endParaRPr lang="zh-CN" altLang="en-US" sz="2400"/>
          </a:p>
        </p:txBody>
      </p:sp>
      <p:sp>
        <p:nvSpPr>
          <p:cNvPr id="38" name="椭圆 37"/>
          <p:cNvSpPr/>
          <p:nvPr/>
        </p:nvSpPr>
        <p:spPr>
          <a:xfrm>
            <a:off x="452275" y="95021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文本框 11"/>
          <p:cNvSpPr txBox="1"/>
          <p:nvPr/>
        </p:nvSpPr>
        <p:spPr>
          <a:xfrm>
            <a:off x="560386" y="1345492"/>
            <a:ext cx="802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ym typeface="+mn-ea"/>
              </a:rPr>
              <a:t>3.加入交互组件</a:t>
            </a:r>
            <a:endParaRPr lang="zh-CN" altLang="en-US" sz="2000" dirty="0"/>
          </a:p>
          <a:p>
            <a:r>
              <a:rPr lang="zh-CN" altLang="en-US" sz="2000" dirty="0">
                <a:sym typeface="+mn-ea"/>
              </a:rPr>
              <a:t>dataZoom组件支持3种子组件：</a:t>
            </a:r>
            <a:endParaRPr lang="zh-CN" altLang="en-US" sz="2000" dirty="0"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635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196088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7.4 Echarts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8564" y="627605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7" name="文本框 40"/>
          <p:cNvSpPr txBox="1"/>
          <p:nvPr/>
        </p:nvSpPr>
        <p:spPr>
          <a:xfrm>
            <a:off x="420843" y="826085"/>
            <a:ext cx="21399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altLang="zh-CN" sz="2400" b="1" dirty="0">
                <a:solidFill>
                  <a:srgbClr val="3D89BC"/>
                </a:solidFill>
              </a:rPr>
              <a:t>7.4.4图表绘制</a:t>
            </a:r>
            <a:endParaRPr altLang="zh-CN" sz="2400" b="1" dirty="0">
              <a:solidFill>
                <a:srgbClr val="3D89BC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24640" y="106705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文本框 22"/>
          <p:cNvSpPr txBox="1"/>
          <p:nvPr/>
        </p:nvSpPr>
        <p:spPr>
          <a:xfrm>
            <a:off x="53984" y="1377153"/>
            <a:ext cx="6382488" cy="4524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option = {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b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xAxis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: {        type: 'value'    },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b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yAxis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: {        type: 'value'    },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b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dataZoom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: [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    {   // </a:t>
            </a:r>
            <a:r>
              <a:rPr lang="zh-CN" altLang="en-US" b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这个</a:t>
            </a:r>
            <a:r>
              <a:rPr lang="en-US" altLang="zh-CN" b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dataZoom</a:t>
            </a:r>
            <a:r>
              <a:rPr lang="zh-CN" altLang="en-US" b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组件默认控制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zh-CN" altLang="en-US" b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轴。</a:t>
            </a:r>
            <a:endParaRPr lang="zh-CN" altLang="en-US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zh-CN" altLang="en-US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 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type: 'slider', // slider </a:t>
            </a:r>
            <a:r>
              <a:rPr lang="zh-CN" altLang="en-US" b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型</a:t>
            </a:r>
            <a:r>
              <a:rPr lang="zh-CN" altLang="en-US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b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dataZoom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b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组件</a:t>
            </a:r>
            <a:endParaRPr lang="zh-CN" altLang="en-US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zh-CN" altLang="en-US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 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start: 10,    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 end: 35 }    ],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series: [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    {    type: 'scatter', 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 </a:t>
            </a:r>
            <a:r>
              <a:rPr lang="en-US" altLang="zh-CN" b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itemStyle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: {normal: {opacity: 0.7    } },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 </a:t>
            </a:r>
            <a:r>
              <a:rPr lang="en-US" altLang="zh-CN" b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symbolSize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: function (</a:t>
            </a:r>
            <a:r>
              <a:rPr lang="en-US" altLang="zh-CN" b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val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) {return </a:t>
            </a:r>
            <a:r>
              <a:rPr lang="en-US" altLang="zh-CN" b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val</a:t>
            </a:r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[2] * 80; },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data: [["14","7.","0.8"],["3","5","0.9"],["2.","8","0.6"],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["9","9.","0.1"],["14","4","0.5"],["12","1","0.9"],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["4","8","0.1"],["0","4","0.7"],["7","2","0.6"],["14","5","0.3"]]</a:t>
            </a:r>
            <a:endParaRPr lang="en-US" altLang="zh-CN" b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266700"/>
            <a:r>
              <a:rPr lang="en-US" altLang="zh-CN" b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    }    ]}</a:t>
            </a:r>
            <a:endParaRPr lang="zh-CN" altLang="en-US" sz="3600" dirty="0"/>
          </a:p>
        </p:txBody>
      </p:sp>
      <p:sp>
        <p:nvSpPr>
          <p:cNvPr id="24" name="右箭头 23"/>
          <p:cNvSpPr/>
          <p:nvPr/>
        </p:nvSpPr>
        <p:spPr>
          <a:xfrm>
            <a:off x="4607695" y="3359197"/>
            <a:ext cx="1086485" cy="488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4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6241" y="2211977"/>
            <a:ext cx="3218987" cy="2867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514850" y="3065780"/>
            <a:ext cx="834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运行</a:t>
            </a: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613210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196088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7.4 Echarts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7" name="文本框 40"/>
          <p:cNvSpPr txBox="1"/>
          <p:nvPr/>
        </p:nvSpPr>
        <p:spPr>
          <a:xfrm>
            <a:off x="420843" y="843230"/>
            <a:ext cx="21399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altLang="zh-CN" sz="2400" b="1" dirty="0">
                <a:solidFill>
                  <a:srgbClr val="3D89BC"/>
                </a:solidFill>
              </a:rPr>
              <a:t>7.4.4图表绘制</a:t>
            </a:r>
            <a:endParaRPr altLang="zh-CN" sz="2400" b="1" dirty="0">
              <a:solidFill>
                <a:srgbClr val="3D89BC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24640" y="10099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文本框 10"/>
          <p:cNvSpPr txBox="1"/>
          <p:nvPr/>
        </p:nvSpPr>
        <p:spPr>
          <a:xfrm>
            <a:off x="568960" y="1370965"/>
            <a:ext cx="78378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4.</a:t>
            </a:r>
            <a:r>
              <a:rPr lang="zh-CN" altLang="en-US" sz="2400" dirty="0"/>
              <a:t>数据的视觉映射</a:t>
            </a:r>
            <a:endParaRPr lang="zh-CN" altLang="en-US" sz="2400" dirty="0"/>
          </a:p>
          <a:p>
            <a:r>
              <a:rPr lang="zh-CN" altLang="en-US" sz="2400" dirty="0"/>
              <a:t>         ECharts提供了visualMap组件来解决从数据到视觉元素的映射问题。visualMap组件包括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连续型视觉映射组件（visualMapContinuous）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分段型视觉映射组件（visualMapPiecewise）</a:t>
            </a:r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2" name="矩形 1"/>
          <p:cNvSpPr/>
          <p:nvPr/>
        </p:nvSpPr>
        <p:spPr>
          <a:xfrm>
            <a:off x="0" y="613210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1638207" y="3729307"/>
            <a:ext cx="5693399" cy="394246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圆角矩形 2"/>
          <p:cNvSpPr/>
          <p:nvPr/>
        </p:nvSpPr>
        <p:spPr>
          <a:xfrm>
            <a:off x="1638964" y="4313612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3D89B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圆角矩形 4"/>
          <p:cNvSpPr/>
          <p:nvPr/>
        </p:nvSpPr>
        <p:spPr>
          <a:xfrm>
            <a:off x="1647219" y="2061687"/>
            <a:ext cx="5693399" cy="394246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73" name="组合 72"/>
          <p:cNvGrpSpPr/>
          <p:nvPr/>
        </p:nvGrpSpPr>
        <p:grpSpPr>
          <a:xfrm>
            <a:off x="690257" y="966177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512208" y="1169836"/>
              <a:ext cx="2119582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accent4"/>
                  </a:solidFill>
                </a:rPr>
                <a:t>第七章　大数据可视化工具</a:t>
              </a:r>
              <a:endParaRPr lang="en-US" altLang="zh-CN" sz="28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29" y="38314"/>
            <a:ext cx="2411730" cy="29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>
                <a:solidFill>
                  <a:schemeClr val="bg1"/>
                </a:solidFill>
              </a:rPr>
              <a:t>高级大数据人才培养系列教材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0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4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7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1647098" y="2040890"/>
            <a:ext cx="5693529" cy="3279775"/>
            <a:chOff x="2546" y="4058"/>
            <a:chExt cx="8966" cy="5165"/>
          </a:xfrm>
        </p:grpSpPr>
        <p:grpSp>
          <p:nvGrpSpPr>
            <p:cNvPr id="23" name="组合 22"/>
            <p:cNvGrpSpPr/>
            <p:nvPr/>
          </p:nvGrpSpPr>
          <p:grpSpPr>
            <a:xfrm>
              <a:off x="2546" y="4058"/>
              <a:ext cx="8966" cy="5165"/>
              <a:chOff x="2762" y="3903"/>
              <a:chExt cx="8966" cy="5165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2762" y="3903"/>
                <a:ext cx="8966" cy="5165"/>
                <a:chOff x="2762" y="3903"/>
                <a:chExt cx="8966" cy="5165"/>
              </a:xfrm>
            </p:grpSpPr>
            <p:grpSp>
              <p:nvGrpSpPr>
                <p:cNvPr id="2" name="组合 1"/>
                <p:cNvGrpSpPr/>
                <p:nvPr/>
              </p:nvGrpSpPr>
              <p:grpSpPr>
                <a:xfrm>
                  <a:off x="5205" y="3903"/>
                  <a:ext cx="6523" cy="3278"/>
                  <a:chOff x="3357756" y="2478470"/>
                  <a:chExt cx="4142162" cy="2081289"/>
                </a:xfrm>
              </p:grpSpPr>
              <p:sp>
                <p:nvSpPr>
                  <p:cNvPr id="48" name="矩形 47"/>
                  <p:cNvSpPr/>
                  <p:nvPr/>
                </p:nvSpPr>
                <p:spPr>
                  <a:xfrm>
                    <a:off x="3357756" y="2478470"/>
                    <a:ext cx="940435" cy="41397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2100" spc="225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7.1</a:t>
                    </a:r>
                    <a:r>
                      <a:rPr lang="zh-CN" altLang="en-US" sz="2100" spc="225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　</a:t>
                    </a:r>
                    <a:endParaRPr lang="zh-CN" altLang="en-US" sz="2100" spc="225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6" name="矩形 65"/>
                  <p:cNvSpPr/>
                  <p:nvPr/>
                </p:nvSpPr>
                <p:spPr>
                  <a:xfrm>
                    <a:off x="3357813" y="4145739"/>
                    <a:ext cx="4142105" cy="4140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zh-CN" sz="2100" spc="225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7.4    ECharts</a:t>
                    </a:r>
                    <a:endParaRPr lang="en-US" altLang="zh-CN" sz="2100" spc="225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19" name="圆角矩形 18"/>
                <p:cNvSpPr/>
                <p:nvPr/>
              </p:nvSpPr>
              <p:spPr>
                <a:xfrm>
                  <a:off x="2762" y="8447"/>
                  <a:ext cx="8966" cy="621"/>
                </a:xfrm>
                <a:prstGeom prst="roundRect">
                  <a:avLst>
                    <a:gd name="adj" fmla="val 20658"/>
                  </a:avLst>
                </a:prstGeom>
                <a:solidFill>
                  <a:srgbClr val="E6E6E6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sp>
            <p:nvSpPr>
              <p:cNvPr id="20" name="矩形 19"/>
              <p:cNvSpPr/>
              <p:nvPr/>
            </p:nvSpPr>
            <p:spPr>
              <a:xfrm>
                <a:off x="5187" y="8416"/>
                <a:ext cx="1320" cy="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习题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5186" y="7449"/>
                <a:ext cx="6401" cy="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100" spc="22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7.5    Tableau</a:t>
                </a:r>
                <a:endParaRPr lang="en-US" altLang="zh-CN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6326" y="4058"/>
              <a:ext cx="2628" cy="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Excel</a:t>
              </a:r>
              <a:endParaRPr lang="en-US" altLang="zh-CN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圆角矩形 24"/>
          <p:cNvSpPr/>
          <p:nvPr/>
        </p:nvSpPr>
        <p:spPr>
          <a:xfrm>
            <a:off x="1638329" y="2585562"/>
            <a:ext cx="5693399" cy="394246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矩形 16"/>
          <p:cNvSpPr/>
          <p:nvPr/>
        </p:nvSpPr>
        <p:spPr>
          <a:xfrm>
            <a:off x="1711354" y="2565865"/>
            <a:ext cx="5547995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7.2</a:t>
            </a:r>
            <a:r>
              <a: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 </a:t>
            </a:r>
            <a:r>
              <a:rPr lang="en-US" altLang="zh-CN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Processing</a:t>
            </a:r>
            <a:endParaRPr lang="en-US" altLang="zh-CN" sz="21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1647097" y="3156537"/>
            <a:ext cx="5693399" cy="394246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矩形 15"/>
          <p:cNvSpPr/>
          <p:nvPr/>
        </p:nvSpPr>
        <p:spPr>
          <a:xfrm>
            <a:off x="3227099" y="3147290"/>
            <a:ext cx="4225290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7.3</a:t>
            </a:r>
            <a:r>
              <a: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 </a:t>
            </a:r>
            <a:r>
              <a:rPr lang="en-US" altLang="zh-CN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NodeXL</a:t>
            </a:r>
            <a:endParaRPr lang="en-US" altLang="zh-CN" sz="21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01612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100" b="1" spc="225" dirty="0">
                <a:solidFill>
                  <a:prstClr val="white"/>
                </a:solidFill>
                <a:sym typeface="+mn-ea"/>
              </a:rPr>
              <a:t>7.5 Tableau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350" dirty="0">
                <a:solidFill>
                  <a:prstClr val="white"/>
                </a:solidFill>
                <a:sym typeface="+mn-ea"/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 rot="2345184">
            <a:off x="4720540" y="699259"/>
            <a:ext cx="230934" cy="829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6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9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0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221" name="Rectangle 5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6891" y="2012770"/>
            <a:ext cx="1059687" cy="350728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endParaRPr lang="zh-CN" altLang="en-US"/>
          </a:p>
        </p:txBody>
      </p:sp>
      <p:sp>
        <p:nvSpPr>
          <p:cNvPr id="3222" name="Rectangle 5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4511" y="1818005"/>
            <a:ext cx="1059687" cy="343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endParaRPr lang="zh-CN" altLang="en-US"/>
          </a:p>
        </p:txBody>
      </p:sp>
      <p:grpSp>
        <p:nvGrpSpPr>
          <p:cNvPr id="3393" name="组合 3392"/>
          <p:cNvGrpSpPr/>
          <p:nvPr>
            <p:custDataLst>
              <p:tags r:id="rId5"/>
            </p:custDataLst>
          </p:nvPr>
        </p:nvGrpSpPr>
        <p:grpSpPr>
          <a:xfrm>
            <a:off x="998898" y="2004649"/>
            <a:ext cx="7117715" cy="603885"/>
            <a:chOff x="1687238" y="2139909"/>
            <a:chExt cx="7117715" cy="603885"/>
          </a:xfrm>
        </p:grpSpPr>
        <p:sp>
          <p:nvSpPr>
            <p:cNvPr id="12" name="矩形 11"/>
            <p:cNvSpPr/>
            <p:nvPr>
              <p:custDataLst>
                <p:tags r:id="rId6"/>
              </p:custDataLst>
            </p:nvPr>
          </p:nvSpPr>
          <p:spPr>
            <a:xfrm>
              <a:off x="4757463" y="2273259"/>
              <a:ext cx="4047490" cy="464820"/>
            </a:xfrm>
            <a:prstGeom prst="rect">
              <a:avLst/>
            </a:prstGeom>
          </p:spPr>
          <p:txBody>
            <a:bodyPr wrap="square" lIns="0" tIns="0" rIns="0" bIns="0" anchor="ctr" anchorCtr="0"/>
            <a:lstStyle/>
            <a:p>
              <a:pPr>
                <a:lnSpc>
                  <a:spcPct val="120000"/>
                </a:lnSpc>
              </a:pPr>
              <a:r>
                <a:rPr lang="da-DK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通过拖放式界面快速的生成各种图表、坐标图、仪表盘与报告，通过各种视角来展现业务领域数据及其内在关系</a:t>
              </a:r>
              <a:r>
                <a:rPr lang="da-DK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。</a:t>
              </a:r>
              <a:endParaRPr lang="da-DK" altLang="zh-CN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81" name="Freeform 16"/>
            <p:cNvSpPr/>
            <p:nvPr>
              <p:custDataLst>
                <p:tags r:id="rId7"/>
              </p:custDataLst>
            </p:nvPr>
          </p:nvSpPr>
          <p:spPr bwMode="auto">
            <a:xfrm>
              <a:off x="2253658" y="2273259"/>
              <a:ext cx="2504440" cy="470535"/>
            </a:xfrm>
            <a:custGeom>
              <a:avLst/>
              <a:gdLst>
                <a:gd name="T0" fmla="*/ 1604 w 1604"/>
                <a:gd name="T1" fmla="*/ 176 h 352"/>
                <a:gd name="T2" fmla="*/ 1461 w 1604"/>
                <a:gd name="T3" fmla="*/ 352 h 352"/>
                <a:gd name="T4" fmla="*/ 0 w 1604"/>
                <a:gd name="T5" fmla="*/ 352 h 352"/>
                <a:gd name="T6" fmla="*/ 0 w 1604"/>
                <a:gd name="T7" fmla="*/ 0 h 352"/>
                <a:gd name="T8" fmla="*/ 1461 w 1604"/>
                <a:gd name="T9" fmla="*/ 0 h 352"/>
                <a:gd name="T10" fmla="*/ 1604 w 1604"/>
                <a:gd name="T11" fmla="*/ 17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4" h="352">
                  <a:moveTo>
                    <a:pt x="1604" y="176"/>
                  </a:moveTo>
                  <a:lnTo>
                    <a:pt x="1461" y="352"/>
                  </a:lnTo>
                  <a:lnTo>
                    <a:pt x="0" y="352"/>
                  </a:lnTo>
                  <a:lnTo>
                    <a:pt x="0" y="0"/>
                  </a:lnTo>
                  <a:lnTo>
                    <a:pt x="1461" y="0"/>
                  </a:lnTo>
                  <a:lnTo>
                    <a:pt x="1604" y="17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zh-CN" altLang="en-US">
                  <a:sym typeface="+mn-ea"/>
                </a:rPr>
                <a:t>Tableau Desktop</a:t>
              </a:r>
              <a:endParaRPr lang="zh-CN" altLang="en-US" dirty="0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187" name="Freeform 22"/>
            <p:cNvSpPr/>
            <p:nvPr>
              <p:custDataLst>
                <p:tags r:id="rId8"/>
              </p:custDataLst>
            </p:nvPr>
          </p:nvSpPr>
          <p:spPr bwMode="auto">
            <a:xfrm>
              <a:off x="2253829" y="2518082"/>
              <a:ext cx="326057" cy="220490"/>
            </a:xfrm>
            <a:custGeom>
              <a:avLst/>
              <a:gdLst>
                <a:gd name="T0" fmla="*/ 244 w 244"/>
                <a:gd name="T1" fmla="*/ 69 h 165"/>
                <a:gd name="T2" fmla="*/ 0 w 244"/>
                <a:gd name="T3" fmla="*/ 0 h 165"/>
                <a:gd name="T4" fmla="*/ 0 w 244"/>
                <a:gd name="T5" fmla="*/ 165 h 165"/>
                <a:gd name="T6" fmla="*/ 244 w 244"/>
                <a:gd name="T7" fmla="*/ 6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4" h="165">
                  <a:moveTo>
                    <a:pt x="244" y="69"/>
                  </a:moveTo>
                  <a:lnTo>
                    <a:pt x="0" y="0"/>
                  </a:lnTo>
                  <a:lnTo>
                    <a:pt x="0" y="165"/>
                  </a:lnTo>
                  <a:lnTo>
                    <a:pt x="244" y="6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normAutofit fontScale="90000" lnSpcReduction="10000"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223" name="Rectangle 5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687238" y="2139909"/>
              <a:ext cx="892649" cy="4703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01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92" name="组合 3391"/>
          <p:cNvGrpSpPr/>
          <p:nvPr>
            <p:custDataLst>
              <p:tags r:id="rId10"/>
            </p:custDataLst>
          </p:nvPr>
        </p:nvGrpSpPr>
        <p:grpSpPr>
          <a:xfrm>
            <a:off x="998898" y="3308578"/>
            <a:ext cx="7118350" cy="673735"/>
            <a:chOff x="1687238" y="2810732"/>
            <a:chExt cx="7118350" cy="673735"/>
          </a:xfrm>
        </p:grpSpPr>
        <p:sp>
          <p:nvSpPr>
            <p:cNvPr id="3189" name="Freeform 24"/>
            <p:cNvSpPr/>
            <p:nvPr>
              <p:custDataLst>
                <p:tags r:id="rId11"/>
              </p:custDataLst>
            </p:nvPr>
          </p:nvSpPr>
          <p:spPr bwMode="auto">
            <a:xfrm>
              <a:off x="2253658" y="2945987"/>
              <a:ext cx="2503805" cy="470535"/>
            </a:xfrm>
            <a:custGeom>
              <a:avLst/>
              <a:gdLst>
                <a:gd name="T0" fmla="*/ 1604 w 1604"/>
                <a:gd name="T1" fmla="*/ 176 h 352"/>
                <a:gd name="T2" fmla="*/ 1461 w 1604"/>
                <a:gd name="T3" fmla="*/ 352 h 352"/>
                <a:gd name="T4" fmla="*/ 0 w 1604"/>
                <a:gd name="T5" fmla="*/ 352 h 352"/>
                <a:gd name="T6" fmla="*/ 0 w 1604"/>
                <a:gd name="T7" fmla="*/ 0 h 352"/>
                <a:gd name="T8" fmla="*/ 1461 w 1604"/>
                <a:gd name="T9" fmla="*/ 0 h 352"/>
                <a:gd name="T10" fmla="*/ 1604 w 1604"/>
                <a:gd name="T11" fmla="*/ 17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4" h="352">
                  <a:moveTo>
                    <a:pt x="1604" y="176"/>
                  </a:moveTo>
                  <a:lnTo>
                    <a:pt x="1461" y="352"/>
                  </a:lnTo>
                  <a:lnTo>
                    <a:pt x="0" y="352"/>
                  </a:lnTo>
                  <a:lnTo>
                    <a:pt x="0" y="0"/>
                  </a:lnTo>
                  <a:lnTo>
                    <a:pt x="1461" y="0"/>
                  </a:lnTo>
                  <a:lnTo>
                    <a:pt x="1604" y="176"/>
                  </a:lnTo>
                  <a:close/>
                </a:path>
              </a:pathLst>
            </a:custGeom>
            <a:solidFill>
              <a:srgbClr val="D37303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zh-CN" altLang="en-US">
                  <a:sym typeface="+mn-ea"/>
                </a:rPr>
                <a:t>Tableau Server</a:t>
              </a:r>
              <a:endParaRPr lang="zh-CN" altLang="en-US" dirty="0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195" name="Freeform 30"/>
            <p:cNvSpPr/>
            <p:nvPr>
              <p:custDataLst>
                <p:tags r:id="rId12"/>
              </p:custDataLst>
            </p:nvPr>
          </p:nvSpPr>
          <p:spPr bwMode="auto">
            <a:xfrm>
              <a:off x="2253829" y="3190241"/>
              <a:ext cx="326057" cy="220490"/>
            </a:xfrm>
            <a:custGeom>
              <a:avLst/>
              <a:gdLst>
                <a:gd name="T0" fmla="*/ 244 w 244"/>
                <a:gd name="T1" fmla="*/ 68 h 165"/>
                <a:gd name="T2" fmla="*/ 0 w 244"/>
                <a:gd name="T3" fmla="*/ 0 h 165"/>
                <a:gd name="T4" fmla="*/ 0 w 244"/>
                <a:gd name="T5" fmla="*/ 165 h 165"/>
                <a:gd name="T6" fmla="*/ 244 w 244"/>
                <a:gd name="T7" fmla="*/ 6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4" h="165">
                  <a:moveTo>
                    <a:pt x="244" y="68"/>
                  </a:moveTo>
                  <a:lnTo>
                    <a:pt x="0" y="0"/>
                  </a:lnTo>
                  <a:lnTo>
                    <a:pt x="0" y="165"/>
                  </a:lnTo>
                  <a:lnTo>
                    <a:pt x="244" y="6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normAutofit fontScale="90000" lnSpcReduction="10000"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226" name="Rectangle 6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687238" y="2810732"/>
              <a:ext cx="892649" cy="4703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02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383" name="矩形 3382"/>
            <p:cNvSpPr/>
            <p:nvPr>
              <p:custDataLst>
                <p:tags r:id="rId14"/>
              </p:custDataLst>
            </p:nvPr>
          </p:nvSpPr>
          <p:spPr>
            <a:xfrm>
              <a:off x="4758098" y="2878677"/>
              <a:ext cx="4047490" cy="605790"/>
            </a:xfrm>
            <a:prstGeom prst="rect">
              <a:avLst/>
            </a:prstGeom>
          </p:spPr>
          <p:txBody>
            <a:bodyPr wrap="square" lIns="0" tIns="0" rIns="0" bIns="0" anchor="ctr" anchorCtr="0"/>
            <a:lstStyle/>
            <a:p>
              <a:pPr algn="l">
                <a:lnSpc>
                  <a:spcPct val="120000"/>
                </a:lnSpc>
              </a:pPr>
              <a:r>
                <a:rPr lang="da-DK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该软件基于浏览器提供数据的分析和图表的生成。</a:t>
              </a:r>
              <a:endParaRPr lang="da-DK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91" name="组合 3390"/>
          <p:cNvGrpSpPr/>
          <p:nvPr>
            <p:custDataLst>
              <p:tags r:id="rId15"/>
            </p:custDataLst>
          </p:nvPr>
        </p:nvGrpSpPr>
        <p:grpSpPr>
          <a:xfrm>
            <a:off x="998898" y="4627629"/>
            <a:ext cx="7322185" cy="718820"/>
            <a:chOff x="1687238" y="3473536"/>
            <a:chExt cx="7322185" cy="718820"/>
          </a:xfrm>
        </p:grpSpPr>
        <p:sp>
          <p:nvSpPr>
            <p:cNvPr id="3197" name="Freeform 32"/>
            <p:cNvSpPr/>
            <p:nvPr>
              <p:custDataLst>
                <p:tags r:id="rId16"/>
              </p:custDataLst>
            </p:nvPr>
          </p:nvSpPr>
          <p:spPr bwMode="auto">
            <a:xfrm>
              <a:off x="2253658" y="3606886"/>
              <a:ext cx="2503805" cy="470535"/>
            </a:xfrm>
            <a:custGeom>
              <a:avLst/>
              <a:gdLst>
                <a:gd name="T0" fmla="*/ 1604 w 1604"/>
                <a:gd name="T1" fmla="*/ 176 h 352"/>
                <a:gd name="T2" fmla="*/ 1461 w 1604"/>
                <a:gd name="T3" fmla="*/ 352 h 352"/>
                <a:gd name="T4" fmla="*/ 0 w 1604"/>
                <a:gd name="T5" fmla="*/ 352 h 352"/>
                <a:gd name="T6" fmla="*/ 0 w 1604"/>
                <a:gd name="T7" fmla="*/ 0 h 352"/>
                <a:gd name="T8" fmla="*/ 1461 w 1604"/>
                <a:gd name="T9" fmla="*/ 0 h 352"/>
                <a:gd name="T10" fmla="*/ 1604 w 1604"/>
                <a:gd name="T11" fmla="*/ 17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4" h="352">
                  <a:moveTo>
                    <a:pt x="1604" y="176"/>
                  </a:moveTo>
                  <a:lnTo>
                    <a:pt x="1461" y="352"/>
                  </a:lnTo>
                  <a:lnTo>
                    <a:pt x="0" y="352"/>
                  </a:lnTo>
                  <a:lnTo>
                    <a:pt x="0" y="0"/>
                  </a:lnTo>
                  <a:lnTo>
                    <a:pt x="1461" y="0"/>
                  </a:lnTo>
                  <a:lnTo>
                    <a:pt x="1604" y="17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zh-CN" altLang="en-US">
                  <a:sym typeface="+mn-ea"/>
                </a:rPr>
                <a:t>Tableau Reader</a:t>
              </a:r>
              <a:endParaRPr lang="zh-CN" altLang="en-US" dirty="0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203" name="Freeform 38"/>
            <p:cNvSpPr/>
            <p:nvPr>
              <p:custDataLst>
                <p:tags r:id="rId17"/>
              </p:custDataLst>
            </p:nvPr>
          </p:nvSpPr>
          <p:spPr bwMode="auto">
            <a:xfrm>
              <a:off x="2253829" y="3851710"/>
              <a:ext cx="326057" cy="220490"/>
            </a:xfrm>
            <a:custGeom>
              <a:avLst/>
              <a:gdLst>
                <a:gd name="T0" fmla="*/ 244 w 244"/>
                <a:gd name="T1" fmla="*/ 69 h 165"/>
                <a:gd name="T2" fmla="*/ 0 w 244"/>
                <a:gd name="T3" fmla="*/ 0 h 165"/>
                <a:gd name="T4" fmla="*/ 0 w 244"/>
                <a:gd name="T5" fmla="*/ 165 h 165"/>
                <a:gd name="T6" fmla="*/ 244 w 244"/>
                <a:gd name="T7" fmla="*/ 6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4" h="165">
                  <a:moveTo>
                    <a:pt x="244" y="69"/>
                  </a:moveTo>
                  <a:lnTo>
                    <a:pt x="0" y="0"/>
                  </a:lnTo>
                  <a:lnTo>
                    <a:pt x="0" y="165"/>
                  </a:lnTo>
                  <a:lnTo>
                    <a:pt x="244" y="69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normAutofit fontScale="90000" lnSpcReduction="10000"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228" name="Rectangle 6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687238" y="3473536"/>
              <a:ext cx="892649" cy="4703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03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384" name="矩形 3383"/>
            <p:cNvSpPr/>
            <p:nvPr>
              <p:custDataLst>
                <p:tags r:id="rId19"/>
              </p:custDataLst>
            </p:nvPr>
          </p:nvSpPr>
          <p:spPr>
            <a:xfrm>
              <a:off x="4757463" y="3473536"/>
              <a:ext cx="4251960" cy="718820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da-DK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用来打开Tableau Desktop所创建的报表、视图、仪表盘文件等。</a:t>
              </a:r>
              <a:endParaRPr lang="da-DK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7" name="文本框 40"/>
          <p:cNvSpPr txBox="1"/>
          <p:nvPr/>
        </p:nvSpPr>
        <p:spPr>
          <a:xfrm>
            <a:off x="451958" y="929590"/>
            <a:ext cx="2893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3D89BC"/>
                </a:solidFill>
              </a:rPr>
              <a:t>7.5.1 </a:t>
            </a:r>
            <a:r>
              <a:rPr altLang="zh-CN" sz="2400" b="1" dirty="0">
                <a:solidFill>
                  <a:srgbClr val="3D89BC"/>
                </a:solidFill>
              </a:rPr>
              <a:t> Tableau简介</a:t>
            </a:r>
            <a:endParaRPr altLang="zh-CN" sz="2400" b="1" dirty="0">
              <a:solidFill>
                <a:srgbClr val="3D89BC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24640" y="109626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矩形 1"/>
          <p:cNvSpPr/>
          <p:nvPr/>
        </p:nvSpPr>
        <p:spPr>
          <a:xfrm>
            <a:off x="0" y="6132739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12407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100" b="1" spc="225" dirty="0">
                <a:solidFill>
                  <a:prstClr val="white"/>
                </a:solidFill>
              </a:rPr>
              <a:t>7.5 Tableau 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7" name="文本框 40"/>
          <p:cNvSpPr txBox="1"/>
          <p:nvPr/>
        </p:nvSpPr>
        <p:spPr>
          <a:xfrm>
            <a:off x="405603" y="826085"/>
            <a:ext cx="31070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altLang="zh-CN" sz="2400" b="1" dirty="0">
                <a:solidFill>
                  <a:srgbClr val="3D89BC"/>
                </a:solidFill>
              </a:rPr>
              <a:t>7.5.2 Tableau的使用</a:t>
            </a:r>
            <a:endParaRPr altLang="zh-CN" sz="2400" b="1" dirty="0">
              <a:solidFill>
                <a:srgbClr val="3D89BC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15115" y="992761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文本框 10"/>
          <p:cNvSpPr txBox="1"/>
          <p:nvPr/>
        </p:nvSpPr>
        <p:spPr>
          <a:xfrm>
            <a:off x="739140" y="1259205"/>
            <a:ext cx="784034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1.数据获取</a:t>
            </a:r>
            <a:endParaRPr lang="zh-CN" altLang="en-US" sz="2400" dirty="0"/>
          </a:p>
          <a:p>
            <a:r>
              <a:rPr lang="zh-CN" altLang="en-US" sz="2400" dirty="0"/>
              <a:t>      按照类型的不同，数据源可分为文件数据和存储在服务器上的数据库文件两类。</a:t>
            </a:r>
            <a:endParaRPr lang="en-US" altLang="zh-CN" sz="2400" dirty="0"/>
          </a:p>
          <a:p>
            <a:endParaRPr lang="zh-CN" altLang="en-US" sz="2000" dirty="0"/>
          </a:p>
          <a:p>
            <a:r>
              <a:rPr lang="zh-CN" altLang="en-US" sz="1900" dirty="0">
                <a:sym typeface="+mn-ea"/>
              </a:rPr>
              <a:t>（1）文件数据的获取</a:t>
            </a:r>
            <a:endParaRPr lang="zh-CN" altLang="en-US" sz="1900" dirty="0"/>
          </a:p>
          <a:p>
            <a:endParaRPr lang="zh-CN" altLang="en-US" sz="1900" dirty="0"/>
          </a:p>
        </p:txBody>
      </p:sp>
      <p:pic>
        <p:nvPicPr>
          <p:cNvPr id="13" name="图片 415" descr="说明: 捕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2360" y="2735580"/>
            <a:ext cx="4589145" cy="298513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文本框 23"/>
          <p:cNvSpPr txBox="1"/>
          <p:nvPr/>
        </p:nvSpPr>
        <p:spPr>
          <a:xfrm>
            <a:off x="805815" y="3440430"/>
            <a:ext cx="2169795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/>
              <a:t>点击连接到文件</a:t>
            </a:r>
            <a:endParaRPr lang="zh-CN" altLang="en-US" sz="2000"/>
          </a:p>
        </p:txBody>
      </p:sp>
      <p:sp>
        <p:nvSpPr>
          <p:cNvPr id="39" name=" 39"/>
          <p:cNvSpPr/>
          <p:nvPr/>
        </p:nvSpPr>
        <p:spPr>
          <a:xfrm>
            <a:off x="2276475" y="3237865"/>
            <a:ext cx="1489075" cy="382905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" name="下箭头 39"/>
          <p:cNvSpPr/>
          <p:nvPr/>
        </p:nvSpPr>
        <p:spPr>
          <a:xfrm>
            <a:off x="1614805" y="3808730"/>
            <a:ext cx="390525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805815" y="4646930"/>
            <a:ext cx="22567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选择数据源类型</a:t>
            </a:r>
            <a:endParaRPr lang="zh-CN" altLang="en-US" sz="2000"/>
          </a:p>
        </p:txBody>
      </p:sp>
      <p:sp>
        <p:nvSpPr>
          <p:cNvPr id="42" name="文本框 41"/>
          <p:cNvSpPr txBox="1"/>
          <p:nvPr/>
        </p:nvSpPr>
        <p:spPr>
          <a:xfrm>
            <a:off x="4167505" y="5755005"/>
            <a:ext cx="39141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Tableau Desktop软件主界面 </a:t>
            </a:r>
            <a:endParaRPr lang="zh-CN" altLang="en-US" sz="2000"/>
          </a:p>
        </p:txBody>
      </p:sp>
      <p:sp>
        <p:nvSpPr>
          <p:cNvPr id="43" name="下箭头 42"/>
          <p:cNvSpPr/>
          <p:nvPr/>
        </p:nvSpPr>
        <p:spPr>
          <a:xfrm>
            <a:off x="1614805" y="5015230"/>
            <a:ext cx="400050" cy="1038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 animBg="1"/>
      <p:bldP spid="40" grpId="0" animBg="1"/>
      <p:bldP spid="41" grpId="0"/>
      <p:bldP spid="4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12407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100" b="1" spc="225" dirty="0">
                <a:solidFill>
                  <a:prstClr val="white"/>
                </a:solidFill>
              </a:rPr>
              <a:t>7.5 Tableau 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>
            <a:hlinkClick r:id="" action="ppaction://hlinkshowjump?jump=previousslide"/>
          </p:cNvPr>
          <p:cNvSpPr txBox="1"/>
          <p:nvPr/>
        </p:nvSpPr>
        <p:spPr>
          <a:xfrm>
            <a:off x="239720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85" name="图片 416" descr="说明: 捕获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5020" y="802640"/>
            <a:ext cx="4575175" cy="257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右箭头 13"/>
          <p:cNvSpPr/>
          <p:nvPr/>
        </p:nvSpPr>
        <p:spPr>
          <a:xfrm>
            <a:off x="442595" y="2036445"/>
            <a:ext cx="2771140" cy="333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78765" y="1637665"/>
            <a:ext cx="32124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打开Excel工作簿连接窗口</a:t>
            </a:r>
            <a:endParaRPr lang="zh-CN" altLang="en-US" sz="2000"/>
          </a:p>
        </p:txBody>
      </p:sp>
      <p:sp>
        <p:nvSpPr>
          <p:cNvPr id="16" name="文本框 15"/>
          <p:cNvSpPr txBox="1"/>
          <p:nvPr/>
        </p:nvSpPr>
        <p:spPr>
          <a:xfrm>
            <a:off x="4582795" y="3380740"/>
            <a:ext cx="27527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Excel工作簿连接窗口</a:t>
            </a:r>
            <a:endParaRPr lang="zh-CN" altLang="en-US" sz="2000"/>
          </a:p>
        </p:txBody>
      </p:sp>
      <p:sp>
        <p:nvSpPr>
          <p:cNvPr id="18" name="云形标注 17"/>
          <p:cNvSpPr/>
          <p:nvPr/>
        </p:nvSpPr>
        <p:spPr>
          <a:xfrm>
            <a:off x="6473190" y="1505585"/>
            <a:ext cx="2276475" cy="11715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选择文件和数据表</a:t>
            </a:r>
            <a:endParaRPr lang="zh-CN" altLang="en-US"/>
          </a:p>
        </p:txBody>
      </p:sp>
      <p:pic>
        <p:nvPicPr>
          <p:cNvPr id="186" name="图片 417" descr="说明: 捕获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7485" y="3872230"/>
            <a:ext cx="2841625" cy="225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右箭头 20"/>
          <p:cNvSpPr/>
          <p:nvPr/>
        </p:nvSpPr>
        <p:spPr>
          <a:xfrm>
            <a:off x="1965960" y="4716145"/>
            <a:ext cx="77152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78406" y="3937149"/>
            <a:ext cx="1806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拖动工作表到相应区域，就可以将数据显示在下方列表处</a:t>
            </a:r>
            <a:endParaRPr lang="zh-CN" altLang="en-US" sz="2400" dirty="0"/>
          </a:p>
        </p:txBody>
      </p:sp>
      <p:pic>
        <p:nvPicPr>
          <p:cNvPr id="187" name="图片 418" descr="说明: 捕获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9110" y="3872230"/>
            <a:ext cx="3502025" cy="225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/>
      <p:bldP spid="18" grpId="0" animBg="1"/>
      <p:bldP spid="21" grpId="0" animBg="1"/>
      <p:bldP spid="2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12407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100" b="1" spc="225" dirty="0">
                <a:solidFill>
                  <a:prstClr val="white"/>
                </a:solidFill>
              </a:rPr>
              <a:t>7.5 Tableau 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290830" y="915670"/>
            <a:ext cx="88538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      </a:t>
            </a:r>
            <a:r>
              <a:rPr lang="zh-CN" altLang="en-US" sz="2400" dirty="0"/>
              <a:t>数据连接包括实时、数据提取两种方式。当数据量不大的情况下，可选择“实时”；当数据量很大的情况下，可以根据实际需要，将数据数据导入到Tableau数据引擎中，从而加快数据分析和处理的速度。当分析海量数据时，由于导入数据引擎有所限制，也可采用实时连接方式。</a:t>
            </a:r>
            <a:endParaRPr lang="zh-CN" altLang="en-US" sz="2000" dirty="0"/>
          </a:p>
        </p:txBody>
      </p:sp>
      <p:pic>
        <p:nvPicPr>
          <p:cNvPr id="188" name="图片 419" descr="说明: 捕获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9940" y="2763361"/>
            <a:ext cx="4941570" cy="318389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3419818" y="5772070"/>
            <a:ext cx="28860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数据分析主界面</a:t>
            </a:r>
            <a:endParaRPr lang="zh-CN" altLang="en-US" sz="2000" dirty="0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12407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100" b="1" spc="225" dirty="0">
                <a:solidFill>
                  <a:prstClr val="white"/>
                </a:solidFill>
              </a:rPr>
              <a:t>7.5 Tableau 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14300" y="803910"/>
            <a:ext cx="63106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（2）数据库数据的获取</a:t>
            </a:r>
            <a:endParaRPr lang="zh-CN" altLang="en-US" sz="2400" dirty="0"/>
          </a:p>
          <a:p>
            <a:r>
              <a:rPr lang="zh-CN" altLang="en-US" sz="2400" dirty="0">
                <a:sym typeface="+mn-ea"/>
              </a:rPr>
              <a:t>       在Tableau Desktop软件的主界面中点击“连接到服务器”中的“更多服务器”。在其中选择MySQL数据源类型，打开MySQL连接窗口。</a:t>
            </a:r>
            <a:endParaRPr lang="zh-CN" altLang="en-US" sz="2400" dirty="0"/>
          </a:p>
          <a:p>
            <a:endParaRPr lang="zh-CN" altLang="en-US" sz="2000" dirty="0"/>
          </a:p>
        </p:txBody>
      </p:sp>
      <p:pic>
        <p:nvPicPr>
          <p:cNvPr id="14" name="图片 420" descr="说明: 捕获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135" y="2990215"/>
            <a:ext cx="3335655" cy="212915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右箭头 14"/>
          <p:cNvSpPr/>
          <p:nvPr/>
        </p:nvSpPr>
        <p:spPr>
          <a:xfrm>
            <a:off x="4334510" y="3677920"/>
            <a:ext cx="581025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0" name="图片 421" descr="说明: 捕获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2860" y="3042285"/>
            <a:ext cx="1958340" cy="159893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文本框 15"/>
          <p:cNvSpPr txBox="1"/>
          <p:nvPr/>
        </p:nvSpPr>
        <p:spPr>
          <a:xfrm>
            <a:off x="1310005" y="5146675"/>
            <a:ext cx="21145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连接更多服务器</a:t>
            </a:r>
            <a:endParaRPr lang="zh-CN" altLang="en-US" sz="2000"/>
          </a:p>
        </p:txBody>
      </p:sp>
      <p:sp>
        <p:nvSpPr>
          <p:cNvPr id="17" name="文本框 16"/>
          <p:cNvSpPr txBox="1"/>
          <p:nvPr/>
        </p:nvSpPr>
        <p:spPr>
          <a:xfrm>
            <a:off x="5100320" y="4720590"/>
            <a:ext cx="21145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MySQL连接窗口</a:t>
            </a:r>
            <a:endParaRPr lang="zh-CN" altLang="en-US" sz="2000"/>
          </a:p>
        </p:txBody>
      </p:sp>
      <p:sp>
        <p:nvSpPr>
          <p:cNvPr id="12" name="椭圆形标注 11"/>
          <p:cNvSpPr/>
          <p:nvPr/>
        </p:nvSpPr>
        <p:spPr>
          <a:xfrm>
            <a:off x="6368415" y="1372235"/>
            <a:ext cx="2701925" cy="151447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</a:rPr>
              <a:t>输入所要分析数据所在的服务器名称和端口，登录服务器的用户名和密码。在点击“确定”后，确定服务器连接成功。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1950" y="5545455"/>
            <a:ext cx="77431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和数据文件连接一样，选择连接方式后，出现Tableau的主工作区。</a:t>
            </a:r>
            <a:endParaRPr lang="zh-CN" altLang="en-US" sz="2000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2" grpId="0" bldLvl="0" animBg="1"/>
      <p:bldP spid="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12407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7.5 Tableau 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7" name="文本框 40"/>
          <p:cNvSpPr txBox="1"/>
          <p:nvPr/>
        </p:nvSpPr>
        <p:spPr>
          <a:xfrm>
            <a:off x="405603" y="826085"/>
            <a:ext cx="31070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altLang="zh-CN" sz="2400" b="1" dirty="0">
                <a:solidFill>
                  <a:srgbClr val="3D89BC"/>
                </a:solidFill>
              </a:rPr>
              <a:t>7.5.2 Tableau的使用</a:t>
            </a:r>
            <a:endParaRPr altLang="zh-CN" sz="2400" b="1" dirty="0">
              <a:solidFill>
                <a:srgbClr val="3D89BC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24640" y="992761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文本框 10"/>
          <p:cNvSpPr txBox="1"/>
          <p:nvPr/>
        </p:nvSpPr>
        <p:spPr>
          <a:xfrm>
            <a:off x="739140" y="1259205"/>
            <a:ext cx="78403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</a:t>
            </a:r>
            <a:r>
              <a:rPr lang="zh-CN" altLang="en-US" sz="2400" dirty="0"/>
              <a:t>.数据显示</a:t>
            </a:r>
            <a:endParaRPr lang="zh-CN" altLang="en-US" sz="2400" dirty="0"/>
          </a:p>
          <a:p>
            <a:r>
              <a:rPr lang="zh-CN" altLang="en-US" sz="2400" dirty="0"/>
              <a:t>        在Tableau的右侧工作区内，可以通过拖拽形成图表来显示数据。具体来说，拖拽左侧“纬度”列表框和“度量”列表框内的字段项到右侧视图区内的行、列变量框内（横轴变量框、纵轴变量框）。即可形成一个对应的图表，默认是条形图。Tableau包括表、条形图、折线图、散点图、区域图、饼图、热图、地图、气泡图、甘特图、文字云等22种不同类型的图形。在默认情况下，系统会根据数据字段自动选择合适的图形作为展示。</a:t>
            </a:r>
            <a:endParaRPr lang="zh-CN" altLang="en-US" sz="2400" dirty="0"/>
          </a:p>
          <a:p>
            <a:r>
              <a:rPr lang="zh-CN" altLang="en-US" sz="2400" dirty="0">
                <a:sym typeface="+mn-ea"/>
              </a:rPr>
              <a:t>另外，很多情况下，单张图表不能满足分析的需要，需要维护图表之间的交互。在Tableau中，提供了仪表板来进行交互的设计和图形的展现。</a:t>
            </a:r>
            <a:endParaRPr lang="zh-CN" altLang="en-US" sz="2400" dirty="0"/>
          </a:p>
          <a:p>
            <a:endParaRPr lang="zh-CN" altLang="en-US" sz="2000" dirty="0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149161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7.1Excel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56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8" name="31 CuadroTexto"/>
          <p:cNvSpPr txBox="1"/>
          <p:nvPr/>
        </p:nvSpPr>
        <p:spPr>
          <a:xfrm>
            <a:off x="4729199" y="6267161"/>
            <a:ext cx="37084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9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10132" y="1211872"/>
            <a:ext cx="395709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 </a:t>
            </a:r>
            <a:r>
              <a:rPr altLang="zh-CN" sz="2000" dirty="0" err="1"/>
              <a:t>启动Excel，在插入菜单的“</a:t>
            </a:r>
            <a:r>
              <a:rPr lang="en-US" altLang="zh-CN" sz="2000" b="1" dirty="0" err="1">
                <a:solidFill>
                  <a:srgbClr val="3D89BC"/>
                </a:solidFill>
              </a:rPr>
              <a:t>演示</a:t>
            </a:r>
            <a:r>
              <a:rPr altLang="zh-CN" sz="2000" dirty="0" err="1"/>
              <a:t>”功能区中，选择“</a:t>
            </a:r>
            <a:r>
              <a:rPr lang="en-US" altLang="zh-CN" sz="2000" b="1" dirty="0" err="1">
                <a:solidFill>
                  <a:srgbClr val="3D89BC"/>
                </a:solidFill>
              </a:rPr>
              <a:t>三维地图</a:t>
            </a:r>
            <a:r>
              <a:rPr altLang="zh-CN" sz="2000" dirty="0" err="1"/>
              <a:t>”功能，启动Power</a:t>
            </a:r>
            <a:r>
              <a:rPr altLang="zh-CN" sz="2000" dirty="0"/>
              <a:t> Map窗口</a:t>
            </a:r>
            <a:r>
              <a:rPr lang="zh-CN" sz="2000" dirty="0"/>
              <a:t>。</a:t>
            </a:r>
            <a:endParaRPr lang="zh-CN" sz="2000" dirty="0"/>
          </a:p>
          <a:p>
            <a:endParaRPr lang="zh-CN" sz="2000" dirty="0"/>
          </a:p>
          <a:p>
            <a:r>
              <a:rPr altLang="zh-CN" sz="2000" dirty="0">
                <a:sym typeface="+mn-ea"/>
              </a:rPr>
              <a:t>Power Map窗口</a:t>
            </a:r>
            <a:r>
              <a:rPr lang="zh-CN" sz="2000" dirty="0">
                <a:sym typeface="+mn-ea"/>
              </a:rPr>
              <a:t>组成</a:t>
            </a:r>
            <a:r>
              <a:rPr lang="en-US" altLang="zh-CN" sz="2000" dirty="0">
                <a:sym typeface="+mn-ea"/>
              </a:rPr>
              <a:t>:</a:t>
            </a:r>
            <a:endParaRPr lang="en-US" altLang="zh-CN" sz="2000" dirty="0">
              <a:sym typeface="+mn-ea"/>
            </a:endParaRPr>
          </a:p>
          <a:p>
            <a:r>
              <a:rPr lang="en-US" altLang="zh-CN" sz="2000" dirty="0">
                <a:sym typeface="+mn-ea"/>
              </a:rPr>
              <a:t>（1）地图可视化区域</a:t>
            </a:r>
            <a:endParaRPr lang="en-US" altLang="zh-CN" sz="2000" dirty="0">
              <a:sym typeface="+mn-ea"/>
            </a:endParaRPr>
          </a:p>
          <a:p>
            <a:r>
              <a:rPr lang="en-US" altLang="zh-CN" sz="2000" dirty="0">
                <a:sym typeface="+mn-ea"/>
              </a:rPr>
              <a:t>（2）任务面板</a:t>
            </a:r>
            <a:endParaRPr lang="en-US" altLang="zh-CN" sz="2000" dirty="0">
              <a:sym typeface="+mn-ea"/>
            </a:endParaRPr>
          </a:p>
          <a:p>
            <a:r>
              <a:rPr lang="en-US" altLang="zh-CN" sz="2000" dirty="0">
                <a:sym typeface="+mn-ea"/>
              </a:rPr>
              <a:t>（3）演示编辑区</a:t>
            </a:r>
            <a:endParaRPr lang="en-US" altLang="zh-CN" sz="2000" dirty="0">
              <a:sym typeface="+mn-ea"/>
            </a:endParaRPr>
          </a:p>
          <a:p>
            <a:r>
              <a:rPr lang="en-US" altLang="zh-CN" sz="2000" dirty="0">
                <a:sym typeface="+mn-ea"/>
              </a:rPr>
              <a:t>（4）Power Map功能区</a:t>
            </a:r>
            <a:endParaRPr lang="en-US" altLang="zh-CN" sz="2000" dirty="0">
              <a:sym typeface="+mn-ea"/>
            </a:endParaRPr>
          </a:p>
          <a:p>
            <a:r>
              <a:rPr lang="zh-CN" altLang="zh-CN" sz="2000" dirty="0"/>
              <a:t>（5）Power Map信息条</a:t>
            </a:r>
            <a:endParaRPr lang="zh-CN" altLang="zh-CN" sz="2000" dirty="0"/>
          </a:p>
          <a:p>
            <a:endParaRPr lang="en-US" altLang="zh-CN" sz="1600" dirty="0"/>
          </a:p>
        </p:txBody>
      </p:sp>
      <p:sp>
        <p:nvSpPr>
          <p:cNvPr id="55" name="矩形 54"/>
          <p:cNvSpPr/>
          <p:nvPr/>
        </p:nvSpPr>
        <p:spPr>
          <a:xfrm>
            <a:off x="6069494" y="4645394"/>
            <a:ext cx="1264920" cy="260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 Map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窗口</a:t>
            </a:r>
            <a:endParaRPr lang="zh-CN" alt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文本框 40"/>
          <p:cNvSpPr txBox="1"/>
          <p:nvPr/>
        </p:nvSpPr>
        <p:spPr>
          <a:xfrm>
            <a:off x="399253" y="843230"/>
            <a:ext cx="33585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3D89BC"/>
                </a:solidFill>
              </a:rPr>
              <a:t>7.1.2 Power Map</a:t>
            </a:r>
            <a:r>
              <a:rPr lang="zh-CN" altLang="en-US" sz="2400" b="1" dirty="0">
                <a:solidFill>
                  <a:srgbClr val="3D89BC"/>
                </a:solidFill>
              </a:rPr>
              <a:t>使用</a:t>
            </a:r>
            <a:endParaRPr lang="zh-CN" altLang="en-US" sz="2400" b="1" dirty="0">
              <a:solidFill>
                <a:srgbClr val="3D89BC"/>
              </a:solidFill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315115" y="10099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39" name="图片 57" descr="说明: 捕获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6054" y="2346640"/>
            <a:ext cx="5376355" cy="361973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右箭头 11"/>
          <p:cNvSpPr/>
          <p:nvPr/>
        </p:nvSpPr>
        <p:spPr>
          <a:xfrm>
            <a:off x="3100977" y="3558721"/>
            <a:ext cx="552450" cy="476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12407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100" b="1" spc="225" dirty="0">
                <a:solidFill>
                  <a:prstClr val="white"/>
                </a:solidFill>
                <a:sym typeface="+mn-ea"/>
              </a:rPr>
              <a:t>7.5 Tableau 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350" dirty="0">
                <a:solidFill>
                  <a:prstClr val="white"/>
                </a:solidFill>
                <a:sym typeface="+mn-ea"/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 rot="2345184">
            <a:off x="4720540" y="699259"/>
            <a:ext cx="230934" cy="829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6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7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62" name="组合 61"/>
          <p:cNvGrpSpPr/>
          <p:nvPr/>
        </p:nvGrpSpPr>
        <p:grpSpPr>
          <a:xfrm>
            <a:off x="541655" y="1826895"/>
            <a:ext cx="2548255" cy="3436178"/>
            <a:chOff x="853" y="3605"/>
            <a:chExt cx="4013" cy="2798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853" y="6184"/>
              <a:ext cx="4013" cy="2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50">
                <a:solidFill>
                  <a:srgbClr val="61972B"/>
                </a:solidFill>
              </a:endParaRPr>
            </a:p>
          </p:txBody>
        </p:sp>
        <p:sp>
          <p:nvSpPr>
            <p:cNvPr id="15" name="任意多边形 14"/>
            <p:cNvSpPr/>
            <p:nvPr>
              <p:custDataLst>
                <p:tags r:id="rId4"/>
              </p:custDataLst>
            </p:nvPr>
          </p:nvSpPr>
          <p:spPr>
            <a:xfrm>
              <a:off x="853" y="3605"/>
              <a:ext cx="4013" cy="2681"/>
            </a:xfrm>
            <a:custGeom>
              <a:avLst/>
              <a:gdLst>
                <a:gd name="connsiteX0" fmla="*/ 0 w 3024000"/>
                <a:gd name="connsiteY0" fmla="*/ 0 h 1673225"/>
                <a:gd name="connsiteX1" fmla="*/ 3024000 w 3024000"/>
                <a:gd name="connsiteY1" fmla="*/ 0 h 1673225"/>
                <a:gd name="connsiteX2" fmla="*/ 3024000 w 3024000"/>
                <a:gd name="connsiteY2" fmla="*/ 1584325 h 1673225"/>
                <a:gd name="connsiteX3" fmla="*/ 1580797 w 3024000"/>
                <a:gd name="connsiteY3" fmla="*/ 1584325 h 1673225"/>
                <a:gd name="connsiteX4" fmla="*/ 1524000 w 3024000"/>
                <a:gd name="connsiteY4" fmla="*/ 1673225 h 1673225"/>
                <a:gd name="connsiteX5" fmla="*/ 1467203 w 3024000"/>
                <a:gd name="connsiteY5" fmla="*/ 1584325 h 1673225"/>
                <a:gd name="connsiteX6" fmla="*/ 0 w 3024000"/>
                <a:gd name="connsiteY6" fmla="*/ 1584325 h 167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4000" h="1673225">
                  <a:moveTo>
                    <a:pt x="0" y="0"/>
                  </a:moveTo>
                  <a:lnTo>
                    <a:pt x="3024000" y="0"/>
                  </a:lnTo>
                  <a:lnTo>
                    <a:pt x="3024000" y="1584325"/>
                  </a:lnTo>
                  <a:lnTo>
                    <a:pt x="1580797" y="1584325"/>
                  </a:lnTo>
                  <a:lnTo>
                    <a:pt x="1524000" y="1673225"/>
                  </a:lnTo>
                  <a:lnTo>
                    <a:pt x="1467203" y="1584325"/>
                  </a:lnTo>
                  <a:lnTo>
                    <a:pt x="0" y="158432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defRPr/>
              </a:pPr>
              <a:endParaRPr lang="da-DK" altLang="zh-CN" sz="1350" kern="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09295" y="1680210"/>
            <a:ext cx="2186305" cy="455295"/>
            <a:chOff x="2898008" y="1830012"/>
            <a:chExt cx="1690682" cy="647789"/>
          </a:xfrm>
        </p:grpSpPr>
        <p:sp>
          <p:nvSpPr>
            <p:cNvPr id="17" name="任意多边形 16"/>
            <p:cNvSpPr/>
            <p:nvPr>
              <p:custDataLst>
                <p:tags r:id="rId5"/>
              </p:custDataLst>
            </p:nvPr>
          </p:nvSpPr>
          <p:spPr>
            <a:xfrm>
              <a:off x="4501399" y="1830012"/>
              <a:ext cx="87291" cy="220524"/>
            </a:xfrm>
            <a:custGeom>
              <a:avLst/>
              <a:gdLst>
                <a:gd name="connsiteX0" fmla="*/ 59531 w 59531"/>
                <a:gd name="connsiteY0" fmla="*/ 0 h 152400"/>
                <a:gd name="connsiteX1" fmla="*/ 0 w 59531"/>
                <a:gd name="connsiteY1" fmla="*/ 152400 h 152400"/>
                <a:gd name="connsiteX2" fmla="*/ 54768 w 59531"/>
                <a:gd name="connsiteY2" fmla="*/ 142875 h 152400"/>
                <a:gd name="connsiteX3" fmla="*/ 59531 w 59531"/>
                <a:gd name="connsiteY3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31" h="152400">
                  <a:moveTo>
                    <a:pt x="59531" y="0"/>
                  </a:moveTo>
                  <a:lnTo>
                    <a:pt x="0" y="152400"/>
                  </a:lnTo>
                  <a:lnTo>
                    <a:pt x="54768" y="142875"/>
                  </a:lnTo>
                  <a:lnTo>
                    <a:pt x="59531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7500" lnSpcReduction="20000"/>
            </a:bodyPr>
            <a:lstStyle/>
            <a:p>
              <a:pPr algn="ctr">
                <a:defRPr/>
              </a:pPr>
              <a:endParaRPr lang="zh-CN" altLang="en-US" sz="1050"/>
            </a:p>
          </p:txBody>
        </p:sp>
        <p:sp>
          <p:nvSpPr>
            <p:cNvPr id="18" name="平行四边形 17"/>
            <p:cNvSpPr/>
            <p:nvPr>
              <p:custDataLst>
                <p:tags r:id="rId6"/>
              </p:custDataLst>
            </p:nvPr>
          </p:nvSpPr>
          <p:spPr>
            <a:xfrm>
              <a:off x="2898008" y="1830012"/>
              <a:ext cx="1690682" cy="647789"/>
            </a:xfrm>
            <a:prstGeom prst="parallelogram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>
                  <a:solidFill>
                    <a:srgbClr val="FFFFFF"/>
                  </a:solidFill>
                </a:rPr>
                <a:t>排序</a:t>
              </a:r>
              <a:endParaRPr lang="zh-CN" alt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283585" y="1826895"/>
            <a:ext cx="2562225" cy="3436245"/>
            <a:chOff x="5171" y="3605"/>
            <a:chExt cx="4035" cy="2797"/>
          </a:xfrm>
        </p:grpSpPr>
        <p:sp>
          <p:nvSpPr>
            <p:cNvPr id="40" name="矩形 39"/>
            <p:cNvSpPr/>
            <p:nvPr>
              <p:custDataLst>
                <p:tags r:id="rId7"/>
              </p:custDataLst>
            </p:nvPr>
          </p:nvSpPr>
          <p:spPr>
            <a:xfrm>
              <a:off x="5193" y="6183"/>
              <a:ext cx="4013" cy="2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50">
                <a:solidFill>
                  <a:srgbClr val="61972B"/>
                </a:solidFill>
              </a:endParaRPr>
            </a:p>
          </p:txBody>
        </p:sp>
        <p:sp>
          <p:nvSpPr>
            <p:cNvPr id="41" name="任意多边形 40"/>
            <p:cNvSpPr/>
            <p:nvPr>
              <p:custDataLst>
                <p:tags r:id="rId8"/>
              </p:custDataLst>
            </p:nvPr>
          </p:nvSpPr>
          <p:spPr>
            <a:xfrm>
              <a:off x="5171" y="3605"/>
              <a:ext cx="4013" cy="2681"/>
            </a:xfrm>
            <a:custGeom>
              <a:avLst/>
              <a:gdLst>
                <a:gd name="connsiteX0" fmla="*/ 0 w 3024000"/>
                <a:gd name="connsiteY0" fmla="*/ 0 h 1673225"/>
                <a:gd name="connsiteX1" fmla="*/ 3024000 w 3024000"/>
                <a:gd name="connsiteY1" fmla="*/ 0 h 1673225"/>
                <a:gd name="connsiteX2" fmla="*/ 3024000 w 3024000"/>
                <a:gd name="connsiteY2" fmla="*/ 1584325 h 1673225"/>
                <a:gd name="connsiteX3" fmla="*/ 1580797 w 3024000"/>
                <a:gd name="connsiteY3" fmla="*/ 1584325 h 1673225"/>
                <a:gd name="connsiteX4" fmla="*/ 1524000 w 3024000"/>
                <a:gd name="connsiteY4" fmla="*/ 1673225 h 1673225"/>
                <a:gd name="connsiteX5" fmla="*/ 1467203 w 3024000"/>
                <a:gd name="connsiteY5" fmla="*/ 1584325 h 1673225"/>
                <a:gd name="connsiteX6" fmla="*/ 0 w 3024000"/>
                <a:gd name="connsiteY6" fmla="*/ 1584325 h 167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4000" h="1673225">
                  <a:moveTo>
                    <a:pt x="0" y="0"/>
                  </a:moveTo>
                  <a:lnTo>
                    <a:pt x="3024000" y="0"/>
                  </a:lnTo>
                  <a:lnTo>
                    <a:pt x="3024000" y="1584325"/>
                  </a:lnTo>
                  <a:lnTo>
                    <a:pt x="1580797" y="1584325"/>
                  </a:lnTo>
                  <a:lnTo>
                    <a:pt x="1524000" y="1673225"/>
                  </a:lnTo>
                  <a:lnTo>
                    <a:pt x="1467203" y="1584325"/>
                  </a:lnTo>
                  <a:lnTo>
                    <a:pt x="0" y="158432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defRPr/>
              </a:pPr>
              <a:endParaRPr lang="da-DK" altLang="zh-CN" sz="1350" kern="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451860" y="1680210"/>
            <a:ext cx="2186305" cy="455295"/>
            <a:chOff x="2898008" y="1830012"/>
            <a:chExt cx="1690682" cy="647789"/>
          </a:xfrm>
        </p:grpSpPr>
        <p:sp>
          <p:nvSpPr>
            <p:cNvPr id="19" name="任意多边形 18"/>
            <p:cNvSpPr/>
            <p:nvPr>
              <p:custDataLst>
                <p:tags r:id="rId9"/>
              </p:custDataLst>
            </p:nvPr>
          </p:nvSpPr>
          <p:spPr>
            <a:xfrm>
              <a:off x="4501399" y="1830012"/>
              <a:ext cx="87291" cy="220524"/>
            </a:xfrm>
            <a:custGeom>
              <a:avLst/>
              <a:gdLst>
                <a:gd name="connsiteX0" fmla="*/ 59531 w 59531"/>
                <a:gd name="connsiteY0" fmla="*/ 0 h 152400"/>
                <a:gd name="connsiteX1" fmla="*/ 0 w 59531"/>
                <a:gd name="connsiteY1" fmla="*/ 152400 h 152400"/>
                <a:gd name="connsiteX2" fmla="*/ 54768 w 59531"/>
                <a:gd name="connsiteY2" fmla="*/ 142875 h 152400"/>
                <a:gd name="connsiteX3" fmla="*/ 59531 w 59531"/>
                <a:gd name="connsiteY3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31" h="152400">
                  <a:moveTo>
                    <a:pt x="59531" y="0"/>
                  </a:moveTo>
                  <a:lnTo>
                    <a:pt x="0" y="152400"/>
                  </a:lnTo>
                  <a:lnTo>
                    <a:pt x="54768" y="142875"/>
                  </a:lnTo>
                  <a:lnTo>
                    <a:pt x="59531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7500" lnSpcReduction="20000"/>
            </a:bodyPr>
            <a:lstStyle/>
            <a:p>
              <a:pPr algn="ctr">
                <a:defRPr/>
              </a:pPr>
              <a:endParaRPr lang="zh-CN" altLang="en-US" sz="1050"/>
            </a:p>
          </p:txBody>
        </p:sp>
        <p:sp>
          <p:nvSpPr>
            <p:cNvPr id="20" name="平行四边形 19"/>
            <p:cNvSpPr/>
            <p:nvPr>
              <p:custDataLst>
                <p:tags r:id="rId10"/>
              </p:custDataLst>
            </p:nvPr>
          </p:nvSpPr>
          <p:spPr>
            <a:xfrm>
              <a:off x="2898008" y="1830012"/>
              <a:ext cx="1690682" cy="647789"/>
            </a:xfrm>
            <a:prstGeom prst="parallelogram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>
                  <a:solidFill>
                    <a:srgbClr val="FFFFFF"/>
                  </a:solidFill>
                </a:rPr>
                <a:t>分组</a:t>
              </a:r>
              <a:endParaRPr lang="zh-CN" alt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004560" y="1892300"/>
            <a:ext cx="2547620" cy="3369945"/>
            <a:chOff x="9476" y="3605"/>
            <a:chExt cx="4012" cy="2742"/>
          </a:xfrm>
        </p:grpSpPr>
        <p:sp>
          <p:nvSpPr>
            <p:cNvPr id="27" name="矩形 26"/>
            <p:cNvSpPr/>
            <p:nvPr>
              <p:custDataLst>
                <p:tags r:id="rId11"/>
              </p:custDataLst>
            </p:nvPr>
          </p:nvSpPr>
          <p:spPr>
            <a:xfrm>
              <a:off x="9476" y="6129"/>
              <a:ext cx="4013" cy="2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50">
                <a:solidFill>
                  <a:srgbClr val="61972B"/>
                </a:solidFill>
              </a:endParaRPr>
            </a:p>
          </p:txBody>
        </p:sp>
        <p:sp>
          <p:nvSpPr>
            <p:cNvPr id="28" name="任意多边形 27"/>
            <p:cNvSpPr/>
            <p:nvPr>
              <p:custDataLst>
                <p:tags r:id="rId12"/>
              </p:custDataLst>
            </p:nvPr>
          </p:nvSpPr>
          <p:spPr>
            <a:xfrm>
              <a:off x="9476" y="3605"/>
              <a:ext cx="4013" cy="2681"/>
            </a:xfrm>
            <a:custGeom>
              <a:avLst/>
              <a:gdLst>
                <a:gd name="connsiteX0" fmla="*/ 0 w 3024000"/>
                <a:gd name="connsiteY0" fmla="*/ 0 h 1673225"/>
                <a:gd name="connsiteX1" fmla="*/ 3024000 w 3024000"/>
                <a:gd name="connsiteY1" fmla="*/ 0 h 1673225"/>
                <a:gd name="connsiteX2" fmla="*/ 3024000 w 3024000"/>
                <a:gd name="connsiteY2" fmla="*/ 1584325 h 1673225"/>
                <a:gd name="connsiteX3" fmla="*/ 1580797 w 3024000"/>
                <a:gd name="connsiteY3" fmla="*/ 1584325 h 1673225"/>
                <a:gd name="connsiteX4" fmla="*/ 1524000 w 3024000"/>
                <a:gd name="connsiteY4" fmla="*/ 1673225 h 1673225"/>
                <a:gd name="connsiteX5" fmla="*/ 1467203 w 3024000"/>
                <a:gd name="connsiteY5" fmla="*/ 1584325 h 1673225"/>
                <a:gd name="connsiteX6" fmla="*/ 0 w 3024000"/>
                <a:gd name="connsiteY6" fmla="*/ 1584325 h 167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4000" h="1673225">
                  <a:moveTo>
                    <a:pt x="0" y="0"/>
                  </a:moveTo>
                  <a:lnTo>
                    <a:pt x="3024000" y="0"/>
                  </a:lnTo>
                  <a:lnTo>
                    <a:pt x="3024000" y="1584325"/>
                  </a:lnTo>
                  <a:lnTo>
                    <a:pt x="1580797" y="1584325"/>
                  </a:lnTo>
                  <a:lnTo>
                    <a:pt x="1524000" y="1673225"/>
                  </a:lnTo>
                  <a:lnTo>
                    <a:pt x="1467203" y="1584325"/>
                  </a:lnTo>
                  <a:lnTo>
                    <a:pt x="0" y="158432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defRPr/>
              </a:pPr>
              <a:endParaRPr lang="da-DK" altLang="zh-CN" sz="1350" kern="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185535" y="1680210"/>
            <a:ext cx="2186305" cy="455295"/>
            <a:chOff x="2898008" y="1830012"/>
            <a:chExt cx="1690682" cy="647789"/>
          </a:xfrm>
        </p:grpSpPr>
        <p:sp>
          <p:nvSpPr>
            <p:cNvPr id="55" name="任意多边形 54"/>
            <p:cNvSpPr/>
            <p:nvPr>
              <p:custDataLst>
                <p:tags r:id="rId13"/>
              </p:custDataLst>
            </p:nvPr>
          </p:nvSpPr>
          <p:spPr>
            <a:xfrm>
              <a:off x="4501399" y="1830012"/>
              <a:ext cx="87291" cy="220524"/>
            </a:xfrm>
            <a:custGeom>
              <a:avLst/>
              <a:gdLst>
                <a:gd name="connsiteX0" fmla="*/ 59531 w 59531"/>
                <a:gd name="connsiteY0" fmla="*/ 0 h 152400"/>
                <a:gd name="connsiteX1" fmla="*/ 0 w 59531"/>
                <a:gd name="connsiteY1" fmla="*/ 152400 h 152400"/>
                <a:gd name="connsiteX2" fmla="*/ 54768 w 59531"/>
                <a:gd name="connsiteY2" fmla="*/ 142875 h 152400"/>
                <a:gd name="connsiteX3" fmla="*/ 59531 w 59531"/>
                <a:gd name="connsiteY3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31" h="152400">
                  <a:moveTo>
                    <a:pt x="59531" y="0"/>
                  </a:moveTo>
                  <a:lnTo>
                    <a:pt x="0" y="152400"/>
                  </a:lnTo>
                  <a:lnTo>
                    <a:pt x="54768" y="142875"/>
                  </a:lnTo>
                  <a:lnTo>
                    <a:pt x="59531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7500" lnSpcReduction="20000"/>
            </a:bodyPr>
            <a:lstStyle/>
            <a:p>
              <a:pPr algn="ctr">
                <a:defRPr/>
              </a:pPr>
              <a:endParaRPr lang="zh-CN" altLang="en-US" sz="1050"/>
            </a:p>
          </p:txBody>
        </p:sp>
        <p:sp>
          <p:nvSpPr>
            <p:cNvPr id="56" name="平行四边形 55"/>
            <p:cNvSpPr/>
            <p:nvPr>
              <p:custDataLst>
                <p:tags r:id="rId14"/>
              </p:custDataLst>
            </p:nvPr>
          </p:nvSpPr>
          <p:spPr>
            <a:xfrm>
              <a:off x="2898008" y="1830012"/>
              <a:ext cx="1690682" cy="647789"/>
            </a:xfrm>
            <a:prstGeom prst="parallelogram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dirty="0">
                  <a:solidFill>
                    <a:srgbClr val="FFFFFF"/>
                  </a:solidFill>
                </a:rPr>
                <a:t>分层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59" name="文本框 58"/>
          <p:cNvSpPr txBox="1"/>
          <p:nvPr>
            <p:custDataLst>
              <p:tags r:id="rId15"/>
            </p:custDataLst>
          </p:nvPr>
        </p:nvSpPr>
        <p:spPr>
          <a:xfrm>
            <a:off x="752475" y="2331720"/>
            <a:ext cx="2125980" cy="209804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l"/>
            <a:endParaRPr lang="da-DK" altLang="zh-CN" sz="2000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fontAlgn="auto">
              <a:lnSpc>
                <a:spcPct val="150000"/>
              </a:lnSpc>
            </a:pPr>
            <a:r>
              <a:rPr lang="da-DK" altLang="zh-CN" sz="24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升序、降序、直接拖动、按字母列表、手动设置</a:t>
            </a:r>
            <a:endParaRPr lang="da-DK" altLang="zh-CN" sz="2400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文本框 59"/>
          <p:cNvSpPr txBox="1"/>
          <p:nvPr>
            <p:custDataLst>
              <p:tags r:id="rId16"/>
            </p:custDataLst>
          </p:nvPr>
        </p:nvSpPr>
        <p:spPr>
          <a:xfrm>
            <a:off x="3481705" y="2612390"/>
            <a:ext cx="2125980" cy="1866265"/>
          </a:xfrm>
          <a:prstGeom prst="rect">
            <a:avLst/>
          </a:prstGeom>
          <a:noFill/>
        </p:spPr>
        <p:txBody>
          <a:bodyPr wrap="square" tIns="35100" bIns="35100" rtlCol="0" anchor="ctr" anchorCtr="0"/>
          <a:lstStyle/>
          <a:p>
            <a:pPr algn="l" fontAlgn="auto">
              <a:lnSpc>
                <a:spcPct val="150000"/>
              </a:lnSpc>
            </a:pPr>
            <a:r>
              <a:rPr lang="da-DK" altLang="zh-CN" sz="24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通过创建数集的方式，将这些小的值合并在一个组中显示。</a:t>
            </a:r>
            <a:endParaRPr lang="da-DK" altLang="zh-CN" sz="2400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" name="文本框 60"/>
          <p:cNvSpPr txBox="1"/>
          <p:nvPr>
            <p:custDataLst>
              <p:tags r:id="rId17"/>
            </p:custDataLst>
          </p:nvPr>
        </p:nvSpPr>
        <p:spPr>
          <a:xfrm>
            <a:off x="6184900" y="2075815"/>
            <a:ext cx="2313940" cy="2795270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pPr algn="l"/>
            <a:endParaRPr lang="da-DK" altLang="zh-CN" sz="1600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fontAlgn="auto">
              <a:lnSpc>
                <a:spcPct val="150000"/>
              </a:lnSpc>
            </a:pPr>
            <a:r>
              <a:rPr lang="da-DK" altLang="zh-CN" sz="24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多个层次的归并和数值汇总</a:t>
            </a:r>
            <a:endParaRPr lang="da-DK" altLang="zh-CN" sz="2400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文本框 40"/>
          <p:cNvSpPr txBox="1"/>
          <p:nvPr/>
        </p:nvSpPr>
        <p:spPr>
          <a:xfrm>
            <a:off x="405603" y="826085"/>
            <a:ext cx="31070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altLang="zh-CN" sz="2400" b="1" dirty="0">
                <a:solidFill>
                  <a:srgbClr val="3D89BC"/>
                </a:solidFill>
              </a:rPr>
              <a:t>7.5.2 Tableau的使用</a:t>
            </a:r>
            <a:endParaRPr altLang="zh-CN" sz="2400" b="1" dirty="0">
              <a:solidFill>
                <a:srgbClr val="3D89BC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24640" y="992761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文本框 10"/>
          <p:cNvSpPr txBox="1"/>
          <p:nvPr/>
        </p:nvSpPr>
        <p:spPr>
          <a:xfrm>
            <a:off x="624205" y="1128395"/>
            <a:ext cx="78403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3</a:t>
            </a:r>
            <a:r>
              <a:rPr lang="zh-CN" altLang="en-US" sz="2000"/>
              <a:t>.数据操作</a:t>
            </a:r>
            <a:endParaRPr lang="zh-CN" altLang="en-US" sz="2000"/>
          </a:p>
          <a:p>
            <a:endParaRPr lang="zh-CN" altLang="en-US" sz="2000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12407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100" b="1" spc="225" dirty="0">
                <a:solidFill>
                  <a:prstClr val="white"/>
                </a:solidFill>
                <a:sym typeface="+mn-ea"/>
              </a:rPr>
              <a:t>7.5 Tableau </a:t>
            </a:r>
            <a:endParaRPr lang="zh-CN" altLang="en-US" sz="2100" b="1" spc="225" dirty="0">
              <a:solidFill>
                <a:prstClr val="white"/>
              </a:solidFill>
            </a:endParaRPr>
          </a:p>
          <a:p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350" dirty="0">
                <a:solidFill>
                  <a:prstClr val="white"/>
                </a:solidFill>
                <a:sym typeface="+mn-ea"/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44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6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7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1" name="组合 10"/>
          <p:cNvGrpSpPr/>
          <p:nvPr>
            <p:custDataLst>
              <p:tags r:id="rId3"/>
            </p:custDataLst>
          </p:nvPr>
        </p:nvGrpSpPr>
        <p:grpSpPr>
          <a:xfrm>
            <a:off x="855430" y="1671564"/>
            <a:ext cx="3246120" cy="1600835"/>
            <a:chOff x="1143715" y="2718917"/>
            <a:chExt cx="3246120" cy="1600835"/>
          </a:xfrm>
        </p:grpSpPr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248490" y="2903536"/>
              <a:ext cx="547687" cy="5667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sym typeface="Arial" panose="020B0604020202020204" pitchFamily="34" charset="0"/>
                </a:rPr>
                <a:t>01</a:t>
              </a:r>
              <a:endParaRPr lang="zh-CN" altLang="en-US" dirty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5" name="任意多边形 14"/>
            <p:cNvSpPr/>
            <p:nvPr>
              <p:custDataLst>
                <p:tags r:id="rId5"/>
              </p:custDataLst>
            </p:nvPr>
          </p:nvSpPr>
          <p:spPr>
            <a:xfrm>
              <a:off x="1143715" y="2795117"/>
              <a:ext cx="757237" cy="783577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39" name="文本框 38"/>
            <p:cNvSpPr txBox="1"/>
            <p:nvPr>
              <p:custDataLst>
                <p:tags r:id="rId6"/>
              </p:custDataLst>
            </p:nvPr>
          </p:nvSpPr>
          <p:spPr>
            <a:xfrm>
              <a:off x="2043828" y="2718917"/>
              <a:ext cx="2345872" cy="38332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r>
                <a:rPr lang="zh-CN" altLang="en-US" sz="2000" dirty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（1）聚合函数</a:t>
              </a:r>
              <a:endParaRPr lang="zh-CN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7"/>
              </p:custDataLst>
            </p:nvPr>
          </p:nvSpPr>
          <p:spPr>
            <a:xfrm>
              <a:off x="2044145" y="3120872"/>
              <a:ext cx="2345690" cy="119888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fontAlgn="auto">
                <a:lnSpc>
                  <a:spcPct val="20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包括求和用的SUM函数、统计个数的COUNT函数。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>
            <p:custDataLst>
              <p:tags r:id="rId8"/>
            </p:custDataLst>
          </p:nvPr>
        </p:nvGrpSpPr>
        <p:grpSpPr>
          <a:xfrm>
            <a:off x="4487686" y="1671564"/>
            <a:ext cx="3484245" cy="1354154"/>
            <a:chOff x="4767716" y="2718917"/>
            <a:chExt cx="3484245" cy="1354154"/>
          </a:xfrm>
        </p:grpSpPr>
        <p:sp>
          <p:nvSpPr>
            <p:cNvPr id="17" name="矩形 16"/>
            <p:cNvSpPr/>
            <p:nvPr>
              <p:custDataLst>
                <p:tags r:id="rId9"/>
              </p:custDataLst>
            </p:nvPr>
          </p:nvSpPr>
          <p:spPr>
            <a:xfrm>
              <a:off x="4872491" y="2903536"/>
              <a:ext cx="547687" cy="5667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sym typeface="Arial" panose="020B0604020202020204" pitchFamily="34" charset="0"/>
                </a:rPr>
                <a:t>02</a:t>
              </a:r>
              <a:endParaRPr lang="zh-CN" altLang="en-US" dirty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9" name="任意多边形 18"/>
            <p:cNvSpPr/>
            <p:nvPr>
              <p:custDataLst>
                <p:tags r:id="rId10"/>
              </p:custDataLst>
            </p:nvPr>
          </p:nvSpPr>
          <p:spPr>
            <a:xfrm>
              <a:off x="4767716" y="2795117"/>
              <a:ext cx="757237" cy="783577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11"/>
              </p:custDataLst>
            </p:nvPr>
          </p:nvSpPr>
          <p:spPr>
            <a:xfrm>
              <a:off x="5668146" y="2718917"/>
              <a:ext cx="2583815" cy="38354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r>
                <a:rPr lang="zh-CN" altLang="en-US" sz="2000" dirty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（2）日期函数</a:t>
              </a:r>
              <a:endParaRPr lang="zh-CN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12"/>
              </p:custDataLst>
            </p:nvPr>
          </p:nvSpPr>
          <p:spPr>
            <a:xfrm>
              <a:off x="5667829" y="3121177"/>
              <a:ext cx="2345872" cy="95189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包括表达日期之差的DAREDIFF函数、DATEADD函数、DATENAME函数、YEAR函数、DAY函数等。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>
            <p:custDataLst>
              <p:tags r:id="rId13"/>
            </p:custDataLst>
          </p:nvPr>
        </p:nvGrpSpPr>
        <p:grpSpPr>
          <a:xfrm>
            <a:off x="2576280" y="3995664"/>
            <a:ext cx="3246120" cy="2196091"/>
            <a:chOff x="1143715" y="4408017"/>
            <a:chExt cx="3246120" cy="2127885"/>
          </a:xfrm>
        </p:grpSpPr>
        <p:sp>
          <p:nvSpPr>
            <p:cNvPr id="28" name="矩形 27"/>
            <p:cNvSpPr/>
            <p:nvPr>
              <p:custDataLst>
                <p:tags r:id="rId14"/>
              </p:custDataLst>
            </p:nvPr>
          </p:nvSpPr>
          <p:spPr>
            <a:xfrm>
              <a:off x="1248490" y="4560251"/>
              <a:ext cx="547687" cy="5667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sym typeface="Arial" panose="020B0604020202020204" pitchFamily="34" charset="0"/>
                </a:rPr>
                <a:t>03</a:t>
              </a:r>
              <a:endParaRPr lang="zh-CN" altLang="en-US" dirty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1" name="任意多边形 40"/>
            <p:cNvSpPr/>
            <p:nvPr>
              <p:custDataLst>
                <p:tags r:id="rId15"/>
              </p:custDataLst>
            </p:nvPr>
          </p:nvSpPr>
          <p:spPr>
            <a:xfrm>
              <a:off x="1143715" y="4451832"/>
              <a:ext cx="757237" cy="783577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42" name="文本框 41"/>
            <p:cNvSpPr txBox="1"/>
            <p:nvPr>
              <p:custDataLst>
                <p:tags r:id="rId16"/>
              </p:custDataLst>
            </p:nvPr>
          </p:nvSpPr>
          <p:spPr>
            <a:xfrm>
              <a:off x="2043828" y="4408017"/>
              <a:ext cx="2345872" cy="38332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r>
                <a:rPr sz="2000" dirty="0">
                  <a:solidFill>
                    <a:schemeClr val="accent2">
                      <a:lumMod val="75000"/>
                    </a:schemeClr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（3）逻辑函数</a:t>
              </a:r>
              <a:endParaRPr sz="20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54" name="文本框 53"/>
            <p:cNvSpPr txBox="1"/>
            <p:nvPr>
              <p:custDataLst>
                <p:tags r:id="rId17"/>
              </p:custDataLst>
            </p:nvPr>
          </p:nvSpPr>
          <p:spPr>
            <a:xfrm>
              <a:off x="2044145" y="4809972"/>
              <a:ext cx="2345690" cy="172593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fontAlgn="auto">
                <a:lnSpc>
                  <a:spcPct val="20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逻辑判断的IF函数等。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442595" y="796925"/>
            <a:ext cx="401510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altLang="zh-CN" sz="2400" b="1" dirty="0">
                <a:solidFill>
                  <a:srgbClr val="3D89BC"/>
                </a:solidFill>
                <a:sym typeface="+mn-ea"/>
              </a:rPr>
              <a:t>7.5.2 Tableau的使用</a:t>
            </a:r>
            <a:endParaRPr altLang="zh-CN" sz="2400" b="1" dirty="0">
              <a:solidFill>
                <a:srgbClr val="3D89BC"/>
              </a:solidFill>
              <a:sym typeface="+mn-ea"/>
            </a:endParaRPr>
          </a:p>
          <a:p>
            <a:r>
              <a:rPr lang="en-US" altLang="zh-CN" sz="1600">
                <a:sym typeface="+mn-ea"/>
              </a:rPr>
              <a:t>   </a:t>
            </a:r>
            <a:r>
              <a:rPr lang="en-US" altLang="zh-CN" sz="2000">
                <a:sym typeface="+mn-ea"/>
              </a:rPr>
              <a:t>   </a:t>
            </a:r>
            <a:r>
              <a:rPr sz="2000">
                <a:sym typeface="+mn-ea"/>
              </a:rPr>
              <a:t>4.主要功能函数</a:t>
            </a:r>
            <a:endParaRPr sz="2000">
              <a:sym typeface="+mn-ea"/>
            </a:endParaRPr>
          </a:p>
          <a:p>
            <a:endParaRPr lang="zh-CN" altLang="en-US" sz="1600" b="1">
              <a:solidFill>
                <a:srgbClr val="3D89BC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80520" y="968631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12407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7.5 Tableau 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7" name="文本框 40"/>
          <p:cNvSpPr txBox="1"/>
          <p:nvPr/>
        </p:nvSpPr>
        <p:spPr>
          <a:xfrm>
            <a:off x="405603" y="826085"/>
            <a:ext cx="43262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altLang="zh-CN" sz="2400" b="1" dirty="0">
                <a:solidFill>
                  <a:srgbClr val="3D89BC"/>
                </a:solidFill>
              </a:rPr>
              <a:t>7.5.3 Tableau数据可视化实例</a:t>
            </a:r>
            <a:endParaRPr altLang="zh-CN" sz="2400" b="1" dirty="0">
              <a:solidFill>
                <a:srgbClr val="3D89BC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24640" y="992761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文本框 10"/>
          <p:cNvSpPr txBox="1"/>
          <p:nvPr/>
        </p:nvSpPr>
        <p:spPr>
          <a:xfrm>
            <a:off x="739140" y="1259205"/>
            <a:ext cx="78403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3D89BC"/>
                </a:solidFill>
              </a:rPr>
              <a:t>1.数据连接</a:t>
            </a:r>
            <a:endParaRPr lang="en-US" altLang="zh-CN" sz="2000" b="1" dirty="0">
              <a:solidFill>
                <a:srgbClr val="3D89BC"/>
              </a:solidFill>
            </a:endParaRPr>
          </a:p>
          <a:p>
            <a:r>
              <a:rPr lang="zh-CN" altLang="en-US" sz="2000"/>
              <a:t>通过文件数据源把数据源“成绩数据.xlsx”导入到Tableau中</a:t>
            </a:r>
            <a:endParaRPr lang="zh-CN" altLang="en-US" sz="2000"/>
          </a:p>
        </p:txBody>
      </p:sp>
      <p:pic>
        <p:nvPicPr>
          <p:cNvPr id="191" name="图片 14" descr="说明: 捕获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05" y="2023110"/>
            <a:ext cx="4000500" cy="258953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1073785" y="4809490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127000"/>
            <a:r>
              <a:rPr lang="zh-CN" altLang="en-US" sz="2000" b="0"/>
              <a:t>数据导入到Tableau界面</a:t>
            </a:r>
            <a:endParaRPr lang="zh-CN" altLang="en-US" sz="2000" b="0"/>
          </a:p>
        </p:txBody>
      </p:sp>
      <p:sp>
        <p:nvSpPr>
          <p:cNvPr id="12" name="文本框 11"/>
          <p:cNvSpPr txBox="1"/>
          <p:nvPr/>
        </p:nvSpPr>
        <p:spPr>
          <a:xfrm>
            <a:off x="5215255" y="2253615"/>
            <a:ext cx="291846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127000"/>
            <a:r>
              <a:rPr lang="zh-CN" altLang="en-US" sz="2000" b="0"/>
              <a:t>点击“工作表1”，在左侧的纬度及度量区可以看到所有指标</a:t>
            </a:r>
            <a:endParaRPr lang="zh-CN" altLang="en-US" sz="2000" b="0"/>
          </a:p>
        </p:txBody>
      </p:sp>
      <p:sp>
        <p:nvSpPr>
          <p:cNvPr id="13" name="右箭头 12"/>
          <p:cNvSpPr/>
          <p:nvPr/>
        </p:nvSpPr>
        <p:spPr>
          <a:xfrm>
            <a:off x="4729480" y="2633980"/>
            <a:ext cx="485775" cy="295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>
            <a:off x="6524625" y="3180080"/>
            <a:ext cx="238125" cy="276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2" name="图片 9" descr="说明: 捕获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8845" y="3525520"/>
            <a:ext cx="3456305" cy="22434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12407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7.5 Tableau 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31739" y="6277321"/>
            <a:ext cx="37084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>
            <a:hlinkClick r:id="" action="ppaction://hlinkshowjump?jump=previousslide"/>
          </p:cNvPr>
          <p:cNvSpPr txBox="1"/>
          <p:nvPr/>
        </p:nvSpPr>
        <p:spPr>
          <a:xfrm>
            <a:off x="2397205" y="62329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7" name="文本框 40"/>
          <p:cNvSpPr txBox="1"/>
          <p:nvPr/>
        </p:nvSpPr>
        <p:spPr>
          <a:xfrm>
            <a:off x="405603" y="826085"/>
            <a:ext cx="43262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altLang="zh-CN" sz="2400" b="1" dirty="0">
                <a:solidFill>
                  <a:srgbClr val="3D89BC"/>
                </a:solidFill>
              </a:rPr>
              <a:t>7.5.3 Tableau数据可视化实例</a:t>
            </a:r>
            <a:endParaRPr altLang="zh-CN" sz="2400" b="1" dirty="0">
              <a:solidFill>
                <a:srgbClr val="3D89BC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24640" y="992761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文本框 10"/>
          <p:cNvSpPr txBox="1"/>
          <p:nvPr/>
        </p:nvSpPr>
        <p:spPr>
          <a:xfrm>
            <a:off x="705485" y="1194435"/>
            <a:ext cx="784034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3D89BC"/>
                </a:solidFill>
              </a:rPr>
              <a:t>2.制作图表</a:t>
            </a:r>
            <a:endParaRPr lang="en-US" altLang="zh-CN" sz="2000" b="1" dirty="0">
              <a:solidFill>
                <a:srgbClr val="3D89BC"/>
              </a:solidFill>
            </a:endParaRPr>
          </a:p>
          <a:p>
            <a:r>
              <a:rPr lang="zh-CN" altLang="en-US" sz="2000" dirty="0"/>
              <a:t>（1）将成绩和学号分别拖成行和列，自动生成条形图，并可对颜色及标签等进行设置</a:t>
            </a:r>
            <a:endParaRPr lang="zh-CN" altLang="en-US" sz="2000" dirty="0"/>
          </a:p>
          <a:p>
            <a:r>
              <a:rPr lang="zh-CN" altLang="en-US" sz="2000" dirty="0">
                <a:sym typeface="+mn-ea"/>
              </a:rPr>
              <a:t>（2）若在条形图中无法满足，可以在“智能显示”中选择相应的图表进行绘制，可以通过“编辑颜色”窗口，改变颜色及数据的对应关系</a:t>
            </a:r>
            <a:endParaRPr lang="zh-CN" altLang="en-US" sz="2000" dirty="0">
              <a:sym typeface="+mn-ea"/>
            </a:endParaRPr>
          </a:p>
          <a:p>
            <a:r>
              <a:rPr lang="zh-CN" altLang="en-US" sz="2000" dirty="0">
                <a:sym typeface="+mn-ea"/>
              </a:rPr>
              <a:t>（3）在考虑到多门课成绩的情况下，可将成绩一起拖到</a:t>
            </a:r>
            <a:r>
              <a:rPr lang="en-US" altLang="zh-CN" sz="2000" dirty="0">
                <a:sym typeface="+mn-ea"/>
              </a:rPr>
              <a:t>“</a:t>
            </a:r>
            <a:r>
              <a:rPr lang="zh-CN" altLang="en-US" sz="2000" dirty="0">
                <a:sym typeface="+mn-ea"/>
              </a:rPr>
              <a:t>行</a:t>
            </a:r>
            <a:r>
              <a:rPr lang="en-US" altLang="zh-CN" sz="2000" dirty="0">
                <a:sym typeface="+mn-ea"/>
              </a:rPr>
              <a:t>”</a:t>
            </a:r>
            <a:r>
              <a:rPr lang="zh-CN" altLang="en-US" sz="2000" dirty="0">
                <a:sym typeface="+mn-ea"/>
              </a:rPr>
              <a:t>中，若想对每个人的多门成绩进行比较，则可在“智能显示”中，选择“并排条”，以增强对比度</a:t>
            </a:r>
            <a:endParaRPr lang="zh-CN" altLang="en-US" sz="2000" dirty="0">
              <a:sym typeface="+mn-ea"/>
            </a:endParaRPr>
          </a:p>
          <a:p>
            <a:r>
              <a:rPr lang="zh-CN" altLang="en-US" sz="2000" dirty="0">
                <a:sym typeface="+mn-ea"/>
              </a:rPr>
              <a:t>（</a:t>
            </a:r>
            <a:r>
              <a:rPr lang="en-US" altLang="zh-CN" sz="2000" dirty="0">
                <a:sym typeface="+mn-ea"/>
              </a:rPr>
              <a:t>4</a:t>
            </a:r>
            <a:r>
              <a:rPr lang="zh-CN" altLang="en-US" sz="2000" dirty="0">
                <a:sym typeface="+mn-ea"/>
              </a:rPr>
              <a:t>）</a:t>
            </a:r>
            <a:r>
              <a:rPr sz="2000" dirty="0" err="1">
                <a:sym typeface="+mn-ea"/>
              </a:rPr>
              <a:t>若需要对成绩按班级进行统计分析，可以简单的将“行政班级”拖动到列中，此时，系统将按照班级统计三门课程的成绩，并对比分析</a:t>
            </a:r>
            <a:endParaRPr sz="2000" dirty="0">
              <a:sym typeface="+mn-ea"/>
            </a:endParaRPr>
          </a:p>
          <a:p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</p:txBody>
      </p:sp>
      <p:sp>
        <p:nvSpPr>
          <p:cNvPr id="2" name="矩形 1"/>
          <p:cNvSpPr/>
          <p:nvPr/>
        </p:nvSpPr>
        <p:spPr>
          <a:xfrm>
            <a:off x="1905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矩形 645"/>
          <p:cNvSpPr/>
          <p:nvPr/>
        </p:nvSpPr>
        <p:spPr>
          <a:xfrm>
            <a:off x="-14288" y="-22224"/>
            <a:ext cx="9169004" cy="68802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78" name="图片 677"/>
          <p:cNvPicPr>
            <a:picLocks noChangeAspect="1"/>
          </p:cNvPicPr>
          <p:nvPr/>
        </p:nvPicPr>
        <p:blipFill rotWithShape="1">
          <a:blip r:embed="rId1"/>
          <a:srcRect l="19090" t="21720" r="16280" b="22029"/>
          <a:stretch>
            <a:fillRect/>
          </a:stretch>
        </p:blipFill>
        <p:spPr>
          <a:xfrm>
            <a:off x="-38100" y="-22225"/>
            <a:ext cx="9201150" cy="682942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7892" y="1458882"/>
            <a:ext cx="7961879" cy="1751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．Power Map 提供哪些图表来显示数据？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19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2．Processing 应用程序的结构主要包括哪两个部分？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19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3．NodeXL 的基础数据包括哪些？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19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4．ECharts 中一个完整的图表包括哪些基本组件？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19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5．Tableau 如何从数据源获取数据？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7892" y="545960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96C527"/>
                </a:solidFill>
              </a:rPr>
              <a:t>习题：</a:t>
            </a:r>
            <a:endParaRPr lang="zh-CN" altLang="en-US" sz="3600" b="1" dirty="0">
              <a:solidFill>
                <a:srgbClr val="96C527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16473" y="1195912"/>
            <a:ext cx="1523494" cy="0"/>
          </a:xfrm>
          <a:prstGeom prst="line">
            <a:avLst/>
          </a:prstGeom>
          <a:ln>
            <a:solidFill>
              <a:srgbClr val="96C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DeepRack\deepracklogin.jpg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62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60data\重要数据\我的文档\Tencent Files\532017450\FileRecv\首页-终止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9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222" y="681335"/>
            <a:ext cx="3454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人工智能实验平台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——一站式的人工智能实验平台</a:t>
            </a:r>
            <a:endParaRPr lang="zh-CN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5379" y="681335"/>
            <a:ext cx="3012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DeepRack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深度学习一体</a:t>
            </a:r>
            <a:r>
              <a:rPr lang="zh-CN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机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开箱即用的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科研平台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4057" y="5878342"/>
            <a:ext cx="56749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BDRack大数据实验平台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一站式的大数据实训平台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图片 1" descr="大数据实验一体机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350" y="2998470"/>
            <a:ext cx="4844381" cy="2880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2434278" y="1390754"/>
            <a:ext cx="2050561" cy="2056110"/>
            <a:chOff x="4041594" y="1614897"/>
            <a:chExt cx="2050561" cy="20561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80" y="1614897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7" name="矩形 26"/>
            <p:cNvSpPr/>
            <p:nvPr/>
          </p:nvSpPr>
          <p:spPr>
            <a:xfrm>
              <a:off x="4084319" y="3267893"/>
              <a:ext cx="2007836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391079" y="289355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云计算头条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41594" y="3313913"/>
              <a:ext cx="2050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chinacloudnj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74081" y="1397761"/>
            <a:ext cx="2037866" cy="2049103"/>
            <a:chOff x="582149" y="3930501"/>
            <a:chExt cx="2037866" cy="204910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27" y="3930501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5" name="矩形 24"/>
            <p:cNvSpPr/>
            <p:nvPr/>
          </p:nvSpPr>
          <p:spPr>
            <a:xfrm>
              <a:off x="606863" y="5576490"/>
              <a:ext cx="1952625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72338" y="5202565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中国大数据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82149" y="5622510"/>
              <a:ext cx="20378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信号：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cstorbigdata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8986" y="1385044"/>
            <a:ext cx="1731564" cy="2061820"/>
            <a:chOff x="678693" y="1566220"/>
            <a:chExt cx="1731564" cy="20618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03" y="1566220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4" name="矩形 23"/>
            <p:cNvSpPr/>
            <p:nvPr/>
          </p:nvSpPr>
          <p:spPr>
            <a:xfrm>
              <a:off x="699619" y="3224926"/>
              <a:ext cx="1649882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3104" y="282624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刘鹏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看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未来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78693" y="3274617"/>
              <a:ext cx="17315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prstClr val="white"/>
                  </a:solidFill>
                </a:rPr>
                <a:t>微信号：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lpoutlook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8871" y="3989955"/>
            <a:ext cx="2031325" cy="2041535"/>
            <a:chOff x="4047675" y="4206434"/>
            <a:chExt cx="2031325" cy="20415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79" y="4206434"/>
              <a:ext cx="1250812" cy="125081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6" name="矩形 25"/>
            <p:cNvSpPr/>
            <p:nvPr/>
          </p:nvSpPr>
          <p:spPr>
            <a:xfrm>
              <a:off x="4216437" y="584485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047675" y="5458884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数据订阅号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27051" y="5893463"/>
              <a:ext cx="1672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cStor_cn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74106" y="191183"/>
            <a:ext cx="23164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云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创公众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号推荐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087659" y="1397167"/>
            <a:ext cx="1755613" cy="2048632"/>
            <a:chOff x="7087659" y="1397167"/>
            <a:chExt cx="1755613" cy="2048632"/>
          </a:xfrm>
        </p:grpSpPr>
        <p:pic>
          <p:nvPicPr>
            <p:cNvPr id="2" name="Picture 2" descr="F:\微信\APP二维码\qrcode_for_gh_cc7b2f1bbc38_43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291" y="1397167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矩形 45"/>
            <p:cNvSpPr/>
            <p:nvPr/>
          </p:nvSpPr>
          <p:spPr>
            <a:xfrm>
              <a:off x="7087659" y="304268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文本框 13"/>
            <p:cNvSpPr txBox="1"/>
            <p:nvPr/>
          </p:nvSpPr>
          <p:spPr>
            <a:xfrm>
              <a:off x="7205593" y="265671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深度学习世界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48" name="文本框 19"/>
            <p:cNvSpPr txBox="1"/>
            <p:nvPr/>
          </p:nvSpPr>
          <p:spPr>
            <a:xfrm>
              <a:off x="7098273" y="3091293"/>
              <a:ext cx="1682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dl-world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66912" y="3989955"/>
            <a:ext cx="2031325" cy="2048632"/>
            <a:chOff x="3666912" y="3989955"/>
            <a:chExt cx="2031325" cy="2048632"/>
          </a:xfrm>
        </p:grpSpPr>
        <p:pic>
          <p:nvPicPr>
            <p:cNvPr id="10" name="Picture 3" descr="F:\微信\APP二维码\服务号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604" y="3989955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矩形 48"/>
            <p:cNvSpPr/>
            <p:nvPr/>
          </p:nvSpPr>
          <p:spPr>
            <a:xfrm>
              <a:off x="3824920" y="5635473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文本框 13"/>
            <p:cNvSpPr txBox="1"/>
            <p:nvPr/>
          </p:nvSpPr>
          <p:spPr>
            <a:xfrm>
              <a:off x="3666912" y="5249502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数据服务号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1" name="文本框 19"/>
            <p:cNvSpPr txBox="1"/>
            <p:nvPr/>
          </p:nvSpPr>
          <p:spPr>
            <a:xfrm>
              <a:off x="3835534" y="5684081"/>
              <a:ext cx="1588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cstorfw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10994" y="3989955"/>
            <a:ext cx="2492990" cy="2048632"/>
            <a:chOff x="6210994" y="3989955"/>
            <a:chExt cx="2492990" cy="2048632"/>
          </a:xfrm>
        </p:grpSpPr>
        <p:sp>
          <p:nvSpPr>
            <p:cNvPr id="53" name="文本框 13"/>
            <p:cNvSpPr txBox="1"/>
            <p:nvPr/>
          </p:nvSpPr>
          <p:spPr>
            <a:xfrm>
              <a:off x="6210994" y="5249502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高校大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与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人工智能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553804" y="3989955"/>
              <a:ext cx="1755613" cy="2048632"/>
              <a:chOff x="6553804" y="3989955"/>
              <a:chExt cx="1755613" cy="2048632"/>
            </a:xfrm>
          </p:grpSpPr>
          <p:pic>
            <p:nvPicPr>
              <p:cNvPr id="11" name="Picture 4" descr="F:\微信\APP二维码\qrcode_for_gh_36578c7d93ba_860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1947" y="3989955"/>
                <a:ext cx="1239328" cy="1239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矩形 51"/>
              <p:cNvSpPr/>
              <p:nvPr/>
            </p:nvSpPr>
            <p:spPr>
              <a:xfrm>
                <a:off x="6553804" y="5635473"/>
                <a:ext cx="1755613" cy="4031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文本框 19"/>
              <p:cNvSpPr txBox="1"/>
              <p:nvPr/>
            </p:nvSpPr>
            <p:spPr>
              <a:xfrm>
                <a:off x="6564418" y="5684081"/>
                <a:ext cx="15969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prstClr val="white"/>
                    </a:solidFill>
                  </a:rPr>
                  <a:t>微信号</a:t>
                </a:r>
                <a:r>
                  <a:rPr lang="zh-CN" altLang="en-US" sz="1400" dirty="0" smtClean="0">
                    <a:solidFill>
                      <a:prstClr val="white"/>
                    </a:solidFill>
                  </a:rPr>
                  <a:t>：</a:t>
                </a:r>
                <a:r>
                  <a:rPr lang="en-US" altLang="zh-CN" sz="1400" dirty="0" err="1" smtClean="0">
                    <a:solidFill>
                      <a:prstClr val="white"/>
                    </a:solidFill>
                  </a:rPr>
                  <a:t>data_AI</a:t>
                </a:r>
                <a:endParaRPr lang="zh-CN" altLang="en-US" sz="1400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75549" y="184284"/>
            <a:ext cx="203136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</a:t>
            </a:r>
            <a:r>
              <a:rPr lang="en-US" altLang="zh-CN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6762" y="1145478"/>
            <a:ext cx="2303744" cy="4112860"/>
            <a:chOff x="97237" y="1145478"/>
            <a:chExt cx="2303744" cy="411286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237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F:\微信\APP二维码\我的PM2.5--已测试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88" y="1943233"/>
              <a:ext cx="1257537" cy="125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文本框 18"/>
            <p:cNvSpPr txBox="1"/>
            <p:nvPr/>
          </p:nvSpPr>
          <p:spPr>
            <a:xfrm>
              <a:off x="611805" y="3338868"/>
              <a:ext cx="12538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</a:t>
              </a:r>
              <a:r>
                <a:rPr lang="en-US" altLang="zh-CN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PM2.5</a:t>
              </a:r>
              <a:endPara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0663" y="3732155"/>
              <a:ext cx="141577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随时随地准确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查看身边的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PM2.5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值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93986" y="1145478"/>
            <a:ext cx="2303744" cy="4112860"/>
            <a:chOff x="2293986" y="1145478"/>
            <a:chExt cx="2303744" cy="4112860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9398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F:\微信\APP二维码\同声译-已测试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312" y="1940747"/>
              <a:ext cx="1260023" cy="1260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文本框 18"/>
            <p:cNvSpPr txBox="1"/>
            <p:nvPr/>
          </p:nvSpPr>
          <p:spPr>
            <a:xfrm>
              <a:off x="3048916" y="3347494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同声译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767437" y="3732155"/>
              <a:ext cx="14510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26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种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语言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互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译的实时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翻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译软件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691416" y="1145478"/>
            <a:ext cx="2303744" cy="4112860"/>
            <a:chOff x="6691416" y="1145478"/>
            <a:chExt cx="2303744" cy="4112860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9141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F:\微信\APP二维码\科技头条Android版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324" y="1943233"/>
              <a:ext cx="1294820" cy="1294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文本框 18"/>
            <p:cNvSpPr txBox="1"/>
            <p:nvPr/>
          </p:nvSpPr>
          <p:spPr>
            <a:xfrm>
              <a:off x="7446450" y="3374551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科技头条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212224" y="3855265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汇聚前沿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资讯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的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科技情报站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85142" y="1145478"/>
            <a:ext cx="2303744" cy="4112860"/>
            <a:chOff x="4485142" y="1145478"/>
            <a:chExt cx="2303744" cy="411286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5142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F:\微信\APP二维码\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365" y="1929395"/>
              <a:ext cx="1285211" cy="128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文本框 18"/>
            <p:cNvSpPr txBox="1"/>
            <p:nvPr/>
          </p:nvSpPr>
          <p:spPr>
            <a:xfrm>
              <a:off x="5200146" y="334766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我的南京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66491" y="3732155"/>
              <a:ext cx="16209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云创大数据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为路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况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应用提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供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技术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462133" y="4933111"/>
            <a:ext cx="1563506" cy="641625"/>
            <a:chOff x="5462133" y="4933111"/>
            <a:chExt cx="1563506" cy="641625"/>
          </a:xfrm>
        </p:grpSpPr>
        <p:sp>
          <p:nvSpPr>
            <p:cNvPr id="29" name="矩形 28"/>
            <p:cNvSpPr/>
            <p:nvPr/>
          </p:nvSpPr>
          <p:spPr>
            <a:xfrm>
              <a:off x="5462338" y="4933111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8" name="Picture 14" descr="F:\logo\中国智能硬件logo-01.png">
              <a:hlinkClick r:id="rId1"/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133" y="5038052"/>
              <a:ext cx="1562412" cy="475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420161" y="4933025"/>
            <a:ext cx="1565587" cy="641625"/>
            <a:chOff x="422066" y="4933025"/>
            <a:chExt cx="1565587" cy="641625"/>
          </a:xfrm>
        </p:grpSpPr>
        <p:sp>
          <p:nvSpPr>
            <p:cNvPr id="3" name="矩形 2"/>
            <p:cNvSpPr/>
            <p:nvPr/>
          </p:nvSpPr>
          <p:spPr>
            <a:xfrm>
              <a:off x="422066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9" name="Picture 15" descr="F:\logo\chinacloud_logo-01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41" y="5037800"/>
              <a:ext cx="1562412" cy="47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7138738" y="5702714"/>
            <a:ext cx="1563301" cy="641625"/>
            <a:chOff x="7138738" y="5702714"/>
            <a:chExt cx="1563301" cy="641625"/>
          </a:xfrm>
        </p:grpSpPr>
        <p:sp>
          <p:nvSpPr>
            <p:cNvPr id="35" name="矩形 34"/>
            <p:cNvSpPr/>
            <p:nvPr/>
          </p:nvSpPr>
          <p:spPr>
            <a:xfrm>
              <a:off x="713873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0" name="Picture 16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8823" y="5785510"/>
              <a:ext cx="1562412" cy="475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5462338" y="5702800"/>
            <a:ext cx="1563436" cy="641625"/>
            <a:chOff x="5462338" y="5702800"/>
            <a:chExt cx="1563436" cy="641625"/>
          </a:xfrm>
        </p:grpSpPr>
        <p:sp>
          <p:nvSpPr>
            <p:cNvPr id="34" name="矩形 33"/>
            <p:cNvSpPr/>
            <p:nvPr/>
          </p:nvSpPr>
          <p:spPr>
            <a:xfrm>
              <a:off x="5462338" y="5702800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1" name="Picture 17" descr="F:\logo\机器人-01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362" y="5753759"/>
              <a:ext cx="1562412" cy="540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2101918" y="5702714"/>
            <a:ext cx="1563681" cy="641625"/>
            <a:chOff x="2101918" y="5702714"/>
            <a:chExt cx="1563681" cy="641625"/>
          </a:xfrm>
        </p:grpSpPr>
        <p:sp>
          <p:nvSpPr>
            <p:cNvPr id="32" name="矩形 31"/>
            <p:cNvSpPr/>
            <p:nvPr/>
          </p:nvSpPr>
          <p:spPr>
            <a:xfrm>
              <a:off x="21019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2" name="Picture 18" descr="F:\logo\深度学习世界-01.pn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187" y="5792884"/>
              <a:ext cx="1562412" cy="460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7138738" y="4933025"/>
            <a:ext cx="1563301" cy="641625"/>
            <a:chOff x="7138738" y="4933025"/>
            <a:chExt cx="1563301" cy="641625"/>
          </a:xfrm>
        </p:grpSpPr>
        <p:sp>
          <p:nvSpPr>
            <p:cNvPr id="30" name="矩形 29"/>
            <p:cNvSpPr/>
            <p:nvPr/>
          </p:nvSpPr>
          <p:spPr>
            <a:xfrm>
              <a:off x="713873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3" name="Picture 19" descr="F:\logo\中国PM25logo-01.pn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738" y="4994913"/>
              <a:ext cx="1563301" cy="55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3798482" y="5702714"/>
            <a:ext cx="1563301" cy="641625"/>
            <a:chOff x="3778318" y="5702714"/>
            <a:chExt cx="1563301" cy="641625"/>
          </a:xfrm>
        </p:grpSpPr>
        <p:sp>
          <p:nvSpPr>
            <p:cNvPr id="33" name="矩形 32"/>
            <p:cNvSpPr/>
            <p:nvPr/>
          </p:nvSpPr>
          <p:spPr>
            <a:xfrm>
              <a:off x="37783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4" name="Picture 20" descr="F:\logo\中国存储-01.pn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341" y="5785417"/>
              <a:ext cx="1562412" cy="537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2101918" y="4933025"/>
            <a:ext cx="1563360" cy="641625"/>
            <a:chOff x="2101918" y="4933025"/>
            <a:chExt cx="1563360" cy="641625"/>
          </a:xfrm>
        </p:grpSpPr>
        <p:sp>
          <p:nvSpPr>
            <p:cNvPr id="27" name="矩形 26"/>
            <p:cNvSpPr/>
            <p:nvPr/>
          </p:nvSpPr>
          <p:spPr>
            <a:xfrm>
              <a:off x="21019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5" name="Picture 21" descr="F:\logo\中国大数据LOGO-01.png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66" y="4954959"/>
              <a:ext cx="1562412" cy="55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3768793" y="4933025"/>
            <a:ext cx="1572826" cy="641625"/>
            <a:chOff x="3768793" y="4933025"/>
            <a:chExt cx="1572826" cy="641625"/>
          </a:xfrm>
        </p:grpSpPr>
        <p:sp>
          <p:nvSpPr>
            <p:cNvPr id="28" name="矩形 27"/>
            <p:cNvSpPr/>
            <p:nvPr/>
          </p:nvSpPr>
          <p:spPr>
            <a:xfrm>
              <a:off x="37783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6" name="Picture 22" descr="F:\logo\中国物联网-01.png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793" y="4953980"/>
              <a:ext cx="1562412" cy="559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422066" y="5702714"/>
            <a:ext cx="1563757" cy="641625"/>
            <a:chOff x="422066" y="5702714"/>
            <a:chExt cx="1563757" cy="641625"/>
          </a:xfrm>
        </p:grpSpPr>
        <p:sp>
          <p:nvSpPr>
            <p:cNvPr id="31" name="矩形 30"/>
            <p:cNvSpPr/>
            <p:nvPr/>
          </p:nvSpPr>
          <p:spPr>
            <a:xfrm>
              <a:off x="422066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7" name="Picture 23" descr="F:\logo\中国智慧城市logo-01.png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11" y="5753672"/>
              <a:ext cx="1562412" cy="47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383965" y="619673"/>
            <a:ext cx="4092208" cy="3950990"/>
            <a:chOff x="383853" y="409573"/>
            <a:chExt cx="4092208" cy="3950990"/>
          </a:xfrm>
        </p:grpSpPr>
        <p:sp>
          <p:nvSpPr>
            <p:cNvPr id="4" name="矩形 3">
              <a:hlinkClick r:id="rId21"/>
            </p:cNvPr>
            <p:cNvSpPr/>
            <p:nvPr/>
          </p:nvSpPr>
          <p:spPr>
            <a:xfrm>
              <a:off x="383853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TextBox 1">
              <a:hlinkClick r:id="rId21"/>
            </p:cNvPr>
            <p:cNvSpPr txBox="1"/>
            <p:nvPr/>
          </p:nvSpPr>
          <p:spPr>
            <a:xfrm>
              <a:off x="928192" y="3420340"/>
              <a:ext cx="3185487" cy="641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万物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智能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硬件大数据免费托管平台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pic>
          <p:nvPicPr>
            <p:cNvPr id="1048" name="Picture 24" descr="F:\大数据挖掘平台\物联网大数据平台\logo_bate_homeaaa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082" y="595308"/>
              <a:ext cx="18097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Administrator\Desktop\TIM截图20180706145956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3" y="1263318"/>
              <a:ext cx="4092208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>
            <a:off x="4683554" y="619673"/>
            <a:ext cx="4092258" cy="3950990"/>
            <a:chOff x="4683442" y="409573"/>
            <a:chExt cx="4092258" cy="3950990"/>
          </a:xfrm>
        </p:grpSpPr>
        <p:sp>
          <p:nvSpPr>
            <p:cNvPr id="37" name="矩形 36">
              <a:hlinkClick r:id="rId24"/>
            </p:cNvPr>
            <p:cNvSpPr/>
            <p:nvPr/>
          </p:nvSpPr>
          <p:spPr>
            <a:xfrm>
              <a:off x="4683492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>
              <a:hlinkClick r:id="rId24"/>
            </p:cNvPr>
            <p:cNvSpPr txBox="1"/>
            <p:nvPr/>
          </p:nvSpPr>
          <p:spPr>
            <a:xfrm>
              <a:off x="5376230" y="3420340"/>
              <a:ext cx="2723823" cy="656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环境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环境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大数据开放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共享平台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50" name="Picture 26" descr="F:\大数据挖掘平台\环境云\环境云logo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807" y="514623"/>
              <a:ext cx="1630844" cy="79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istrator\Desktop\TIM截图20180706145922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442" y="1263318"/>
              <a:ext cx="4075113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374194" y="125756"/>
            <a:ext cx="14020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网站推荐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997136"/>
            <a:ext cx="7084431" cy="1791128"/>
            <a:chOff x="-1" y="2037922"/>
            <a:chExt cx="12192763" cy="1791128"/>
          </a:xfrm>
        </p:grpSpPr>
        <p:sp>
          <p:nvSpPr>
            <p:cNvPr id="3" name="矩形 2"/>
            <p:cNvSpPr/>
            <p:nvPr/>
          </p:nvSpPr>
          <p:spPr>
            <a:xfrm>
              <a:off x="762" y="2038350"/>
              <a:ext cx="12192000" cy="1790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62" y="2037922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-1" y="3752264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6143625" y="0"/>
            <a:ext cx="3000375" cy="6858000"/>
          </a:xfrm>
          <a:prstGeom prst="rect">
            <a:avLst/>
          </a:prstGeom>
        </p:spPr>
      </p:pic>
      <p:sp>
        <p:nvSpPr>
          <p:cNvPr id="7" name="文本框 5"/>
          <p:cNvSpPr txBox="1"/>
          <p:nvPr/>
        </p:nvSpPr>
        <p:spPr>
          <a:xfrm>
            <a:off x="1371600" y="2328817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 smtClean="0">
                <a:solidFill>
                  <a:schemeClr val="bg1"/>
                </a:solidFill>
              </a:rPr>
              <a:t>感谢聆听</a:t>
            </a:r>
            <a:endParaRPr lang="zh-CN" altLang="en-US" sz="7200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149161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7.1Excel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56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8" name="31 CuadroTexto"/>
          <p:cNvSpPr txBox="1"/>
          <p:nvPr/>
        </p:nvSpPr>
        <p:spPr>
          <a:xfrm>
            <a:off x="4729199" y="6267161"/>
            <a:ext cx="37084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9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73050" y="852805"/>
            <a:ext cx="87058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3D89BC"/>
                </a:solidFill>
                <a:sym typeface="+mn-ea"/>
              </a:rPr>
              <a:t>数据加载:</a:t>
            </a:r>
            <a:endParaRPr lang="en-US" altLang="zh-CN" sz="2400" b="1" dirty="0">
              <a:solidFill>
                <a:srgbClr val="3D89BC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ym typeface="+mn-ea"/>
              </a:rPr>
              <a:t>（1）在打开Power </a:t>
            </a:r>
            <a:r>
              <a:rPr lang="en-US" altLang="zh-CN" sz="2000" dirty="0" err="1">
                <a:sym typeface="+mn-ea"/>
              </a:rPr>
              <a:t>Map的窗口后，在Excel的Sheet中选择所要进行可视化的数据</a:t>
            </a:r>
            <a:r>
              <a:rPr lang="en-US" altLang="zh-CN" sz="2000" dirty="0">
                <a:sym typeface="+mn-ea"/>
              </a:rPr>
              <a:t>。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>
                <a:sym typeface="+mn-ea"/>
              </a:rPr>
              <a:t>（2）点击“三维地图”下方的“将选定数据添加到三维地图”功能项，将数据加载到地图区域中。这时，在三维地图中的字段列表中，就可以看到所要可视化的字段。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zh-CN" sz="2000" dirty="0"/>
              <a:t>（3）将地理位置字段拖动到“任务面板”的“位置”框内，或者在“位置”框内点击添加字段，选择所要添加的地区。并在地区后的位置下拉列表中，选择经度、纬度、x坐标、y坐标、城市、国家/地区、县市、省/市/自治区、街道等某一选项。若是经度和纬度等多项地理位置坐标，可继续添加字段。</a:t>
            </a:r>
            <a:endParaRPr lang="zh-CN" altLang="zh-CN" sz="2000" dirty="0"/>
          </a:p>
          <a:p>
            <a:endParaRPr lang="en-US" altLang="zh-CN" sz="1600" dirty="0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149161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7.1Excel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56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8" name="31 CuadroTexto"/>
          <p:cNvSpPr txBox="1"/>
          <p:nvPr/>
        </p:nvSpPr>
        <p:spPr>
          <a:xfrm>
            <a:off x="4729199" y="6267161"/>
            <a:ext cx="37084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9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73050" y="852805"/>
            <a:ext cx="870585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3D89BC"/>
                </a:solidFill>
                <a:sym typeface="+mn-ea"/>
              </a:rPr>
              <a:t>数据加载:</a:t>
            </a:r>
            <a:endParaRPr lang="en-US" altLang="zh-CN" sz="2400" b="1" dirty="0">
              <a:solidFill>
                <a:srgbClr val="3D89BC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/>
              <a:t>（4）在任务面板的“高度”框内，选择所要可视化的数值字段。</a:t>
            </a:r>
            <a:endParaRPr lang="zh-CN" altLang="zh-CN" sz="2000" dirty="0"/>
          </a:p>
          <a:p>
            <a:pPr>
              <a:lnSpc>
                <a:spcPct val="150000"/>
              </a:lnSpc>
            </a:pPr>
            <a:r>
              <a:rPr lang="zh-CN" altLang="zh-CN" sz="2000" dirty="0"/>
              <a:t>（5）若所要表达的数据中有“类别”和“时间”信息，可在任务面板的“类别”和“时间”框内，继续添加字段。</a:t>
            </a:r>
            <a:endParaRPr lang="zh-CN" altLang="zh-CN" sz="2000" dirty="0"/>
          </a:p>
          <a:p>
            <a:pPr>
              <a:lnSpc>
                <a:spcPct val="150000"/>
              </a:lnSpc>
            </a:pPr>
            <a:r>
              <a:rPr lang="zh-CN" altLang="zh-CN" sz="2000" dirty="0"/>
              <a:t>当然，出于数据筛选的需要，可以在任务面板中对某一个字段添加筛选器。由于Power Map采用图层方式管理和展现数据，因此可以根据数据的实际情况添加图层，同时，可以设置所在图层的大小、不透明度、颜色、显示值等属性。</a:t>
            </a:r>
            <a:endParaRPr lang="zh-CN" altLang="zh-CN" sz="2000" dirty="0"/>
          </a:p>
          <a:p>
            <a:endParaRPr lang="en-US" altLang="zh-CN" sz="1600" dirty="0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149161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7.1Excel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56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8" name="31 CuadroTexto"/>
          <p:cNvSpPr txBox="1"/>
          <p:nvPr/>
        </p:nvSpPr>
        <p:spPr>
          <a:xfrm>
            <a:off x="4729199" y="6267161"/>
            <a:ext cx="37084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9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635989" y="1087118"/>
            <a:ext cx="389445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solidFill>
                  <a:srgbClr val="3D89BC"/>
                </a:solidFill>
              </a:rPr>
              <a:t>数据显示</a:t>
            </a:r>
            <a:r>
              <a:rPr lang="en-US" altLang="zh-CN" sz="2400" b="1" dirty="0">
                <a:solidFill>
                  <a:srgbClr val="3D89BC"/>
                </a:solidFill>
              </a:rPr>
              <a:t>:</a:t>
            </a:r>
            <a:endParaRPr lang="en-US" altLang="zh-CN" sz="2400" b="1" dirty="0">
              <a:solidFill>
                <a:srgbClr val="3D89BC"/>
              </a:solidFill>
            </a:endParaRPr>
          </a:p>
          <a:p>
            <a:endParaRPr lang="en-US" altLang="zh-CN" sz="2400" b="1" dirty="0">
              <a:solidFill>
                <a:srgbClr val="3D89BC"/>
              </a:solidFill>
            </a:endParaRPr>
          </a:p>
          <a:p>
            <a:r>
              <a:rPr lang="en-US" altLang="zh-CN" sz="2400" dirty="0"/>
              <a:t>（1）堆积柱形图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（2）簇状柱形图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（3）气泡图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（4）热度地图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（5）区域图</a:t>
            </a:r>
            <a:endParaRPr lang="en-US" altLang="zh-CN" sz="2400" dirty="0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149161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7.1Excel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1196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</a:rPr>
              <a:t>第七章 大数据可视化工具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56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8" name="31 CuadroTexto"/>
          <p:cNvSpPr txBox="1"/>
          <p:nvPr/>
        </p:nvSpPr>
        <p:spPr>
          <a:xfrm>
            <a:off x="4729199" y="6267161"/>
            <a:ext cx="37084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  <a:sym typeface="+mn-ea"/>
              </a:rPr>
              <a:t>62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9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654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灯片编号占位符 5">
            <a:hlinkClick r:id="" action="ppaction://hlinkshowjump?jump=previousslide"/>
          </p:cNvPr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462121" y="959439"/>
            <a:ext cx="777367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动态显示: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若Power Map所获取的数据字段中有日期、时间类型的数据，可以将这些数据拖动到“时间”框中，就可以在地图可视化区域内形成一个时间进度条。点击“播放”按钮，则可按照时间将数据的变化情况逐一显示出来。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>
                <a:sym typeface="+mn-ea"/>
              </a:rPr>
              <a:t>地图可视化区域控制: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>
                <a:sym typeface="+mn-ea"/>
              </a:rPr>
              <a:t>在该区域中，可以利用鼠标点击箭头实现三维地球的转动，也可以利用+和-按钮，实现三维地球的放大和缩小。另外，通过地图功能模块中的“平面地图”功能，可将三维球状模式的地图改为平面模式的地图，以便数据的观察。</a:t>
            </a:r>
            <a:endParaRPr lang="en-US" altLang="zh-CN" sz="2000" dirty="0"/>
          </a:p>
          <a:p>
            <a:endParaRPr lang="en-US" altLang="zh-CN" sz="1600" dirty="0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CATEGORY" val="diagram"/>
  <p:tag name="KSO_WM_TEMPLATE_INDEX" val="813"/>
  <p:tag name="KSO_WM_UNIT_TYPE" val="r_i"/>
  <p:tag name="KSO_WM_UNIT_INDEX" val="1_1"/>
  <p:tag name="KSO_WM_UNIT_ID" val="257*r_i*1_1"/>
  <p:tag name="KSO_WM_UNIT_CLEAR" val="1"/>
  <p:tag name="KSO_WM_UNIT_LAYERLEVEL" val="1_1"/>
  <p:tag name="KSO_WM_BEAUTIFY_FLAG" val="#wm#"/>
  <p:tag name="KSO_WM_TAG_VERSION" val="1.0"/>
  <p:tag name="KSO_WM_DIAGRAM_GROUP_CODE" val="r1-1"/>
  <p:tag name="KSO_WM_UNIT_DIAGRAM_CONTRAST_TITLE_CNT" val="3"/>
  <p:tag name="KSO_WM_UNIT_DIAGRAM_DIMENSION_TITLE_CNT" val="1"/>
  <p:tag name="KSO_WM_UNIT_FILL_FORE_SCHEMECOLOR_INDEX" val="5"/>
  <p:tag name="KSO_WM_UNIT_FILL_TYPE" val="1"/>
  <p:tag name="KSO_WM_UNIT_USESOURCEFORMAT_APPLY" val="0"/>
</p:tagLst>
</file>

<file path=ppt/tags/tag10.xml><?xml version="1.0" encoding="utf-8"?>
<p:tagLst xmlns:p="http://schemas.openxmlformats.org/presentationml/2006/main">
  <p:tag name="KSO_WM_TAG_VERSION" val="1.0"/>
  <p:tag name="KSO_WM_TEMPLATE_CATEGORY" val="diagram"/>
  <p:tag name="KSO_WM_TEMPLATE_INDEX" val="504"/>
  <p:tag name="KSO_WM_UNIT_TYPE" val="m_i"/>
  <p:tag name="KSO_WM_UNIT_INDEX" val="1_1"/>
  <p:tag name="KSO_WM_UNIT_ID" val="260*m_i*1_1"/>
  <p:tag name="KSO_WM_UNIT_CLEAR" val="1"/>
  <p:tag name="KSO_WM_UNIT_LAYERLEVEL" val="1_1"/>
  <p:tag name="KSO_WM_BEAUTIFY_FLAG" val="#wm#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11.xml><?xml version="1.0" encoding="utf-8"?>
<p:tagLst xmlns:p="http://schemas.openxmlformats.org/presentationml/2006/main">
  <p:tag name="KSO_WM_TAG_VERSION" val="1.0"/>
  <p:tag name="KSO_WM_TEMPLATE_CATEGORY" val="diagram"/>
  <p:tag name="KSO_WM_TEMPLATE_INDEX" val="504"/>
  <p:tag name="KSO_WM_UNIT_TYPE" val="m_i"/>
  <p:tag name="KSO_WM_UNIT_INDEX" val="1_2"/>
  <p:tag name="KSO_WM_UNIT_ID" val="260*m_i*1_2"/>
  <p:tag name="KSO_WM_UNIT_CLEAR" val="1"/>
  <p:tag name="KSO_WM_UNIT_LAYERLEVEL" val="1_1"/>
  <p:tag name="KSO_WM_BEAUTIFY_FLAG" val="#wm#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504_3*i*3"/>
  <p:tag name="KSO_WM_TEMPLATE_CATEGORY" val="diagram"/>
  <p:tag name="KSO_WM_TEMPLATE_INDEX" val="504"/>
  <p:tag name="KSO_WM_UNIT_INDEX" val="3"/>
</p:tagLst>
</file>

<file path=ppt/tags/tag13.xml><?xml version="1.0" encoding="utf-8"?>
<p:tagLst xmlns:p="http://schemas.openxmlformats.org/presentationml/2006/main">
  <p:tag name="KSO_WM_TAG_VERSION" val="1.0"/>
  <p:tag name="KSO_WM_TEMPLATE_CATEGORY" val="diagram"/>
  <p:tag name="KSO_WM_TEMPLATE_INDEX" val="504"/>
  <p:tag name="KSO_WM_UNIT_TYPE" val="m_h_f"/>
  <p:tag name="KSO_WM_UNIT_INDEX" val="1_1_1"/>
  <p:tag name="KSO_WM_UNIT_ID" val="260*m_h_f*1_1_1"/>
  <p:tag name="KSO_WM_UNIT_CLEAR" val="1"/>
  <p:tag name="KSO_WM_UNIT_LAYERLEVEL" val="1_1_1"/>
  <p:tag name="KSO_WM_UNIT_VALUE" val="14"/>
  <p:tag name="KSO_WM_UNIT_HIGHLIGHT" val="0"/>
  <p:tag name="KSO_WM_UNIT_COMPATIBLE" val="0"/>
  <p:tag name="KSO_WM_BEAUTIFY_FLAG" val="#wm#"/>
  <p:tag name="KSO_WM_DIAGRAM_GROUP_CODE" val="m1-1"/>
  <p:tag name="KSO_WM_UNIT_PRESET_TEXT" val="Lorem ipsum dolor sit amet"/>
  <p:tag name="KSO_WM_UNIT_TEXT_FILL_FORE_SCHEMECOLOR_INDEX" val="13"/>
  <p:tag name="KSO_WM_UNIT_TEXT_FILL_TYPE" val="1"/>
  <p:tag name="KSO_WM_UNIT_USESOURCEFORMAT_APPLY" val="0"/>
</p:tagLst>
</file>

<file path=ppt/tags/tag14.xml><?xml version="1.0" encoding="utf-8"?>
<p:tagLst xmlns:p="http://schemas.openxmlformats.org/presentationml/2006/main">
  <p:tag name="KSO_WM_TAG_VERSION" val="1.0"/>
  <p:tag name="KSO_WM_TEMPLATE_CATEGORY" val="diagram"/>
  <p:tag name="KSO_WM_TEMPLATE_INDEX" val="504"/>
  <p:tag name="KSO_WM_UNIT_TYPE" val="m_h_a"/>
  <p:tag name="KSO_WM_UNIT_INDEX" val="1_1_1"/>
  <p:tag name="KSO_WM_UNIT_ID" val="260*m_h_a*1_1_1"/>
  <p:tag name="KSO_WM_UNIT_CLEAR" val="1"/>
  <p:tag name="KSO_WM_UNIT_LAYERLEVEL" val="1_1_1"/>
  <p:tag name="KSO_WM_UNIT_VALUE" val="8"/>
  <p:tag name="KSO_WM_UNIT_HIGHLIGHT" val="0"/>
  <p:tag name="KSO_WM_UNIT_COMPATIBLE" val="0"/>
  <p:tag name="KSO_WM_BEAUTIFY_FLAG" val="#wm#"/>
  <p:tag name="KSO_WM_DIAGRAM_GROUP_CODE" val="m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5.xml><?xml version="1.0" encoding="utf-8"?>
<p:tagLst xmlns:p="http://schemas.openxmlformats.org/presentationml/2006/main">
  <p:tag name="KSO_WM_TAG_VERSION" val="1.0"/>
  <p:tag name="KSO_WM_TEMPLATE_CATEGORY" val="diagram"/>
  <p:tag name="KSO_WM_TEMPLATE_INDEX" val="504"/>
  <p:tag name="KSO_WM_UNIT_TYPE" val="m_i"/>
  <p:tag name="KSO_WM_UNIT_INDEX" val="1_3"/>
  <p:tag name="KSO_WM_UNIT_ID" val="260*m_i*1_3"/>
  <p:tag name="KSO_WM_UNIT_CLEAR" val="1"/>
  <p:tag name="KSO_WM_UNIT_LAYERLEVEL" val="1_1"/>
  <p:tag name="KSO_WM_BEAUTIFY_FLAG" val="#wm#"/>
  <p:tag name="KSO_WM_DIAGRAM_GROUP_CODE" val="m1-1"/>
  <p:tag name="KSO_WM_UNIT_FILL_FORE_SCHEMECOLOR_INDEX" val="5"/>
  <p:tag name="KSO_WM_UNIT_FILL_TYPE" val="1"/>
  <p:tag name="KSO_WM_UNIT_USESOURCEFORMAT_APPLY" val="0"/>
</p:tagLst>
</file>

<file path=ppt/tags/tag16.xml><?xml version="1.0" encoding="utf-8"?>
<p:tagLst xmlns:p="http://schemas.openxmlformats.org/presentationml/2006/main">
  <p:tag name="KSO_WM_TAG_VERSION" val="1.0"/>
  <p:tag name="KSO_WM_TEMPLATE_CATEGORY" val="diagram"/>
  <p:tag name="KSO_WM_TEMPLATE_INDEX" val="504"/>
  <p:tag name="KSO_WM_UNIT_TYPE" val="m_i"/>
  <p:tag name="KSO_WM_UNIT_INDEX" val="1_4"/>
  <p:tag name="KSO_WM_UNIT_ID" val="260*m_i*1_4"/>
  <p:tag name="KSO_WM_UNIT_CLEAR" val="1"/>
  <p:tag name="KSO_WM_UNIT_LAYERLEVEL" val="1_1"/>
  <p:tag name="KSO_WM_BEAUTIFY_FLAG" val="#wm#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504_3*i*12"/>
  <p:tag name="KSO_WM_TEMPLATE_CATEGORY" val="diagram"/>
  <p:tag name="KSO_WM_TEMPLATE_INDEX" val="504"/>
  <p:tag name="KSO_WM_UNIT_INDEX" val="12"/>
</p:tagLst>
</file>

<file path=ppt/tags/tag18.xml><?xml version="1.0" encoding="utf-8"?>
<p:tagLst xmlns:p="http://schemas.openxmlformats.org/presentationml/2006/main">
  <p:tag name="KSO_WM_TAG_VERSION" val="1.0"/>
  <p:tag name="KSO_WM_TEMPLATE_CATEGORY" val="diagram"/>
  <p:tag name="KSO_WM_TEMPLATE_INDEX" val="504"/>
  <p:tag name="KSO_WM_UNIT_TYPE" val="m_h_a"/>
  <p:tag name="KSO_WM_UNIT_INDEX" val="1_2_1"/>
  <p:tag name="KSO_WM_UNIT_ID" val="260*m_h_a*1_2_1"/>
  <p:tag name="KSO_WM_UNIT_CLEAR" val="1"/>
  <p:tag name="KSO_WM_UNIT_LAYERLEVEL" val="1_1_1"/>
  <p:tag name="KSO_WM_UNIT_VALUE" val="8"/>
  <p:tag name="KSO_WM_UNIT_HIGHLIGHT" val="0"/>
  <p:tag name="KSO_WM_UNIT_COMPATIBLE" val="0"/>
  <p:tag name="KSO_WM_BEAUTIFY_FLAG" val="#wm#"/>
  <p:tag name="KSO_WM_DIAGRAM_GROUP_CODE" val="m1-1"/>
  <p:tag name="KSO_WM_UNIT_PRESET_TEXT" val="LOREM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9.xml><?xml version="1.0" encoding="utf-8"?>
<p:tagLst xmlns:p="http://schemas.openxmlformats.org/presentationml/2006/main">
  <p:tag name="KSO_WM_TAG_VERSION" val="1.0"/>
  <p:tag name="KSO_WM_TEMPLATE_CATEGORY" val="diagram"/>
  <p:tag name="KSO_WM_TEMPLATE_INDEX" val="504"/>
  <p:tag name="KSO_WM_UNIT_TYPE" val="m_i"/>
  <p:tag name="KSO_WM_UNIT_INDEX" val="1_5"/>
  <p:tag name="KSO_WM_UNIT_ID" val="260*m_i*1_5"/>
  <p:tag name="KSO_WM_UNIT_CLEAR" val="1"/>
  <p:tag name="KSO_WM_UNIT_LAYERLEVEL" val="1_1"/>
  <p:tag name="KSO_WM_BEAUTIFY_FLAG" val="#wm#"/>
  <p:tag name="KSO_WM_DIAGRAM_GROUP_CODE" val="m1-1"/>
  <p:tag name="KSO_WM_UNIT_FILL_FORE_SCHEMECOLOR_INDEX" val="6"/>
  <p:tag name="KSO_WM_UNIT_FILL_TYPE" val="1"/>
  <p:tag name="KSO_WM_UNIT_USESOURCEFORMAT_APPLY" val="0"/>
</p:tagLst>
</file>

<file path=ppt/tags/tag2.xml><?xml version="1.0" encoding="utf-8"?>
<p:tagLst xmlns:p="http://schemas.openxmlformats.org/presentationml/2006/main">
  <p:tag name="KSO_WM_UNIT_VALUE" val="72"/>
  <p:tag name="KSO_WM_UNIT_HIGHLIGHT" val="0"/>
  <p:tag name="KSO_WM_UNIT_COMPATIBLE" val="0"/>
  <p:tag name="KSO_WM_UNIT_PRESET_TEXT_INDEX" val="3"/>
  <p:tag name="KSO_WM_UNIT_PRESET_TEXT_LEN" val="17"/>
  <p:tag name="KSO_WM_TEMPLATE_CATEGORY" val="diagram"/>
  <p:tag name="KSO_WM_TEMPLATE_INDEX" val="813"/>
  <p:tag name="KSO_WM_UNIT_TYPE" val="r_i"/>
  <p:tag name="KSO_WM_UNIT_INDEX" val="1_2"/>
  <p:tag name="KSO_WM_UNIT_ID" val="257*r_i*1_2"/>
  <p:tag name="KSO_WM_UNIT_CLEAR" val="1"/>
  <p:tag name="KSO_WM_UNIT_LAYERLEVEL" val="1_1"/>
  <p:tag name="KSO_WM_BEAUTIFY_FLAG" val="#wm#"/>
  <p:tag name="KSO_WM_TAG_VERSION" val="1.0"/>
  <p:tag name="KSO_WM_DIAGRAM_GROUP_CODE" val="r1-1"/>
  <p:tag name="KSO_WM_UNIT_DIAGRAM_CONTRAST_TITLE_CNT" val="3"/>
  <p:tag name="KSO_WM_UNIT_DIAGRAM_DIMENSION_TITLE_CNT" val="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20.xml><?xml version="1.0" encoding="utf-8"?>
<p:tagLst xmlns:p="http://schemas.openxmlformats.org/presentationml/2006/main">
  <p:tag name="KSO_WM_TAG_VERSION" val="1.0"/>
  <p:tag name="KSO_WM_TEMPLATE_CATEGORY" val="diagram"/>
  <p:tag name="KSO_WM_TEMPLATE_INDEX" val="504"/>
  <p:tag name="KSO_WM_UNIT_TYPE" val="m_i"/>
  <p:tag name="KSO_WM_UNIT_INDEX" val="1_6"/>
  <p:tag name="KSO_WM_UNIT_ID" val="260*m_i*1_6"/>
  <p:tag name="KSO_WM_UNIT_CLEAR" val="1"/>
  <p:tag name="KSO_WM_UNIT_LAYERLEVEL" val="1_1"/>
  <p:tag name="KSO_WM_BEAUTIFY_FLAG" val="#wm#"/>
  <p:tag name="KSO_WM_DIAGRAM_GROUP_CODE" val="m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1.xml><?xml version="1.0" encoding="utf-8"?>
<p:tagLst xmlns:p="http://schemas.openxmlformats.org/presentationml/2006/main">
  <p:tag name="KSO_WM_TAG_VERSION" val="1.0"/>
  <p:tag name="KSO_WM_TEMPLATE_CATEGORY" val="diagram"/>
  <p:tag name="KSO_WM_TEMPLATE_INDEX" val="504"/>
  <p:tag name="KSO_WM_UNIT_TYPE" val="m_h_f"/>
  <p:tag name="KSO_WM_UNIT_INDEX" val="1_2_1"/>
  <p:tag name="KSO_WM_UNIT_ID" val="260*m_h_f*1_2_1"/>
  <p:tag name="KSO_WM_UNIT_CLEAR" val="1"/>
  <p:tag name="KSO_WM_UNIT_LAYERLEVEL" val="1_1_1"/>
  <p:tag name="KSO_WM_UNIT_VALUE" val="14"/>
  <p:tag name="KSO_WM_UNIT_HIGHLIGHT" val="0"/>
  <p:tag name="KSO_WM_UNIT_COMPATIBLE" val="0"/>
  <p:tag name="KSO_WM_BEAUTIFY_FLAG" val="#wm#"/>
  <p:tag name="KSO_WM_DIAGRAM_GROUP_CODE" val="m1-1"/>
  <p:tag name="KSO_WM_UNIT_PRESET_TEXT" val="Lorem ipsum dolor sit amet"/>
  <p:tag name="KSO_WM_UNIT_TEXT_FILL_FORE_SCHEMECOLOR_INDEX" val="13"/>
  <p:tag name="KSO_WM_UNIT_TEXT_FILL_TYPE" val="1"/>
  <p:tag name="KSO_WM_UNIT_USESOURCEFORMAT_APPLY" val="0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504_3*i*21"/>
  <p:tag name="KSO_WM_TEMPLATE_CATEGORY" val="diagram"/>
  <p:tag name="KSO_WM_TEMPLATE_INDEX" val="504"/>
  <p:tag name="KSO_WM_UNIT_INDEX" val="21"/>
</p:tagLst>
</file>

<file path=ppt/tags/tag23.xml><?xml version="1.0" encoding="utf-8"?>
<p:tagLst xmlns:p="http://schemas.openxmlformats.org/presentationml/2006/main">
  <p:tag name="KSO_WM_TAG_VERSION" val="1.0"/>
  <p:tag name="KSO_WM_TEMPLATE_CATEGORY" val="diagram"/>
  <p:tag name="KSO_WM_TEMPLATE_INDEX" val="504"/>
  <p:tag name="KSO_WM_UNIT_TYPE" val="m_h_a"/>
  <p:tag name="KSO_WM_UNIT_INDEX" val="1_3_1"/>
  <p:tag name="KSO_WM_UNIT_ID" val="260*m_h_a*1_3_1"/>
  <p:tag name="KSO_WM_UNIT_CLEAR" val="1"/>
  <p:tag name="KSO_WM_UNIT_LAYERLEVEL" val="1_1_1"/>
  <p:tag name="KSO_WM_UNIT_VALUE" val="8"/>
  <p:tag name="KSO_WM_UNIT_HIGHLIGHT" val="0"/>
  <p:tag name="KSO_WM_UNIT_COMPATIBLE" val="0"/>
  <p:tag name="KSO_WM_BEAUTIFY_FLAG" val="#wm#"/>
  <p:tag name="KSO_WM_DIAGRAM_GROUP_CODE" val="m1-1"/>
  <p:tag name="KSO_WM_UNIT_PRESET_TEXT" val="LOREM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4.xml><?xml version="1.0" encoding="utf-8"?>
<p:tagLst xmlns:p="http://schemas.openxmlformats.org/presentationml/2006/main">
  <p:tag name="KSO_WM_TAG_VERSION" val="1.0"/>
  <p:tag name="KSO_WM_TEMPLATE_CATEGORY" val="diagram"/>
  <p:tag name="KSO_WM_TEMPLATE_INDEX" val="504"/>
  <p:tag name="KSO_WM_UNIT_TYPE" val="m_i"/>
  <p:tag name="KSO_WM_UNIT_INDEX" val="1_7"/>
  <p:tag name="KSO_WM_UNIT_ID" val="260*m_i*1_7"/>
  <p:tag name="KSO_WM_UNIT_CLEAR" val="1"/>
  <p:tag name="KSO_WM_UNIT_LAYERLEVEL" val="1_1"/>
  <p:tag name="KSO_WM_BEAUTIFY_FLAG" val="#wm#"/>
  <p:tag name="KSO_WM_DIAGRAM_GROUP_CODE" val="m1-1"/>
  <p:tag name="KSO_WM_UNIT_FILL_FORE_SCHEMECOLOR_INDEX" val="7"/>
  <p:tag name="KSO_WM_UNIT_FILL_TYPE" val="1"/>
  <p:tag name="KSO_WM_UNIT_USESOURCEFORMAT_APPLY" val="0"/>
</p:tagLst>
</file>

<file path=ppt/tags/tag25.xml><?xml version="1.0" encoding="utf-8"?>
<p:tagLst xmlns:p="http://schemas.openxmlformats.org/presentationml/2006/main">
  <p:tag name="KSO_WM_TAG_VERSION" val="1.0"/>
  <p:tag name="KSO_WM_TEMPLATE_CATEGORY" val="diagram"/>
  <p:tag name="KSO_WM_TEMPLATE_INDEX" val="504"/>
  <p:tag name="KSO_WM_UNIT_TYPE" val="m_i"/>
  <p:tag name="KSO_WM_UNIT_INDEX" val="1_8"/>
  <p:tag name="KSO_WM_UNIT_ID" val="260*m_i*1_8"/>
  <p:tag name="KSO_WM_UNIT_CLEAR" val="1"/>
  <p:tag name="KSO_WM_UNIT_LAYERLEVEL" val="1_1"/>
  <p:tag name="KSO_WM_BEAUTIFY_FLAG" val="#wm#"/>
  <p:tag name="KSO_WM_DIAGRAM_GROUP_CODE" val="m1-1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6.xml><?xml version="1.0" encoding="utf-8"?>
<p:tagLst xmlns:p="http://schemas.openxmlformats.org/presentationml/2006/main">
  <p:tag name="KSO_WM_TAG_VERSION" val="1.0"/>
  <p:tag name="KSO_WM_TEMPLATE_CATEGORY" val="diagram"/>
  <p:tag name="KSO_WM_TEMPLATE_INDEX" val="504"/>
  <p:tag name="KSO_WM_UNIT_TYPE" val="m_h_f"/>
  <p:tag name="KSO_WM_UNIT_INDEX" val="1_3_1"/>
  <p:tag name="KSO_WM_UNIT_ID" val="260*m_h_f*1_3_1"/>
  <p:tag name="KSO_WM_UNIT_CLEAR" val="1"/>
  <p:tag name="KSO_WM_UNIT_LAYERLEVEL" val="1_1_1"/>
  <p:tag name="KSO_WM_UNIT_VALUE" val="14"/>
  <p:tag name="KSO_WM_UNIT_HIGHLIGHT" val="0"/>
  <p:tag name="KSO_WM_UNIT_COMPATIBLE" val="0"/>
  <p:tag name="KSO_WM_BEAUTIFY_FLAG" val="#wm#"/>
  <p:tag name="KSO_WM_DIAGRAM_GROUP_CODE" val="m1-1"/>
  <p:tag name="KSO_WM_UNIT_PRESET_TEXT" val="Lorem ipsum dolor sit amet"/>
  <p:tag name="KSO_WM_UNIT_TEXT_FILL_FORE_SCHEMECOLOR_INDEX" val="13"/>
  <p:tag name="KSO_WM_UNIT_TEXT_FILL_TYPE" val="1"/>
  <p:tag name="KSO_WM_UNIT_USESOURCEFORMAT_APPLY" val="0"/>
</p:tagLst>
</file>

<file path=ppt/tags/tag27.xml><?xml version="1.0" encoding="utf-8"?>
<p:tagLst xmlns:p="http://schemas.openxmlformats.org/presentationml/2006/main">
  <p:tag name="KSO_WM_TEMPLATE_CATEGORY" val="diagram"/>
  <p:tag name="KSO_WM_TEMPLATE_INDEX" val="813"/>
  <p:tag name="KSO_WM_UNIT_TYPE" val="r_i"/>
  <p:tag name="KSO_WM_UNIT_INDEX" val="1_1"/>
  <p:tag name="KSO_WM_UNIT_ID" val="257*r_i*1_1"/>
  <p:tag name="KSO_WM_UNIT_CLEAR" val="1"/>
  <p:tag name="KSO_WM_UNIT_LAYERLEVEL" val="1_1"/>
  <p:tag name="KSO_WM_BEAUTIFY_FLAG" val="#wm#"/>
  <p:tag name="KSO_WM_TAG_VERSION" val="1.0"/>
  <p:tag name="KSO_WM_DIAGRAM_GROUP_CODE" val="r1-1"/>
  <p:tag name="KSO_WM_UNIT_DIAGRAM_CONTRAST_TITLE_CNT" val="3"/>
  <p:tag name="KSO_WM_UNIT_DIAGRAM_DIMENSION_TITLE_CNT" val="1"/>
  <p:tag name="KSO_WM_UNIT_FILL_FORE_SCHEMECOLOR_INDEX" val="5"/>
  <p:tag name="KSO_WM_UNIT_FILL_TYPE" val="1"/>
  <p:tag name="KSO_WM_UNIT_USESOURCEFORMAT_APPLY" val="0"/>
</p:tagLst>
</file>

<file path=ppt/tags/tag28.xml><?xml version="1.0" encoding="utf-8"?>
<p:tagLst xmlns:p="http://schemas.openxmlformats.org/presentationml/2006/main">
  <p:tag name="KSO_WM_UNIT_VALUE" val="72"/>
  <p:tag name="KSO_WM_UNIT_HIGHLIGHT" val="0"/>
  <p:tag name="KSO_WM_UNIT_COMPATIBLE" val="0"/>
  <p:tag name="KSO_WM_UNIT_PRESET_TEXT_INDEX" val="3"/>
  <p:tag name="KSO_WM_UNIT_PRESET_TEXT_LEN" val="17"/>
  <p:tag name="KSO_WM_TEMPLATE_CATEGORY" val="diagram"/>
  <p:tag name="KSO_WM_TEMPLATE_INDEX" val="813"/>
  <p:tag name="KSO_WM_UNIT_TYPE" val="r_i"/>
  <p:tag name="KSO_WM_UNIT_INDEX" val="1_2"/>
  <p:tag name="KSO_WM_UNIT_ID" val="257*r_i*1_2"/>
  <p:tag name="KSO_WM_UNIT_CLEAR" val="1"/>
  <p:tag name="KSO_WM_UNIT_LAYERLEVEL" val="1_1"/>
  <p:tag name="KSO_WM_BEAUTIFY_FLAG" val="#wm#"/>
  <p:tag name="KSO_WM_TAG_VERSION" val="1.0"/>
  <p:tag name="KSO_WM_DIAGRAM_GROUP_CODE" val="r1-1"/>
  <p:tag name="KSO_WM_UNIT_DIAGRAM_CONTRAST_TITLE_CNT" val="3"/>
  <p:tag name="KSO_WM_UNIT_DIAGRAM_DIMENSION_TITLE_CNT" val="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29.xml><?xml version="1.0" encoding="utf-8"?>
<p:tagLst xmlns:p="http://schemas.openxmlformats.org/presentationml/2006/main">
  <p:tag name="KSO_WM_TEMPLATE_CATEGORY" val="diagram"/>
  <p:tag name="KSO_WM_TEMPLATE_INDEX" val="813"/>
  <p:tag name="KSO_WM_UNIT_TYPE" val="r_i"/>
  <p:tag name="KSO_WM_UNIT_INDEX" val="1_3"/>
  <p:tag name="KSO_WM_UNIT_ID" val="257*r_i*1_3"/>
  <p:tag name="KSO_WM_UNIT_CLEAR" val="1"/>
  <p:tag name="KSO_WM_UNIT_LAYERLEVEL" val="1_1"/>
  <p:tag name="KSO_WM_BEAUTIFY_FLAG" val="#wm#"/>
  <p:tag name="KSO_WM_TAG_VERSION" val="1.0"/>
  <p:tag name="KSO_WM_DIAGRAM_GROUP_CODE" val="r1-1"/>
  <p:tag name="KSO_WM_UNIT_DIAGRAM_CONTRAST_TITLE_CNT" val="3"/>
  <p:tag name="KSO_WM_UNIT_DIAGRAM_DIMENSION_TITLE_CNT" val="1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.xml><?xml version="1.0" encoding="utf-8"?>
<p:tagLst xmlns:p="http://schemas.openxmlformats.org/presentationml/2006/main">
  <p:tag name="KSO_WM_TEMPLATE_CATEGORY" val="diagram"/>
  <p:tag name="KSO_WM_TEMPLATE_INDEX" val="813"/>
  <p:tag name="KSO_WM_UNIT_TYPE" val="r_i"/>
  <p:tag name="KSO_WM_UNIT_INDEX" val="1_4"/>
  <p:tag name="KSO_WM_UNIT_ID" val="257*r_i*1_4"/>
  <p:tag name="KSO_WM_UNIT_CLEAR" val="1"/>
  <p:tag name="KSO_WM_UNIT_LAYERLEVEL" val="1_1"/>
  <p:tag name="KSO_WM_BEAUTIFY_FLAG" val="#wm#"/>
  <p:tag name="KSO_WM_TAG_VERSION" val="1.0"/>
  <p:tag name="KSO_WM_DIAGRAM_GROUP_CODE" val="r1-1"/>
  <p:tag name="KSO_WM_UNIT_DIAGRAM_CONTRAST_TITLE_CNT" val="3"/>
  <p:tag name="KSO_WM_UNIT_DIAGRAM_DIMENSION_TITLE_CNT" val="1"/>
  <p:tag name="KSO_WM_UNIT_FILL_FORE_SCHEMECOLOR_INDEX" val="5"/>
  <p:tag name="KSO_WM_UNIT_FILL_TYPE" val="1"/>
  <p:tag name="KSO_WM_UNIT_USESOURCEFORMAT_APPLY" val="0"/>
</p:tagLst>
</file>

<file path=ppt/tags/tag30.xml><?xml version="1.0" encoding="utf-8"?>
<p:tagLst xmlns:p="http://schemas.openxmlformats.org/presentationml/2006/main">
  <p:tag name="KSO_WM_TEMPLATE_CATEGORY" val="diagram"/>
  <p:tag name="KSO_WM_TEMPLATE_INDEX" val="813"/>
  <p:tag name="KSO_WM_UNIT_TYPE" val="r_t"/>
  <p:tag name="KSO_WM_UNIT_INDEX" val="1_1"/>
  <p:tag name="KSO_WM_UNIT_ID" val="257*r_t*1_1"/>
  <p:tag name="KSO_WM_UNIT_CLEAR" val="1"/>
  <p:tag name="KSO_WM_UNIT_LAYERLEVEL" val="1_1"/>
  <p:tag name="KSO_WM_UNIT_DIAGRAM_CONTRAST_TITLE_CNT" val="3"/>
  <p:tag name="KSO_WM_UNIT_DIAGRAM_DIMENSION_TITLE_CNT" val="1"/>
  <p:tag name="KSO_WM_UNIT_VALUE" val="8"/>
  <p:tag name="KSO_WM_UNIT_HIGHLIGHT" val="0"/>
  <p:tag name="KSO_WM_UNIT_COMPATIBLE" val="0"/>
  <p:tag name="KSO_WM_UNIT_PRESET_TEXT_INDEX" val="3"/>
  <p:tag name="KSO_WM_UNIT_PRESET_TEXT_LEN" val="5"/>
  <p:tag name="KSO_WM_BEAUTIFY_FLAG" val="#wm#"/>
  <p:tag name="KSO_WM_TAG_VERSION" val="1.0"/>
  <p:tag name="KSO_WM_DIAGRAM_GROUP_CODE" val="r1-1"/>
  <p:tag name="KSO_WM_UNIT_FILL_FORE_SCHEMECOLOR_INDEX" val="6"/>
  <p:tag name="KSO_WM_UNIT_FILL_TYPE" val="1"/>
  <p:tag name="KSO_WM_UNIT_USESOURCEFORMAT_APPLY" val="0"/>
</p:tagLst>
</file>

<file path=ppt/tags/tag31.xml><?xml version="1.0" encoding="utf-8"?>
<p:tagLst xmlns:p="http://schemas.openxmlformats.org/presentationml/2006/main">
  <p:tag name="KSO_WM_TEMPLATE_CATEGORY" val="diagram"/>
  <p:tag name="KSO_WM_TEMPLATE_INDEX" val="813"/>
  <p:tag name="KSO_WM_UNIT_TYPE" val="r_i"/>
  <p:tag name="KSO_WM_UNIT_INDEX" val="1_4"/>
  <p:tag name="KSO_WM_UNIT_ID" val="257*r_i*1_4"/>
  <p:tag name="KSO_WM_UNIT_CLEAR" val="1"/>
  <p:tag name="KSO_WM_UNIT_LAYERLEVEL" val="1_1"/>
  <p:tag name="KSO_WM_BEAUTIFY_FLAG" val="#wm#"/>
  <p:tag name="KSO_WM_TAG_VERSION" val="1.0"/>
  <p:tag name="KSO_WM_DIAGRAM_GROUP_CODE" val="r1-1"/>
  <p:tag name="KSO_WM_UNIT_DIAGRAM_CONTRAST_TITLE_CNT" val="3"/>
  <p:tag name="KSO_WM_UNIT_DIAGRAM_DIMENSION_TITLE_CNT" val="1"/>
  <p:tag name="KSO_WM_UNIT_FILL_FORE_SCHEMECOLOR_INDEX" val="5"/>
  <p:tag name="KSO_WM_UNIT_FILL_TYPE" val="1"/>
  <p:tag name="KSO_WM_UNIT_USESOURCEFORMAT_APPLY" val="0"/>
</p:tagLst>
</file>

<file path=ppt/tags/tag32.xml><?xml version="1.0" encoding="utf-8"?>
<p:tagLst xmlns:p="http://schemas.openxmlformats.org/presentationml/2006/main">
  <p:tag name="KSO_WM_UNIT_VALUE" val="72"/>
  <p:tag name="KSO_WM_UNIT_HIGHLIGHT" val="0"/>
  <p:tag name="KSO_WM_UNIT_COMPATIBLE" val="0"/>
  <p:tag name="KSO_WM_UNIT_PRESET_TEXT_INDEX" val="3"/>
  <p:tag name="KSO_WM_UNIT_PRESET_TEXT_LEN" val="17"/>
  <p:tag name="KSO_WM_TEMPLATE_CATEGORY" val="diagram"/>
  <p:tag name="KSO_WM_TEMPLATE_INDEX" val="813"/>
  <p:tag name="KSO_WM_UNIT_TYPE" val="r_i"/>
  <p:tag name="KSO_WM_UNIT_INDEX" val="1_5"/>
  <p:tag name="KSO_WM_UNIT_ID" val="257*r_i*1_5"/>
  <p:tag name="KSO_WM_UNIT_CLEAR" val="1"/>
  <p:tag name="KSO_WM_UNIT_LAYERLEVEL" val="1_1"/>
  <p:tag name="KSO_WM_BEAUTIFY_FLAG" val="#wm#"/>
  <p:tag name="KSO_WM_TAG_VERSION" val="1.0"/>
  <p:tag name="KSO_WM_DIAGRAM_GROUP_CODE" val="r1-1"/>
  <p:tag name="KSO_WM_UNIT_DIAGRAM_CONTRAST_TITLE_CNT" val="3"/>
  <p:tag name="KSO_WM_UNIT_DIAGRAM_DIMENSION_TITLE_CNT" val="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33.xml><?xml version="1.0" encoding="utf-8"?>
<p:tagLst xmlns:p="http://schemas.openxmlformats.org/presentationml/2006/main">
  <p:tag name="KSO_WM_TEMPLATE_CATEGORY" val="diagram"/>
  <p:tag name="KSO_WM_TEMPLATE_INDEX" val="813"/>
  <p:tag name="KSO_WM_UNIT_TYPE" val="r_i"/>
  <p:tag name="KSO_WM_UNIT_INDEX" val="1_6"/>
  <p:tag name="KSO_WM_UNIT_ID" val="257*r_i*1_6"/>
  <p:tag name="KSO_WM_UNIT_CLEAR" val="1"/>
  <p:tag name="KSO_WM_UNIT_LAYERLEVEL" val="1_1"/>
  <p:tag name="KSO_WM_BEAUTIFY_FLAG" val="#wm#"/>
  <p:tag name="KSO_WM_TAG_VERSION" val="1.0"/>
  <p:tag name="KSO_WM_DIAGRAM_GROUP_CODE" val="r1-1"/>
  <p:tag name="KSO_WM_UNIT_DIAGRAM_CONTRAST_TITLE_CNT" val="3"/>
  <p:tag name="KSO_WM_UNIT_DIAGRAM_DIMENSION_TITLE_CNT" val="1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4.xml><?xml version="1.0" encoding="utf-8"?>
<p:tagLst xmlns:p="http://schemas.openxmlformats.org/presentationml/2006/main">
  <p:tag name="KSO_WM_TEMPLATE_CATEGORY" val="diagram"/>
  <p:tag name="KSO_WM_TEMPLATE_INDEX" val="813"/>
  <p:tag name="KSO_WM_UNIT_TYPE" val="r_t"/>
  <p:tag name="KSO_WM_UNIT_INDEX" val="1_2"/>
  <p:tag name="KSO_WM_UNIT_ID" val="257*r_t*1_2"/>
  <p:tag name="KSO_WM_UNIT_CLEAR" val="1"/>
  <p:tag name="KSO_WM_UNIT_LAYERLEVEL" val="1_1"/>
  <p:tag name="KSO_WM_UNIT_DIAGRAM_CONTRAST_TITLE_CNT" val="3"/>
  <p:tag name="KSO_WM_UNIT_DIAGRAM_DIMENSION_TITLE_CNT" val="1"/>
  <p:tag name="KSO_WM_UNIT_VALUE" val="8"/>
  <p:tag name="KSO_WM_UNIT_HIGHLIGHT" val="0"/>
  <p:tag name="KSO_WM_UNIT_COMPATIBLE" val="0"/>
  <p:tag name="KSO_WM_UNIT_PRESET_TEXT_INDEX" val="3"/>
  <p:tag name="KSO_WM_UNIT_PRESET_TEXT_LEN" val="5"/>
  <p:tag name="KSO_WM_BEAUTIFY_FLAG" val="#wm#"/>
  <p:tag name="KSO_WM_TAG_VERSION" val="1.0"/>
  <p:tag name="KSO_WM_DIAGRAM_GROUP_CODE" val="r1-1"/>
  <p:tag name="KSO_WM_UNIT_FILL_FORE_SCHEMECOLOR_INDEX" val="6"/>
  <p:tag name="KSO_WM_UNIT_FILL_TYPE" val="1"/>
  <p:tag name="KSO_WM_UNIT_USESOURCEFORMAT_APPLY" val="0"/>
</p:tagLst>
</file>

<file path=ppt/tags/tag35.xml><?xml version="1.0" encoding="utf-8"?>
<p:tagLst xmlns:p="http://schemas.openxmlformats.org/presentationml/2006/main">
  <p:tag name="KSO_WM_TEMPLATE_CATEGORY" val="diagram"/>
  <p:tag name="KSO_WM_TEMPLATE_INDEX" val="813"/>
  <p:tag name="KSO_WM_UNIT_TYPE" val="r_i"/>
  <p:tag name="KSO_WM_UNIT_INDEX" val="1_7"/>
  <p:tag name="KSO_WM_UNIT_ID" val="257*r_i*1_7"/>
  <p:tag name="KSO_WM_UNIT_CLEAR" val="1"/>
  <p:tag name="KSO_WM_UNIT_LAYERLEVEL" val="1_1"/>
  <p:tag name="KSO_WM_BEAUTIFY_FLAG" val="#wm#"/>
  <p:tag name="KSO_WM_TAG_VERSION" val="1.0"/>
  <p:tag name="KSO_WM_DIAGRAM_GROUP_CODE" val="r1-1"/>
  <p:tag name="KSO_WM_UNIT_DIAGRAM_CONTRAST_TITLE_CNT" val="3"/>
  <p:tag name="KSO_WM_UNIT_DIAGRAM_DIMENSION_TITLE_CNT" val="1"/>
  <p:tag name="KSO_WM_UNIT_FILL_FORE_SCHEMECOLOR_INDEX" val="5"/>
  <p:tag name="KSO_WM_UNIT_FILL_TYPE" val="1"/>
  <p:tag name="KSO_WM_UNIT_USESOURCEFORMAT_APPLY" val="0"/>
</p:tagLst>
</file>

<file path=ppt/tags/tag36.xml><?xml version="1.0" encoding="utf-8"?>
<p:tagLst xmlns:p="http://schemas.openxmlformats.org/presentationml/2006/main">
  <p:tag name="KSO_WM_UNIT_VALUE" val="72"/>
  <p:tag name="KSO_WM_UNIT_HIGHLIGHT" val="0"/>
  <p:tag name="KSO_WM_UNIT_COMPATIBLE" val="0"/>
  <p:tag name="KSO_WM_UNIT_PRESET_TEXT_INDEX" val="3"/>
  <p:tag name="KSO_WM_UNIT_PRESET_TEXT_LEN" val="17"/>
  <p:tag name="KSO_WM_TEMPLATE_CATEGORY" val="diagram"/>
  <p:tag name="KSO_WM_TEMPLATE_INDEX" val="813"/>
  <p:tag name="KSO_WM_UNIT_TYPE" val="r_i"/>
  <p:tag name="KSO_WM_UNIT_INDEX" val="1_8"/>
  <p:tag name="KSO_WM_UNIT_ID" val="257*r_i*1_8"/>
  <p:tag name="KSO_WM_UNIT_CLEAR" val="1"/>
  <p:tag name="KSO_WM_UNIT_LAYERLEVEL" val="1_1"/>
  <p:tag name="KSO_WM_BEAUTIFY_FLAG" val="#wm#"/>
  <p:tag name="KSO_WM_TAG_VERSION" val="1.0"/>
  <p:tag name="KSO_WM_DIAGRAM_GROUP_CODE" val="r1-1"/>
  <p:tag name="KSO_WM_UNIT_DIAGRAM_CONTRAST_TITLE_CNT" val="3"/>
  <p:tag name="KSO_WM_UNIT_DIAGRAM_DIMENSION_TITLE_CNT" val="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37.xml><?xml version="1.0" encoding="utf-8"?>
<p:tagLst xmlns:p="http://schemas.openxmlformats.org/presentationml/2006/main">
  <p:tag name="KSO_WM_TEMPLATE_CATEGORY" val="diagram"/>
  <p:tag name="KSO_WM_TEMPLATE_INDEX" val="813"/>
  <p:tag name="KSO_WM_UNIT_TYPE" val="r_i"/>
  <p:tag name="KSO_WM_UNIT_INDEX" val="1_9"/>
  <p:tag name="KSO_WM_UNIT_ID" val="257*r_i*1_9"/>
  <p:tag name="KSO_WM_UNIT_CLEAR" val="1"/>
  <p:tag name="KSO_WM_UNIT_LAYERLEVEL" val="1_1"/>
  <p:tag name="KSO_WM_BEAUTIFY_FLAG" val="#wm#"/>
  <p:tag name="KSO_WM_TAG_VERSION" val="1.0"/>
  <p:tag name="KSO_WM_DIAGRAM_GROUP_CODE" val="r1-1"/>
  <p:tag name="KSO_WM_UNIT_DIAGRAM_CONTRAST_TITLE_CNT" val="3"/>
  <p:tag name="KSO_WM_UNIT_DIAGRAM_DIMENSION_TITLE_CNT" val="1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8.xml><?xml version="1.0" encoding="utf-8"?>
<p:tagLst xmlns:p="http://schemas.openxmlformats.org/presentationml/2006/main">
  <p:tag name="KSO_WM_TEMPLATE_CATEGORY" val="diagram"/>
  <p:tag name="KSO_WM_TEMPLATE_INDEX" val="813"/>
  <p:tag name="KSO_WM_UNIT_TYPE" val="r_t"/>
  <p:tag name="KSO_WM_UNIT_INDEX" val="1_3"/>
  <p:tag name="KSO_WM_UNIT_ID" val="257*r_t*1_3"/>
  <p:tag name="KSO_WM_UNIT_CLEAR" val="1"/>
  <p:tag name="KSO_WM_UNIT_LAYERLEVEL" val="1_1"/>
  <p:tag name="KSO_WM_UNIT_DIAGRAM_CONTRAST_TITLE_CNT" val="3"/>
  <p:tag name="KSO_WM_UNIT_DIAGRAM_DIMENSION_TITLE_CNT" val="1"/>
  <p:tag name="KSO_WM_UNIT_VALUE" val="8"/>
  <p:tag name="KSO_WM_UNIT_HIGHLIGHT" val="0"/>
  <p:tag name="KSO_WM_UNIT_COMPATIBLE" val="0"/>
  <p:tag name="KSO_WM_UNIT_PRESET_TEXT_INDEX" val="3"/>
  <p:tag name="KSO_WM_UNIT_PRESET_TEXT_LEN" val="5"/>
  <p:tag name="KSO_WM_BEAUTIFY_FLAG" val="#wm#"/>
  <p:tag name="KSO_WM_TAG_VERSION" val="1.0"/>
  <p:tag name="KSO_WM_DIAGRAM_GROUP_CODE" val="r1-1"/>
  <p:tag name="KSO_WM_UNIT_FILL_FORE_SCHEMECOLOR_INDEX" val="6"/>
  <p:tag name="KSO_WM_UNIT_FILL_TYPE" val="1"/>
  <p:tag name="KSO_WM_UNIT_USESOURCEFORMAT_APPLY" val="0"/>
</p:tagLst>
</file>

<file path=ppt/tags/tag39.xml><?xml version="1.0" encoding="utf-8"?>
<p:tagLst xmlns:p="http://schemas.openxmlformats.org/presentationml/2006/main">
  <p:tag name="KSO_WM_TEMPLATE_CATEGORY" val="diagram"/>
  <p:tag name="KSO_WM_TEMPLATE_INDEX" val="813"/>
  <p:tag name="KSO_WM_UNIT_TYPE" val="r_v"/>
  <p:tag name="KSO_WM_UNIT_INDEX" val="1_1"/>
  <p:tag name="KSO_WM_UNIT_ID" val="257*r_v*1_1"/>
  <p:tag name="KSO_WM_UNIT_CLEAR" val="1"/>
  <p:tag name="KSO_WM_UNIT_LAYERLEVEL" val="1_1"/>
  <p:tag name="KSO_WM_UNIT_DIAGRAM_CONTRAST_TITLE_CNT" val="3"/>
  <p:tag name="KSO_WM_UNIT_DIAGRAM_DIMENSION_TITLE_CNT" val="1"/>
  <p:tag name="KSO_WM_UNIT_VALUE" val="24"/>
  <p:tag name="KSO_WM_UNIT_HIGHLIGHT" val="0"/>
  <p:tag name="KSO_WM_UNIT_COMPATIBLE" val="0"/>
  <p:tag name="KSO_WM_UNIT_PRESET_TEXT_INDEX" val="3"/>
  <p:tag name="KSO_WM_UNIT_PRESET_TEXT_LEN" val="24"/>
  <p:tag name="KSO_WM_BEAUTIFY_FLAG" val="#wm#"/>
  <p:tag name="KSO_WM_TAG_VERSION" val="1.0"/>
  <p:tag name="KSO_WM_DIAGRAM_GROUP_CODE" val="r1-1"/>
  <p:tag name="KSO_WM_UNIT_TEXT_FILL_FORE_SCHEMECOLOR_INDEX" val="13"/>
  <p:tag name="KSO_WM_UNIT_TEXT_FILL_TYPE" val="1"/>
  <p:tag name="KSO_WM_UNIT_USESOURCEFORMAT_APPLY" val="0"/>
</p:tagLst>
</file>

<file path=ppt/tags/tag4.xml><?xml version="1.0" encoding="utf-8"?>
<p:tagLst xmlns:p="http://schemas.openxmlformats.org/presentationml/2006/main">
  <p:tag name="KSO_WM_UNIT_VALUE" val="72"/>
  <p:tag name="KSO_WM_UNIT_HIGHLIGHT" val="0"/>
  <p:tag name="KSO_WM_UNIT_COMPATIBLE" val="0"/>
  <p:tag name="KSO_WM_UNIT_PRESET_TEXT_INDEX" val="3"/>
  <p:tag name="KSO_WM_UNIT_PRESET_TEXT_LEN" val="17"/>
  <p:tag name="KSO_WM_TEMPLATE_CATEGORY" val="diagram"/>
  <p:tag name="KSO_WM_TEMPLATE_INDEX" val="813"/>
  <p:tag name="KSO_WM_UNIT_TYPE" val="r_i"/>
  <p:tag name="KSO_WM_UNIT_INDEX" val="1_5"/>
  <p:tag name="KSO_WM_UNIT_ID" val="257*r_i*1_5"/>
  <p:tag name="KSO_WM_UNIT_CLEAR" val="1"/>
  <p:tag name="KSO_WM_UNIT_LAYERLEVEL" val="1_1"/>
  <p:tag name="KSO_WM_BEAUTIFY_FLAG" val="#wm#"/>
  <p:tag name="KSO_WM_TAG_VERSION" val="1.0"/>
  <p:tag name="KSO_WM_DIAGRAM_GROUP_CODE" val="r1-1"/>
  <p:tag name="KSO_WM_UNIT_DIAGRAM_CONTRAST_TITLE_CNT" val="3"/>
  <p:tag name="KSO_WM_UNIT_DIAGRAM_DIMENSION_TITLE_CNT" val="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40.xml><?xml version="1.0" encoding="utf-8"?>
<p:tagLst xmlns:p="http://schemas.openxmlformats.org/presentationml/2006/main">
  <p:tag name="KSO_WM_TEMPLATE_CATEGORY" val="diagram"/>
  <p:tag name="KSO_WM_TEMPLATE_INDEX" val="813"/>
  <p:tag name="KSO_WM_UNIT_TYPE" val="r_v"/>
  <p:tag name="KSO_WM_UNIT_INDEX" val="1_2"/>
  <p:tag name="KSO_WM_UNIT_ID" val="257*r_v*1_2"/>
  <p:tag name="KSO_WM_UNIT_CLEAR" val="1"/>
  <p:tag name="KSO_WM_UNIT_LAYERLEVEL" val="1_1"/>
  <p:tag name="KSO_WM_UNIT_DIAGRAM_CONTRAST_TITLE_CNT" val="3"/>
  <p:tag name="KSO_WM_UNIT_DIAGRAM_DIMENSION_TITLE_CNT" val="1"/>
  <p:tag name="KSO_WM_UNIT_VALUE" val="24"/>
  <p:tag name="KSO_WM_UNIT_HIGHLIGHT" val="0"/>
  <p:tag name="KSO_WM_UNIT_COMPATIBLE" val="0"/>
  <p:tag name="KSO_WM_UNIT_PRESET_TEXT_INDEX" val="3"/>
  <p:tag name="KSO_WM_UNIT_PRESET_TEXT_LEN" val="24"/>
  <p:tag name="KSO_WM_BEAUTIFY_FLAG" val="#wm#"/>
  <p:tag name="KSO_WM_TAG_VERSION" val="1.0"/>
  <p:tag name="KSO_WM_DIAGRAM_GROUP_CODE" val="r1-1"/>
  <p:tag name="KSO_WM_UNIT_TEXT_FILL_FORE_SCHEMECOLOR_INDEX" val="13"/>
  <p:tag name="KSO_WM_UNIT_TEXT_FILL_TYPE" val="1"/>
  <p:tag name="KSO_WM_UNIT_USESOURCEFORMAT_APPLY" val="0"/>
</p:tagLst>
</file>

<file path=ppt/tags/tag41.xml><?xml version="1.0" encoding="utf-8"?>
<p:tagLst xmlns:p="http://schemas.openxmlformats.org/presentationml/2006/main">
  <p:tag name="KSO_WM_TEMPLATE_CATEGORY" val="diagram"/>
  <p:tag name="KSO_WM_TEMPLATE_INDEX" val="813"/>
  <p:tag name="KSO_WM_UNIT_TYPE" val="r_v"/>
  <p:tag name="KSO_WM_UNIT_INDEX" val="1_3"/>
  <p:tag name="KSO_WM_UNIT_ID" val="257*r_v*1_3"/>
  <p:tag name="KSO_WM_UNIT_CLEAR" val="1"/>
  <p:tag name="KSO_WM_UNIT_LAYERLEVEL" val="1_1"/>
  <p:tag name="KSO_WM_UNIT_DIAGRAM_CONTRAST_TITLE_CNT" val="3"/>
  <p:tag name="KSO_WM_UNIT_DIAGRAM_DIMENSION_TITLE_CNT" val="1"/>
  <p:tag name="KSO_WM_UNIT_VALUE" val="24"/>
  <p:tag name="KSO_WM_UNIT_HIGHLIGHT" val="0"/>
  <p:tag name="KSO_WM_UNIT_COMPATIBLE" val="0"/>
  <p:tag name="KSO_WM_UNIT_PRESET_TEXT_INDEX" val="3"/>
  <p:tag name="KSO_WM_UNIT_PRESET_TEXT_LEN" val="24"/>
  <p:tag name="KSO_WM_BEAUTIFY_FLAG" val="#wm#"/>
  <p:tag name="KSO_WM_TAG_VERSION" val="1.0"/>
  <p:tag name="KSO_WM_DIAGRAM_GROUP_CODE" val="r1-1"/>
  <p:tag name="KSO_WM_UNIT_TEXT_FILL_FORE_SCHEMECOLOR_INDEX" val="13"/>
  <p:tag name="KSO_WM_UNIT_TEXT_FILL_TYPE" val="1"/>
  <p:tag name="KSO_WM_UNIT_USESOURCEFORMAT_APPLY" val="0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90_4*i*1"/>
  <p:tag name="KSO_WM_TEMPLATE_CATEGORY" val="diagram"/>
  <p:tag name="KSO_WM_TEMPLATE_INDEX" val="390"/>
  <p:tag name="KSO_WM_UNIT_INDEX" val="1"/>
</p:tagLst>
</file>

<file path=ppt/tags/tag43.xml><?xml version="1.0" encoding="utf-8"?>
<p:tagLst xmlns:p="http://schemas.openxmlformats.org/presentationml/2006/main">
  <p:tag name="KSO_WM_TEMPLATE_CATEGORY" val="diagram"/>
  <p:tag name="KSO_WM_TEMPLATE_INDEX" val="390"/>
  <p:tag name="KSO_WM_UNIT_TYPE" val="l_i"/>
  <p:tag name="KSO_WM_UNIT_INDEX" val="1_1"/>
  <p:tag name="KSO_WM_UNIT_ID" val="259*l_i*1_1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44.xml><?xml version="1.0" encoding="utf-8"?>
<p:tagLst xmlns:p="http://schemas.openxmlformats.org/presentationml/2006/main">
  <p:tag name="KSO_WM_TEMPLATE_CATEGORY" val="diagram"/>
  <p:tag name="KSO_WM_TEMPLATE_INDEX" val="390"/>
  <p:tag name="KSO_WM_UNIT_TYPE" val="l_i"/>
  <p:tag name="KSO_WM_UNIT_INDEX" val="1_2"/>
  <p:tag name="KSO_WM_UNIT_ID" val="259*l_i*1_2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45.xml><?xml version="1.0" encoding="utf-8"?>
<p:tagLst xmlns:p="http://schemas.openxmlformats.org/presentationml/2006/main">
  <p:tag name="KSO_WM_TEMPLATE_CATEGORY" val="diagram"/>
  <p:tag name="KSO_WM_TEMPLATE_INDEX" val="390"/>
  <p:tag name="KSO_WM_UNIT_TYPE" val="l_h_a"/>
  <p:tag name="KSO_WM_UNIT_INDEX" val="1_1_1"/>
  <p:tag name="KSO_WM_UNIT_ID" val="259*l_h_a*1_1_1"/>
  <p:tag name="KSO_WM_UNIT_CLEAR" val="1"/>
  <p:tag name="KSO_WM_UNIT_LAYERLEVEL" val="1_1_1"/>
  <p:tag name="KSO_WM_UNIT_VALUE" val="10"/>
  <p:tag name="KSO_WM_UNIT_HIGHLIGHT" val="0"/>
  <p:tag name="KSO_WM_UNIT_COMPATIBLE" val="0"/>
  <p:tag name="KSO_WM_BEAUTIFY_FLAG" val="#wm#"/>
  <p:tag name="KSO_WM_UNIT_PRESET_TEXT_INDEX" val="3"/>
  <p:tag name="KSO_WM_UNIT_PRESET_TEXT_LEN" val="12"/>
  <p:tag name="KSO_WM_TAG_VERSION" val="1.0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46.xml><?xml version="1.0" encoding="utf-8"?>
<p:tagLst xmlns:p="http://schemas.openxmlformats.org/presentationml/2006/main">
  <p:tag name="KSO_WM_TEMPLATE_CATEGORY" val="diagram"/>
  <p:tag name="KSO_WM_TEMPLATE_INDEX" val="390"/>
  <p:tag name="KSO_WM_UNIT_TYPE" val="l_h_f"/>
  <p:tag name="KSO_WM_UNIT_INDEX" val="1_1_1"/>
  <p:tag name="KSO_WM_UNIT_ID" val="259*l_h_f*1_1_1"/>
  <p:tag name="KSO_WM_UNIT_CLEAR" val="1"/>
  <p:tag name="KSO_WM_UNIT_LAYERLEVEL" val="1_1_1"/>
  <p:tag name="KSO_WM_UNIT_VALUE" val="39"/>
  <p:tag name="KSO_WM_UNIT_HIGHLIGHT" val="0"/>
  <p:tag name="KSO_WM_UNIT_COMPATIBLE" val="0"/>
  <p:tag name="KSO_WM_BEAUTIFY_FLAG" val="#wm#"/>
  <p:tag name="KSO_WM_UNIT_PRESET_TEXT_INDEX" val="4"/>
  <p:tag name="KSO_WM_UNIT_PRESET_TEXT_LEN" val="56"/>
  <p:tag name="KSO_WM_TAG_VERSION" val="1.0"/>
  <p:tag name="KSO_WM_DIAGRAM_GROUP_CODE" val="l1-1"/>
  <p:tag name="KSO_WM_UNIT_TEXT_FILL_FORE_SCHEMECOLOR_INDEX" val="13"/>
  <p:tag name="KSO_WM_UNIT_TEXT_FILL_TYPE" val="1"/>
  <p:tag name="KSO_WM_UNIT_USESOURCEFORMAT_APPLY" val="0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90_4*i*10"/>
  <p:tag name="KSO_WM_TEMPLATE_CATEGORY" val="diagram"/>
  <p:tag name="KSO_WM_TEMPLATE_INDEX" val="390"/>
  <p:tag name="KSO_WM_UNIT_INDEX" val="10"/>
</p:tagLst>
</file>

<file path=ppt/tags/tag48.xml><?xml version="1.0" encoding="utf-8"?>
<p:tagLst xmlns:p="http://schemas.openxmlformats.org/presentationml/2006/main">
  <p:tag name="KSO_WM_TEMPLATE_CATEGORY" val="diagram"/>
  <p:tag name="KSO_WM_TEMPLATE_INDEX" val="390"/>
  <p:tag name="KSO_WM_UNIT_TYPE" val="l_i"/>
  <p:tag name="KSO_WM_UNIT_INDEX" val="1_3"/>
  <p:tag name="KSO_WM_UNIT_ID" val="259*l_i*1_3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49.xml><?xml version="1.0" encoding="utf-8"?>
<p:tagLst xmlns:p="http://schemas.openxmlformats.org/presentationml/2006/main">
  <p:tag name="KSO_WM_TEMPLATE_CATEGORY" val="diagram"/>
  <p:tag name="KSO_WM_TEMPLATE_INDEX" val="390"/>
  <p:tag name="KSO_WM_UNIT_TYPE" val="l_i"/>
  <p:tag name="KSO_WM_UNIT_INDEX" val="1_4"/>
  <p:tag name="KSO_WM_UNIT_ID" val="259*l_i*1_4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5.xml><?xml version="1.0" encoding="utf-8"?>
<p:tagLst xmlns:p="http://schemas.openxmlformats.org/presentationml/2006/main">
  <p:tag name="KSO_WM_TEMPLATE_CATEGORY" val="diagram"/>
  <p:tag name="KSO_WM_TEMPLATE_INDEX" val="813"/>
  <p:tag name="KSO_WM_UNIT_TYPE" val="r_i"/>
  <p:tag name="KSO_WM_UNIT_INDEX" val="1_7"/>
  <p:tag name="KSO_WM_UNIT_ID" val="257*r_i*1_7"/>
  <p:tag name="KSO_WM_UNIT_CLEAR" val="1"/>
  <p:tag name="KSO_WM_UNIT_LAYERLEVEL" val="1_1"/>
  <p:tag name="KSO_WM_BEAUTIFY_FLAG" val="#wm#"/>
  <p:tag name="KSO_WM_TAG_VERSION" val="1.0"/>
  <p:tag name="KSO_WM_DIAGRAM_GROUP_CODE" val="r1-1"/>
  <p:tag name="KSO_WM_UNIT_DIAGRAM_CONTRAST_TITLE_CNT" val="3"/>
  <p:tag name="KSO_WM_UNIT_DIAGRAM_DIMENSION_TITLE_CNT" val="1"/>
  <p:tag name="KSO_WM_UNIT_FILL_FORE_SCHEMECOLOR_INDEX" val="5"/>
  <p:tag name="KSO_WM_UNIT_FILL_TYPE" val="1"/>
  <p:tag name="KSO_WM_UNIT_USESOURCEFORMAT_APPLY" val="0"/>
</p:tagLst>
</file>

<file path=ppt/tags/tag50.xml><?xml version="1.0" encoding="utf-8"?>
<p:tagLst xmlns:p="http://schemas.openxmlformats.org/presentationml/2006/main">
  <p:tag name="KSO_WM_TEMPLATE_CATEGORY" val="diagram"/>
  <p:tag name="KSO_WM_TEMPLATE_INDEX" val="390"/>
  <p:tag name="KSO_WM_UNIT_TYPE" val="l_h_a"/>
  <p:tag name="KSO_WM_UNIT_INDEX" val="1_2_1"/>
  <p:tag name="KSO_WM_UNIT_ID" val="259*l_h_a*1_2_1"/>
  <p:tag name="KSO_WM_UNIT_CLEAR" val="1"/>
  <p:tag name="KSO_WM_UNIT_LAYERLEVEL" val="1_1_1"/>
  <p:tag name="KSO_WM_UNIT_VALUE" val="10"/>
  <p:tag name="KSO_WM_UNIT_HIGHLIGHT" val="0"/>
  <p:tag name="KSO_WM_UNIT_COMPATIBLE" val="0"/>
  <p:tag name="KSO_WM_BEAUTIFY_FLAG" val="#wm#"/>
  <p:tag name="KSO_WM_UNIT_PRESET_TEXT_INDEX" val="3"/>
  <p:tag name="KSO_WM_UNIT_PRESET_TEXT_LEN" val="12"/>
  <p:tag name="KSO_WM_TAG_VERSION" val="1.0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51.xml><?xml version="1.0" encoding="utf-8"?>
<p:tagLst xmlns:p="http://schemas.openxmlformats.org/presentationml/2006/main">
  <p:tag name="KSO_WM_TEMPLATE_CATEGORY" val="diagram"/>
  <p:tag name="KSO_WM_TEMPLATE_INDEX" val="390"/>
  <p:tag name="KSO_WM_UNIT_TYPE" val="l_h_f"/>
  <p:tag name="KSO_WM_UNIT_INDEX" val="1_2_1"/>
  <p:tag name="KSO_WM_UNIT_ID" val="259*l_h_f*1_2_1"/>
  <p:tag name="KSO_WM_UNIT_CLEAR" val="1"/>
  <p:tag name="KSO_WM_UNIT_LAYERLEVEL" val="1_1_1"/>
  <p:tag name="KSO_WM_UNIT_VALUE" val="39"/>
  <p:tag name="KSO_WM_UNIT_HIGHLIGHT" val="0"/>
  <p:tag name="KSO_WM_UNIT_COMPATIBLE" val="0"/>
  <p:tag name="KSO_WM_BEAUTIFY_FLAG" val="#wm#"/>
  <p:tag name="KSO_WM_UNIT_PRESET_TEXT_INDEX" val="4"/>
  <p:tag name="KSO_WM_UNIT_PRESET_TEXT_LEN" val="56"/>
  <p:tag name="KSO_WM_TAG_VERSION" val="1.0"/>
  <p:tag name="KSO_WM_DIAGRAM_GROUP_CODE" val="l1-1"/>
  <p:tag name="KSO_WM_UNIT_TEXT_FILL_FORE_SCHEMECOLOR_INDEX" val="13"/>
  <p:tag name="KSO_WM_UNIT_TEXT_FILL_TYPE" val="1"/>
  <p:tag name="KSO_WM_UNIT_USESOURCEFORMAT_APPLY" val="0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90_4*i*19"/>
  <p:tag name="KSO_WM_TEMPLATE_CATEGORY" val="diagram"/>
  <p:tag name="KSO_WM_TEMPLATE_INDEX" val="390"/>
  <p:tag name="KSO_WM_UNIT_INDEX" val="19"/>
</p:tagLst>
</file>

<file path=ppt/tags/tag53.xml><?xml version="1.0" encoding="utf-8"?>
<p:tagLst xmlns:p="http://schemas.openxmlformats.org/presentationml/2006/main">
  <p:tag name="KSO_WM_TEMPLATE_CATEGORY" val="diagram"/>
  <p:tag name="KSO_WM_TEMPLATE_INDEX" val="390"/>
  <p:tag name="KSO_WM_UNIT_TYPE" val="l_i"/>
  <p:tag name="KSO_WM_UNIT_INDEX" val="1_5"/>
  <p:tag name="KSO_WM_UNIT_ID" val="259*l_i*1_5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54.xml><?xml version="1.0" encoding="utf-8"?>
<p:tagLst xmlns:p="http://schemas.openxmlformats.org/presentationml/2006/main">
  <p:tag name="KSO_WM_TEMPLATE_CATEGORY" val="diagram"/>
  <p:tag name="KSO_WM_TEMPLATE_INDEX" val="390"/>
  <p:tag name="KSO_WM_UNIT_TYPE" val="l_i"/>
  <p:tag name="KSO_WM_UNIT_INDEX" val="1_6"/>
  <p:tag name="KSO_WM_UNIT_ID" val="259*l_i*1_6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55.xml><?xml version="1.0" encoding="utf-8"?>
<p:tagLst xmlns:p="http://schemas.openxmlformats.org/presentationml/2006/main">
  <p:tag name="KSO_WM_TEMPLATE_CATEGORY" val="diagram"/>
  <p:tag name="KSO_WM_TEMPLATE_INDEX" val="390"/>
  <p:tag name="KSO_WM_UNIT_TYPE" val="l_h_a"/>
  <p:tag name="KSO_WM_UNIT_INDEX" val="1_3_1"/>
  <p:tag name="KSO_WM_UNIT_ID" val="259*l_h_a*1_3_1"/>
  <p:tag name="KSO_WM_UNIT_CLEAR" val="1"/>
  <p:tag name="KSO_WM_UNIT_LAYERLEVEL" val="1_1_1"/>
  <p:tag name="KSO_WM_UNIT_VALUE" val="10"/>
  <p:tag name="KSO_WM_UNIT_HIGHLIGHT" val="0"/>
  <p:tag name="KSO_WM_UNIT_COMPATIBLE" val="0"/>
  <p:tag name="KSO_WM_BEAUTIFY_FLAG" val="#wm#"/>
  <p:tag name="KSO_WM_UNIT_PRESET_TEXT_INDEX" val="3"/>
  <p:tag name="KSO_WM_UNIT_PRESET_TEXT_LEN" val="12"/>
  <p:tag name="KSO_WM_TAG_VERSION" val="1.0"/>
  <p:tag name="KSO_WM_DIAGRAM_GROUP_CODE" val="l1-1"/>
  <p:tag name="KSO_WM_UNIT_TEXT_FILL_FORE_SCHEMECOLOR_INDEX" val="6"/>
  <p:tag name="KSO_WM_UNIT_TEXT_FILL_TYPE" val="1"/>
  <p:tag name="KSO_WM_UNIT_USESOURCEFORMAT_APPLY" val="0"/>
</p:tagLst>
</file>

<file path=ppt/tags/tag56.xml><?xml version="1.0" encoding="utf-8"?>
<p:tagLst xmlns:p="http://schemas.openxmlformats.org/presentationml/2006/main">
  <p:tag name="KSO_WM_TEMPLATE_CATEGORY" val="diagram"/>
  <p:tag name="KSO_WM_TEMPLATE_INDEX" val="390"/>
  <p:tag name="KSO_WM_UNIT_TYPE" val="l_h_f"/>
  <p:tag name="KSO_WM_UNIT_INDEX" val="1_3_1"/>
  <p:tag name="KSO_WM_UNIT_ID" val="259*l_h_f*1_3_1"/>
  <p:tag name="KSO_WM_UNIT_CLEAR" val="1"/>
  <p:tag name="KSO_WM_UNIT_LAYERLEVEL" val="1_1_1"/>
  <p:tag name="KSO_WM_UNIT_VALUE" val="39"/>
  <p:tag name="KSO_WM_UNIT_HIGHLIGHT" val="0"/>
  <p:tag name="KSO_WM_UNIT_COMPATIBLE" val="0"/>
  <p:tag name="KSO_WM_BEAUTIFY_FLAG" val="#wm#"/>
  <p:tag name="KSO_WM_UNIT_PRESET_TEXT_INDEX" val="4"/>
  <p:tag name="KSO_WM_UNIT_PRESET_TEXT_LEN" val="56"/>
  <p:tag name="KSO_WM_TAG_VERSION" val="1.0"/>
  <p:tag name="KSO_WM_DIAGRAM_GROUP_CODE" val="l1-1"/>
  <p:tag name="KSO_WM_UNIT_TEXT_FILL_FORE_SCHEMECOLOR_INDEX" val="13"/>
  <p:tag name="KSO_WM_UNIT_TEXT_FILL_TYPE" val="1"/>
  <p:tag name="KSO_WM_UNIT_USESOURCEFORMAT_APPLY" val="0"/>
</p:tagLst>
</file>

<file path=ppt/tags/tag6.xml><?xml version="1.0" encoding="utf-8"?>
<p:tagLst xmlns:p="http://schemas.openxmlformats.org/presentationml/2006/main">
  <p:tag name="KSO_WM_UNIT_VALUE" val="72"/>
  <p:tag name="KSO_WM_UNIT_HIGHLIGHT" val="0"/>
  <p:tag name="KSO_WM_UNIT_COMPATIBLE" val="0"/>
  <p:tag name="KSO_WM_UNIT_PRESET_TEXT_INDEX" val="3"/>
  <p:tag name="KSO_WM_UNIT_PRESET_TEXT_LEN" val="17"/>
  <p:tag name="KSO_WM_TEMPLATE_CATEGORY" val="diagram"/>
  <p:tag name="KSO_WM_TEMPLATE_INDEX" val="813"/>
  <p:tag name="KSO_WM_UNIT_TYPE" val="r_i"/>
  <p:tag name="KSO_WM_UNIT_INDEX" val="1_8"/>
  <p:tag name="KSO_WM_UNIT_ID" val="257*r_i*1_8"/>
  <p:tag name="KSO_WM_UNIT_CLEAR" val="1"/>
  <p:tag name="KSO_WM_UNIT_LAYERLEVEL" val="1_1"/>
  <p:tag name="KSO_WM_BEAUTIFY_FLAG" val="#wm#"/>
  <p:tag name="KSO_WM_TAG_VERSION" val="1.0"/>
  <p:tag name="KSO_WM_DIAGRAM_GROUP_CODE" val="r1-1"/>
  <p:tag name="KSO_WM_UNIT_DIAGRAM_CONTRAST_TITLE_CNT" val="3"/>
  <p:tag name="KSO_WM_UNIT_DIAGRAM_DIMENSION_TITLE_CNT" val="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7.xml><?xml version="1.0" encoding="utf-8"?>
<p:tagLst xmlns:p="http://schemas.openxmlformats.org/presentationml/2006/main">
  <p:tag name="KSO_WM_TEMPLATE_CATEGORY" val="diagram"/>
  <p:tag name="KSO_WM_TEMPLATE_INDEX" val="813"/>
  <p:tag name="KSO_WM_UNIT_TYPE" val="r_v"/>
  <p:tag name="KSO_WM_UNIT_INDEX" val="1_1"/>
  <p:tag name="KSO_WM_UNIT_ID" val="257*r_v*1_1"/>
  <p:tag name="KSO_WM_UNIT_CLEAR" val="1"/>
  <p:tag name="KSO_WM_UNIT_LAYERLEVEL" val="1_1"/>
  <p:tag name="KSO_WM_UNIT_DIAGRAM_CONTRAST_TITLE_CNT" val="3"/>
  <p:tag name="KSO_WM_UNIT_DIAGRAM_DIMENSION_TITLE_CNT" val="1"/>
  <p:tag name="KSO_WM_UNIT_VALUE" val="24"/>
  <p:tag name="KSO_WM_UNIT_HIGHLIGHT" val="0"/>
  <p:tag name="KSO_WM_UNIT_COMPATIBLE" val="0"/>
  <p:tag name="KSO_WM_UNIT_PRESET_TEXT_INDEX" val="3"/>
  <p:tag name="KSO_WM_UNIT_PRESET_TEXT_LEN" val="24"/>
  <p:tag name="KSO_WM_BEAUTIFY_FLAG" val="#wm#"/>
  <p:tag name="KSO_WM_TAG_VERSION" val="1.0"/>
  <p:tag name="KSO_WM_DIAGRAM_GROUP_CODE" val="r1-1"/>
  <p:tag name="KSO_WM_UNIT_TEXT_FILL_FORE_SCHEMECOLOR_INDEX" val="13"/>
  <p:tag name="KSO_WM_UNIT_TEXT_FILL_TYPE" val="1"/>
  <p:tag name="KSO_WM_UNIT_USESOURCEFORMAT_APPLY" val="0"/>
</p:tagLst>
</file>

<file path=ppt/tags/tag8.xml><?xml version="1.0" encoding="utf-8"?>
<p:tagLst xmlns:p="http://schemas.openxmlformats.org/presentationml/2006/main">
  <p:tag name="KSO_WM_TEMPLATE_CATEGORY" val="diagram"/>
  <p:tag name="KSO_WM_TEMPLATE_INDEX" val="813"/>
  <p:tag name="KSO_WM_UNIT_TYPE" val="r_v"/>
  <p:tag name="KSO_WM_UNIT_INDEX" val="1_2"/>
  <p:tag name="KSO_WM_UNIT_ID" val="257*r_v*1_2"/>
  <p:tag name="KSO_WM_UNIT_CLEAR" val="1"/>
  <p:tag name="KSO_WM_UNIT_LAYERLEVEL" val="1_1"/>
  <p:tag name="KSO_WM_UNIT_DIAGRAM_CONTRAST_TITLE_CNT" val="3"/>
  <p:tag name="KSO_WM_UNIT_DIAGRAM_DIMENSION_TITLE_CNT" val="1"/>
  <p:tag name="KSO_WM_UNIT_VALUE" val="24"/>
  <p:tag name="KSO_WM_UNIT_HIGHLIGHT" val="0"/>
  <p:tag name="KSO_WM_UNIT_COMPATIBLE" val="0"/>
  <p:tag name="KSO_WM_UNIT_PRESET_TEXT_INDEX" val="3"/>
  <p:tag name="KSO_WM_UNIT_PRESET_TEXT_LEN" val="24"/>
  <p:tag name="KSO_WM_BEAUTIFY_FLAG" val="#wm#"/>
  <p:tag name="KSO_WM_TAG_VERSION" val="1.0"/>
  <p:tag name="KSO_WM_DIAGRAM_GROUP_CODE" val="r1-1"/>
  <p:tag name="KSO_WM_UNIT_TEXT_FILL_FORE_SCHEMECOLOR_INDEX" val="13"/>
  <p:tag name="KSO_WM_UNIT_TEXT_FILL_TYPE" val="1"/>
  <p:tag name="KSO_WM_UNIT_USESOURCEFORMAT_APPLY" val="0"/>
</p:tagLst>
</file>

<file path=ppt/tags/tag9.xml><?xml version="1.0" encoding="utf-8"?>
<p:tagLst xmlns:p="http://schemas.openxmlformats.org/presentationml/2006/main">
  <p:tag name="KSO_WM_TEMPLATE_CATEGORY" val="diagram"/>
  <p:tag name="KSO_WM_TEMPLATE_INDEX" val="813"/>
  <p:tag name="KSO_WM_UNIT_TYPE" val="r_v"/>
  <p:tag name="KSO_WM_UNIT_INDEX" val="1_3"/>
  <p:tag name="KSO_WM_UNIT_ID" val="257*r_v*1_3"/>
  <p:tag name="KSO_WM_UNIT_CLEAR" val="1"/>
  <p:tag name="KSO_WM_UNIT_LAYERLEVEL" val="1_1"/>
  <p:tag name="KSO_WM_UNIT_DIAGRAM_CONTRAST_TITLE_CNT" val="3"/>
  <p:tag name="KSO_WM_UNIT_DIAGRAM_DIMENSION_TITLE_CNT" val="1"/>
  <p:tag name="KSO_WM_UNIT_VALUE" val="24"/>
  <p:tag name="KSO_WM_UNIT_HIGHLIGHT" val="0"/>
  <p:tag name="KSO_WM_UNIT_COMPATIBLE" val="0"/>
  <p:tag name="KSO_WM_UNIT_PRESET_TEXT_INDEX" val="3"/>
  <p:tag name="KSO_WM_UNIT_PRESET_TEXT_LEN" val="24"/>
  <p:tag name="KSO_WM_BEAUTIFY_FLAG" val="#wm#"/>
  <p:tag name="KSO_WM_TAG_VERSION" val="1.0"/>
  <p:tag name="KSO_WM_DIAGRAM_GROUP_CODE" val="r1-1"/>
  <p:tag name="KSO_WM_UNIT_TEXT_FILL_FORE_SCHEMECOLOR_INDEX" val="13"/>
  <p:tag name="KSO_WM_UNIT_TEXT_FILL_TYPE" val="1"/>
  <p:tag name="KSO_WM_UNIT_USESOURCEFORMAT_APPLY" val="0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13415</Words>
  <Application>WPS 演示</Application>
  <PresentationFormat>全屏显示(4:3)</PresentationFormat>
  <Paragraphs>1399</Paragraphs>
  <Slides>59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68" baseType="lpstr">
      <vt:lpstr>Arial</vt:lpstr>
      <vt:lpstr>宋体</vt:lpstr>
      <vt:lpstr>Wingdings</vt:lpstr>
      <vt:lpstr>微软雅黑</vt:lpstr>
      <vt:lpstr>Arial Unicode MS</vt:lpstr>
      <vt:lpstr>Calibri</vt:lpstr>
      <vt:lpstr>Times New Roman</vt:lpstr>
      <vt:lpstr>Office 主题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cstor</dc:creator>
  <cp:lastModifiedBy>繁华忧伤</cp:lastModifiedBy>
  <cp:revision>423</cp:revision>
  <dcterms:created xsi:type="dcterms:W3CDTF">2015-11-23T03:31:00Z</dcterms:created>
  <dcterms:modified xsi:type="dcterms:W3CDTF">2018-12-25T07:59:22Z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