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38"/>
  </p:handoutMasterIdLst>
  <p:sldIdLst>
    <p:sldId id="594" r:id="rId3"/>
    <p:sldId id="446" r:id="rId4"/>
    <p:sldId id="547" r:id="rId5"/>
    <p:sldId id="471" r:id="rId6"/>
    <p:sldId id="548" r:id="rId7"/>
    <p:sldId id="549" r:id="rId8"/>
    <p:sldId id="550" r:id="rId9"/>
    <p:sldId id="551" r:id="rId10"/>
    <p:sldId id="552" r:id="rId11"/>
    <p:sldId id="553" r:id="rId12"/>
    <p:sldId id="464" r:id="rId13"/>
    <p:sldId id="554" r:id="rId14"/>
    <p:sldId id="555" r:id="rId15"/>
    <p:sldId id="556" r:id="rId16"/>
    <p:sldId id="557" r:id="rId17"/>
    <p:sldId id="559" r:id="rId19"/>
    <p:sldId id="561" r:id="rId20"/>
    <p:sldId id="562" r:id="rId21"/>
    <p:sldId id="563" r:id="rId22"/>
    <p:sldId id="564" r:id="rId23"/>
    <p:sldId id="565" r:id="rId24"/>
    <p:sldId id="566" r:id="rId25"/>
    <p:sldId id="567" r:id="rId26"/>
    <p:sldId id="568" r:id="rId27"/>
    <p:sldId id="572" r:id="rId28"/>
    <p:sldId id="569" r:id="rId29"/>
    <p:sldId id="570" r:id="rId30"/>
    <p:sldId id="571" r:id="rId31"/>
    <p:sldId id="585" r:id="rId32"/>
    <p:sldId id="643" r:id="rId33"/>
    <p:sldId id="644" r:id="rId34"/>
    <p:sldId id="645" r:id="rId35"/>
    <p:sldId id="648" r:id="rId36"/>
    <p:sldId id="593"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D89BC"/>
    <a:srgbClr val="404040"/>
    <a:srgbClr val="ED7D31"/>
    <a:srgbClr val="00CC66"/>
    <a:srgbClr val="0000CC"/>
    <a:srgbClr val="00FF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6429" autoAdjust="0"/>
  </p:normalViewPr>
  <p:slideViewPr>
    <p:cSldViewPr snapToGrid="0">
      <p:cViewPr varScale="1">
        <p:scale>
          <a:sx n="75" d="100"/>
          <a:sy n="75" d="100"/>
        </p:scale>
        <p:origin x="-1230" y="-90"/>
      </p:cViewPr>
      <p:guideLst>
        <p:guide orient="horz" pos="4034"/>
        <p:guide orient="horz" pos="1429"/>
        <p:guide orient="horz" pos="636"/>
        <p:guide pos="1833"/>
        <p:guide pos="185"/>
        <p:guide pos="5525"/>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p:cViewPr varScale="1">
        <p:scale>
          <a:sx n="86" d="100"/>
          <a:sy n="86" d="100"/>
        </p:scale>
        <p:origin x="-3846" y="-90"/>
      </p:cViewPr>
      <p:guideLst>
        <p:guide orient="horz" pos="2771"/>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微软雅黑" panose="020B0503020204020204" pitchFamily="34" charset="-122"/>
              </a:defRPr>
            </a:lvl1pPr>
          </a:lstStyle>
          <a:p>
            <a:pPr>
              <a:defRPr/>
            </a:pPr>
            <a:fld id="{E59DA32D-01C0-4FAD-B1A6-21E3601BDE44}"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微软雅黑" panose="020B0503020204020204" pitchFamily="34" charset="-122"/>
              </a:defRPr>
            </a:lvl1pPr>
          </a:lstStyle>
          <a:p>
            <a:pPr>
              <a:defRPr/>
            </a:pPr>
            <a:fld id="{8E1BA891-9155-4426-B246-E548F76DE99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微软雅黑" panose="020B0503020204020204" pitchFamily="34" charset="-122"/>
              </a:defRPr>
            </a:lvl1pPr>
          </a:lstStyle>
          <a:p>
            <a:pPr>
              <a:defRPr/>
            </a:pPr>
            <a:fld id="{89EA5E85-5403-4A41-8911-D26F40C481AA}" type="datetimeFigureOut">
              <a:rPr lang="zh-CN" altLang="en-US"/>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微软雅黑" panose="020B0503020204020204" pitchFamily="34" charset="-122"/>
              </a:defRPr>
            </a:lvl1pPr>
          </a:lstStyle>
          <a:p>
            <a:pPr>
              <a:defRPr/>
            </a:pPr>
            <a:fld id="{3D1895C4-D7FB-4A58-BF8F-004353FEAD7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idx="2"/>
          </p:nvPr>
        </p:nvSpPr>
        <p:spPr bwMode="auto">
          <a:noFill/>
          <a:ln>
            <a:solidFill>
              <a:srgbClr val="000000"/>
            </a:solidFill>
            <a:miter lim="800000"/>
          </a:ln>
        </p:spPr>
      </p:sp>
      <p:sp>
        <p:nvSpPr>
          <p:cNvPr id="3584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C1F926FC-4D7B-41D5-962B-F67392737D2B}"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74630E1-A3C4-4231-95E7-9AD1851ACD69}"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70C92E85-4CEA-4393-8FCC-5348CC6DA16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3079822-F2A9-4E7E-9877-67BE14B2866D}"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7F2C15D-DA26-408F-9236-C4DB5182F66E}"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654332F-A3C5-4ADD-9D01-7E3F21974AB5}"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3DFFDE8-C5D0-4F4F-8BD2-7A10534D67CA}"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3BB77BE-117D-42C9-95C1-696F56D6A3D6}"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09A4AC97-D532-428F-A79A-5707DE525E95}"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ABCB8F10-32A6-4F0A-BECA-F4D1BA9EEEA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rtlCol="0">
            <a:normAutofit/>
          </a:bodyPr>
          <a:lstStyle/>
          <a:p>
            <a:pPr lvl="0"/>
            <a:endParaRPr lang="zh-CN" altLang="en-US"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rotWithShape="1">
          <a:blip r:embed="rId2">
            <a:duotone>
              <a:schemeClr val="bg2">
                <a:shade val="45000"/>
                <a:satMod val="135000"/>
              </a:schemeClr>
              <a:prstClr val="white"/>
            </a:duotone>
          </a:blip>
          <a:srcRect l="10285" r="15524" b="21730"/>
          <a:stretch>
            <a:fillRect/>
          </a:stretch>
        </p:blipFill>
        <p:spPr>
          <a:xfrm>
            <a:off x="396" y="3389050"/>
            <a:ext cx="9143604" cy="3468950"/>
          </a:xfrm>
          <a:prstGeom prst="rect">
            <a:avLst/>
          </a:prstGeom>
        </p:spPr>
      </p:pic>
      <p:sp>
        <p:nvSpPr>
          <p:cNvPr id="3"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A25F7808-8D13-4EAB-BBFE-D5DACC9D7CD7}"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AEEBF06-9832-4973-BB60-FB0CCE4699AC}"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6985FE79-6717-4183-9E43-067B50066624}"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995A135-02B6-4674-B88F-E2BEA2992044}"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DAF427CC-9F3C-42E9-B764-8926EA3F1FA2}" type="datetime1">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4D203E18-E36C-4F08-900C-2B8D16EA0A6B}"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11692E53-92B6-453C-B0E9-D9F7AB2A8E19}" type="datetime1">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150B687-283A-45B6-80E2-88236687725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BF1DD8-2E8B-47B2-906A-2F98E653E107}" type="datetime1">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762F939-41C8-4F27-921F-48EFDBF0453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C6E3E2F-962A-4132-96B6-4AB21B87553D}" type="datetime1">
              <a:rPr lang="zh-CN" altLang="en-US"/>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0247F7D-31C9-4D99-AAB3-626F885BDD2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7.png"/><Relationship Id="rId18" Type="http://schemas.openxmlformats.org/officeDocument/2006/relationships/slideLayout" Target="../slideLayouts/slideLayout1.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www.cstor.cn/proTextdetail_11007.html" TargetMode="External"/><Relationship Id="rId4" Type="http://schemas.openxmlformats.org/officeDocument/2006/relationships/image" Target="../media/image15.jpeg"/><Relationship Id="rId3" Type="http://schemas.openxmlformats.org/officeDocument/2006/relationships/hyperlink" Target="http://www.cstor.cn/proTextdetail_12031.html" TargetMode="External"/><Relationship Id="rId2" Type="http://schemas.openxmlformats.org/officeDocument/2006/relationships/image" Target="../media/image14.jpeg"/><Relationship Id="rId1" Type="http://schemas.openxmlformats.org/officeDocument/2006/relationships/hyperlink" Target="http://www.cstor.cn/proTextdetail_10766.html" TargetMode="Externa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2.png"/><Relationship Id="rId7" Type="http://schemas.openxmlformats.org/officeDocument/2006/relationships/hyperlink" Target="http://www.chinarobots.cn/" TargetMode="External"/><Relationship Id="rId6" Type="http://schemas.openxmlformats.org/officeDocument/2006/relationships/image" Target="../media/image31.png"/><Relationship Id="rId5" Type="http://schemas.openxmlformats.org/officeDocument/2006/relationships/hyperlink" Target="http://www.chinaaiworld.cn/" TargetMode="External"/><Relationship Id="rId4" Type="http://schemas.openxmlformats.org/officeDocument/2006/relationships/image" Target="../media/image30.png"/><Relationship Id="rId3" Type="http://schemas.openxmlformats.org/officeDocument/2006/relationships/hyperlink" Target="http://www.chinacloud.cn/" TargetMode="External"/><Relationship Id="rId27" Type="http://schemas.openxmlformats.org/officeDocument/2006/relationships/slideLayout" Target="../slideLayouts/slideLayout1.xml"/><Relationship Id="rId26" Type="http://schemas.openxmlformats.org/officeDocument/2006/relationships/image" Target="../media/image42.png"/><Relationship Id="rId25" Type="http://schemas.openxmlformats.org/officeDocument/2006/relationships/image" Target="../media/image41.png"/><Relationship Id="rId24" Type="http://schemas.openxmlformats.org/officeDocument/2006/relationships/hyperlink" Target="http://www.envicloud.cn/" TargetMode="External"/><Relationship Id="rId23" Type="http://schemas.openxmlformats.org/officeDocument/2006/relationships/image" Target="../media/image40.png"/><Relationship Id="rId22" Type="http://schemas.openxmlformats.org/officeDocument/2006/relationships/image" Target="../media/image39.png"/><Relationship Id="rId21" Type="http://schemas.openxmlformats.org/officeDocument/2006/relationships/hyperlink" Target="http://www.wanwuyun.com/" TargetMode="External"/><Relationship Id="rId20" Type="http://schemas.openxmlformats.org/officeDocument/2006/relationships/image" Target="../media/image38.png"/><Relationship Id="rId2" Type="http://schemas.openxmlformats.org/officeDocument/2006/relationships/image" Target="../media/image29.png"/><Relationship Id="rId19" Type="http://schemas.openxmlformats.org/officeDocument/2006/relationships/hyperlink" Target="http://www.smartcitychina.cn/" TargetMode="External"/><Relationship Id="rId18" Type="http://schemas.openxmlformats.org/officeDocument/2006/relationships/image" Target="../media/image37.png"/><Relationship Id="rId17" Type="http://schemas.openxmlformats.org/officeDocument/2006/relationships/hyperlink" Target="http://www.netofthings.cn/" TargetMode="External"/><Relationship Id="rId16" Type="http://schemas.openxmlformats.org/officeDocument/2006/relationships/image" Target="../media/image36.png"/><Relationship Id="rId15" Type="http://schemas.openxmlformats.org/officeDocument/2006/relationships/hyperlink" Target="http://www.thebigdata.cn/" TargetMode="External"/><Relationship Id="rId14" Type="http://schemas.openxmlformats.org/officeDocument/2006/relationships/image" Target="../media/image35.png"/><Relationship Id="rId13" Type="http://schemas.openxmlformats.org/officeDocument/2006/relationships/hyperlink" Target="http://www.worldstor.cn/" TargetMode="External"/><Relationship Id="rId12" Type="http://schemas.openxmlformats.org/officeDocument/2006/relationships/image" Target="../media/image34.png"/><Relationship Id="rId11" Type="http://schemas.openxmlformats.org/officeDocument/2006/relationships/hyperlink" Target="http://www.pm25.org.cn/" TargetMode="External"/><Relationship Id="rId10" Type="http://schemas.openxmlformats.org/officeDocument/2006/relationships/image" Target="../media/image33.png"/><Relationship Id="rId1" Type="http://schemas.openxmlformats.org/officeDocument/2006/relationships/hyperlink" Target="http://www.chinaznyj.com/"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何光威    主编                    郑志蕴    梁英杰    朱琼琼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0326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80290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458932" y="693652"/>
            <a:ext cx="5028201" cy="1014730"/>
          </a:xfrm>
          <a:prstGeom prst="rect">
            <a:avLst/>
          </a:prstGeom>
          <a:effectLst/>
        </p:spPr>
        <p:txBody>
          <a:bodyPr wrap="square">
            <a:spAutoFit/>
          </a:bodyPr>
          <a:lstStyle/>
          <a:p>
            <a:pPr algn="ctr">
              <a:defRPr/>
            </a:pPr>
            <a:r>
              <a:rPr lang="zh-CN" altLang="en-US" sz="6000" b="1" spc="300" dirty="0">
                <a:ln w="11430"/>
                <a:solidFill>
                  <a:srgbClr val="000066"/>
                </a:solidFill>
                <a:latin typeface="微软雅黑" panose="020B0503020204020204" pitchFamily="34" charset="-122"/>
                <a:ea typeface="微软雅黑" panose="020B0503020204020204" pitchFamily="34" charset="-122"/>
              </a:rPr>
              <a:t>大数据可视化</a:t>
            </a:r>
            <a:endParaRPr lang="zh-CN" altLang="en-US" sz="6000" b="1" spc="300" dirty="0">
              <a:ln w="11430"/>
              <a:solidFill>
                <a:srgbClr val="000066"/>
              </a:solidFill>
              <a:latin typeface="微软雅黑" panose="020B0503020204020204" pitchFamily="34" charset="-122"/>
              <a:ea typeface="微软雅黑" panose="020B0503020204020204" pitchFamily="34" charset="-122"/>
            </a:endParaRPr>
          </a:p>
        </p:txBody>
      </p:sp>
      <p:sp>
        <p:nvSpPr>
          <p:cNvPr id="6" name="Freeform 25"/>
          <p:cNvSpPr>
            <a:spLocks noEditPoints="1"/>
          </p:cNvSpPr>
          <p:nvPr/>
        </p:nvSpPr>
        <p:spPr bwMode="auto">
          <a:xfrm>
            <a:off x="653805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 name="图片 3" descr="大数据可视化封面"/>
          <p:cNvPicPr>
            <a:picLocks noChangeAspect="1"/>
          </p:cNvPicPr>
          <p:nvPr/>
        </p:nvPicPr>
        <p:blipFill>
          <a:blip r:embed="rId3"/>
          <a:stretch>
            <a:fillRect/>
          </a:stretch>
        </p:blipFill>
        <p:spPr>
          <a:xfrm>
            <a:off x="1459230" y="3072130"/>
            <a:ext cx="6530340" cy="3239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9699"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9700"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6.2</a:t>
            </a:r>
            <a:r>
              <a:rPr lang="zh-CN" altLang="en-US" sz="2100" b="1">
                <a:solidFill>
                  <a:srgbClr val="FFFFFF"/>
                </a:solidFill>
                <a:latin typeface="微软雅黑" panose="020B0503020204020204" pitchFamily="34" charset="-122"/>
                <a:ea typeface="微软雅黑" panose="020B0503020204020204" pitchFamily="34" charset="-122"/>
              </a:rPr>
              <a:t>可视化交互空间</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29702"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970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970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D83936CF-031F-4BD8-AA7A-8EFDC9ACA999}"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29709" name="矩形 10"/>
          <p:cNvSpPr>
            <a:spLocks noChangeArrowheads="1"/>
          </p:cNvSpPr>
          <p:nvPr/>
        </p:nvSpPr>
        <p:spPr bwMode="auto">
          <a:xfrm>
            <a:off x="358775" y="1076325"/>
            <a:ext cx="8129588" cy="457200"/>
          </a:xfrm>
          <a:prstGeom prst="rect">
            <a:avLst/>
          </a:prstGeom>
          <a:noFill/>
          <a:ln w="9525">
            <a:noFill/>
            <a:miter lim="800000"/>
          </a:ln>
        </p:spPr>
        <p:txBody>
          <a:bodyPr>
            <a:spAutoFit/>
          </a:bodyPr>
          <a:lstStyle/>
          <a:p>
            <a:r>
              <a:rPr lang="en-US" altLang="zh-CN" sz="2400">
                <a:solidFill>
                  <a:srgbClr val="00B0F0"/>
                </a:solidFill>
              </a:rPr>
              <a:t>6.2.2 </a:t>
            </a:r>
            <a:r>
              <a:rPr lang="zh-CN" altLang="en-US" sz="2400">
                <a:solidFill>
                  <a:srgbClr val="00B0F0"/>
                </a:solidFill>
              </a:rPr>
              <a:t>可视化交互空间分析</a:t>
            </a:r>
            <a:endParaRPr lang="zh-CN" altLang="zh-CN" sz="2400">
              <a:solidFill>
                <a:srgbClr val="00B0F0"/>
              </a:solidFill>
            </a:endParaRPr>
          </a:p>
        </p:txBody>
      </p:sp>
      <p:sp>
        <p:nvSpPr>
          <p:cNvPr id="29710" name="矩形 12"/>
          <p:cNvSpPr>
            <a:spLocks noChangeArrowheads="1"/>
          </p:cNvSpPr>
          <p:nvPr/>
        </p:nvSpPr>
        <p:spPr bwMode="auto">
          <a:xfrm>
            <a:off x="525463" y="3525838"/>
            <a:ext cx="184150" cy="611187"/>
          </a:xfrm>
          <a:prstGeom prst="rect">
            <a:avLst/>
          </a:prstGeom>
          <a:noFill/>
          <a:ln w="9525">
            <a:noFill/>
            <a:miter lim="800000"/>
          </a:ln>
        </p:spPr>
        <p:txBody>
          <a:bodyPr wrap="none">
            <a:spAutoFit/>
          </a:bodyPr>
          <a:lstStyle/>
          <a:p>
            <a:endParaRPr lang="zh-CN" altLang="zh-CN" sz="1600">
              <a:latin typeface="微软雅黑" panose="020B0503020204020204" pitchFamily="34" charset="-122"/>
              <a:ea typeface="微软雅黑" panose="020B0503020204020204" pitchFamily="34" charset="-122"/>
            </a:endParaRPr>
          </a:p>
          <a:p>
            <a:endParaRPr lang="en-US" altLang="zh-CN">
              <a:latin typeface="微软雅黑" panose="020B0503020204020204" pitchFamily="34" charset="-122"/>
              <a:ea typeface="微软雅黑" panose="020B0503020204020204" pitchFamily="34" charset="-122"/>
            </a:endParaRPr>
          </a:p>
        </p:txBody>
      </p:sp>
      <p:pic>
        <p:nvPicPr>
          <p:cNvPr id="29711" name="图片 3"/>
          <p:cNvPicPr>
            <a:picLocks noChangeAspect="1"/>
          </p:cNvPicPr>
          <p:nvPr/>
        </p:nvPicPr>
        <p:blipFill>
          <a:blip r:embed="rId3"/>
          <a:srcRect/>
          <a:stretch>
            <a:fillRect/>
          </a:stretch>
        </p:blipFill>
        <p:spPr bwMode="auto">
          <a:xfrm>
            <a:off x="1254125" y="1576388"/>
            <a:ext cx="6715125" cy="3914775"/>
          </a:xfrm>
          <a:prstGeom prst="rect">
            <a:avLst/>
          </a:prstGeom>
          <a:noFill/>
          <a:ln w="9525">
            <a:noFill/>
            <a:miter lim="800000"/>
            <a:headEnd/>
            <a:tailEnd/>
          </a:ln>
        </p:spPr>
      </p:pic>
      <p:sp>
        <p:nvSpPr>
          <p:cNvPr id="29712" name="Text Box 20"/>
          <p:cNvSpPr txBox="1">
            <a:spLocks noChangeArrowheads="1"/>
          </p:cNvSpPr>
          <p:nvPr/>
        </p:nvSpPr>
        <p:spPr bwMode="auto">
          <a:xfrm>
            <a:off x="3228975" y="5553075"/>
            <a:ext cx="3279775" cy="366713"/>
          </a:xfrm>
          <a:prstGeom prst="rect">
            <a:avLst/>
          </a:prstGeom>
          <a:noFill/>
          <a:ln w="9525">
            <a:noFill/>
            <a:miter lim="800000"/>
          </a:ln>
        </p:spPr>
        <p:txBody>
          <a:bodyPr>
            <a:spAutoFit/>
          </a:bodyPr>
          <a:lstStyle/>
          <a:p>
            <a:pPr>
              <a:spcBef>
                <a:spcPct val="50000"/>
              </a:spcBef>
            </a:pPr>
            <a:r>
              <a:rPr lang="zh-CN" altLang="en-US"/>
              <a:t>交互式可视化空间分析框架</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30723"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22" name="椭圆 21"/>
          <p:cNvSpPr/>
          <p:nvPr/>
        </p:nvSpPr>
        <p:spPr>
          <a:xfrm>
            <a:off x="414338" y="963613"/>
            <a:ext cx="1600200" cy="1600200"/>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3" name="椭圆 32"/>
          <p:cNvSpPr/>
          <p:nvPr/>
        </p:nvSpPr>
        <p:spPr>
          <a:xfrm>
            <a:off x="515938" y="1052513"/>
            <a:ext cx="1398587" cy="1398587"/>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0727" name="矩形 34"/>
          <p:cNvSpPr>
            <a:spLocks noChangeArrowheads="1"/>
          </p:cNvSpPr>
          <p:nvPr/>
        </p:nvSpPr>
        <p:spPr bwMode="auto">
          <a:xfrm>
            <a:off x="554038" y="1144588"/>
            <a:ext cx="1320800" cy="1187450"/>
          </a:xfrm>
          <a:prstGeom prst="rect">
            <a:avLst/>
          </a:prstGeom>
          <a:noFill/>
          <a:ln w="9525">
            <a:noFill/>
            <a:miter lim="800000"/>
          </a:ln>
        </p:spPr>
        <p:txBody>
          <a:bodyPr>
            <a:spAutoFit/>
          </a:bodyPr>
          <a:lstStyle/>
          <a:p>
            <a:pPr algn="ctr"/>
            <a:r>
              <a:rPr lang="zh-CN" altLang="en-US" sz="2400" b="1">
                <a:solidFill>
                  <a:srgbClr val="FFFFFF"/>
                </a:solidFill>
                <a:latin typeface="微软雅黑" panose="020B0503020204020204" pitchFamily="34" charset="-122"/>
                <a:ea typeface="微软雅黑" panose="020B0503020204020204" pitchFamily="34" charset="-122"/>
              </a:rPr>
              <a:t>可视化交互空间</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nvGrpSpPr>
          <p:cNvPr id="30728" name="组合 36"/>
          <p:cNvGrpSpPr/>
          <p:nvPr/>
        </p:nvGrpSpPr>
        <p:grpSpPr bwMode="auto">
          <a:xfrm>
            <a:off x="5099050" y="4362450"/>
            <a:ext cx="3294063" cy="434975"/>
            <a:chOff x="7892654" y="2137018"/>
            <a:chExt cx="4033482" cy="445758"/>
          </a:xfrm>
        </p:grpSpPr>
        <p:sp>
          <p:nvSpPr>
            <p:cNvPr id="38" name="圆角矩形 37"/>
            <p:cNvSpPr/>
            <p:nvPr/>
          </p:nvSpPr>
          <p:spPr>
            <a:xfrm>
              <a:off x="7892654" y="2153287"/>
              <a:ext cx="3739961" cy="42948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0749" name="矩形 38"/>
            <p:cNvSpPr>
              <a:spLocks noChangeArrowheads="1"/>
            </p:cNvSpPr>
            <p:nvPr/>
          </p:nvSpPr>
          <p:spPr bwMode="auto">
            <a:xfrm>
              <a:off x="8020948" y="2137018"/>
              <a:ext cx="3905188" cy="375803"/>
            </a:xfrm>
            <a:prstGeom prst="rect">
              <a:avLst/>
            </a:prstGeom>
            <a:noFill/>
            <a:ln w="9525">
              <a:noFill/>
              <a:miter lim="800000"/>
            </a:ln>
          </p:spPr>
          <p:txBody>
            <a:bodyPr>
              <a:spAutoFit/>
            </a:bodyPr>
            <a:lstStyle/>
            <a:p>
              <a:r>
                <a:rPr lang="zh-CN" altLang="en-US">
                  <a:solidFill>
                    <a:schemeClr val="bg1"/>
                  </a:solidFill>
                </a:rPr>
                <a:t>对对象进行探索和确认分析</a:t>
              </a:r>
              <a:endParaRPr lang="zh-CN" altLang="en-US">
                <a:solidFill>
                  <a:schemeClr val="bg1"/>
                </a:solidFill>
              </a:endParaRPr>
            </a:p>
          </p:txBody>
        </p:sp>
      </p:grpSp>
      <p:grpSp>
        <p:nvGrpSpPr>
          <p:cNvPr id="30729" name="组合 39"/>
          <p:cNvGrpSpPr/>
          <p:nvPr/>
        </p:nvGrpSpPr>
        <p:grpSpPr bwMode="auto">
          <a:xfrm>
            <a:off x="4371975" y="3471863"/>
            <a:ext cx="2827338" cy="366712"/>
            <a:chOff x="7892654" y="2137018"/>
            <a:chExt cx="3811694" cy="490319"/>
          </a:xfrm>
        </p:grpSpPr>
        <p:sp>
          <p:nvSpPr>
            <p:cNvPr id="41" name="圆角矩形 40"/>
            <p:cNvSpPr/>
            <p:nvPr/>
          </p:nvSpPr>
          <p:spPr>
            <a:xfrm>
              <a:off x="7892654" y="2137018"/>
              <a:ext cx="3811694" cy="4627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0747" name="矩形 41"/>
            <p:cNvSpPr>
              <a:spLocks noChangeArrowheads="1"/>
            </p:cNvSpPr>
            <p:nvPr/>
          </p:nvSpPr>
          <p:spPr bwMode="auto">
            <a:xfrm>
              <a:off x="8021066" y="2137018"/>
              <a:ext cx="2405583" cy="490319"/>
            </a:xfrm>
            <a:prstGeom prst="rect">
              <a:avLst/>
            </a:prstGeom>
            <a:noFill/>
            <a:ln w="9525">
              <a:noFill/>
              <a:miter lim="800000"/>
            </a:ln>
          </p:spPr>
          <p:txBody>
            <a:bodyPr wrap="none">
              <a:spAutoFit/>
            </a:bodyPr>
            <a:lstStyle/>
            <a:p>
              <a:r>
                <a:rPr lang="zh-CN" altLang="en-US">
                  <a:solidFill>
                    <a:schemeClr val="bg1"/>
                  </a:solidFill>
                </a:rPr>
                <a:t>对对象进行操作</a:t>
              </a:r>
              <a:endParaRPr lang="zh-CN" altLang="en-US">
                <a:solidFill>
                  <a:schemeClr val="bg1"/>
                </a:solidFill>
              </a:endParaRPr>
            </a:p>
          </p:txBody>
        </p:sp>
      </p:grpSp>
      <p:grpSp>
        <p:nvGrpSpPr>
          <p:cNvPr id="30730" name="组合 42"/>
          <p:cNvGrpSpPr/>
          <p:nvPr/>
        </p:nvGrpSpPr>
        <p:grpSpPr bwMode="auto">
          <a:xfrm>
            <a:off x="3327400" y="2444750"/>
            <a:ext cx="2816225" cy="374650"/>
            <a:chOff x="7892654" y="2125553"/>
            <a:chExt cx="3884083" cy="499672"/>
          </a:xfrm>
        </p:grpSpPr>
        <p:sp>
          <p:nvSpPr>
            <p:cNvPr id="44" name="圆角矩形 43"/>
            <p:cNvSpPr/>
            <p:nvPr/>
          </p:nvSpPr>
          <p:spPr>
            <a:xfrm>
              <a:off x="7892654" y="2125553"/>
              <a:ext cx="3884083" cy="48485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0745" name="矩形 44"/>
            <p:cNvSpPr>
              <a:spLocks noChangeArrowheads="1"/>
            </p:cNvSpPr>
            <p:nvPr/>
          </p:nvSpPr>
          <p:spPr bwMode="auto">
            <a:xfrm>
              <a:off x="8021832" y="2136140"/>
              <a:ext cx="2776222" cy="489085"/>
            </a:xfrm>
            <a:prstGeom prst="rect">
              <a:avLst/>
            </a:prstGeom>
            <a:noFill/>
            <a:ln w="9525">
              <a:noFill/>
              <a:miter lim="800000"/>
            </a:ln>
          </p:spPr>
          <p:txBody>
            <a:bodyPr wrap="none">
              <a:spAutoFit/>
            </a:bodyPr>
            <a:lstStyle/>
            <a:p>
              <a:r>
                <a:rPr lang="zh-CN" altLang="en-US">
                  <a:solidFill>
                    <a:schemeClr val="bg1"/>
                  </a:solidFill>
                </a:rPr>
                <a:t>选择空间分析实体</a:t>
              </a:r>
              <a:endParaRPr lang="zh-CN" altLang="en-US">
                <a:solidFill>
                  <a:schemeClr val="bg1"/>
                </a:solidFill>
              </a:endParaRPr>
            </a:p>
          </p:txBody>
        </p:sp>
      </p:grpSp>
      <p:grpSp>
        <p:nvGrpSpPr>
          <p:cNvPr id="30731" name="组合 48"/>
          <p:cNvGrpSpPr/>
          <p:nvPr/>
        </p:nvGrpSpPr>
        <p:grpSpPr bwMode="auto">
          <a:xfrm>
            <a:off x="2411413" y="1468438"/>
            <a:ext cx="3573462" cy="746125"/>
            <a:chOff x="7471943" y="1805208"/>
            <a:chExt cx="4548351" cy="942797"/>
          </a:xfrm>
        </p:grpSpPr>
        <p:grpSp>
          <p:nvGrpSpPr>
            <p:cNvPr id="30740" name="组合 49"/>
            <p:cNvGrpSpPr/>
            <p:nvPr/>
          </p:nvGrpSpPr>
          <p:grpSpPr bwMode="auto">
            <a:xfrm>
              <a:off x="7517356" y="1805208"/>
              <a:ext cx="3739185" cy="470766"/>
              <a:chOff x="7892653" y="2132469"/>
              <a:chExt cx="3739185" cy="470766"/>
            </a:xfrm>
          </p:grpSpPr>
          <p:sp>
            <p:nvSpPr>
              <p:cNvPr id="52" name="圆角矩形 51"/>
              <p:cNvSpPr/>
              <p:nvPr/>
            </p:nvSpPr>
            <p:spPr>
              <a:xfrm>
                <a:off x="7891693" y="2132469"/>
                <a:ext cx="3740114" cy="4713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0743" name="矩形 52"/>
              <p:cNvSpPr>
                <a:spLocks noChangeArrowheads="1"/>
              </p:cNvSpPr>
              <p:nvPr/>
            </p:nvSpPr>
            <p:spPr bwMode="auto">
              <a:xfrm>
                <a:off x="8021011" y="2134474"/>
                <a:ext cx="1689214" cy="463375"/>
              </a:xfrm>
              <a:prstGeom prst="rect">
                <a:avLst/>
              </a:prstGeom>
              <a:noFill/>
              <a:ln w="9525">
                <a:noFill/>
                <a:miter lim="800000"/>
              </a:ln>
            </p:spPr>
            <p:txBody>
              <a:bodyPr wrap="none">
                <a:spAutoFit/>
              </a:bodyPr>
              <a:lstStyle/>
              <a:p>
                <a:r>
                  <a:rPr lang="zh-CN" altLang="en-US">
                    <a:solidFill>
                      <a:schemeClr val="bg1"/>
                    </a:solidFill>
                  </a:rPr>
                  <a:t>连接数据源</a:t>
                </a:r>
                <a:endParaRPr lang="zh-CN" altLang="en-US">
                  <a:solidFill>
                    <a:schemeClr val="bg1"/>
                  </a:solidFill>
                </a:endParaRPr>
              </a:p>
            </p:txBody>
          </p:sp>
        </p:grpSp>
        <p:sp>
          <p:nvSpPr>
            <p:cNvPr id="51" name="矩形 50"/>
            <p:cNvSpPr/>
            <p:nvPr/>
          </p:nvSpPr>
          <p:spPr>
            <a:xfrm>
              <a:off x="7471943" y="2254541"/>
              <a:ext cx="4548351" cy="493464"/>
            </a:xfrm>
            <a:prstGeom prst="rect">
              <a:avLst/>
            </a:prstGeom>
          </p:spPr>
          <p:txBody>
            <a:bodyPr>
              <a:spAutoFit/>
            </a:bodyPr>
            <a:lstStyle/>
            <a:p>
              <a:pPr fontAlgn="auto">
                <a:lnSpc>
                  <a:spcPct val="150000"/>
                </a:lnSpc>
                <a:spcBef>
                  <a:spcPts val="0"/>
                </a:spcBef>
                <a:spcAft>
                  <a:spcPts val="0"/>
                </a:spcAft>
                <a:defRPr/>
              </a:pPr>
              <a:endParaRPr lang="zh-CN" altLang="en-US" sz="1350" dirty="0">
                <a:solidFill>
                  <a:prstClr val="black">
                    <a:lumMod val="50000"/>
                    <a:lumOff val="50000"/>
                  </a:prstClr>
                </a:solidFill>
                <a:latin typeface="+mn-lt"/>
                <a:ea typeface="+mn-ea"/>
              </a:endParaRPr>
            </a:p>
          </p:txBody>
        </p:sp>
      </p:grpSp>
      <p:sp>
        <p:nvSpPr>
          <p:cNvPr id="30732"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073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073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8BD2F535-4D6B-4932-B2C6-4B1926C25AA2}"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0739"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6.2</a:t>
            </a:r>
            <a:r>
              <a:rPr lang="zh-CN" altLang="en-US" sz="2100" b="1">
                <a:solidFill>
                  <a:srgbClr val="FFFFFF"/>
                </a:solidFill>
                <a:latin typeface="微软雅黑" panose="020B0503020204020204" pitchFamily="34" charset="-122"/>
                <a:ea typeface="微软雅黑" panose="020B0503020204020204" pitchFamily="34" charset="-122"/>
              </a:rPr>
              <a:t>可视化交互空间</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31747"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22" name="椭圆 21"/>
          <p:cNvSpPr/>
          <p:nvPr/>
        </p:nvSpPr>
        <p:spPr>
          <a:xfrm>
            <a:off x="1922463" y="2549525"/>
            <a:ext cx="1600200" cy="1600200"/>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3" name="椭圆 32"/>
          <p:cNvSpPr/>
          <p:nvPr/>
        </p:nvSpPr>
        <p:spPr>
          <a:xfrm>
            <a:off x="2009775" y="2640013"/>
            <a:ext cx="1398588" cy="1398587"/>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51" name="矩形 34"/>
          <p:cNvSpPr>
            <a:spLocks noChangeArrowheads="1"/>
          </p:cNvSpPr>
          <p:nvPr/>
        </p:nvSpPr>
        <p:spPr bwMode="auto">
          <a:xfrm>
            <a:off x="1954213" y="2906713"/>
            <a:ext cx="1522412" cy="822325"/>
          </a:xfrm>
          <a:prstGeom prst="rect">
            <a:avLst/>
          </a:prstGeom>
          <a:noFill/>
          <a:ln w="9525">
            <a:noFill/>
            <a:miter lim="800000"/>
          </a:ln>
        </p:spPr>
        <p:txBody>
          <a:bodyPr>
            <a:spAutoFit/>
          </a:bodyPr>
          <a:lstStyle/>
          <a:p>
            <a:pPr algn="ctr"/>
            <a:r>
              <a:rPr lang="zh-CN" altLang="en-US" sz="2400" b="1">
                <a:solidFill>
                  <a:srgbClr val="FFFFFF"/>
                </a:solidFill>
                <a:latin typeface="微软雅黑" panose="020B0503020204020204" pitchFamily="34" charset="-122"/>
                <a:ea typeface="微软雅黑" panose="020B0503020204020204" pitchFamily="34" charset="-122"/>
              </a:rPr>
              <a:t>交互空间</a:t>
            </a:r>
            <a:endParaRPr lang="zh-CN" altLang="en-US" sz="2400" b="1">
              <a:solidFill>
                <a:srgbClr val="FFFFFF"/>
              </a:solidFill>
              <a:latin typeface="微软雅黑" panose="020B0503020204020204" pitchFamily="34" charset="-122"/>
              <a:ea typeface="微软雅黑" panose="020B0503020204020204" pitchFamily="34" charset="-122"/>
            </a:endParaRPr>
          </a:p>
          <a:p>
            <a:pPr algn="ctr"/>
            <a:r>
              <a:rPr lang="zh-CN" altLang="en-US" sz="2400" b="1">
                <a:solidFill>
                  <a:srgbClr val="FFFFFF"/>
                </a:solidFill>
                <a:latin typeface="微软雅黑" panose="020B0503020204020204" pitchFamily="34" charset="-122"/>
                <a:ea typeface="微软雅黑" panose="020B0503020204020204" pitchFamily="34" charset="-122"/>
              </a:rPr>
              <a:t>分类</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nvGrpSpPr>
          <p:cNvPr id="31752" name="组合 36"/>
          <p:cNvGrpSpPr/>
          <p:nvPr/>
        </p:nvGrpSpPr>
        <p:grpSpPr bwMode="auto">
          <a:xfrm>
            <a:off x="2946400" y="4900613"/>
            <a:ext cx="3455988" cy="714375"/>
            <a:chOff x="7892654" y="2137018"/>
            <a:chExt cx="4033482" cy="937150"/>
          </a:xfrm>
        </p:grpSpPr>
        <p:sp>
          <p:nvSpPr>
            <p:cNvPr id="38" name="圆角矩形 37"/>
            <p:cNvSpPr/>
            <p:nvPr/>
          </p:nvSpPr>
          <p:spPr>
            <a:xfrm>
              <a:off x="7892654" y="2153678"/>
              <a:ext cx="3738891" cy="42900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85" name="矩形 38"/>
            <p:cNvSpPr>
              <a:spLocks noChangeArrowheads="1"/>
            </p:cNvSpPr>
            <p:nvPr/>
          </p:nvSpPr>
          <p:spPr bwMode="auto">
            <a:xfrm>
              <a:off x="8020495" y="2137018"/>
              <a:ext cx="3905641" cy="937150"/>
            </a:xfrm>
            <a:prstGeom prst="rect">
              <a:avLst/>
            </a:prstGeom>
            <a:noFill/>
            <a:ln w="9525">
              <a:noFill/>
              <a:miter lim="800000"/>
            </a:ln>
          </p:spPr>
          <p:txBody>
            <a:bodyPr>
              <a:spAutoFit/>
            </a:bodyPr>
            <a:lstStyle/>
            <a:p>
              <a:pPr>
                <a:lnSpc>
                  <a:spcPct val="90000"/>
                </a:lnSpc>
                <a:spcBef>
                  <a:spcPts val="1000"/>
                </a:spcBef>
                <a:buFont typeface="Arial" panose="020B0604020202020204" pitchFamily="34" charset="0"/>
                <a:buNone/>
              </a:pPr>
              <a:r>
                <a:rPr lang="zh-CN" altLang="en-US">
                  <a:solidFill>
                    <a:schemeClr val="bg1"/>
                  </a:solidFill>
                </a:rPr>
                <a:t>可视化结构空间 </a:t>
              </a:r>
              <a:endParaRPr lang="zh-CN" altLang="en-US">
                <a:solidFill>
                  <a:schemeClr val="bg1"/>
                </a:solidFill>
              </a:endParaRPr>
            </a:p>
            <a:p>
              <a:pPr>
                <a:lnSpc>
                  <a:spcPct val="90000"/>
                </a:lnSpc>
                <a:spcBef>
                  <a:spcPts val="1000"/>
                </a:spcBef>
                <a:buFont typeface="Arial" panose="020B0604020202020204" pitchFamily="34" charset="0"/>
                <a:buChar char="•"/>
              </a:pPr>
              <a:endParaRPr lang="zh-CN" altLang="en-US">
                <a:solidFill>
                  <a:schemeClr val="bg1"/>
                </a:solidFill>
              </a:endParaRPr>
            </a:p>
          </p:txBody>
        </p:sp>
      </p:grpSp>
      <p:grpSp>
        <p:nvGrpSpPr>
          <p:cNvPr id="31753" name="组合 39"/>
          <p:cNvGrpSpPr/>
          <p:nvPr/>
        </p:nvGrpSpPr>
        <p:grpSpPr bwMode="auto">
          <a:xfrm>
            <a:off x="4841875" y="2614613"/>
            <a:ext cx="4302125" cy="404812"/>
            <a:chOff x="7892654" y="2137018"/>
            <a:chExt cx="4588586" cy="461666"/>
          </a:xfrm>
        </p:grpSpPr>
        <p:sp>
          <p:nvSpPr>
            <p:cNvPr id="4" name="圆角矩形 40"/>
            <p:cNvSpPr/>
            <p:nvPr/>
          </p:nvSpPr>
          <p:spPr>
            <a:xfrm>
              <a:off x="7892654" y="2137018"/>
              <a:ext cx="3811405" cy="4616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83" name="矩形 41"/>
            <p:cNvSpPr>
              <a:spLocks noChangeArrowheads="1"/>
            </p:cNvSpPr>
            <p:nvPr/>
          </p:nvSpPr>
          <p:spPr bwMode="auto">
            <a:xfrm>
              <a:off x="8021338" y="2137018"/>
              <a:ext cx="4459902" cy="418215"/>
            </a:xfrm>
            <a:prstGeom prst="rect">
              <a:avLst/>
            </a:prstGeom>
            <a:noFill/>
            <a:ln w="9525">
              <a:noFill/>
              <a:miter lim="800000"/>
            </a:ln>
          </p:spPr>
          <p:txBody>
            <a:bodyPr>
              <a:spAutoFit/>
            </a:bodyPr>
            <a:lstStyle/>
            <a:p>
              <a:r>
                <a:rPr lang="zh-CN" altLang="en-US">
                  <a:solidFill>
                    <a:schemeClr val="bg1"/>
                  </a:solidFill>
                </a:rPr>
                <a:t>数据结构空间</a:t>
              </a:r>
              <a:r>
                <a:rPr lang="en-US" altLang="zh-CN">
                  <a:solidFill>
                    <a:schemeClr val="bg1"/>
                  </a:solidFill>
                </a:rPr>
                <a:t>(</a:t>
              </a:r>
              <a:r>
                <a:rPr lang="zh-CN" altLang="en-US">
                  <a:solidFill>
                    <a:schemeClr val="bg1"/>
                  </a:solidFill>
                </a:rPr>
                <a:t>数据组织的组成</a:t>
              </a:r>
              <a:r>
                <a:rPr lang="en-US" altLang="zh-CN">
                  <a:solidFill>
                    <a:schemeClr val="bg1"/>
                  </a:solidFill>
                </a:rPr>
                <a:t>)</a:t>
              </a:r>
              <a:endParaRPr lang="zh-CN" altLang="en-US">
                <a:solidFill>
                  <a:schemeClr val="bg1"/>
                </a:solidFill>
              </a:endParaRPr>
            </a:p>
          </p:txBody>
        </p:sp>
      </p:grpSp>
      <p:grpSp>
        <p:nvGrpSpPr>
          <p:cNvPr id="31754" name="组合 42"/>
          <p:cNvGrpSpPr/>
          <p:nvPr/>
        </p:nvGrpSpPr>
        <p:grpSpPr bwMode="auto">
          <a:xfrm>
            <a:off x="3959225" y="1865313"/>
            <a:ext cx="2816225" cy="374650"/>
            <a:chOff x="7892654" y="2125553"/>
            <a:chExt cx="3884083" cy="499672"/>
          </a:xfrm>
        </p:grpSpPr>
        <p:sp>
          <p:nvSpPr>
            <p:cNvPr id="44" name="圆角矩形 43"/>
            <p:cNvSpPr/>
            <p:nvPr/>
          </p:nvSpPr>
          <p:spPr>
            <a:xfrm>
              <a:off x="7892654" y="2125553"/>
              <a:ext cx="3884083" cy="48485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81" name="矩形 44"/>
            <p:cNvSpPr>
              <a:spLocks noChangeArrowheads="1"/>
            </p:cNvSpPr>
            <p:nvPr/>
          </p:nvSpPr>
          <p:spPr bwMode="auto">
            <a:xfrm>
              <a:off x="8021832" y="2136139"/>
              <a:ext cx="3616970" cy="489086"/>
            </a:xfrm>
            <a:prstGeom prst="rect">
              <a:avLst/>
            </a:prstGeom>
            <a:noFill/>
            <a:ln w="9525">
              <a:noFill/>
              <a:miter lim="800000"/>
            </a:ln>
          </p:spPr>
          <p:txBody>
            <a:bodyPr wrap="none">
              <a:spAutoFit/>
            </a:bodyPr>
            <a:lstStyle/>
            <a:p>
              <a:r>
                <a:rPr lang="zh-CN" altLang="en-US">
                  <a:solidFill>
                    <a:schemeClr val="bg1"/>
                  </a:solidFill>
                </a:rPr>
                <a:t>数据值空间</a:t>
              </a:r>
              <a:r>
                <a:rPr lang="en-US" altLang="zh-CN">
                  <a:solidFill>
                    <a:schemeClr val="bg1"/>
                  </a:solidFill>
                </a:rPr>
                <a:t>(</a:t>
              </a:r>
              <a:r>
                <a:rPr lang="zh-CN" altLang="en-US">
                  <a:solidFill>
                    <a:schemeClr val="bg1"/>
                  </a:solidFill>
                </a:rPr>
                <a:t>多元数据值</a:t>
              </a:r>
              <a:r>
                <a:rPr lang="en-US" altLang="zh-CN">
                  <a:solidFill>
                    <a:schemeClr val="bg1"/>
                  </a:solidFill>
                </a:rPr>
                <a:t>)</a:t>
              </a:r>
              <a:endParaRPr lang="zh-CN" altLang="en-US">
                <a:solidFill>
                  <a:schemeClr val="bg1"/>
                </a:solidFill>
              </a:endParaRPr>
            </a:p>
          </p:txBody>
        </p:sp>
      </p:grpSp>
      <p:grpSp>
        <p:nvGrpSpPr>
          <p:cNvPr id="31755" name="组合 48"/>
          <p:cNvGrpSpPr/>
          <p:nvPr/>
        </p:nvGrpSpPr>
        <p:grpSpPr bwMode="auto">
          <a:xfrm>
            <a:off x="2640013" y="1185863"/>
            <a:ext cx="3573462" cy="746125"/>
            <a:chOff x="7471943" y="1805208"/>
            <a:chExt cx="4548351" cy="942797"/>
          </a:xfrm>
        </p:grpSpPr>
        <p:grpSp>
          <p:nvGrpSpPr>
            <p:cNvPr id="31776" name="组合 49"/>
            <p:cNvGrpSpPr/>
            <p:nvPr/>
          </p:nvGrpSpPr>
          <p:grpSpPr bwMode="auto">
            <a:xfrm>
              <a:off x="7517356" y="1805208"/>
              <a:ext cx="3739185" cy="470766"/>
              <a:chOff x="7892653" y="2132469"/>
              <a:chExt cx="3739185" cy="470766"/>
            </a:xfrm>
          </p:grpSpPr>
          <p:sp>
            <p:nvSpPr>
              <p:cNvPr id="52" name="圆角矩形 51"/>
              <p:cNvSpPr/>
              <p:nvPr/>
            </p:nvSpPr>
            <p:spPr>
              <a:xfrm>
                <a:off x="7891693" y="2132469"/>
                <a:ext cx="3740114" cy="4713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79" name="矩形 52"/>
              <p:cNvSpPr>
                <a:spLocks noChangeArrowheads="1"/>
              </p:cNvSpPr>
              <p:nvPr/>
            </p:nvSpPr>
            <p:spPr bwMode="auto">
              <a:xfrm>
                <a:off x="8021011" y="2134474"/>
                <a:ext cx="2174156" cy="463375"/>
              </a:xfrm>
              <a:prstGeom prst="rect">
                <a:avLst/>
              </a:prstGeom>
              <a:noFill/>
              <a:ln w="9525">
                <a:noFill/>
                <a:miter lim="800000"/>
              </a:ln>
            </p:spPr>
            <p:txBody>
              <a:bodyPr wrap="none">
                <a:spAutoFit/>
              </a:bodyPr>
              <a:lstStyle/>
              <a:p>
                <a:r>
                  <a:rPr lang="zh-CN" altLang="en-US">
                    <a:solidFill>
                      <a:schemeClr val="bg1"/>
                    </a:solidFill>
                  </a:rPr>
                  <a:t>屏幕空间</a:t>
                </a:r>
                <a:r>
                  <a:rPr lang="en-US" altLang="zh-CN">
                    <a:solidFill>
                      <a:schemeClr val="bg1"/>
                    </a:solidFill>
                  </a:rPr>
                  <a:t>(</a:t>
                </a:r>
                <a:r>
                  <a:rPr lang="zh-CN" altLang="en-US">
                    <a:solidFill>
                      <a:schemeClr val="bg1"/>
                    </a:solidFill>
                  </a:rPr>
                  <a:t>像素</a:t>
                </a:r>
                <a:r>
                  <a:rPr lang="en-US" altLang="zh-CN">
                    <a:solidFill>
                      <a:schemeClr val="bg1"/>
                    </a:solidFill>
                  </a:rPr>
                  <a:t>)</a:t>
                </a:r>
                <a:endParaRPr lang="zh-CN" altLang="en-US">
                  <a:solidFill>
                    <a:schemeClr val="bg1"/>
                  </a:solidFill>
                </a:endParaRPr>
              </a:p>
            </p:txBody>
          </p:sp>
        </p:grpSp>
        <p:sp>
          <p:nvSpPr>
            <p:cNvPr id="51" name="矩形 50"/>
            <p:cNvSpPr/>
            <p:nvPr/>
          </p:nvSpPr>
          <p:spPr>
            <a:xfrm>
              <a:off x="7471943" y="2254541"/>
              <a:ext cx="4548351" cy="493464"/>
            </a:xfrm>
            <a:prstGeom prst="rect">
              <a:avLst/>
            </a:prstGeom>
          </p:spPr>
          <p:txBody>
            <a:bodyPr>
              <a:spAutoFit/>
            </a:bodyPr>
            <a:lstStyle/>
            <a:p>
              <a:pPr fontAlgn="auto">
                <a:lnSpc>
                  <a:spcPct val="150000"/>
                </a:lnSpc>
                <a:spcBef>
                  <a:spcPts val="0"/>
                </a:spcBef>
                <a:spcAft>
                  <a:spcPts val="0"/>
                </a:spcAft>
                <a:defRPr/>
              </a:pPr>
              <a:endParaRPr lang="zh-CN" altLang="en-US" sz="1350" dirty="0">
                <a:solidFill>
                  <a:prstClr val="black">
                    <a:lumMod val="50000"/>
                    <a:lumOff val="50000"/>
                  </a:prstClr>
                </a:solidFill>
                <a:latin typeface="+mn-lt"/>
                <a:ea typeface="+mn-ea"/>
              </a:endParaRPr>
            </a:p>
          </p:txBody>
        </p:sp>
      </p:grpSp>
      <p:sp>
        <p:nvSpPr>
          <p:cNvPr id="31756"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1757"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1762"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7E215F5C-57C8-4D2E-8ECF-9362DBF0D9CA}"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1763"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6.2</a:t>
            </a:r>
            <a:r>
              <a:rPr lang="zh-CN" altLang="en-US" sz="2100" b="1">
                <a:solidFill>
                  <a:srgbClr val="FFFFFF"/>
                </a:solidFill>
                <a:latin typeface="微软雅黑" panose="020B0503020204020204" pitchFamily="34" charset="-122"/>
                <a:ea typeface="微软雅黑" panose="020B0503020204020204" pitchFamily="34" charset="-122"/>
              </a:rPr>
              <a:t>可视化交互空间</a:t>
            </a:r>
            <a:endParaRPr lang="zh-CN" altLang="en-US" sz="2100" b="1">
              <a:solidFill>
                <a:srgbClr val="FFFFFF"/>
              </a:solidFill>
              <a:latin typeface="微软雅黑" panose="020B0503020204020204" pitchFamily="34" charset="-122"/>
              <a:ea typeface="微软雅黑" panose="020B0503020204020204" pitchFamily="34" charset="-122"/>
            </a:endParaRPr>
          </a:p>
        </p:txBody>
      </p:sp>
      <p:grpSp>
        <p:nvGrpSpPr>
          <p:cNvPr id="31764" name="组合 39"/>
          <p:cNvGrpSpPr/>
          <p:nvPr/>
        </p:nvGrpSpPr>
        <p:grpSpPr bwMode="auto">
          <a:xfrm>
            <a:off x="4824413" y="3417888"/>
            <a:ext cx="2827337" cy="366712"/>
            <a:chOff x="7892654" y="2137018"/>
            <a:chExt cx="3811694" cy="490319"/>
          </a:xfrm>
        </p:grpSpPr>
        <p:sp>
          <p:nvSpPr>
            <p:cNvPr id="8" name="圆角矩形 40"/>
            <p:cNvSpPr/>
            <p:nvPr/>
          </p:nvSpPr>
          <p:spPr>
            <a:xfrm>
              <a:off x="7892654" y="2137018"/>
              <a:ext cx="3811694" cy="4627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75" name="矩形 41"/>
            <p:cNvSpPr>
              <a:spLocks noChangeArrowheads="1"/>
            </p:cNvSpPr>
            <p:nvPr/>
          </p:nvSpPr>
          <p:spPr bwMode="auto">
            <a:xfrm>
              <a:off x="8021066" y="2137018"/>
              <a:ext cx="3535609" cy="490319"/>
            </a:xfrm>
            <a:prstGeom prst="rect">
              <a:avLst/>
            </a:prstGeom>
            <a:noFill/>
            <a:ln w="9525">
              <a:noFill/>
              <a:miter lim="800000"/>
            </a:ln>
          </p:spPr>
          <p:txBody>
            <a:bodyPr wrap="none">
              <a:spAutoFit/>
            </a:bodyPr>
            <a:lstStyle/>
            <a:p>
              <a:r>
                <a:rPr lang="zh-CN" altLang="en-US">
                  <a:solidFill>
                    <a:schemeClr val="bg1"/>
                  </a:solidFill>
                </a:rPr>
                <a:t>属性空间</a:t>
              </a:r>
              <a:r>
                <a:rPr lang="en-US" altLang="zh-CN">
                  <a:solidFill>
                    <a:schemeClr val="bg1"/>
                  </a:solidFill>
                </a:rPr>
                <a:t>(</a:t>
              </a:r>
              <a:r>
                <a:rPr lang="zh-CN" altLang="en-US">
                  <a:solidFill>
                    <a:schemeClr val="bg1"/>
                  </a:solidFill>
                </a:rPr>
                <a:t>图形实体组件</a:t>
              </a:r>
              <a:r>
                <a:rPr lang="en-US" altLang="zh-CN">
                  <a:solidFill>
                    <a:schemeClr val="bg1"/>
                  </a:solidFill>
                </a:rPr>
                <a:t>)</a:t>
              </a:r>
              <a:endParaRPr lang="zh-CN" altLang="en-US">
                <a:solidFill>
                  <a:schemeClr val="bg1"/>
                </a:solidFill>
              </a:endParaRPr>
            </a:p>
          </p:txBody>
        </p:sp>
      </p:grpSp>
      <p:grpSp>
        <p:nvGrpSpPr>
          <p:cNvPr id="31765" name="组合 39"/>
          <p:cNvGrpSpPr/>
          <p:nvPr/>
        </p:nvGrpSpPr>
        <p:grpSpPr bwMode="auto">
          <a:xfrm>
            <a:off x="4100513" y="4186238"/>
            <a:ext cx="4854575" cy="379412"/>
            <a:chOff x="7892654" y="2137018"/>
            <a:chExt cx="5204963" cy="461666"/>
          </a:xfrm>
        </p:grpSpPr>
        <p:sp>
          <p:nvSpPr>
            <p:cNvPr id="41" name="圆角矩形 40"/>
            <p:cNvSpPr/>
            <p:nvPr/>
          </p:nvSpPr>
          <p:spPr>
            <a:xfrm>
              <a:off x="7892654" y="2137018"/>
              <a:ext cx="3810958" cy="4616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773" name="矩形 41"/>
            <p:cNvSpPr>
              <a:spLocks noChangeArrowheads="1"/>
            </p:cNvSpPr>
            <p:nvPr/>
          </p:nvSpPr>
          <p:spPr bwMode="auto">
            <a:xfrm>
              <a:off x="8020310" y="2137018"/>
              <a:ext cx="5077307" cy="446213"/>
            </a:xfrm>
            <a:prstGeom prst="rect">
              <a:avLst/>
            </a:prstGeom>
            <a:noFill/>
            <a:ln w="9525">
              <a:noFill/>
              <a:miter lim="800000"/>
            </a:ln>
          </p:spPr>
          <p:txBody>
            <a:bodyPr>
              <a:spAutoFit/>
            </a:bodyPr>
            <a:lstStyle/>
            <a:p>
              <a:r>
                <a:rPr lang="zh-CN" altLang="en-US">
                  <a:solidFill>
                    <a:schemeClr val="bg1"/>
                  </a:solidFill>
                </a:rPr>
                <a:t>对象空间</a:t>
              </a:r>
              <a:r>
                <a:rPr lang="en-US" altLang="zh-CN">
                  <a:solidFill>
                    <a:schemeClr val="bg1"/>
                  </a:solidFill>
                </a:rPr>
                <a:t>(</a:t>
              </a:r>
              <a:r>
                <a:rPr lang="zh-CN" altLang="en-US">
                  <a:solidFill>
                    <a:schemeClr val="bg1"/>
                  </a:solidFill>
                </a:rPr>
                <a:t>三维曲面</a:t>
              </a:r>
              <a:r>
                <a:rPr lang="en-US" altLang="zh-CN">
                  <a:solidFill>
                    <a:schemeClr val="bg1"/>
                  </a:solidFill>
                </a:rPr>
                <a:t>)</a:t>
              </a:r>
              <a:r>
                <a:rPr lang="zh-CN" altLang="en-US">
                  <a:solidFill>
                    <a:schemeClr val="bg1"/>
                  </a:solidFill>
                </a:rPr>
                <a:t>行操作</a:t>
              </a:r>
              <a:endParaRPr lang="zh-CN" altLang="en-US">
                <a:solidFill>
                  <a:schemeClr val="bg1"/>
                </a:solidFill>
              </a:endParaRPr>
            </a:p>
          </p:txBody>
        </p:sp>
      </p:grpSp>
      <p:sp>
        <p:nvSpPr>
          <p:cNvPr id="31766" name="Line 40"/>
          <p:cNvSpPr>
            <a:spLocks noChangeShapeType="1"/>
          </p:cNvSpPr>
          <p:nvPr/>
        </p:nvSpPr>
        <p:spPr bwMode="auto">
          <a:xfrm flipV="1">
            <a:off x="2730500" y="1573213"/>
            <a:ext cx="430213" cy="941387"/>
          </a:xfrm>
          <a:prstGeom prst="line">
            <a:avLst/>
          </a:prstGeom>
          <a:noFill/>
          <a:ln w="9525">
            <a:solidFill>
              <a:schemeClr val="tx1"/>
            </a:solidFill>
            <a:round/>
          </a:ln>
        </p:spPr>
        <p:txBody>
          <a:bodyPr/>
          <a:lstStyle/>
          <a:p>
            <a:endParaRPr lang="zh-CN" altLang="en-US"/>
          </a:p>
        </p:txBody>
      </p:sp>
      <p:sp>
        <p:nvSpPr>
          <p:cNvPr id="31767" name="Line 41"/>
          <p:cNvSpPr>
            <a:spLocks noChangeShapeType="1"/>
          </p:cNvSpPr>
          <p:nvPr/>
        </p:nvSpPr>
        <p:spPr bwMode="auto">
          <a:xfrm flipV="1">
            <a:off x="3348038" y="2205038"/>
            <a:ext cx="619125" cy="550862"/>
          </a:xfrm>
          <a:prstGeom prst="line">
            <a:avLst/>
          </a:prstGeom>
          <a:noFill/>
          <a:ln w="9525">
            <a:solidFill>
              <a:schemeClr val="tx1"/>
            </a:solidFill>
            <a:round/>
          </a:ln>
        </p:spPr>
        <p:txBody>
          <a:bodyPr/>
          <a:lstStyle/>
          <a:p>
            <a:endParaRPr lang="zh-CN" altLang="en-US"/>
          </a:p>
        </p:txBody>
      </p:sp>
      <p:sp>
        <p:nvSpPr>
          <p:cNvPr id="31768" name="Line 42"/>
          <p:cNvSpPr>
            <a:spLocks noChangeShapeType="1"/>
          </p:cNvSpPr>
          <p:nvPr/>
        </p:nvSpPr>
        <p:spPr bwMode="auto">
          <a:xfrm flipV="1">
            <a:off x="3536950" y="2851150"/>
            <a:ext cx="1276350" cy="295275"/>
          </a:xfrm>
          <a:prstGeom prst="line">
            <a:avLst/>
          </a:prstGeom>
          <a:noFill/>
          <a:ln w="9525">
            <a:solidFill>
              <a:schemeClr val="tx1"/>
            </a:solidFill>
            <a:round/>
          </a:ln>
        </p:spPr>
        <p:txBody>
          <a:bodyPr/>
          <a:lstStyle/>
          <a:p>
            <a:endParaRPr lang="zh-CN" altLang="en-US"/>
          </a:p>
        </p:txBody>
      </p:sp>
      <p:sp>
        <p:nvSpPr>
          <p:cNvPr id="31769" name="Line 43"/>
          <p:cNvSpPr>
            <a:spLocks noChangeShapeType="1"/>
          </p:cNvSpPr>
          <p:nvPr/>
        </p:nvSpPr>
        <p:spPr bwMode="auto">
          <a:xfrm>
            <a:off x="3576638" y="3509963"/>
            <a:ext cx="1223962" cy="66675"/>
          </a:xfrm>
          <a:prstGeom prst="line">
            <a:avLst/>
          </a:prstGeom>
          <a:noFill/>
          <a:ln w="9525">
            <a:solidFill>
              <a:schemeClr val="tx1"/>
            </a:solidFill>
            <a:round/>
          </a:ln>
        </p:spPr>
        <p:txBody>
          <a:bodyPr/>
          <a:lstStyle/>
          <a:p>
            <a:endParaRPr lang="zh-CN" altLang="en-US"/>
          </a:p>
        </p:txBody>
      </p:sp>
      <p:sp>
        <p:nvSpPr>
          <p:cNvPr id="31770" name="Line 44"/>
          <p:cNvSpPr>
            <a:spLocks noChangeShapeType="1"/>
          </p:cNvSpPr>
          <p:nvPr/>
        </p:nvSpPr>
        <p:spPr bwMode="auto">
          <a:xfrm>
            <a:off x="3455988" y="3886200"/>
            <a:ext cx="619125" cy="430213"/>
          </a:xfrm>
          <a:prstGeom prst="line">
            <a:avLst/>
          </a:prstGeom>
          <a:noFill/>
          <a:ln w="9525">
            <a:solidFill>
              <a:schemeClr val="tx1"/>
            </a:solidFill>
            <a:round/>
          </a:ln>
        </p:spPr>
        <p:txBody>
          <a:bodyPr/>
          <a:lstStyle/>
          <a:p>
            <a:endParaRPr lang="zh-CN" altLang="en-US"/>
          </a:p>
        </p:txBody>
      </p:sp>
      <p:sp>
        <p:nvSpPr>
          <p:cNvPr id="31771" name="Line 45"/>
          <p:cNvSpPr>
            <a:spLocks noChangeShapeType="1"/>
          </p:cNvSpPr>
          <p:nvPr/>
        </p:nvSpPr>
        <p:spPr bwMode="auto">
          <a:xfrm>
            <a:off x="2971800" y="4195763"/>
            <a:ext cx="80963" cy="766762"/>
          </a:xfrm>
          <a:prstGeom prst="line">
            <a:avLst/>
          </a:prstGeom>
          <a:noFill/>
          <a:ln w="9525">
            <a:solidFill>
              <a:schemeClr val="tx1"/>
            </a:solidFill>
            <a:round/>
          </a:ln>
        </p:spPr>
        <p:txBody>
          <a:bodyPr/>
          <a:lstStyle/>
          <a:p>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2772"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2773"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277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277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931CAFCA-B907-4845-A415-DC05E4C0D270}"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2780" name="文本框 6"/>
          <p:cNvSpPr txBox="1">
            <a:spLocks noChangeArrowheads="1"/>
          </p:cNvSpPr>
          <p:nvPr/>
        </p:nvSpPr>
        <p:spPr bwMode="auto">
          <a:xfrm>
            <a:off x="452438" y="174625"/>
            <a:ext cx="25209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r>
              <a:rPr lang="zh-CN" altLang="en-US"/>
              <a:t> </a:t>
            </a:r>
            <a:endParaRPr lang="zh-CN" altLang="en-US"/>
          </a:p>
        </p:txBody>
      </p:sp>
      <p:sp>
        <p:nvSpPr>
          <p:cNvPr id="32781" name="矩形 2"/>
          <p:cNvSpPr>
            <a:spLocks noChangeArrowheads="1"/>
          </p:cNvSpPr>
          <p:nvPr/>
        </p:nvSpPr>
        <p:spPr bwMode="auto">
          <a:xfrm>
            <a:off x="268288" y="992188"/>
            <a:ext cx="5518150" cy="457200"/>
          </a:xfrm>
          <a:prstGeom prst="rect">
            <a:avLst/>
          </a:prstGeom>
          <a:noFill/>
          <a:ln w="9525">
            <a:noFill/>
            <a:miter lim="800000"/>
          </a:ln>
        </p:spPr>
        <p:txBody>
          <a:bodyPr wrap="none">
            <a:spAutoFit/>
          </a:bodyPr>
          <a:lstStyle/>
          <a:p>
            <a:r>
              <a:rPr lang="en-US" altLang="zh-CN" sz="2400">
                <a:solidFill>
                  <a:srgbClr val="00B0F0"/>
                </a:solidFill>
              </a:rPr>
              <a:t>6.3.1 </a:t>
            </a:r>
            <a:r>
              <a:rPr lang="zh-CN" altLang="en-US" sz="2400">
                <a:solidFill>
                  <a:srgbClr val="00B0F0"/>
                </a:solidFill>
              </a:rPr>
              <a:t>交互式信息可视化的用户界面模型</a:t>
            </a:r>
            <a:endParaRPr lang="zh-CN" altLang="en-US" sz="2400">
              <a:solidFill>
                <a:srgbClr val="00B0F0"/>
              </a:solidFill>
            </a:endParaRPr>
          </a:p>
        </p:txBody>
      </p:sp>
      <p:sp>
        <p:nvSpPr>
          <p:cNvPr id="32782" name="文本框 5"/>
          <p:cNvSpPr txBox="1">
            <a:spLocks noChangeArrowheads="1"/>
          </p:cNvSpPr>
          <p:nvPr/>
        </p:nvSpPr>
        <p:spPr bwMode="auto">
          <a:xfrm>
            <a:off x="476250" y="1439863"/>
            <a:ext cx="8193088" cy="2563812"/>
          </a:xfrm>
          <a:prstGeom prst="rect">
            <a:avLst/>
          </a:prstGeom>
          <a:noFill/>
          <a:ln w="9525">
            <a:noFill/>
            <a:miter lim="800000"/>
          </a:ln>
        </p:spPr>
        <p:txBody>
          <a:bodyPr>
            <a:spAutoFit/>
          </a:bodyPr>
          <a:lstStyle/>
          <a:p>
            <a:pPr>
              <a:buFontTx/>
              <a:buChar char="•"/>
            </a:pPr>
            <a:r>
              <a:rPr lang="zh-CN" altLang="en-US"/>
              <a:t>由 </a:t>
            </a:r>
            <a:r>
              <a:rPr lang="en-US" altLang="zh-CN"/>
              <a:t>Puerta </a:t>
            </a:r>
            <a:r>
              <a:rPr lang="zh-CN" altLang="en-US"/>
              <a:t>提出的基于模型的界面开发通用框架中的界面模型，能够有效地 描述具有个性化用户界面的交互式信息可视化系统。</a:t>
            </a:r>
            <a:endParaRPr lang="zh-CN" altLang="en-US"/>
          </a:p>
          <a:p>
            <a:endParaRPr lang="en-US" altLang="zh-CN"/>
          </a:p>
          <a:p>
            <a:endParaRPr lang="en-US" altLang="zh-CN"/>
          </a:p>
          <a:p>
            <a:pPr>
              <a:buFontTx/>
              <a:buChar char="•"/>
            </a:pPr>
            <a:r>
              <a:rPr lang="zh-CN" altLang="en-US"/>
              <a:t>在基于界面模型的软件开发方法中，完备的用户界面模型主要描述 </a:t>
            </a:r>
            <a:r>
              <a:rPr lang="en-US" altLang="zh-CN"/>
              <a:t>6 </a:t>
            </a:r>
            <a:r>
              <a:rPr lang="zh-CN" altLang="en-US"/>
              <a:t>个组成元素，即任务、用户、领域对象、 表征、对话以及映射关系。其中任务、用户及领域对象属于界面模型的抽象组成元素， 表征、对话属于界面模型的具体组成元素，具体组成元素构成了可运行的用户界面，界 面模型驱动的软件开发即界面模型中的抽象组成元素与具体组成元素之间的映射问题。</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33795" name="组合 3"/>
          <p:cNvGrpSpPr/>
          <p:nvPr/>
        </p:nvGrpSpPr>
        <p:grpSpPr bwMode="auto">
          <a:xfrm>
            <a:off x="-1588" y="0"/>
            <a:ext cx="9145588" cy="719138"/>
            <a:chOff x="-1" y="190175"/>
            <a:chExt cx="9145786" cy="525795"/>
          </a:xfrm>
        </p:grpSpPr>
        <p:sp>
          <p:nvSpPr>
            <p:cNvPr id="5" name="任意多边形 4"/>
            <p:cNvSpPr/>
            <p:nvPr/>
          </p:nvSpPr>
          <p:spPr>
            <a:xfrm>
              <a:off x="-1" y="190175"/>
              <a:ext cx="9144199"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9"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33796"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33798"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3799"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3804"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BE6F7D4A-7F58-4211-90F0-6984B75B326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3805" name="矩形 12"/>
          <p:cNvSpPr>
            <a:spLocks noChangeArrowheads="1"/>
          </p:cNvSpPr>
          <p:nvPr/>
        </p:nvSpPr>
        <p:spPr bwMode="auto">
          <a:xfrm>
            <a:off x="525463" y="3525838"/>
            <a:ext cx="184150" cy="611187"/>
          </a:xfrm>
          <a:prstGeom prst="rect">
            <a:avLst/>
          </a:prstGeom>
          <a:noFill/>
          <a:ln w="9525">
            <a:noFill/>
            <a:miter lim="800000"/>
          </a:ln>
        </p:spPr>
        <p:txBody>
          <a:bodyPr wrap="none">
            <a:spAutoFit/>
          </a:bodyPr>
          <a:lstStyle/>
          <a:p>
            <a:endParaRPr lang="zh-CN" altLang="zh-CN" sz="1600">
              <a:latin typeface="微软雅黑" panose="020B0503020204020204" pitchFamily="34" charset="-122"/>
              <a:ea typeface="微软雅黑" panose="020B0503020204020204" pitchFamily="34" charset="-122"/>
            </a:endParaRPr>
          </a:p>
          <a:p>
            <a:endParaRPr lang="en-US" altLang="zh-CN">
              <a:latin typeface="微软雅黑" panose="020B0503020204020204" pitchFamily="34" charset="-122"/>
              <a:ea typeface="微软雅黑" panose="020B0503020204020204" pitchFamily="34" charset="-122"/>
            </a:endParaRPr>
          </a:p>
        </p:txBody>
      </p:sp>
      <p:pic>
        <p:nvPicPr>
          <p:cNvPr id="33806" name="图片 3"/>
          <p:cNvPicPr>
            <a:picLocks noChangeAspect="1"/>
          </p:cNvPicPr>
          <p:nvPr/>
        </p:nvPicPr>
        <p:blipFill>
          <a:blip r:embed="rId3"/>
          <a:srcRect/>
          <a:stretch>
            <a:fillRect/>
          </a:stretch>
        </p:blipFill>
        <p:spPr bwMode="auto">
          <a:xfrm>
            <a:off x="990600" y="754063"/>
            <a:ext cx="6931025" cy="5076825"/>
          </a:xfrm>
          <a:prstGeom prst="rect">
            <a:avLst/>
          </a:prstGeom>
          <a:noFill/>
          <a:ln w="9525">
            <a:noFill/>
            <a:miter lim="800000"/>
            <a:headEnd/>
            <a:tailEnd/>
          </a:ln>
        </p:spPr>
      </p:pic>
      <p:sp>
        <p:nvSpPr>
          <p:cNvPr id="33807" name="Text Box 22"/>
          <p:cNvSpPr txBox="1">
            <a:spLocks noChangeArrowheads="1"/>
          </p:cNvSpPr>
          <p:nvPr/>
        </p:nvSpPr>
        <p:spPr bwMode="auto">
          <a:xfrm>
            <a:off x="2649538" y="5727700"/>
            <a:ext cx="4545012" cy="366713"/>
          </a:xfrm>
          <a:prstGeom prst="rect">
            <a:avLst/>
          </a:prstGeom>
          <a:noFill/>
          <a:ln w="9525">
            <a:noFill/>
            <a:miter lim="800000"/>
          </a:ln>
        </p:spPr>
        <p:txBody>
          <a:bodyPr>
            <a:spAutoFit/>
          </a:bodyPr>
          <a:lstStyle/>
          <a:p>
            <a:pPr>
              <a:spcBef>
                <a:spcPct val="50000"/>
              </a:spcBef>
            </a:pPr>
            <a:r>
              <a:rPr lang="zh-CN" altLang="en-US"/>
              <a:t>交互式信息可视化的用户界面模型</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4820"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4821"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4822"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4827"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4C60528-D3C9-4590-BBC6-A1A86260AFC0}"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4828"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34829" name="文本框 2"/>
          <p:cNvSpPr txBox="1">
            <a:spLocks noChangeArrowheads="1"/>
          </p:cNvSpPr>
          <p:nvPr/>
        </p:nvSpPr>
        <p:spPr bwMode="auto">
          <a:xfrm>
            <a:off x="341313" y="728663"/>
            <a:ext cx="8415337" cy="876300"/>
          </a:xfrm>
          <a:prstGeom prst="rect">
            <a:avLst/>
          </a:prstGeom>
          <a:noFill/>
          <a:ln w="9525">
            <a:noFill/>
            <a:miter lim="800000"/>
          </a:ln>
        </p:spPr>
        <p:txBody>
          <a:bodyPr>
            <a:spAutoFit/>
          </a:bodyPr>
          <a:lstStyle/>
          <a:p>
            <a:pPr>
              <a:lnSpc>
                <a:spcPct val="80000"/>
              </a:lnSpc>
              <a:spcBef>
                <a:spcPts val="1000"/>
              </a:spcBef>
              <a:buFont typeface="Arial" panose="020B0604020202020204" pitchFamily="34" charset="0"/>
              <a:buChar char="•"/>
            </a:pPr>
            <a:r>
              <a:rPr lang="en-US" altLang="zh-CN">
                <a:solidFill>
                  <a:srgbClr val="00B0F0"/>
                </a:solidFill>
              </a:rPr>
              <a:t>IIVM </a:t>
            </a:r>
            <a:r>
              <a:rPr lang="zh-CN" altLang="en-US">
                <a:solidFill>
                  <a:srgbClr val="00B0F0"/>
                </a:solidFill>
              </a:rPr>
              <a:t>组成元素包括领域信息模型、可视化表征模型、任务模型、用户模型、对话 模型等，其中</a:t>
            </a:r>
            <a:r>
              <a:rPr lang="en-US" altLang="zh-CN">
                <a:solidFill>
                  <a:srgbClr val="00B0F0"/>
                </a:solidFill>
              </a:rPr>
              <a:t>: </a:t>
            </a:r>
            <a:endParaRPr lang="zh-CN" altLang="en-US">
              <a:solidFill>
                <a:srgbClr val="00B0F0"/>
              </a:solidFill>
            </a:endParaRPr>
          </a:p>
          <a:p>
            <a:pPr>
              <a:lnSpc>
                <a:spcPct val="80000"/>
              </a:lnSpc>
              <a:spcBef>
                <a:spcPts val="1000"/>
              </a:spcBef>
              <a:buFont typeface="Arial" panose="020B0604020202020204" pitchFamily="34" charset="0"/>
              <a:buChar char="•"/>
            </a:pPr>
            <a:endParaRPr lang="en-US" altLang="zh-CN">
              <a:solidFill>
                <a:srgbClr val="00B0F0"/>
              </a:solidFill>
            </a:endParaRPr>
          </a:p>
        </p:txBody>
      </p:sp>
      <p:sp>
        <p:nvSpPr>
          <p:cNvPr id="34830" name="矩形 6"/>
          <p:cNvSpPr>
            <a:spLocks noChangeArrowheads="1"/>
          </p:cNvSpPr>
          <p:nvPr/>
        </p:nvSpPr>
        <p:spPr bwMode="auto">
          <a:xfrm>
            <a:off x="1373188" y="4687888"/>
            <a:ext cx="6985000" cy="1463675"/>
          </a:xfrm>
          <a:prstGeom prst="rect">
            <a:avLst/>
          </a:prstGeom>
          <a:noFill/>
          <a:ln w="9525">
            <a:noFill/>
            <a:miter lim="800000"/>
          </a:ln>
        </p:spPr>
        <p:txBody>
          <a:bodyPr>
            <a:spAutoFit/>
          </a:bodyPr>
          <a:lstStyle/>
          <a:p>
            <a:pPr>
              <a:lnSpc>
                <a:spcPts val="2700"/>
              </a:lnSpc>
            </a:pPr>
            <a:r>
              <a:rPr lang="zh-CN" altLang="en-US" sz="1600"/>
              <a:t>可视化表征模型</a:t>
            </a:r>
            <a:r>
              <a:rPr lang="en-US" altLang="zh-CN" sz="1600"/>
              <a:t>(VM)</a:t>
            </a:r>
            <a:r>
              <a:rPr lang="zh-CN" altLang="en-US" sz="1600"/>
              <a:t>对界面中三种类型的可视化表征元素进行描述，主要 包括可视结构、视图容器及关联、交互控件。将 </a:t>
            </a:r>
            <a:r>
              <a:rPr lang="en-US" altLang="zh-CN" sz="1600"/>
              <a:t>Card </a:t>
            </a:r>
            <a:r>
              <a:rPr lang="zh-CN" altLang="en-US" sz="1600"/>
              <a:t>等定义的可视结构中的图形标记分为图形节点与图形节点关联两种类型。根据 </a:t>
            </a:r>
            <a:r>
              <a:rPr lang="en-US" altLang="zh-CN" sz="1600"/>
              <a:t>Bertin </a:t>
            </a:r>
            <a:r>
              <a:rPr lang="zh-CN" altLang="en-US" sz="1600"/>
              <a:t>提出的视网膜变量，取常用 的形状、颜色、大小、方向、纹理等作为图形节点的视觉属性。</a:t>
            </a:r>
            <a:r>
              <a:rPr lang="zh-CN" altLang="en-US"/>
              <a:t> </a:t>
            </a:r>
            <a:endParaRPr lang="zh-CN" altLang="en-US"/>
          </a:p>
        </p:txBody>
      </p:sp>
      <p:sp>
        <p:nvSpPr>
          <p:cNvPr id="34831" name="矩形 8"/>
          <p:cNvSpPr>
            <a:spLocks noChangeArrowheads="1"/>
          </p:cNvSpPr>
          <p:nvPr/>
        </p:nvSpPr>
        <p:spPr bwMode="auto">
          <a:xfrm>
            <a:off x="1439863" y="3141663"/>
            <a:ext cx="7105650" cy="433387"/>
          </a:xfrm>
          <a:prstGeom prst="rect">
            <a:avLst/>
          </a:prstGeom>
          <a:noFill/>
          <a:ln w="9525">
            <a:noFill/>
            <a:miter lim="800000"/>
          </a:ln>
        </p:spPr>
        <p:txBody>
          <a:bodyPr>
            <a:spAutoFit/>
          </a:bodyPr>
          <a:lstStyle/>
          <a:p>
            <a:pPr>
              <a:lnSpc>
                <a:spcPts val="2700"/>
              </a:lnSpc>
            </a:pPr>
            <a:r>
              <a:rPr lang="zh-CN" altLang="en-US"/>
              <a:t>用户模型</a:t>
            </a:r>
            <a:r>
              <a:rPr lang="en-US" altLang="zh-CN"/>
              <a:t>(UM)</a:t>
            </a:r>
            <a:r>
              <a:rPr lang="zh-CN" altLang="en-US"/>
              <a:t>对领域应用中的用户标识及角色分类进行描述</a:t>
            </a:r>
            <a:endParaRPr lang="zh-CN" altLang="en-US"/>
          </a:p>
        </p:txBody>
      </p:sp>
      <p:sp>
        <p:nvSpPr>
          <p:cNvPr id="11" name="矩形 10"/>
          <p:cNvSpPr/>
          <p:nvPr/>
        </p:nvSpPr>
        <p:spPr>
          <a:xfrm>
            <a:off x="454025" y="2157413"/>
            <a:ext cx="806450" cy="7572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Impact" panose="020B0806030902050204" pitchFamily="34" charset="0"/>
              </a:rPr>
              <a:t>2</a:t>
            </a:r>
            <a:endParaRPr lang="zh-CN" altLang="en-US" sz="2400">
              <a:solidFill>
                <a:srgbClr val="FFFFFF"/>
              </a:solidFill>
              <a:latin typeface="Impact" panose="020B0806030902050204" pitchFamily="34" charset="0"/>
            </a:endParaRPr>
          </a:p>
        </p:txBody>
      </p:sp>
      <p:sp>
        <p:nvSpPr>
          <p:cNvPr id="39" name="矩形 38"/>
          <p:cNvSpPr/>
          <p:nvPr/>
        </p:nvSpPr>
        <p:spPr>
          <a:xfrm>
            <a:off x="466725" y="3033713"/>
            <a:ext cx="806450" cy="7572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Impact" panose="020B0806030902050204" pitchFamily="34" charset="0"/>
              </a:rPr>
              <a:t>3</a:t>
            </a:r>
            <a:endParaRPr lang="zh-CN" altLang="en-US" sz="2400">
              <a:solidFill>
                <a:srgbClr val="FFFFFF"/>
              </a:solidFill>
              <a:latin typeface="Impact" panose="020B0806030902050204" pitchFamily="34" charset="0"/>
            </a:endParaRPr>
          </a:p>
        </p:txBody>
      </p:sp>
      <p:sp>
        <p:nvSpPr>
          <p:cNvPr id="40" name="矩形 39"/>
          <p:cNvSpPr/>
          <p:nvPr/>
        </p:nvSpPr>
        <p:spPr>
          <a:xfrm>
            <a:off x="1412875" y="2130425"/>
            <a:ext cx="7105650" cy="75723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latin typeface="Impact" panose="020B0806030902050204" pitchFamily="34" charset="0"/>
            </a:endParaRPr>
          </a:p>
        </p:txBody>
      </p:sp>
      <p:sp>
        <p:nvSpPr>
          <p:cNvPr id="41" name="矩形 40"/>
          <p:cNvSpPr/>
          <p:nvPr/>
        </p:nvSpPr>
        <p:spPr>
          <a:xfrm>
            <a:off x="1412875" y="3006725"/>
            <a:ext cx="7105650" cy="75723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latin typeface="Impact" panose="020B0806030902050204" pitchFamily="34" charset="0"/>
            </a:endParaRPr>
          </a:p>
        </p:txBody>
      </p:sp>
      <p:sp>
        <p:nvSpPr>
          <p:cNvPr id="34836" name="矩形 12"/>
          <p:cNvSpPr>
            <a:spLocks noChangeArrowheads="1"/>
          </p:cNvSpPr>
          <p:nvPr/>
        </p:nvSpPr>
        <p:spPr bwMode="auto">
          <a:xfrm>
            <a:off x="1400175" y="4038600"/>
            <a:ext cx="7105650" cy="434975"/>
          </a:xfrm>
          <a:prstGeom prst="rect">
            <a:avLst/>
          </a:prstGeom>
          <a:noFill/>
          <a:ln w="9525">
            <a:noFill/>
            <a:miter lim="800000"/>
          </a:ln>
        </p:spPr>
        <p:txBody>
          <a:bodyPr>
            <a:spAutoFit/>
          </a:bodyPr>
          <a:lstStyle/>
          <a:p>
            <a:pPr>
              <a:lnSpc>
                <a:spcPts val="2700"/>
              </a:lnSpc>
            </a:pPr>
            <a:r>
              <a:rPr lang="zh-CN" altLang="en-US"/>
              <a:t>对话模型</a:t>
            </a:r>
            <a:r>
              <a:rPr lang="en-US" altLang="zh-CN"/>
              <a:t>(DM)</a:t>
            </a:r>
            <a:r>
              <a:rPr lang="zh-CN" altLang="en-US"/>
              <a:t>对物理交互设备的交互行为进行描述</a:t>
            </a:r>
            <a:endParaRPr lang="zh-CN" altLang="en-US"/>
          </a:p>
        </p:txBody>
      </p:sp>
      <p:sp>
        <p:nvSpPr>
          <p:cNvPr id="19" name="矩形 18"/>
          <p:cNvSpPr/>
          <p:nvPr/>
        </p:nvSpPr>
        <p:spPr>
          <a:xfrm>
            <a:off x="466725" y="3930650"/>
            <a:ext cx="806450" cy="7572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Impact" panose="020B0806030902050204" pitchFamily="34" charset="0"/>
              </a:rPr>
              <a:t>4</a:t>
            </a:r>
            <a:endParaRPr lang="en-US" altLang="zh-CN" sz="2400">
              <a:solidFill>
                <a:srgbClr val="FFFFFF"/>
              </a:solidFill>
              <a:latin typeface="Impact" panose="020B0806030902050204" pitchFamily="34" charset="0"/>
            </a:endParaRPr>
          </a:p>
        </p:txBody>
      </p:sp>
      <p:sp>
        <p:nvSpPr>
          <p:cNvPr id="26" name="矩形 25"/>
          <p:cNvSpPr/>
          <p:nvPr/>
        </p:nvSpPr>
        <p:spPr>
          <a:xfrm>
            <a:off x="482600" y="4940300"/>
            <a:ext cx="806450" cy="758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Impact" panose="020B0806030902050204" pitchFamily="34" charset="0"/>
              </a:rPr>
              <a:t>5</a:t>
            </a:r>
            <a:endParaRPr lang="en-US" altLang="zh-CN" sz="2400">
              <a:solidFill>
                <a:srgbClr val="FFFFFF"/>
              </a:solidFill>
              <a:latin typeface="Impact" panose="020B0806030902050204" pitchFamily="34" charset="0"/>
            </a:endParaRPr>
          </a:p>
        </p:txBody>
      </p:sp>
      <p:sp>
        <p:nvSpPr>
          <p:cNvPr id="42" name="矩形 41"/>
          <p:cNvSpPr/>
          <p:nvPr/>
        </p:nvSpPr>
        <p:spPr>
          <a:xfrm>
            <a:off x="1412875" y="3862388"/>
            <a:ext cx="7105650" cy="75723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latin typeface="Impact" panose="020B0806030902050204" pitchFamily="34" charset="0"/>
            </a:endParaRPr>
          </a:p>
        </p:txBody>
      </p:sp>
      <p:sp>
        <p:nvSpPr>
          <p:cNvPr id="43" name="矩形 42"/>
          <p:cNvSpPr/>
          <p:nvPr/>
        </p:nvSpPr>
        <p:spPr>
          <a:xfrm>
            <a:off x="1387475" y="4710113"/>
            <a:ext cx="7173913" cy="140493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latin typeface="Impact" panose="020B0806030902050204" pitchFamily="34" charset="0"/>
            </a:endParaRPr>
          </a:p>
        </p:txBody>
      </p:sp>
      <p:sp>
        <p:nvSpPr>
          <p:cNvPr id="2" name="矩形 10"/>
          <p:cNvSpPr/>
          <p:nvPr/>
        </p:nvSpPr>
        <p:spPr>
          <a:xfrm>
            <a:off x="455613" y="1271588"/>
            <a:ext cx="806450" cy="7572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 name="矩形 39"/>
          <p:cNvSpPr/>
          <p:nvPr/>
        </p:nvSpPr>
        <p:spPr>
          <a:xfrm>
            <a:off x="1414463" y="1244600"/>
            <a:ext cx="7105650" cy="75723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latin typeface="Impact" panose="020B0806030902050204" pitchFamily="34" charset="0"/>
            </a:endParaRPr>
          </a:p>
        </p:txBody>
      </p:sp>
      <p:sp>
        <p:nvSpPr>
          <p:cNvPr id="34843" name="Text Box 32"/>
          <p:cNvSpPr txBox="1">
            <a:spLocks noChangeArrowheads="1"/>
          </p:cNvSpPr>
          <p:nvPr/>
        </p:nvSpPr>
        <p:spPr bwMode="auto">
          <a:xfrm>
            <a:off x="1423988" y="1196975"/>
            <a:ext cx="7181850" cy="825500"/>
          </a:xfrm>
          <a:prstGeom prst="rect">
            <a:avLst/>
          </a:prstGeom>
          <a:noFill/>
          <a:ln w="9525">
            <a:noFill/>
            <a:miter lim="800000"/>
          </a:ln>
        </p:spPr>
        <p:txBody>
          <a:bodyPr>
            <a:spAutoFit/>
          </a:bodyPr>
          <a:lstStyle/>
          <a:p>
            <a:pPr>
              <a:spcBef>
                <a:spcPct val="50000"/>
              </a:spcBef>
            </a:pPr>
            <a:r>
              <a:rPr lang="zh-CN" altLang="en-US" sz="1600"/>
              <a:t>领域信息模型</a:t>
            </a:r>
            <a:r>
              <a:rPr lang="en-US" altLang="zh-CN" sz="1600"/>
              <a:t>(IM)</a:t>
            </a:r>
            <a:r>
              <a:rPr lang="zh-CN" altLang="en-US" sz="1600"/>
              <a:t>由领域信息概念实体集合组成。每个信息概念实体作为一 个信息多面体，由具有关联关系的信息侧面组成。每个信息侧面由数据节点集合及数据 节点关联集合组成，对层次、网络、多维等数据进行统一描述</a:t>
            </a:r>
            <a:endParaRPr lang="zh-CN" altLang="en-US" sz="1600"/>
          </a:p>
        </p:txBody>
      </p:sp>
      <p:sp>
        <p:nvSpPr>
          <p:cNvPr id="34844" name="Text Box 33"/>
          <p:cNvSpPr txBox="1">
            <a:spLocks noChangeArrowheads="1"/>
          </p:cNvSpPr>
          <p:nvPr/>
        </p:nvSpPr>
        <p:spPr bwMode="auto">
          <a:xfrm>
            <a:off x="1385888" y="2259013"/>
            <a:ext cx="7018337" cy="641350"/>
          </a:xfrm>
          <a:prstGeom prst="rect">
            <a:avLst/>
          </a:prstGeom>
          <a:noFill/>
          <a:ln w="9525">
            <a:noFill/>
            <a:miter lim="800000"/>
          </a:ln>
        </p:spPr>
        <p:txBody>
          <a:bodyPr>
            <a:spAutoFit/>
          </a:bodyPr>
          <a:lstStyle/>
          <a:p>
            <a:pPr>
              <a:spcBef>
                <a:spcPct val="50000"/>
              </a:spcBef>
            </a:pPr>
            <a:r>
              <a:rPr lang="zh-CN" altLang="en-US"/>
              <a:t>任务模型</a:t>
            </a:r>
            <a:r>
              <a:rPr lang="en-US" altLang="zh-CN"/>
              <a:t>(TM)</a:t>
            </a:r>
            <a:r>
              <a:rPr lang="zh-CN" altLang="en-US"/>
              <a:t>对子任务集合、子任务的原子任务组成及序列进行描述，用 于对各种信息可视化任务描述</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组合 19"/>
          <p:cNvGrpSpPr/>
          <p:nvPr/>
        </p:nvGrpSpPr>
        <p:grpSpPr bwMode="auto">
          <a:xfrm>
            <a:off x="-1588" y="0"/>
            <a:ext cx="9145588" cy="719138"/>
            <a:chOff x="-1" y="190175"/>
            <a:chExt cx="9145786" cy="525795"/>
          </a:xfrm>
        </p:grpSpPr>
        <p:sp>
          <p:nvSpPr>
            <p:cNvPr id="21" name="任意多边形 20"/>
            <p:cNvSpPr/>
            <p:nvPr/>
          </p:nvSpPr>
          <p:spPr>
            <a:xfrm>
              <a:off x="-1" y="190175"/>
              <a:ext cx="9144199"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9"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868"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6869"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687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687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B5D1534-D21F-4E54-B1DF-6674A5ED8C64}"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6876"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36877" name="矩形 2"/>
          <p:cNvSpPr>
            <a:spLocks noChangeArrowheads="1"/>
          </p:cNvSpPr>
          <p:nvPr/>
        </p:nvSpPr>
        <p:spPr bwMode="auto">
          <a:xfrm>
            <a:off x="241300" y="736600"/>
            <a:ext cx="8328025" cy="1003300"/>
          </a:xfrm>
          <a:prstGeom prst="rect">
            <a:avLst/>
          </a:prstGeom>
          <a:noFill/>
          <a:ln w="9525">
            <a:noFill/>
            <a:miter lim="800000"/>
          </a:ln>
        </p:spPr>
        <p:txBody>
          <a:bodyPr>
            <a:spAutoFit/>
          </a:bodyPr>
          <a:lstStyle/>
          <a:p>
            <a:pPr>
              <a:lnSpc>
                <a:spcPct val="80000"/>
              </a:lnSpc>
              <a:spcBef>
                <a:spcPts val="1000"/>
              </a:spcBef>
              <a:buFont typeface="Arial" panose="020B0604020202020204" pitchFamily="34" charset="0"/>
              <a:buChar char="•"/>
            </a:pPr>
            <a:r>
              <a:rPr lang="zh-CN" altLang="en-US">
                <a:solidFill>
                  <a:srgbClr val="00B0F0"/>
                </a:solidFill>
              </a:rPr>
              <a:t>映射关系描述包括 </a:t>
            </a:r>
            <a:r>
              <a:rPr lang="en-US" altLang="zh-CN">
                <a:solidFill>
                  <a:srgbClr val="00B0F0"/>
                </a:solidFill>
              </a:rPr>
              <a:t>UM-IM </a:t>
            </a:r>
            <a:r>
              <a:rPr lang="zh-CN" altLang="en-US">
                <a:solidFill>
                  <a:srgbClr val="00B0F0"/>
                </a:solidFill>
              </a:rPr>
              <a:t>映射、</a:t>
            </a:r>
            <a:r>
              <a:rPr lang="en-US" altLang="zh-CN">
                <a:solidFill>
                  <a:srgbClr val="00B0F0"/>
                </a:solidFill>
              </a:rPr>
              <a:t>IM-TM </a:t>
            </a:r>
            <a:r>
              <a:rPr lang="zh-CN" altLang="en-US">
                <a:solidFill>
                  <a:srgbClr val="00B0F0"/>
                </a:solidFill>
              </a:rPr>
              <a:t>映射、</a:t>
            </a:r>
            <a:r>
              <a:rPr lang="en-US" altLang="zh-CN">
                <a:solidFill>
                  <a:srgbClr val="00B0F0"/>
                </a:solidFill>
              </a:rPr>
              <a:t>IM-VM </a:t>
            </a:r>
            <a:r>
              <a:rPr lang="zh-CN" altLang="en-US">
                <a:solidFill>
                  <a:srgbClr val="00B0F0"/>
                </a:solidFill>
              </a:rPr>
              <a:t>映射、</a:t>
            </a:r>
            <a:r>
              <a:rPr lang="en-US" altLang="zh-CN">
                <a:solidFill>
                  <a:srgbClr val="00B0F0"/>
                </a:solidFill>
              </a:rPr>
              <a:t>TM-VM </a:t>
            </a:r>
            <a:r>
              <a:rPr lang="zh-CN" altLang="en-US">
                <a:solidFill>
                  <a:srgbClr val="00B0F0"/>
                </a:solidFill>
              </a:rPr>
              <a:t>映射、</a:t>
            </a:r>
            <a:r>
              <a:rPr lang="en-US" altLang="zh-CN">
                <a:solidFill>
                  <a:srgbClr val="00B0F0"/>
                </a:solidFill>
              </a:rPr>
              <a:t>TM-</a:t>
            </a:r>
            <a:endParaRPr lang="en-US" altLang="zh-CN">
              <a:solidFill>
                <a:srgbClr val="00B0F0"/>
              </a:solidFill>
            </a:endParaRPr>
          </a:p>
          <a:p>
            <a:pPr>
              <a:lnSpc>
                <a:spcPct val="80000"/>
              </a:lnSpc>
              <a:spcBef>
                <a:spcPts val="1000"/>
              </a:spcBef>
              <a:buFont typeface="Arial" panose="020B0604020202020204" pitchFamily="34" charset="0"/>
              <a:buNone/>
            </a:pPr>
            <a:r>
              <a:rPr lang="en-US" altLang="zh-CN">
                <a:solidFill>
                  <a:srgbClr val="00B0F0"/>
                </a:solidFill>
              </a:rPr>
              <a:t>DM </a:t>
            </a:r>
            <a:r>
              <a:rPr lang="zh-CN" altLang="en-US">
                <a:solidFill>
                  <a:srgbClr val="00B0F0"/>
                </a:solidFill>
              </a:rPr>
              <a:t>映射、</a:t>
            </a:r>
            <a:r>
              <a:rPr lang="en-US" altLang="zh-CN">
                <a:solidFill>
                  <a:srgbClr val="00B0F0"/>
                </a:solidFill>
              </a:rPr>
              <a:t>VM-DM </a:t>
            </a:r>
            <a:r>
              <a:rPr lang="zh-CN" altLang="en-US">
                <a:solidFill>
                  <a:srgbClr val="00B0F0"/>
                </a:solidFill>
              </a:rPr>
              <a:t>映射等，详细介绍如下</a:t>
            </a:r>
            <a:endParaRPr lang="zh-CN" altLang="en-US">
              <a:solidFill>
                <a:srgbClr val="00B0F0"/>
              </a:solidFill>
            </a:endParaRPr>
          </a:p>
          <a:p>
            <a:pPr>
              <a:lnSpc>
                <a:spcPct val="80000"/>
              </a:lnSpc>
              <a:spcBef>
                <a:spcPts val="1000"/>
              </a:spcBef>
              <a:buFont typeface="Arial" panose="020B0604020202020204" pitchFamily="34" charset="0"/>
              <a:buChar char="•"/>
            </a:pPr>
            <a:endParaRPr lang="zh-CN" altLang="en-US">
              <a:solidFill>
                <a:srgbClr val="00B0F0"/>
              </a:solidFill>
            </a:endParaRPr>
          </a:p>
        </p:txBody>
      </p:sp>
      <p:sp>
        <p:nvSpPr>
          <p:cNvPr id="36878" name="文本框 5"/>
          <p:cNvSpPr txBox="1">
            <a:spLocks noChangeArrowheads="1"/>
          </p:cNvSpPr>
          <p:nvPr/>
        </p:nvSpPr>
        <p:spPr bwMode="auto">
          <a:xfrm>
            <a:off x="476250" y="1346200"/>
            <a:ext cx="7885113" cy="4749800"/>
          </a:xfrm>
          <a:prstGeom prst="rect">
            <a:avLst/>
          </a:prstGeom>
          <a:noFill/>
          <a:ln w="9525">
            <a:noFill/>
            <a:miter lim="800000"/>
          </a:ln>
        </p:spPr>
        <p:txBody>
          <a:bodyPr>
            <a:spAutoFit/>
          </a:bodyPr>
          <a:lstStyle/>
          <a:p>
            <a:pPr>
              <a:buFontTx/>
              <a:buChar char="•"/>
            </a:pPr>
            <a:r>
              <a:rPr lang="en-US" altLang="zh-CN" sz="1700"/>
              <a:t>(1)UM-IM </a:t>
            </a:r>
            <a:r>
              <a:rPr lang="zh-CN" altLang="en-US" sz="1700"/>
              <a:t>映射</a:t>
            </a:r>
            <a:r>
              <a:rPr lang="en-US" altLang="zh-CN" sz="1700"/>
              <a:t>(</a:t>
            </a:r>
            <a:r>
              <a:rPr lang="zh-CN" altLang="en-US" sz="1700"/>
              <a:t>见图 </a:t>
            </a:r>
            <a:r>
              <a:rPr lang="en-US" altLang="zh-CN" sz="1700"/>
              <a:t>6-13)</a:t>
            </a:r>
            <a:r>
              <a:rPr lang="zh-CN" altLang="en-US" sz="1700"/>
              <a:t>是描述用户模型与信息模型的映射 </a:t>
            </a:r>
            <a:r>
              <a:rPr lang="en-US" altLang="zh-CN" sz="1700"/>
              <a:t>fUI</a:t>
            </a:r>
            <a:r>
              <a:rPr lang="zh-CN" altLang="en-US" sz="1700"/>
              <a:t>，是不同用户 角色可访问的信息概念实体集合。 </a:t>
            </a:r>
            <a:endParaRPr lang="zh-CN" altLang="en-US" sz="1700"/>
          </a:p>
          <a:p>
            <a:pPr>
              <a:buFontTx/>
              <a:buChar char="•"/>
            </a:pPr>
            <a:r>
              <a:rPr lang="en-US" altLang="zh-CN" sz="1700"/>
              <a:t>(2)IM-TM </a:t>
            </a:r>
            <a:r>
              <a:rPr lang="zh-CN" altLang="en-US" sz="1700"/>
              <a:t>映射</a:t>
            </a:r>
            <a:r>
              <a:rPr lang="en-US" altLang="zh-CN" sz="1700"/>
              <a:t>(</a:t>
            </a:r>
            <a:r>
              <a:rPr lang="zh-CN" altLang="en-US" sz="1700"/>
              <a:t>见图 </a:t>
            </a:r>
            <a:r>
              <a:rPr lang="en-US" altLang="zh-CN" sz="1700"/>
              <a:t>6-14)</a:t>
            </a:r>
            <a:r>
              <a:rPr lang="zh-CN" altLang="en-US" sz="1700"/>
              <a:t>是描述信息模型与任务模型的映射 </a:t>
            </a:r>
            <a:r>
              <a:rPr lang="en-US" altLang="zh-CN" sz="1700"/>
              <a:t>fIT</a:t>
            </a:r>
            <a:r>
              <a:rPr lang="zh-CN" altLang="en-US" sz="1700"/>
              <a:t>，是各个信息 侧面对应的交互式信息可视化任务集合。 </a:t>
            </a:r>
            <a:endParaRPr lang="zh-CN" altLang="en-US" sz="1700"/>
          </a:p>
          <a:p>
            <a:pPr>
              <a:buFontTx/>
              <a:buChar char="•"/>
            </a:pPr>
            <a:r>
              <a:rPr lang="en-US" altLang="zh-CN" sz="1700"/>
              <a:t>(3)IM-VM </a:t>
            </a:r>
            <a:r>
              <a:rPr lang="zh-CN" altLang="en-US" sz="1700"/>
              <a:t>映射</a:t>
            </a:r>
            <a:r>
              <a:rPr lang="en-US" altLang="zh-CN" sz="1700"/>
              <a:t>(</a:t>
            </a:r>
            <a:r>
              <a:rPr lang="zh-CN" altLang="en-US" sz="1700"/>
              <a:t>见图 </a:t>
            </a:r>
            <a:r>
              <a:rPr lang="en-US" altLang="zh-CN" sz="1700"/>
              <a:t>6-13)</a:t>
            </a:r>
            <a:r>
              <a:rPr lang="zh-CN" altLang="en-US" sz="1700"/>
              <a:t>是描述信息模型与可视化表征模型的映射，共包括 </a:t>
            </a:r>
            <a:r>
              <a:rPr lang="en-US" altLang="zh-CN" sz="1700"/>
              <a:t>3 </a:t>
            </a:r>
            <a:r>
              <a:rPr lang="zh-CN" altLang="en-US" sz="1700"/>
              <a:t>个子映射 </a:t>
            </a:r>
            <a:r>
              <a:rPr lang="en-US" altLang="zh-CN" sz="1700"/>
              <a:t>fIV1</a:t>
            </a:r>
            <a:r>
              <a:rPr lang="zh-CN" altLang="en-US" sz="1700"/>
              <a:t>、</a:t>
            </a:r>
            <a:r>
              <a:rPr lang="en-US" altLang="zh-CN" sz="1700"/>
              <a:t>fIV2 </a:t>
            </a:r>
            <a:r>
              <a:rPr lang="zh-CN" altLang="en-US" sz="1700"/>
              <a:t>及 </a:t>
            </a:r>
            <a:r>
              <a:rPr lang="en-US" altLang="zh-CN" sz="1700"/>
              <a:t>fIV3</a:t>
            </a:r>
            <a:r>
              <a:rPr lang="zh-CN" altLang="en-US" sz="1700"/>
              <a:t>。</a:t>
            </a:r>
            <a:r>
              <a:rPr lang="en-US" altLang="zh-CN" sz="1700"/>
              <a:t>fIV1 </a:t>
            </a:r>
            <a:r>
              <a:rPr lang="zh-CN" altLang="en-US" sz="1700"/>
              <a:t>是描述信息概念实体与视图容器及关联集合的映 射</a:t>
            </a:r>
            <a:r>
              <a:rPr lang="en-US" altLang="zh-CN" sz="1700"/>
              <a:t>;fIV2 </a:t>
            </a:r>
            <a:r>
              <a:rPr lang="zh-CN" altLang="en-US" sz="1700"/>
              <a:t>是描述信息侧面与可视结构的映射，包括信息侧面与可视结构中图形节点的布 局映射、空间基映射及图形节点的视觉属性的映射三个子映射</a:t>
            </a:r>
            <a:r>
              <a:rPr lang="en-US" altLang="zh-CN" sz="1700"/>
              <a:t>;fIV3 </a:t>
            </a:r>
            <a:r>
              <a:rPr lang="zh-CN" altLang="en-US" sz="1700"/>
              <a:t>是描述数据节点属性与交互控件的映射，包括数据节点属性与动态过滤条及视觉属性图例的映射两个 子映射。 </a:t>
            </a:r>
            <a:endParaRPr lang="zh-CN" altLang="en-US" sz="1700"/>
          </a:p>
          <a:p>
            <a:pPr>
              <a:buFontTx/>
              <a:buChar char="•"/>
            </a:pPr>
            <a:r>
              <a:rPr lang="en-US" altLang="zh-CN" sz="1700"/>
              <a:t>(4)TM-VM </a:t>
            </a:r>
            <a:r>
              <a:rPr lang="zh-CN" altLang="en-US" sz="1700"/>
              <a:t>映射</a:t>
            </a:r>
            <a:r>
              <a:rPr lang="en-US" altLang="zh-CN" sz="1700"/>
              <a:t>(</a:t>
            </a:r>
            <a:r>
              <a:rPr lang="zh-CN" altLang="en-US" sz="1700"/>
              <a:t>图 </a:t>
            </a:r>
            <a:r>
              <a:rPr lang="en-US" altLang="zh-CN" sz="1700"/>
              <a:t>6-15)</a:t>
            </a:r>
            <a:r>
              <a:rPr lang="zh-CN" altLang="en-US" sz="1700"/>
              <a:t>是描述任务模型与可视化表征模型的映射 </a:t>
            </a:r>
            <a:r>
              <a:rPr lang="en-US" altLang="zh-CN" sz="1700"/>
              <a:t>fTV</a:t>
            </a:r>
            <a:r>
              <a:rPr lang="zh-CN" altLang="en-US" sz="1700"/>
              <a:t>，是任 务模型中的原子任务与可视化表征模型中的可视化表征元素类型</a:t>
            </a:r>
            <a:r>
              <a:rPr lang="en-US" altLang="zh-CN" sz="1700"/>
              <a:t>(</a:t>
            </a:r>
            <a:r>
              <a:rPr lang="zh-CN" altLang="en-US" sz="1700"/>
              <a:t>可视结构图形节点、 视图容器、动态过滤条、视觉属性图例等</a:t>
            </a:r>
            <a:r>
              <a:rPr lang="en-US" altLang="zh-CN" sz="1700"/>
              <a:t>)</a:t>
            </a:r>
            <a:r>
              <a:rPr lang="zh-CN" altLang="en-US" sz="1700"/>
              <a:t>的映射关系。 </a:t>
            </a:r>
            <a:endParaRPr lang="zh-CN" altLang="en-US" sz="1700"/>
          </a:p>
          <a:p>
            <a:pPr>
              <a:buFontTx/>
              <a:buChar char="•"/>
            </a:pPr>
            <a:r>
              <a:rPr lang="en-US" altLang="zh-CN" sz="1700"/>
              <a:t>(5)TM-DM </a:t>
            </a:r>
            <a:r>
              <a:rPr lang="zh-CN" altLang="en-US" sz="1700"/>
              <a:t>映射</a:t>
            </a:r>
            <a:r>
              <a:rPr lang="en-US" altLang="zh-CN" sz="1700"/>
              <a:t>(</a:t>
            </a:r>
            <a:r>
              <a:rPr lang="zh-CN" altLang="en-US" sz="1700"/>
              <a:t>图 </a:t>
            </a:r>
            <a:r>
              <a:rPr lang="en-US" altLang="zh-CN" sz="1700"/>
              <a:t>6-16)</a:t>
            </a:r>
            <a:r>
              <a:rPr lang="zh-CN" altLang="en-US" sz="1700"/>
              <a:t>是描述任务模型与对话模型的映射 </a:t>
            </a:r>
            <a:r>
              <a:rPr lang="en-US" altLang="zh-CN" sz="1700"/>
              <a:t>fTD</a:t>
            </a:r>
            <a:r>
              <a:rPr lang="zh-CN" altLang="en-US" sz="1700"/>
              <a:t>，是各个原子 任务对应的物理交互设备的交互行为。 </a:t>
            </a:r>
            <a:endParaRPr lang="en-US" altLang="zh-CN" sz="1700"/>
          </a:p>
          <a:p>
            <a:pPr>
              <a:buFontTx/>
              <a:buChar char="•"/>
            </a:pPr>
            <a:r>
              <a:rPr lang="en-US" altLang="zh-CN" sz="1700"/>
              <a:t>(6)VM-DM </a:t>
            </a:r>
            <a:r>
              <a:rPr lang="zh-CN" altLang="en-US" sz="1700"/>
              <a:t>映射</a:t>
            </a:r>
            <a:r>
              <a:rPr lang="en-US" altLang="zh-CN" sz="1700"/>
              <a:t>(</a:t>
            </a:r>
            <a:r>
              <a:rPr lang="zh-CN" altLang="en-US" sz="1700"/>
              <a:t>图 </a:t>
            </a:r>
            <a:r>
              <a:rPr lang="en-US" altLang="zh-CN" sz="1700"/>
              <a:t>6-17)</a:t>
            </a:r>
            <a:r>
              <a:rPr lang="zh-CN" altLang="en-US" sz="1700"/>
              <a:t>是描述可视化表征模型与对话模型的映射 </a:t>
            </a:r>
            <a:r>
              <a:rPr lang="en-US" altLang="zh-CN" sz="1700"/>
              <a:t>fVD</a:t>
            </a:r>
            <a:r>
              <a:rPr lang="zh-CN" altLang="en-US" sz="1700"/>
              <a:t>，是可 视表征中的图形节点、视图容器、动态过滤条、视觉属性图例等可视化表征元素可进行 的交互行为。</a:t>
            </a:r>
            <a:endParaRPr lang="zh-CN" altLang="en-US" sz="1700"/>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892"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7893"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789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789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571EF85A-9C25-4014-AF9F-A8C4A397A1E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7900"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37901" name="矩形 2"/>
          <p:cNvSpPr>
            <a:spLocks noChangeArrowheads="1"/>
          </p:cNvSpPr>
          <p:nvPr/>
        </p:nvSpPr>
        <p:spPr bwMode="auto">
          <a:xfrm>
            <a:off x="268288" y="992188"/>
            <a:ext cx="6448425" cy="457200"/>
          </a:xfrm>
          <a:prstGeom prst="rect">
            <a:avLst/>
          </a:prstGeom>
          <a:noFill/>
          <a:ln w="9525">
            <a:noFill/>
            <a:miter lim="800000"/>
          </a:ln>
        </p:spPr>
        <p:txBody>
          <a:bodyPr wrap="none">
            <a:spAutoFit/>
          </a:bodyPr>
          <a:lstStyle/>
          <a:p>
            <a:r>
              <a:rPr lang="en-US" altLang="zh-CN" sz="2400">
                <a:solidFill>
                  <a:srgbClr val="00B0F0"/>
                </a:solidFill>
              </a:rPr>
              <a:t>6.3.2 </a:t>
            </a:r>
            <a:r>
              <a:rPr lang="zh-CN" altLang="en-US" sz="2400">
                <a:solidFill>
                  <a:srgbClr val="00B0F0"/>
                </a:solidFill>
              </a:rPr>
              <a:t>支持信息多面体可视分析界面模型</a:t>
            </a:r>
            <a:r>
              <a:rPr lang="en-US" altLang="zh-CN" sz="2400">
                <a:solidFill>
                  <a:srgbClr val="00B0F0"/>
                </a:solidFill>
              </a:rPr>
              <a:t>(IMFA)</a:t>
            </a:r>
            <a:endParaRPr lang="zh-CN" altLang="en-US" sz="2400">
              <a:solidFill>
                <a:srgbClr val="00B0F0"/>
              </a:solidFill>
            </a:endParaRPr>
          </a:p>
        </p:txBody>
      </p:sp>
      <p:sp>
        <p:nvSpPr>
          <p:cNvPr id="37902" name="文本框 5"/>
          <p:cNvSpPr txBox="1">
            <a:spLocks noChangeArrowheads="1"/>
          </p:cNvSpPr>
          <p:nvPr/>
        </p:nvSpPr>
        <p:spPr bwMode="auto">
          <a:xfrm>
            <a:off x="476250" y="1439863"/>
            <a:ext cx="8193088" cy="2838450"/>
          </a:xfrm>
          <a:prstGeom prst="rect">
            <a:avLst/>
          </a:prstGeom>
          <a:noFill/>
          <a:ln w="9525">
            <a:noFill/>
            <a:miter lim="800000"/>
          </a:ln>
        </p:spPr>
        <p:txBody>
          <a:bodyPr>
            <a:spAutoFit/>
          </a:bodyPr>
          <a:lstStyle/>
          <a:p>
            <a:pPr>
              <a:buFontTx/>
              <a:buChar char="•"/>
            </a:pPr>
            <a:r>
              <a:rPr lang="en-US" altLang="zh-CN"/>
              <a:t>IMFA </a:t>
            </a:r>
            <a:r>
              <a:rPr lang="zh-CN" altLang="en-US"/>
              <a:t>包括多面体数据模型、可视表征模型和交互控制模型 </a:t>
            </a:r>
            <a:r>
              <a:rPr lang="en-US" altLang="zh-CN"/>
              <a:t>3 </a:t>
            </a:r>
            <a:r>
              <a:rPr lang="zh-CN" altLang="en-US"/>
              <a:t>个部分。多面体数据 模型是信息侧面以及信息侧面间关联的集合。每个信息侧面是数据项集和数据项关联集 的集合。数据项中包含各数据项的属性，信息侧面间关联由数据项属性作为桥梁建立内 在关系。 </a:t>
            </a:r>
            <a:endParaRPr lang="zh-CN" altLang="en-US"/>
          </a:p>
          <a:p>
            <a:pPr>
              <a:buFontTx/>
              <a:buChar char="•"/>
            </a:pPr>
            <a:endParaRPr lang="zh-CN" altLang="en-US"/>
          </a:p>
          <a:p>
            <a:pPr>
              <a:buFontTx/>
              <a:buChar char="•"/>
            </a:pPr>
            <a:r>
              <a:rPr lang="zh-CN" altLang="en-US"/>
              <a:t>模型是视图的集合，包括一组可视结构和视图关联集合。视图定义了视图中的信息 侧面和可视结构。</a:t>
            </a:r>
            <a:endParaRPr lang="zh-CN" altLang="en-US"/>
          </a:p>
          <a:p>
            <a:r>
              <a:rPr lang="zh-CN" altLang="en-US"/>
              <a:t> </a:t>
            </a:r>
            <a:endParaRPr lang="zh-CN" altLang="en-US"/>
          </a:p>
          <a:p>
            <a:pPr>
              <a:buFontTx/>
              <a:buChar char="•"/>
            </a:pPr>
            <a:r>
              <a:rPr lang="zh-CN" altLang="en-US"/>
              <a:t>模型包括</a:t>
            </a:r>
            <a:r>
              <a:rPr lang="en-US" altLang="zh-CN"/>
              <a:t>:</a:t>
            </a:r>
            <a:r>
              <a:rPr lang="zh-CN" altLang="en-US"/>
              <a:t>直接操纵类任务控制集合、间接操纵类任务控制集合，这两类交互控制 集合由对应的交互控制组成。</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916"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8917"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sz="1300">
              <a:solidFill>
                <a:srgbClr val="FFFFFF"/>
              </a:solidFill>
              <a:latin typeface="微软雅黑" panose="020B0503020204020204" pitchFamily="34" charset="-122"/>
              <a:ea typeface="微软雅黑" panose="020B0503020204020204" pitchFamily="34" charset="-122"/>
            </a:endParaRPr>
          </a:p>
        </p:txBody>
      </p:sp>
      <p:pic>
        <p:nvPicPr>
          <p:cNvPr id="3891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892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A1A6773A-1A85-4132-B857-E9AC3D984AC7}"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8924"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38925" name="矩形 2"/>
          <p:cNvSpPr>
            <a:spLocks noChangeArrowheads="1"/>
          </p:cNvSpPr>
          <p:nvPr/>
        </p:nvSpPr>
        <p:spPr bwMode="auto">
          <a:xfrm>
            <a:off x="268288" y="1004888"/>
            <a:ext cx="5518150" cy="457200"/>
          </a:xfrm>
          <a:prstGeom prst="rect">
            <a:avLst/>
          </a:prstGeom>
          <a:noFill/>
          <a:ln w="9525">
            <a:noFill/>
            <a:miter lim="800000"/>
          </a:ln>
        </p:spPr>
        <p:txBody>
          <a:bodyPr wrap="none">
            <a:spAutoFit/>
          </a:bodyPr>
          <a:lstStyle/>
          <a:p>
            <a:r>
              <a:rPr lang="en-US" altLang="zh-CN" sz="2400">
                <a:solidFill>
                  <a:srgbClr val="00B0F0"/>
                </a:solidFill>
              </a:rPr>
              <a:t>6.3.3 </a:t>
            </a:r>
            <a:r>
              <a:rPr lang="zh-CN" altLang="en-US" sz="2400">
                <a:solidFill>
                  <a:srgbClr val="00B0F0"/>
                </a:solidFill>
              </a:rPr>
              <a:t>交互式可视化的关联规则挖掘模型</a:t>
            </a:r>
            <a:endParaRPr lang="zh-CN" altLang="en-US" sz="2400">
              <a:solidFill>
                <a:srgbClr val="00B0F0"/>
              </a:solidFill>
            </a:endParaRPr>
          </a:p>
        </p:txBody>
      </p:sp>
      <p:sp>
        <p:nvSpPr>
          <p:cNvPr id="38926" name="文本框 5"/>
          <p:cNvSpPr txBox="1">
            <a:spLocks noChangeArrowheads="1"/>
          </p:cNvSpPr>
          <p:nvPr/>
        </p:nvSpPr>
        <p:spPr bwMode="auto">
          <a:xfrm>
            <a:off x="476250" y="1439863"/>
            <a:ext cx="8193088" cy="4211637"/>
          </a:xfrm>
          <a:prstGeom prst="rect">
            <a:avLst/>
          </a:prstGeom>
          <a:noFill/>
          <a:ln w="9525">
            <a:noFill/>
            <a:miter lim="800000"/>
          </a:ln>
        </p:spPr>
        <p:txBody>
          <a:bodyPr>
            <a:spAutoFit/>
          </a:bodyPr>
          <a:lstStyle/>
          <a:p>
            <a:pPr>
              <a:buFontTx/>
              <a:buChar char="•"/>
            </a:pPr>
            <a:r>
              <a:rPr lang="zh-CN" altLang="en-US"/>
              <a:t>通过可视化的方式将关联规则算法产生的中间结果展示出来，用户采用交互手段及 结合自身的领域知识和挖掘目标聚焦下一步的搜索空间，驱动算法前进，直到找到自己 感兴趣的关联规则为止，即交互可视化关联规则。 </a:t>
            </a:r>
            <a:endParaRPr lang="zh-CN" altLang="en-US"/>
          </a:p>
          <a:p>
            <a:pPr>
              <a:buFontTx/>
              <a:buChar char="•"/>
            </a:pPr>
            <a:endParaRPr lang="zh-CN" altLang="en-US"/>
          </a:p>
          <a:p>
            <a:pPr>
              <a:buFontTx/>
              <a:buChar char="•"/>
            </a:pPr>
            <a:r>
              <a:rPr lang="zh-CN" altLang="en-US"/>
              <a:t>基于关联规则理想的交互式可视化应至少具备以下两个原则与要求</a:t>
            </a:r>
            <a:r>
              <a:rPr lang="en-US" altLang="zh-CN"/>
              <a:t>: </a:t>
            </a:r>
            <a:endParaRPr lang="zh-CN" altLang="en-US"/>
          </a:p>
          <a:p>
            <a:r>
              <a:rPr lang="en-US" altLang="zh-CN"/>
              <a:t>(1)</a:t>
            </a:r>
            <a:r>
              <a:rPr lang="zh-CN" altLang="en-US"/>
              <a:t>挖掘过程的“黑盒”应该被打开，挖掘的中间结果有序的用图形化的方法展示 出来，能够给予用户充分的信息支持。 </a:t>
            </a:r>
            <a:endParaRPr lang="zh-CN" altLang="en-US"/>
          </a:p>
          <a:p>
            <a:r>
              <a:rPr lang="en-US" altLang="zh-CN"/>
              <a:t>(2)</a:t>
            </a:r>
            <a:r>
              <a:rPr lang="zh-CN" altLang="en-US"/>
              <a:t>用户结合系统提供的信息、自身的领域知识以及挖掘目标做出判断，可以利用 系统提供的交互手段对下一步的挖掘进行聚焦，减少搜索空间，从而使下一步的挖掘结 果体现出用户的意图。</a:t>
            </a:r>
            <a:endParaRPr lang="zh-CN" altLang="en-US"/>
          </a:p>
          <a:p>
            <a:endParaRPr lang="zh-CN" altLang="en-US"/>
          </a:p>
          <a:p>
            <a:endParaRPr lang="zh-CN" altLang="en-US"/>
          </a:p>
          <a:p>
            <a:pPr>
              <a:buFont typeface="Wingdings" panose="05000000000000000000" pitchFamily="2" charset="2"/>
              <a:buChar char="Ø"/>
            </a:pPr>
            <a:r>
              <a:rPr lang="zh-CN" altLang="en-US"/>
              <a:t>这种方式的交互可视化有利于用户全面、准确把握系统展示出来的信息，从而提高 用户的决策能力，并能发挥人的领域知识，保证人机的紧密结合，提高系统挖掘结果的 有效性。</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39939"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39940"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39942"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3994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3994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C02B378C-3C24-4F62-8447-C6688C8711A4}"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9949" name="矩形 12"/>
          <p:cNvSpPr>
            <a:spLocks noChangeArrowheads="1"/>
          </p:cNvSpPr>
          <p:nvPr/>
        </p:nvSpPr>
        <p:spPr bwMode="auto">
          <a:xfrm>
            <a:off x="525463" y="3525838"/>
            <a:ext cx="184150" cy="611187"/>
          </a:xfrm>
          <a:prstGeom prst="rect">
            <a:avLst/>
          </a:prstGeom>
          <a:noFill/>
          <a:ln w="9525">
            <a:noFill/>
            <a:miter lim="800000"/>
          </a:ln>
        </p:spPr>
        <p:txBody>
          <a:bodyPr wrap="none">
            <a:spAutoFit/>
          </a:bodyPr>
          <a:lstStyle/>
          <a:p>
            <a:endParaRPr lang="zh-CN" altLang="zh-CN" sz="1600">
              <a:latin typeface="微软雅黑" panose="020B0503020204020204" pitchFamily="34" charset="-122"/>
              <a:ea typeface="微软雅黑" panose="020B0503020204020204" pitchFamily="34" charset="-122"/>
            </a:endParaRPr>
          </a:p>
          <a:p>
            <a:endParaRPr lang="en-US" altLang="zh-CN">
              <a:latin typeface="微软雅黑" panose="020B0503020204020204" pitchFamily="34" charset="-122"/>
              <a:ea typeface="微软雅黑" panose="020B0503020204020204" pitchFamily="34" charset="-122"/>
            </a:endParaRPr>
          </a:p>
        </p:txBody>
      </p:sp>
      <p:pic>
        <p:nvPicPr>
          <p:cNvPr id="39950" name="图片 3"/>
          <p:cNvPicPr>
            <a:picLocks noChangeAspect="1"/>
          </p:cNvPicPr>
          <p:nvPr/>
        </p:nvPicPr>
        <p:blipFill>
          <a:blip r:embed="rId3"/>
          <a:srcRect/>
          <a:stretch>
            <a:fillRect/>
          </a:stretch>
        </p:blipFill>
        <p:spPr bwMode="auto">
          <a:xfrm>
            <a:off x="0" y="744538"/>
            <a:ext cx="9144000" cy="5275262"/>
          </a:xfrm>
          <a:prstGeom prst="rect">
            <a:avLst/>
          </a:prstGeom>
          <a:noFill/>
          <a:ln w="9525">
            <a:noFill/>
            <a:miter lim="800000"/>
            <a:headEnd/>
            <a:tailEnd/>
          </a:ln>
        </p:spPr>
      </p:pic>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72"/>
          <p:cNvGrpSpPr/>
          <p:nvPr/>
        </p:nvGrpSpPr>
        <p:grpSpPr bwMode="auto">
          <a:xfrm>
            <a:off x="690563" y="854075"/>
            <a:ext cx="7832725" cy="781050"/>
            <a:chOff x="2788580" y="1152524"/>
            <a:chExt cx="3730770" cy="781050"/>
          </a:xfrm>
        </p:grpSpPr>
        <p:grpSp>
          <p:nvGrpSpPr>
            <p:cNvPr id="21528" name="组合 5"/>
            <p:cNvGrpSpPr/>
            <p:nvPr/>
          </p:nvGrpSpPr>
          <p:grpSpPr bwMode="auto">
            <a:xfrm>
              <a:off x="2788580" y="1152524"/>
              <a:ext cx="3730770" cy="781050"/>
              <a:chOff x="3725790" y="847725"/>
              <a:chExt cx="3730770" cy="781050"/>
            </a:xfrm>
          </p:grpSpPr>
          <p:grpSp>
            <p:nvGrpSpPr>
              <p:cNvPr id="21530" name="组合 6"/>
              <p:cNvGrpSpPr/>
              <p:nvPr/>
            </p:nvGrpSpPr>
            <p:grpSpPr bwMode="auto">
              <a:xfrm>
                <a:off x="3725790" y="1019175"/>
                <a:ext cx="627135" cy="609600"/>
                <a:chOff x="3725790" y="1019175"/>
                <a:chExt cx="627135" cy="609600"/>
              </a:xfrm>
            </p:grpSpPr>
            <p:sp>
              <p:nvSpPr>
                <p:cNvPr id="12" name="任意多边形 11"/>
                <p:cNvSpPr/>
                <p:nvPr/>
              </p:nvSpPr>
              <p:spPr>
                <a:xfrm>
                  <a:off x="3725790" y="1019175"/>
                  <a:ext cx="626836"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直角三角形 12"/>
                <p:cNvSpPr/>
                <p:nvPr/>
              </p:nvSpPr>
              <p:spPr>
                <a:xfrm rot="5400000" flipV="1">
                  <a:off x="4181080" y="1457229"/>
                  <a:ext cx="171450" cy="17164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1531" name="组合 7"/>
              <p:cNvGrpSpPr/>
              <p:nvPr/>
            </p:nvGrpSpPr>
            <p:grpSpPr bwMode="auto">
              <a:xfrm flipH="1">
                <a:off x="6829425" y="1019175"/>
                <a:ext cx="627135" cy="609600"/>
                <a:chOff x="3725790" y="1019175"/>
                <a:chExt cx="627135" cy="609600"/>
              </a:xfrm>
            </p:grpSpPr>
            <p:sp>
              <p:nvSpPr>
                <p:cNvPr id="10" name="任意多边形 9"/>
                <p:cNvSpPr/>
                <p:nvPr/>
              </p:nvSpPr>
              <p:spPr>
                <a:xfrm>
                  <a:off x="3725790" y="1019175"/>
                  <a:ext cx="626836"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直角三角形 10"/>
                <p:cNvSpPr/>
                <p:nvPr/>
              </p:nvSpPr>
              <p:spPr>
                <a:xfrm rot="5400000" flipV="1">
                  <a:off x="4181080" y="1457228"/>
                  <a:ext cx="171450" cy="17164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 name="矩形 8"/>
              <p:cNvSpPr/>
              <p:nvPr/>
            </p:nvSpPr>
            <p:spPr>
              <a:xfrm>
                <a:off x="4181739" y="847725"/>
                <a:ext cx="281887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4" name="文本框 14"/>
            <p:cNvSpPr txBox="1"/>
            <p:nvPr/>
          </p:nvSpPr>
          <p:spPr>
            <a:xfrm>
              <a:off x="3768531" y="1169987"/>
              <a:ext cx="1606787" cy="522287"/>
            </a:xfrm>
            <a:prstGeom prst="rect">
              <a:avLst/>
            </a:prstGeom>
            <a:noFill/>
          </p:spPr>
          <p:txBody>
            <a:bodyPr wrap="none">
              <a:spAutoFit/>
            </a:bodyPr>
            <a:lstStyle/>
            <a:p>
              <a:pPr algn="ctr" fontAlgn="auto">
                <a:spcBef>
                  <a:spcPts val="0"/>
                </a:spcBef>
                <a:spcAft>
                  <a:spcPts val="0"/>
                </a:spcAft>
                <a:defRPr/>
              </a:pPr>
              <a:r>
                <a:rPr lang="zh-CN" altLang="en-US" sz="2800" dirty="0">
                  <a:solidFill>
                    <a:schemeClr val="accent4"/>
                  </a:solidFill>
                  <a:latin typeface="+mn-lt"/>
                  <a:ea typeface="+mn-ea"/>
                </a:rPr>
                <a:t>第</a:t>
              </a:r>
              <a:r>
                <a:rPr lang="en-US" altLang="zh-CN" sz="2800" dirty="0">
                  <a:solidFill>
                    <a:schemeClr val="accent4"/>
                  </a:solidFill>
                  <a:latin typeface="+mn-lt"/>
                  <a:ea typeface="+mn-ea"/>
                </a:rPr>
                <a:t>6</a:t>
              </a:r>
              <a:r>
                <a:rPr lang="zh-CN" altLang="en-US" sz="2800" dirty="0">
                  <a:solidFill>
                    <a:schemeClr val="accent4"/>
                  </a:solidFill>
                  <a:latin typeface="+mn-lt"/>
                  <a:ea typeface="+mn-ea"/>
                </a:rPr>
                <a:t>章　可视化交互 </a:t>
              </a:r>
              <a:endParaRPr lang="zh-CN" altLang="en-US" sz="2800" dirty="0">
                <a:solidFill>
                  <a:schemeClr val="accent4"/>
                </a:solidFill>
                <a:latin typeface="+mn-lt"/>
                <a:ea typeface="+mn-ea"/>
              </a:endParaRPr>
            </a:p>
          </p:txBody>
        </p:sp>
      </p:grpSp>
      <p:grpSp>
        <p:nvGrpSpPr>
          <p:cNvPr id="21506" name="组合 66"/>
          <p:cNvGrpSpPr/>
          <p:nvPr/>
        </p:nvGrpSpPr>
        <p:grpSpPr bwMode="auto">
          <a:xfrm>
            <a:off x="1754188" y="2047875"/>
            <a:ext cx="5694362" cy="415925"/>
            <a:chOff x="1807265" y="2462595"/>
            <a:chExt cx="5693399" cy="415498"/>
          </a:xfrm>
        </p:grpSpPr>
        <p:sp>
          <p:nvSpPr>
            <p:cNvPr id="47" name="圆角矩形 46"/>
            <p:cNvSpPr/>
            <p:nvPr/>
          </p:nvSpPr>
          <p:spPr>
            <a:xfrm>
              <a:off x="1807265" y="2478454"/>
              <a:ext cx="5693399" cy="394882"/>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8" name="矩形 47"/>
            <p:cNvSpPr/>
            <p:nvPr/>
          </p:nvSpPr>
          <p:spPr>
            <a:xfrm>
              <a:off x="1883452" y="2462595"/>
              <a:ext cx="3634760" cy="415498"/>
            </a:xfrm>
            <a:prstGeom prst="rect">
              <a:avLst/>
            </a:prstGeom>
          </p:spPr>
          <p:txBody>
            <a:bodyPr wrap="none">
              <a:spAutoFit/>
            </a:bodyPr>
            <a:lstStyle/>
            <a:p>
              <a:pPr fontAlgn="auto">
                <a:spcBef>
                  <a:spcPts val="0"/>
                </a:spcBef>
                <a:spcAft>
                  <a:spcPts val="0"/>
                </a:spcAft>
                <a:defRPr/>
              </a:pPr>
              <a:r>
                <a:rPr lang="en-US" altLang="zh-CN" sz="2100" spc="225" dirty="0">
                  <a:solidFill>
                    <a:schemeClr val="bg1"/>
                  </a:solidFill>
                  <a:latin typeface="微软雅黑" panose="020B0503020204020204" pitchFamily="34" charset="-122"/>
                  <a:ea typeface="微软雅黑" panose="020B0503020204020204" pitchFamily="34" charset="-122"/>
                </a:rPr>
                <a:t>6.1 </a:t>
              </a:r>
              <a:r>
                <a:rPr lang="zh-CN" altLang="en-US" sz="2100" spc="225" dirty="0">
                  <a:solidFill>
                    <a:schemeClr val="bg1"/>
                  </a:solidFill>
                  <a:latin typeface="微软雅黑" panose="020B0503020204020204" pitchFamily="34" charset="-122"/>
                  <a:ea typeface="微软雅黑" panose="020B0503020204020204" pitchFamily="34" charset="-122"/>
                </a:rPr>
                <a:t>可视化交互方法分类 </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1507" name="组合 67"/>
          <p:cNvGrpSpPr/>
          <p:nvPr/>
        </p:nvGrpSpPr>
        <p:grpSpPr bwMode="auto">
          <a:xfrm>
            <a:off x="1754188" y="2754313"/>
            <a:ext cx="5694362" cy="423862"/>
            <a:chOff x="1807265" y="2935089"/>
            <a:chExt cx="5693399" cy="424401"/>
          </a:xfrm>
        </p:grpSpPr>
        <p:sp>
          <p:nvSpPr>
            <p:cNvPr id="49" name="圆角矩形 48"/>
            <p:cNvSpPr/>
            <p:nvPr/>
          </p:nvSpPr>
          <p:spPr>
            <a:xfrm>
              <a:off x="1807265" y="2935089"/>
              <a:ext cx="5693399" cy="39420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525" name="矩形 49"/>
            <p:cNvSpPr>
              <a:spLocks noChangeArrowheads="1"/>
            </p:cNvSpPr>
            <p:nvPr/>
          </p:nvSpPr>
          <p:spPr bwMode="auto">
            <a:xfrm>
              <a:off x="1881864" y="2946215"/>
              <a:ext cx="2507826" cy="413275"/>
            </a:xfrm>
            <a:prstGeom prst="rect">
              <a:avLst/>
            </a:prstGeom>
            <a:noFill/>
            <a:ln w="9525">
              <a:noFill/>
              <a:miter lim="800000"/>
            </a:ln>
          </p:spPr>
          <p:txBody>
            <a:bodyPr wrap="none">
              <a:spAutoFit/>
            </a:bodyPr>
            <a:lstStyle/>
            <a:p>
              <a:r>
                <a:rPr lang="en-US" altLang="zh-CN" sz="2100">
                  <a:latin typeface="微软雅黑" panose="020B0503020204020204" pitchFamily="34" charset="-122"/>
                  <a:ea typeface="微软雅黑" panose="020B0503020204020204" pitchFamily="34" charset="-122"/>
                </a:rPr>
                <a:t>6.2</a:t>
              </a:r>
              <a:r>
                <a:rPr lang="zh-CN" altLang="en-US" sz="2100">
                  <a:latin typeface="微软雅黑" panose="020B0503020204020204" pitchFamily="34" charset="-122"/>
                  <a:ea typeface="微软雅黑" panose="020B0503020204020204" pitchFamily="34" charset="-122"/>
                </a:rPr>
                <a:t> 可视化交互空间</a:t>
              </a:r>
              <a:endParaRPr lang="zh-CN" altLang="en-US" sz="2100">
                <a:latin typeface="微软雅黑" panose="020B0503020204020204" pitchFamily="34" charset="-122"/>
                <a:ea typeface="微软雅黑" panose="020B0503020204020204" pitchFamily="34" charset="-122"/>
              </a:endParaRPr>
            </a:p>
          </p:txBody>
        </p:sp>
      </p:grpSp>
      <p:grpSp>
        <p:nvGrpSpPr>
          <p:cNvPr id="21508" name="组合 68"/>
          <p:cNvGrpSpPr/>
          <p:nvPr/>
        </p:nvGrpSpPr>
        <p:grpSpPr bwMode="auto">
          <a:xfrm>
            <a:off x="1754188" y="3468688"/>
            <a:ext cx="5694362" cy="423862"/>
            <a:chOff x="1807265" y="3400693"/>
            <a:chExt cx="5693399" cy="422696"/>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523" name="矩形 51"/>
            <p:cNvSpPr>
              <a:spLocks noChangeArrowheads="1"/>
            </p:cNvSpPr>
            <p:nvPr/>
          </p:nvSpPr>
          <p:spPr bwMode="auto">
            <a:xfrm>
              <a:off x="1881864" y="3411774"/>
              <a:ext cx="2428464" cy="411615"/>
            </a:xfrm>
            <a:prstGeom prst="rect">
              <a:avLst/>
            </a:prstGeom>
            <a:noFill/>
            <a:ln w="9525">
              <a:noFill/>
              <a:miter lim="800000"/>
            </a:ln>
          </p:spPr>
          <p:txBody>
            <a:bodyPr wrap="none">
              <a:spAutoFit/>
            </a:bodyPr>
            <a:lstStyle/>
            <a:p>
              <a:r>
                <a:rPr lang="en-US" altLang="zh-CN" sz="2100">
                  <a:latin typeface="微软雅黑" panose="020B0503020204020204" pitchFamily="34" charset="-122"/>
                  <a:ea typeface="微软雅黑" panose="020B0503020204020204" pitchFamily="34" charset="-122"/>
                </a:rPr>
                <a:t>6.3</a:t>
              </a:r>
              <a:r>
                <a:rPr lang="zh-CN" altLang="en-US" sz="2100">
                  <a:latin typeface="微软雅黑" panose="020B0503020204020204" pitchFamily="34" charset="-122"/>
                  <a:ea typeface="微软雅黑" panose="020B0503020204020204" pitchFamily="34" charset="-122"/>
                </a:rPr>
                <a:t>可视化交互模型</a:t>
              </a:r>
              <a:endParaRPr lang="zh-CN" altLang="en-US" sz="2100">
                <a:latin typeface="微软雅黑" panose="020B0503020204020204" pitchFamily="34" charset="-122"/>
                <a:ea typeface="微软雅黑" panose="020B0503020204020204" pitchFamily="34" charset="-122"/>
              </a:endParaRPr>
            </a:p>
          </p:txBody>
        </p:sp>
      </p:grpSp>
      <p:grpSp>
        <p:nvGrpSpPr>
          <p:cNvPr id="21509" name="组合 69"/>
          <p:cNvGrpSpPr/>
          <p:nvPr/>
        </p:nvGrpSpPr>
        <p:grpSpPr bwMode="auto">
          <a:xfrm>
            <a:off x="1754188" y="4184650"/>
            <a:ext cx="5694362" cy="423863"/>
            <a:chOff x="1807265" y="3866296"/>
            <a:chExt cx="5693399" cy="422696"/>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521" name="矩形 53"/>
            <p:cNvSpPr>
              <a:spLocks noChangeArrowheads="1"/>
            </p:cNvSpPr>
            <p:nvPr/>
          </p:nvSpPr>
          <p:spPr bwMode="auto">
            <a:xfrm>
              <a:off x="1881864" y="3877378"/>
              <a:ext cx="2507826" cy="411614"/>
            </a:xfrm>
            <a:prstGeom prst="rect">
              <a:avLst/>
            </a:prstGeom>
            <a:noFill/>
            <a:ln w="9525">
              <a:noFill/>
              <a:miter lim="800000"/>
            </a:ln>
          </p:spPr>
          <p:txBody>
            <a:bodyPr wrap="none">
              <a:spAutoFit/>
            </a:bodyPr>
            <a:lstStyle/>
            <a:p>
              <a:r>
                <a:rPr lang="en-US" altLang="zh-CN" sz="2100">
                  <a:latin typeface="微软雅黑" panose="020B0503020204020204" pitchFamily="34" charset="-122"/>
                  <a:ea typeface="微软雅黑" panose="020B0503020204020204" pitchFamily="34" charset="-122"/>
                </a:rPr>
                <a:t>6.4</a:t>
              </a:r>
              <a:r>
                <a:rPr lang="zh-CN" altLang="en-US" sz="2100">
                  <a:latin typeface="微软雅黑" panose="020B0503020204020204" pitchFamily="34" charset="-122"/>
                  <a:ea typeface="微软雅黑" panose="020B0503020204020204" pitchFamily="34" charset="-122"/>
                </a:rPr>
                <a:t> 交互硬件与软件</a:t>
              </a:r>
              <a:endParaRPr lang="zh-CN" altLang="en-US" sz="2100">
                <a:latin typeface="微软雅黑" panose="020B0503020204020204" pitchFamily="34" charset="-122"/>
                <a:ea typeface="微软雅黑" panose="020B0503020204020204" pitchFamily="34" charset="-122"/>
              </a:endParaRPr>
            </a:p>
          </p:txBody>
        </p:sp>
      </p:gr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1511" name="矩形 32"/>
          <p:cNvSpPr>
            <a:spLocks noChangeArrowheads="1"/>
          </p:cNvSpPr>
          <p:nvPr/>
        </p:nvSpPr>
        <p:spPr bwMode="auto">
          <a:xfrm>
            <a:off x="7938" y="38100"/>
            <a:ext cx="2330450" cy="290513"/>
          </a:xfrm>
          <a:prstGeom prst="rect">
            <a:avLst/>
          </a:prstGeom>
          <a:noFill/>
          <a:ln w="9525">
            <a:noFill/>
            <a:miter lim="800000"/>
          </a:ln>
        </p:spPr>
        <p:txBody>
          <a:bodyPr wrap="none">
            <a:spAutoFit/>
          </a:bodyPr>
          <a:lstStyle/>
          <a:p>
            <a:r>
              <a:rPr lang="zh-CN" altLang="en-US" sz="1300">
                <a:solidFill>
                  <a:schemeClr val="bg1"/>
                </a:solidFill>
                <a:latin typeface="微软雅黑" panose="020B0503020204020204" pitchFamily="34" charset="-122"/>
                <a:ea typeface="微软雅黑" panose="020B0503020204020204" pitchFamily="34" charset="-122"/>
              </a:rPr>
              <a:t>高级大数据人才培养系列丛书</a:t>
            </a: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151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9"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latin typeface="+mn-lt"/>
                <a:ea typeface="+mn-ea"/>
              </a:rPr>
              <a:t>37</a:t>
            </a:r>
            <a:endParaRPr lang="en-US" sz="1200" b="1" dirty="0">
              <a:solidFill>
                <a:schemeClr val="bg1">
                  <a:lumMod val="50000"/>
                </a:schemeClr>
              </a:solidFill>
              <a:latin typeface="+mn-lt"/>
              <a:ea typeface="+mn-ea"/>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151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E8814B3E-6533-4AB0-9C2E-8A1DF7B82CE3}"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1765300" y="4913313"/>
            <a:ext cx="5692775" cy="395287"/>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40963"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40964" name="文本框 6"/>
          <p:cNvSpPr txBox="1">
            <a:spLocks noChangeArrowheads="1"/>
          </p:cNvSpPr>
          <p:nvPr/>
        </p:nvSpPr>
        <p:spPr bwMode="auto">
          <a:xfrm>
            <a:off x="452438" y="174625"/>
            <a:ext cx="2457450" cy="733425"/>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40966"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sp>
        <p:nvSpPr>
          <p:cNvPr id="43" name="矩形 42"/>
          <p:cNvSpPr/>
          <p:nvPr/>
        </p:nvSpPr>
        <p:spPr>
          <a:xfrm rot="2345184">
            <a:off x="4721225" y="698500"/>
            <a:ext cx="230188" cy="830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096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4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46"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4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5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097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4DBDFBB6-41F4-4027-AD99-CE73879E6FE5}"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40974" name="组合 61"/>
          <p:cNvGrpSpPr/>
          <p:nvPr/>
        </p:nvGrpSpPr>
        <p:grpSpPr bwMode="auto">
          <a:xfrm>
            <a:off x="204788" y="1423988"/>
            <a:ext cx="2790825" cy="4672012"/>
            <a:chOff x="853" y="3605"/>
            <a:chExt cx="4012" cy="2742"/>
          </a:xfrm>
        </p:grpSpPr>
        <p:sp>
          <p:nvSpPr>
            <p:cNvPr id="14" name="矩形 13"/>
            <p:cNvSpPr/>
            <p:nvPr>
              <p:custDataLst>
                <p:tags r:id="rId3"/>
              </p:custDataLst>
            </p:nvPr>
          </p:nvSpPr>
          <p:spPr>
            <a:xfrm>
              <a:off x="853" y="6129"/>
              <a:ext cx="4012" cy="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sz="1050">
                <a:solidFill>
                  <a:srgbClr val="61972B"/>
                </a:solidFill>
              </a:endParaRPr>
            </a:p>
          </p:txBody>
        </p:sp>
        <p:sp>
          <p:nvSpPr>
            <p:cNvPr id="15" name="任意多边形 14"/>
            <p:cNvSpPr/>
            <p:nvPr>
              <p:custDataLst>
                <p:tags r:id="rId4"/>
              </p:custDataLst>
            </p:nvPr>
          </p:nvSpPr>
          <p:spPr>
            <a:xfrm>
              <a:off x="853" y="3605"/>
              <a:ext cx="4012" cy="2681"/>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da-DK" altLang="zh-CN" sz="1350" kern="0" dirty="0">
                <a:solidFill>
                  <a:schemeClr val="accent1"/>
                </a:solidFill>
              </a:endParaRPr>
            </a:p>
          </p:txBody>
        </p:sp>
      </p:grpSp>
      <p:grpSp>
        <p:nvGrpSpPr>
          <p:cNvPr id="40975" name="组合 15"/>
          <p:cNvGrpSpPr/>
          <p:nvPr/>
        </p:nvGrpSpPr>
        <p:grpSpPr bwMode="auto">
          <a:xfrm>
            <a:off x="574675" y="1155700"/>
            <a:ext cx="2185988" cy="455613"/>
            <a:chOff x="2898008" y="1830012"/>
            <a:chExt cx="1690682" cy="647789"/>
          </a:xfrm>
        </p:grpSpPr>
        <p:sp>
          <p:nvSpPr>
            <p:cNvPr id="17" name="任意多边形 16"/>
            <p:cNvSpPr/>
            <p:nvPr>
              <p:custDataLst>
                <p:tags r:id="rId5"/>
              </p:custDataLst>
            </p:nvPr>
          </p:nvSpPr>
          <p:spPr>
            <a:xfrm>
              <a:off x="4501516" y="1830012"/>
              <a:ext cx="87174" cy="221196"/>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7500" lnSpcReduction="20000"/>
            </a:bodyPr>
            <a:lstStyle/>
            <a:p>
              <a:pPr algn="ctr" fontAlgn="auto">
                <a:spcBef>
                  <a:spcPts val="0"/>
                </a:spcBef>
                <a:spcAft>
                  <a:spcPts val="0"/>
                </a:spcAft>
                <a:defRPr/>
              </a:pPr>
              <a:endParaRPr lang="zh-CN" altLang="en-US" sz="1050"/>
            </a:p>
          </p:txBody>
        </p:sp>
        <p:sp>
          <p:nvSpPr>
            <p:cNvPr id="18" name="平行四边形 17"/>
            <p:cNvSpPr/>
            <p:nvPr>
              <p:custDataLst>
                <p:tags r:id="rId6"/>
              </p:custDataLst>
            </p:nvPr>
          </p:nvSpPr>
          <p:spPr>
            <a:xfrm>
              <a:off x="2898008" y="1830012"/>
              <a:ext cx="1690682" cy="647789"/>
            </a:xfrm>
            <a:prstGeom prst="parallelogram">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90000"/>
                </a:lnSpc>
                <a:defRPr/>
              </a:pPr>
              <a:r>
                <a:rPr lang="en-US" altLang="zh-CN">
                  <a:solidFill>
                    <a:srgbClr val="FFFFFF"/>
                  </a:solidFill>
                </a:rPr>
                <a:t>1</a:t>
              </a:r>
              <a:endParaRPr lang="en-US" altLang="zh-CN">
                <a:solidFill>
                  <a:srgbClr val="FFFFFF"/>
                </a:solidFill>
              </a:endParaRPr>
            </a:p>
          </p:txBody>
        </p:sp>
      </p:grpSp>
      <p:grpSp>
        <p:nvGrpSpPr>
          <p:cNvPr id="40976" name="组合 62"/>
          <p:cNvGrpSpPr/>
          <p:nvPr/>
        </p:nvGrpSpPr>
        <p:grpSpPr bwMode="auto">
          <a:xfrm>
            <a:off x="3106738" y="1558925"/>
            <a:ext cx="2805112" cy="4283075"/>
            <a:chOff x="5171" y="3605"/>
            <a:chExt cx="4012" cy="2742"/>
          </a:xfrm>
        </p:grpSpPr>
        <p:sp>
          <p:nvSpPr>
            <p:cNvPr id="40" name="矩形 39"/>
            <p:cNvSpPr/>
            <p:nvPr>
              <p:custDataLst>
                <p:tags r:id="rId7"/>
              </p:custDataLst>
            </p:nvPr>
          </p:nvSpPr>
          <p:spPr>
            <a:xfrm>
              <a:off x="5171" y="6128"/>
              <a:ext cx="4012" cy="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sz="1050">
                <a:solidFill>
                  <a:srgbClr val="61972B"/>
                </a:solidFill>
              </a:endParaRPr>
            </a:p>
          </p:txBody>
        </p:sp>
        <p:sp>
          <p:nvSpPr>
            <p:cNvPr id="41" name="任意多边形 40"/>
            <p:cNvSpPr/>
            <p:nvPr>
              <p:custDataLst>
                <p:tags r:id="rId8"/>
              </p:custDataLst>
            </p:nvPr>
          </p:nvSpPr>
          <p:spPr>
            <a:xfrm>
              <a:off x="5171" y="3605"/>
              <a:ext cx="4012" cy="2681"/>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da-DK" altLang="zh-CN" sz="1350" kern="0" dirty="0">
                <a:solidFill>
                  <a:schemeClr val="accent1"/>
                </a:solidFill>
              </a:endParaRPr>
            </a:p>
          </p:txBody>
        </p:sp>
      </p:grpSp>
      <p:grpSp>
        <p:nvGrpSpPr>
          <p:cNvPr id="40977" name="组合 41"/>
          <p:cNvGrpSpPr/>
          <p:nvPr/>
        </p:nvGrpSpPr>
        <p:grpSpPr bwMode="auto">
          <a:xfrm>
            <a:off x="3462338" y="1425575"/>
            <a:ext cx="2187575" cy="455613"/>
            <a:chOff x="2898008" y="1830012"/>
            <a:chExt cx="1690682" cy="647789"/>
          </a:xfrm>
        </p:grpSpPr>
        <p:sp>
          <p:nvSpPr>
            <p:cNvPr id="19" name="任意多边形 18"/>
            <p:cNvSpPr/>
            <p:nvPr>
              <p:custDataLst>
                <p:tags r:id="rId9"/>
              </p:custDataLst>
            </p:nvPr>
          </p:nvSpPr>
          <p:spPr>
            <a:xfrm>
              <a:off x="4501579" y="1830012"/>
              <a:ext cx="87111" cy="221196"/>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7500" lnSpcReduction="20000"/>
            </a:bodyPr>
            <a:lstStyle/>
            <a:p>
              <a:pPr algn="ctr" fontAlgn="auto">
                <a:spcBef>
                  <a:spcPts val="0"/>
                </a:spcBef>
                <a:spcAft>
                  <a:spcPts val="0"/>
                </a:spcAft>
                <a:defRPr/>
              </a:pPr>
              <a:endParaRPr lang="zh-CN" altLang="en-US" sz="1050"/>
            </a:p>
          </p:txBody>
        </p:sp>
        <p:sp>
          <p:nvSpPr>
            <p:cNvPr id="20" name="平行四边形 19"/>
            <p:cNvSpPr/>
            <p:nvPr>
              <p:custDataLst>
                <p:tags r:id="rId10"/>
              </p:custDataLst>
            </p:nvPr>
          </p:nvSpPr>
          <p:spPr>
            <a:xfrm>
              <a:off x="2898008" y="1830012"/>
              <a:ext cx="1690682" cy="647789"/>
            </a:xfrm>
            <a:prstGeom prst="parallelogram">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600">
                  <a:solidFill>
                    <a:srgbClr val="FFFFFF"/>
                  </a:solidFill>
                </a:rPr>
                <a:t>2</a:t>
              </a:r>
              <a:endParaRPr lang="en-US" altLang="zh-CN" sz="1600">
                <a:solidFill>
                  <a:srgbClr val="FFFFFF"/>
                </a:solidFill>
              </a:endParaRPr>
            </a:p>
          </p:txBody>
        </p:sp>
      </p:grpSp>
      <p:grpSp>
        <p:nvGrpSpPr>
          <p:cNvPr id="40978" name="组合 63"/>
          <p:cNvGrpSpPr/>
          <p:nvPr/>
        </p:nvGrpSpPr>
        <p:grpSpPr bwMode="auto">
          <a:xfrm>
            <a:off x="6126163" y="1839913"/>
            <a:ext cx="2492375" cy="3478212"/>
            <a:chOff x="9476" y="3605"/>
            <a:chExt cx="4012" cy="2742"/>
          </a:xfrm>
        </p:grpSpPr>
        <p:sp>
          <p:nvSpPr>
            <p:cNvPr id="27" name="矩形 26"/>
            <p:cNvSpPr/>
            <p:nvPr>
              <p:custDataLst>
                <p:tags r:id="rId11"/>
              </p:custDataLst>
            </p:nvPr>
          </p:nvSpPr>
          <p:spPr>
            <a:xfrm>
              <a:off x="9476" y="6129"/>
              <a:ext cx="4012" cy="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sz="1050">
                <a:solidFill>
                  <a:srgbClr val="61972B"/>
                </a:solidFill>
              </a:endParaRPr>
            </a:p>
          </p:txBody>
        </p:sp>
        <p:sp>
          <p:nvSpPr>
            <p:cNvPr id="28" name="任意多边形 27"/>
            <p:cNvSpPr/>
            <p:nvPr>
              <p:custDataLst>
                <p:tags r:id="rId12"/>
              </p:custDataLst>
            </p:nvPr>
          </p:nvSpPr>
          <p:spPr>
            <a:xfrm>
              <a:off x="9476" y="3605"/>
              <a:ext cx="4012" cy="2681"/>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da-DK" altLang="zh-CN" sz="1350" kern="0" dirty="0">
                <a:solidFill>
                  <a:schemeClr val="accent1"/>
                </a:solidFill>
              </a:endParaRPr>
            </a:p>
          </p:txBody>
        </p:sp>
      </p:grpSp>
      <p:grpSp>
        <p:nvGrpSpPr>
          <p:cNvPr id="40979" name="组合 53"/>
          <p:cNvGrpSpPr/>
          <p:nvPr/>
        </p:nvGrpSpPr>
        <p:grpSpPr bwMode="auto">
          <a:xfrm>
            <a:off x="6307138" y="1638300"/>
            <a:ext cx="2187575" cy="455613"/>
            <a:chOff x="2898008" y="1830012"/>
            <a:chExt cx="1690682" cy="647789"/>
          </a:xfrm>
        </p:grpSpPr>
        <p:sp>
          <p:nvSpPr>
            <p:cNvPr id="55" name="任意多边形 54"/>
            <p:cNvSpPr/>
            <p:nvPr>
              <p:custDataLst>
                <p:tags r:id="rId13"/>
              </p:custDataLst>
            </p:nvPr>
          </p:nvSpPr>
          <p:spPr>
            <a:xfrm>
              <a:off x="4501579" y="1830012"/>
              <a:ext cx="87111" cy="221196"/>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7500" lnSpcReduction="20000"/>
            </a:bodyPr>
            <a:lstStyle/>
            <a:p>
              <a:pPr algn="ctr" fontAlgn="auto">
                <a:spcBef>
                  <a:spcPts val="0"/>
                </a:spcBef>
                <a:spcAft>
                  <a:spcPts val="0"/>
                </a:spcAft>
                <a:defRPr/>
              </a:pPr>
              <a:endParaRPr lang="zh-CN" altLang="en-US" sz="1050"/>
            </a:p>
          </p:txBody>
        </p:sp>
        <p:sp>
          <p:nvSpPr>
            <p:cNvPr id="56" name="平行四边形 55"/>
            <p:cNvSpPr/>
            <p:nvPr>
              <p:custDataLst>
                <p:tags r:id="rId14"/>
              </p:custDataLst>
            </p:nvPr>
          </p:nvSpPr>
          <p:spPr>
            <a:xfrm>
              <a:off x="2898008" y="1830012"/>
              <a:ext cx="1690682" cy="647789"/>
            </a:xfrm>
            <a:prstGeom prst="parallelogram">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90000"/>
                </a:lnSpc>
                <a:defRPr/>
              </a:pPr>
              <a:r>
                <a:rPr lang="en-US" altLang="zh-CN">
                  <a:solidFill>
                    <a:srgbClr val="FFFFFF"/>
                  </a:solidFill>
                </a:rPr>
                <a:t>3</a:t>
              </a:r>
              <a:endParaRPr lang="en-US" altLang="zh-CN">
                <a:solidFill>
                  <a:srgbClr val="FFFFFF"/>
                </a:solidFill>
              </a:endParaRPr>
            </a:p>
          </p:txBody>
        </p:sp>
      </p:grpSp>
      <p:sp>
        <p:nvSpPr>
          <p:cNvPr id="40980" name="文本框 58"/>
          <p:cNvSpPr txBox="1">
            <a:spLocks noChangeArrowheads="1"/>
          </p:cNvSpPr>
          <p:nvPr>
            <p:custDataLst>
              <p:tags r:id="rId15"/>
            </p:custDataLst>
          </p:nvPr>
        </p:nvSpPr>
        <p:spPr bwMode="auto">
          <a:xfrm>
            <a:off x="442913" y="1833563"/>
            <a:ext cx="2449512" cy="3859212"/>
          </a:xfrm>
          <a:prstGeom prst="rect">
            <a:avLst/>
          </a:prstGeom>
          <a:noFill/>
          <a:ln w="9525">
            <a:noFill/>
            <a:miter lim="800000"/>
          </a:ln>
        </p:spPr>
        <p:txBody>
          <a:bodyPr anchor="ctr"/>
          <a:lstStyle/>
          <a:p>
            <a:endParaRPr lang="da-DK" altLang="zh-CN" sz="16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400">
                <a:solidFill>
                  <a:srgbClr val="0D0D0D"/>
                </a:solidFill>
                <a:latin typeface="微软雅黑" panose="020B0503020204020204" pitchFamily="34" charset="-122"/>
                <a:ea typeface="微软雅黑" panose="020B0503020204020204" pitchFamily="34" charset="-122"/>
              </a:rPr>
              <a:t>关联规则挖掘算法不是一次运行完毕，将算法运行的“黑盒”揭开，用户可以 通过可视化的技术对挖掘的中间结果进行观察和分析，发挥自己的领域知识，再通过交 互式的技术对算法的过程进行控制、对参数进行调控。这种方式可以加深用户对数据的 理解，帮助用户在数据演变的过程中发现感兴趣的模式，有可能不必等待算法运行完毕 就能发现对于决策有帮助的信息</a:t>
            </a:r>
            <a:endParaRPr lang="da-DK" altLang="zh-CN" sz="1400">
              <a:solidFill>
                <a:srgbClr val="0D0D0D"/>
              </a:solidFill>
              <a:latin typeface="微软雅黑" panose="020B0503020204020204" pitchFamily="34" charset="-122"/>
              <a:ea typeface="微软雅黑" panose="020B0503020204020204" pitchFamily="34" charset="-122"/>
            </a:endParaRPr>
          </a:p>
        </p:txBody>
      </p:sp>
      <p:sp>
        <p:nvSpPr>
          <p:cNvPr id="40981" name="文本框 59"/>
          <p:cNvSpPr txBox="1">
            <a:spLocks noChangeArrowheads="1"/>
          </p:cNvSpPr>
          <p:nvPr>
            <p:custDataLst>
              <p:tags r:id="rId16"/>
            </p:custDataLst>
          </p:nvPr>
        </p:nvSpPr>
        <p:spPr bwMode="auto">
          <a:xfrm>
            <a:off x="3495675" y="2840038"/>
            <a:ext cx="2125663" cy="1865312"/>
          </a:xfrm>
          <a:prstGeom prst="rect">
            <a:avLst/>
          </a:prstGeom>
          <a:noFill/>
          <a:ln w="9525">
            <a:noFill/>
            <a:miter lim="800000"/>
          </a:ln>
        </p:spPr>
        <p:txBody>
          <a:bodyPr tIns="35100" bIns="35100" anchor="ctr"/>
          <a:lstStyle/>
          <a:p>
            <a:pPr>
              <a:lnSpc>
                <a:spcPct val="150000"/>
              </a:lnSpc>
            </a:pPr>
            <a:r>
              <a:rPr lang="zh-CN" altLang="en-US" sz="1400">
                <a:solidFill>
                  <a:srgbClr val="0D0D0D"/>
                </a:solidFill>
                <a:latin typeface="微软雅黑" panose="020B0503020204020204" pitchFamily="34" charset="-122"/>
                <a:ea typeface="微软雅黑" panose="020B0503020204020204" pitchFamily="34" charset="-122"/>
              </a:rPr>
              <a:t>为了体现出用户的挖掘意图，用户可以对挖掘的中间结果进行剪枝、标注出自 己兴趣比较大的项集以及参数的调节，对下一层的挖掘目标进行聚焦。这种方式可以突 出的展示用户感兴趣的模式，同时压缩搜索空间，提高系统的效率。</a:t>
            </a:r>
            <a:endParaRPr lang="da-DK" altLang="zh-CN" sz="1400">
              <a:solidFill>
                <a:srgbClr val="0D0D0D"/>
              </a:solidFill>
              <a:latin typeface="微软雅黑" panose="020B0503020204020204" pitchFamily="34" charset="-122"/>
              <a:ea typeface="微软雅黑" panose="020B0503020204020204" pitchFamily="34" charset="-122"/>
            </a:endParaRPr>
          </a:p>
        </p:txBody>
      </p:sp>
      <p:sp>
        <p:nvSpPr>
          <p:cNvPr id="40982" name="文本框 60"/>
          <p:cNvSpPr txBox="1">
            <a:spLocks noChangeArrowheads="1"/>
          </p:cNvSpPr>
          <p:nvPr>
            <p:custDataLst>
              <p:tags r:id="rId17"/>
            </p:custDataLst>
          </p:nvPr>
        </p:nvSpPr>
        <p:spPr bwMode="auto">
          <a:xfrm>
            <a:off x="6226175" y="2212975"/>
            <a:ext cx="2341563" cy="2794000"/>
          </a:xfrm>
          <a:prstGeom prst="rect">
            <a:avLst/>
          </a:prstGeom>
          <a:noFill/>
          <a:ln w="9525">
            <a:noFill/>
            <a:miter lim="800000"/>
          </a:ln>
        </p:spPr>
        <p:txBody>
          <a:bodyPr anchor="ctr"/>
          <a:lstStyle/>
          <a:p>
            <a:r>
              <a:rPr lang="zh-CN" altLang="en-US" sz="1400">
                <a:solidFill>
                  <a:srgbClr val="0D0D0D"/>
                </a:solidFill>
                <a:latin typeface="微软雅黑" panose="020B0503020204020204" pitchFamily="34" charset="-122"/>
                <a:ea typeface="微软雅黑" panose="020B0503020204020204" pitchFamily="34" charset="-122"/>
              </a:rPr>
              <a:t>交互可视化模块采用频繁项集和关联规则动态联合可视化的方案，并在图形视 图的上添加了交互手段。 </a:t>
            </a:r>
            <a:endParaRPr lang="zh-CN" altLang="en-US" sz="1400">
              <a:solidFill>
                <a:srgbClr val="0D0D0D"/>
              </a:solidFill>
              <a:latin typeface="微软雅黑" panose="020B0503020204020204" pitchFamily="34" charset="-122"/>
              <a:ea typeface="微软雅黑" panose="020B0503020204020204" pitchFamily="34" charset="-122"/>
            </a:endParaRPr>
          </a:p>
          <a:p>
            <a:pPr algn="ctr"/>
            <a:r>
              <a:rPr lang="zh-CN" altLang="en-US" sz="1400">
                <a:solidFill>
                  <a:srgbClr val="0D0D0D"/>
                </a:solidFill>
                <a:latin typeface="微软雅黑" panose="020B0503020204020204" pitchFamily="34" charset="-122"/>
                <a:ea typeface="微软雅黑" panose="020B0503020204020204" pitchFamily="34" charset="-122"/>
              </a:rPr>
              <a:t>这种方式的交互可视化有利于用户全面、准确把握系统展示出来的信息，从而提高 用户的决策能力，并能发挥人的领域知识，保证人机的紧密结合，提高系统挖掘结果的 有效性</a:t>
            </a:r>
            <a:endParaRPr lang="da-DK" altLang="zh-CN" sz="1400">
              <a:solidFill>
                <a:srgbClr val="0D0D0D"/>
              </a:solidFill>
              <a:latin typeface="微软雅黑" panose="020B0503020204020204" pitchFamily="34" charset="-122"/>
              <a:ea typeface="微软雅黑" panose="020B0503020204020204" pitchFamily="34" charset="-122"/>
            </a:endParaRPr>
          </a:p>
        </p:txBody>
      </p:sp>
      <p:sp>
        <p:nvSpPr>
          <p:cNvPr id="40983" name="Text Box 39"/>
          <p:cNvSpPr txBox="1">
            <a:spLocks noChangeArrowheads="1"/>
          </p:cNvSpPr>
          <p:nvPr/>
        </p:nvSpPr>
        <p:spPr bwMode="auto">
          <a:xfrm>
            <a:off x="673100" y="820738"/>
            <a:ext cx="7974013" cy="366712"/>
          </a:xfrm>
          <a:prstGeom prst="rect">
            <a:avLst/>
          </a:prstGeom>
          <a:noFill/>
          <a:ln w="9525">
            <a:noFill/>
            <a:miter lim="800000"/>
          </a:ln>
        </p:spPr>
        <p:txBody>
          <a:bodyPr>
            <a:spAutoFit/>
          </a:bodyPr>
          <a:lstStyle/>
          <a:p>
            <a:pPr>
              <a:spcBef>
                <a:spcPct val="50000"/>
              </a:spcBef>
            </a:pPr>
            <a:r>
              <a:rPr lang="zh-CN" altLang="en-US"/>
              <a:t>该模型相对于传统的关联规则挖掘模型有如下特点</a:t>
            </a:r>
            <a:r>
              <a:rPr lang="en-US" altLang="zh-CN"/>
              <a:t>:</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988"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41989"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4199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199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EF9EB4D8-1ED1-4BA1-8D81-B8666AE9FB31}"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1996"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41997" name="矩形 2"/>
          <p:cNvSpPr>
            <a:spLocks noChangeArrowheads="1"/>
          </p:cNvSpPr>
          <p:nvPr/>
        </p:nvSpPr>
        <p:spPr bwMode="auto">
          <a:xfrm>
            <a:off x="268288" y="1004888"/>
            <a:ext cx="4781550" cy="396875"/>
          </a:xfrm>
          <a:prstGeom prst="rect">
            <a:avLst/>
          </a:prstGeom>
          <a:noFill/>
          <a:ln w="9525">
            <a:noFill/>
            <a:miter lim="800000"/>
          </a:ln>
        </p:spPr>
        <p:txBody>
          <a:bodyPr wrap="none">
            <a:spAutoFit/>
          </a:bodyPr>
          <a:lstStyle/>
          <a:p>
            <a:r>
              <a:rPr lang="en-US" altLang="zh-CN" sz="2000">
                <a:solidFill>
                  <a:srgbClr val="00B0F0"/>
                </a:solidFill>
              </a:rPr>
              <a:t>6.3.4 </a:t>
            </a:r>
            <a:r>
              <a:rPr lang="zh-CN" altLang="en-US" sz="2000">
                <a:solidFill>
                  <a:srgbClr val="00B0F0"/>
                </a:solidFill>
              </a:rPr>
              <a:t>基于 </a:t>
            </a:r>
            <a:r>
              <a:rPr lang="en-US" altLang="zh-CN" sz="2000">
                <a:solidFill>
                  <a:srgbClr val="00B0F0"/>
                </a:solidFill>
              </a:rPr>
              <a:t>Web </a:t>
            </a:r>
            <a:r>
              <a:rPr lang="zh-CN" altLang="en-US" sz="2000">
                <a:solidFill>
                  <a:srgbClr val="00B0F0"/>
                </a:solidFill>
              </a:rPr>
              <a:t>的交互式数据可视化模型</a:t>
            </a:r>
            <a:endParaRPr lang="zh-CN" altLang="en-US" sz="2000">
              <a:solidFill>
                <a:srgbClr val="00B0F0"/>
              </a:solidFill>
            </a:endParaRPr>
          </a:p>
        </p:txBody>
      </p:sp>
      <p:sp>
        <p:nvSpPr>
          <p:cNvPr id="41998" name="文本框 5"/>
          <p:cNvSpPr txBox="1">
            <a:spLocks noChangeArrowheads="1"/>
          </p:cNvSpPr>
          <p:nvPr/>
        </p:nvSpPr>
        <p:spPr bwMode="auto">
          <a:xfrm>
            <a:off x="476250" y="1439863"/>
            <a:ext cx="8193088" cy="3937000"/>
          </a:xfrm>
          <a:prstGeom prst="rect">
            <a:avLst/>
          </a:prstGeom>
          <a:noFill/>
          <a:ln w="9525">
            <a:noFill/>
            <a:miter lim="800000"/>
          </a:ln>
        </p:spPr>
        <p:txBody>
          <a:bodyPr>
            <a:spAutoFit/>
          </a:bodyPr>
          <a:lstStyle/>
          <a:p>
            <a:pPr>
              <a:buFontTx/>
              <a:buChar char="•"/>
            </a:pPr>
            <a:r>
              <a:rPr lang="zh-CN" altLang="en-US"/>
              <a:t>对于层级布局的分类，其数据可视化可分布局常见为 </a:t>
            </a:r>
            <a:r>
              <a:rPr lang="en-US" altLang="zh-CN"/>
              <a:t>Treemap </a:t>
            </a:r>
            <a:r>
              <a:rPr lang="zh-CN" altLang="en-US"/>
              <a:t>布局和 </a:t>
            </a:r>
            <a:r>
              <a:rPr lang="en-US" altLang="zh-CN"/>
              <a:t>Tree </a:t>
            </a:r>
            <a:r>
              <a:rPr lang="zh-CN" altLang="en-US"/>
              <a:t>布 局。 </a:t>
            </a:r>
            <a:endParaRPr lang="zh-CN" altLang="en-US"/>
          </a:p>
          <a:p>
            <a:pPr>
              <a:buFontTx/>
              <a:buChar char="•"/>
            </a:pPr>
            <a:endParaRPr lang="zh-CN" altLang="en-US"/>
          </a:p>
          <a:p>
            <a:pPr>
              <a:buFontTx/>
              <a:buChar char="•"/>
            </a:pPr>
            <a:r>
              <a:rPr lang="en-US" altLang="zh-CN"/>
              <a:t>Tree </a:t>
            </a:r>
            <a:r>
              <a:rPr lang="zh-CN" altLang="en-US"/>
              <a:t>布局采取 链接二维或三维中点、线及球或者其他节点形式突出其个体，该布局作为节点链接图的 一种表现形式，通过使用相连直线或者曲线来表现其相链接关系。 </a:t>
            </a:r>
            <a:endParaRPr lang="zh-CN" altLang="en-US"/>
          </a:p>
          <a:p>
            <a:pPr>
              <a:buFontTx/>
              <a:buChar char="•"/>
            </a:pPr>
            <a:endParaRPr lang="zh-CN" altLang="en-US"/>
          </a:p>
          <a:p>
            <a:pPr>
              <a:buFontTx/>
              <a:buChar char="•"/>
            </a:pPr>
            <a:r>
              <a:rPr lang="en-US" altLang="zh-CN"/>
              <a:t>Treemap </a:t>
            </a:r>
            <a:r>
              <a:rPr lang="zh-CN" altLang="en-US"/>
              <a:t>则采用体积空间划分代替个体层次划分，合理使 用空间节点面积，使得空间逻辑层次结构清晰，其面积块包涵数据个体及位置关系，并 通过位置大小与节点空间划分，量化其属性分布格局 </a:t>
            </a:r>
            <a:endParaRPr lang="zh-CN" altLang="en-US"/>
          </a:p>
          <a:p>
            <a:pPr>
              <a:buFontTx/>
              <a:buChar char="•"/>
            </a:pPr>
            <a:endParaRPr lang="zh-CN" altLang="en-US"/>
          </a:p>
          <a:p>
            <a:pPr>
              <a:buFontTx/>
              <a:buChar char="•"/>
            </a:pPr>
            <a:r>
              <a:rPr lang="zh-CN" altLang="en-US"/>
              <a:t>使用 </a:t>
            </a:r>
            <a:r>
              <a:rPr lang="en-US" altLang="zh-CN"/>
              <a:t>Treemap </a:t>
            </a:r>
            <a:r>
              <a:rPr lang="zh-CN" altLang="en-US"/>
              <a:t>矩形元素分布格局和 </a:t>
            </a:r>
            <a:r>
              <a:rPr lang="en-US" altLang="zh-CN"/>
              <a:t>Tree </a:t>
            </a:r>
            <a:r>
              <a:rPr lang="zh-CN" altLang="en-US"/>
              <a:t>圆形元素分布格局，通过可视化数据模型将 其二者相结合，使用两种不同元素个体，通过指向性标记来表现多维信息在模型中的分 布显示 。</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5842635" y="713105"/>
            <a:ext cx="2750820" cy="4935220"/>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43012"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43013" name="文本框 6"/>
          <p:cNvSpPr txBox="1">
            <a:spLocks noChangeArrowheads="1"/>
          </p:cNvSpPr>
          <p:nvPr/>
        </p:nvSpPr>
        <p:spPr bwMode="auto">
          <a:xfrm>
            <a:off x="452438" y="174625"/>
            <a:ext cx="2457450" cy="733425"/>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43015"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sp>
        <p:nvSpPr>
          <p:cNvPr id="43" name="矩形 42"/>
          <p:cNvSpPr/>
          <p:nvPr/>
        </p:nvSpPr>
        <p:spPr>
          <a:xfrm rot="2345184">
            <a:off x="4721225" y="698500"/>
            <a:ext cx="230188" cy="830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301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1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2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2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2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302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4796FF3B-DBE2-44C0-96FB-5716853AD41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3" name="椭圆 12"/>
          <p:cNvSpPr/>
          <p:nvPr/>
        </p:nvSpPr>
        <p:spPr>
          <a:xfrm>
            <a:off x="293688" y="94615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3025" name="图片 3"/>
          <p:cNvPicPr>
            <a:picLocks noChangeAspect="1"/>
          </p:cNvPicPr>
          <p:nvPr/>
        </p:nvPicPr>
        <p:blipFill>
          <a:blip r:embed="rId3"/>
          <a:srcRect/>
          <a:stretch>
            <a:fillRect/>
          </a:stretch>
        </p:blipFill>
        <p:spPr bwMode="auto">
          <a:xfrm>
            <a:off x="0" y="738188"/>
            <a:ext cx="5110163" cy="5353050"/>
          </a:xfrm>
          <a:prstGeom prst="rect">
            <a:avLst/>
          </a:prstGeom>
          <a:noFill/>
          <a:ln w="9525">
            <a:noFill/>
            <a:miter lim="800000"/>
            <a:headEnd/>
            <a:tailEnd/>
          </a:ln>
        </p:spPr>
      </p:pic>
      <p:sp>
        <p:nvSpPr>
          <p:cNvPr id="43017" name="矩形 10"/>
          <p:cNvSpPr>
            <a:spLocks noChangeArrowheads="1"/>
          </p:cNvSpPr>
          <p:nvPr/>
        </p:nvSpPr>
        <p:spPr bwMode="auto">
          <a:xfrm>
            <a:off x="5842318" y="713105"/>
            <a:ext cx="2630487" cy="4732020"/>
          </a:xfrm>
          <a:prstGeom prst="rect">
            <a:avLst/>
          </a:prstGeom>
          <a:noFill/>
          <a:ln w="9525">
            <a:noFill/>
            <a:miter lim="800000"/>
          </a:ln>
        </p:spPr>
        <p:txBody>
          <a:bodyPr wrap="square">
            <a:spAutoFit/>
          </a:bodyPr>
          <a:lstStyle/>
          <a:p>
            <a:pPr>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eaLnBrk="1" latinLnBrk="0" hangingPunct="1">
              <a:lnSpc>
                <a:spcPct val="120000"/>
              </a:lnSpc>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数据处理层</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20000"/>
              </a:lnSpc>
            </a:pP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模型提供更加直观、 简洁的数据，并对外提供统一接口目前支持的数据格式有 </a:t>
            </a: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JSON </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和数组。  </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20000"/>
              </a:lnSpc>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业务处理层</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20000"/>
              </a:lnSpc>
            </a:pP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对各种元素如圆形、矩形和直线等进行最终映射，本模块可以实现其全部的交互性设计 。</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20000"/>
              </a:lnSpc>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可视化层</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20000"/>
              </a:lnSpc>
            </a:pP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实现了数据在 </a:t>
            </a: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Web </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上的可视化。</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组合 19"/>
          <p:cNvGrpSpPr/>
          <p:nvPr/>
        </p:nvGrpSpPr>
        <p:grpSpPr bwMode="auto">
          <a:xfrm>
            <a:off x="0" y="0"/>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4036"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44037"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4403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404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B5E3FE0D-F742-4F67-93AD-0B28BB2FF8A2}"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4044"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44045" name="矩形 2"/>
          <p:cNvSpPr>
            <a:spLocks noChangeArrowheads="1"/>
          </p:cNvSpPr>
          <p:nvPr/>
        </p:nvSpPr>
        <p:spPr bwMode="auto">
          <a:xfrm>
            <a:off x="268288" y="1004888"/>
            <a:ext cx="5213350" cy="457200"/>
          </a:xfrm>
          <a:prstGeom prst="rect">
            <a:avLst/>
          </a:prstGeom>
          <a:noFill/>
          <a:ln w="9525">
            <a:noFill/>
            <a:miter lim="800000"/>
          </a:ln>
        </p:spPr>
        <p:txBody>
          <a:bodyPr wrap="none">
            <a:spAutoFit/>
          </a:bodyPr>
          <a:lstStyle/>
          <a:p>
            <a:r>
              <a:rPr lang="en-US" altLang="zh-CN" sz="2400">
                <a:solidFill>
                  <a:srgbClr val="00B0F0"/>
                </a:solidFill>
              </a:rPr>
              <a:t>6.3.5 </a:t>
            </a:r>
            <a:r>
              <a:rPr lang="zh-CN" altLang="en-US" sz="2400">
                <a:solidFill>
                  <a:srgbClr val="00B0F0"/>
                </a:solidFill>
              </a:rPr>
              <a:t>基于交互技术的知识可视化模型</a:t>
            </a:r>
            <a:endParaRPr lang="zh-CN" altLang="en-US" sz="2400">
              <a:solidFill>
                <a:srgbClr val="00B0F0"/>
              </a:solidFill>
            </a:endParaRPr>
          </a:p>
        </p:txBody>
      </p:sp>
      <p:sp>
        <p:nvSpPr>
          <p:cNvPr id="44046" name="文本框 5"/>
          <p:cNvSpPr txBox="1">
            <a:spLocks noChangeArrowheads="1"/>
          </p:cNvSpPr>
          <p:nvPr/>
        </p:nvSpPr>
        <p:spPr bwMode="auto">
          <a:xfrm>
            <a:off x="476250" y="1439863"/>
            <a:ext cx="8193088" cy="1616075"/>
          </a:xfrm>
          <a:prstGeom prst="rect">
            <a:avLst/>
          </a:prstGeom>
          <a:noFill/>
          <a:ln w="9525">
            <a:noFill/>
            <a:miter lim="800000"/>
          </a:ln>
        </p:spPr>
        <p:txBody>
          <a:bodyPr>
            <a:spAutoFit/>
          </a:bodyPr>
          <a:lstStyle/>
          <a:p>
            <a:endParaRPr lang="zh-CN" altLang="en-US" sz="2000"/>
          </a:p>
          <a:p>
            <a:r>
              <a:rPr lang="zh-CN" altLang="en-US" sz="2000"/>
              <a:t>通过对知识库中的知识分类，设计相应的交互场景、交互方式、交互类型，选择一 定的可视化工具来完成知识可视化阶段，产生知识可视化成果，学习者在自己原有知识 的基础之上，利用本身的感知和认知能力来加工可视化成果通过意义建构成为自己的新知识。</a:t>
            </a:r>
            <a:r>
              <a:rPr lang="zh-CN" altLang="en-US"/>
              <a:t> </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5060"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45061"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sz="1300">
              <a:solidFill>
                <a:srgbClr val="FFFFFF"/>
              </a:solidFill>
              <a:latin typeface="微软雅黑" panose="020B0503020204020204" pitchFamily="34" charset="-122"/>
              <a:ea typeface="微软雅黑" panose="020B0503020204020204" pitchFamily="34" charset="-122"/>
            </a:endParaRPr>
          </a:p>
        </p:txBody>
      </p:sp>
      <p:pic>
        <p:nvPicPr>
          <p:cNvPr id="45062"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5067"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077D0E16-B5F1-4573-BAC0-7D10F98ADC05}"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5068"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pic>
        <p:nvPicPr>
          <p:cNvPr id="45069" name="图片 3"/>
          <p:cNvPicPr>
            <a:picLocks noChangeAspect="1"/>
          </p:cNvPicPr>
          <p:nvPr/>
        </p:nvPicPr>
        <p:blipFill>
          <a:blip r:embed="rId3"/>
          <a:srcRect/>
          <a:stretch>
            <a:fillRect/>
          </a:stretch>
        </p:blipFill>
        <p:spPr bwMode="auto">
          <a:xfrm>
            <a:off x="0" y="755650"/>
            <a:ext cx="9144000" cy="5327650"/>
          </a:xfrm>
          <a:prstGeom prst="rect">
            <a:avLst/>
          </a:prstGeom>
          <a:noFill/>
          <a:ln w="9525">
            <a:noFill/>
            <a:miter lim="800000"/>
            <a:headEnd/>
            <a:tailEnd/>
          </a:ln>
        </p:spPr>
      </p:pic>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组合 19"/>
          <p:cNvGrpSpPr/>
          <p:nvPr/>
        </p:nvGrpSpPr>
        <p:grpSpPr bwMode="auto">
          <a:xfrm>
            <a:off x="0" y="0"/>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6568"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66569"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6657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6657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F763D203-0448-4D07-9FBC-8467C45C6A4C}"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66576" name="文本框 6"/>
          <p:cNvSpPr txBox="1">
            <a:spLocks noChangeArrowheads="1"/>
          </p:cNvSpPr>
          <p:nvPr/>
        </p:nvSpPr>
        <p:spPr bwMode="auto">
          <a:xfrm>
            <a:off x="452438" y="174625"/>
            <a:ext cx="24574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6.3</a:t>
            </a:r>
            <a:r>
              <a:rPr lang="zh-CN" altLang="en-US" sz="2100" b="1">
                <a:solidFill>
                  <a:srgbClr val="FFFFFF"/>
                </a:solidFill>
                <a:latin typeface="微软雅黑" panose="020B0503020204020204" pitchFamily="34" charset="-122"/>
                <a:ea typeface="微软雅黑" panose="020B0503020204020204" pitchFamily="34" charset="-122"/>
              </a:rPr>
              <a:t>可视化交互模型</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66578" name="文本框 5"/>
          <p:cNvSpPr txBox="1">
            <a:spLocks noChangeArrowheads="1"/>
          </p:cNvSpPr>
          <p:nvPr/>
        </p:nvSpPr>
        <p:spPr bwMode="auto">
          <a:xfrm>
            <a:off x="349250" y="919163"/>
            <a:ext cx="8193088" cy="4838700"/>
          </a:xfrm>
          <a:prstGeom prst="rect">
            <a:avLst/>
          </a:prstGeom>
          <a:noFill/>
          <a:ln w="9525">
            <a:noFill/>
            <a:miter lim="800000"/>
          </a:ln>
        </p:spPr>
        <p:txBody>
          <a:bodyPr>
            <a:spAutoFit/>
          </a:bodyPr>
          <a:lstStyle/>
          <a:p>
            <a:endParaRPr lang="zh-CN" altLang="en-US" sz="2400"/>
          </a:p>
          <a:p>
            <a:r>
              <a:rPr lang="en-US" altLang="zh-CN" sz="2400"/>
              <a:t>1.</a:t>
            </a:r>
            <a:r>
              <a:rPr lang="zh-CN" altLang="en-US" sz="2400"/>
              <a:t>学习目标  </a:t>
            </a:r>
            <a:endParaRPr lang="zh-CN" altLang="en-US" sz="2400"/>
          </a:p>
          <a:p>
            <a:r>
              <a:rPr lang="en-US" altLang="zh-CN" sz="2400"/>
              <a:t>2.</a:t>
            </a:r>
            <a:r>
              <a:rPr lang="zh-CN" altLang="en-US" sz="2400"/>
              <a:t>知识库 </a:t>
            </a:r>
            <a:endParaRPr lang="zh-CN" altLang="en-US" sz="2400"/>
          </a:p>
          <a:p>
            <a:r>
              <a:rPr lang="en-US" altLang="zh-CN" sz="2400"/>
              <a:t>3.</a:t>
            </a:r>
            <a:r>
              <a:rPr lang="zh-CN" altLang="en-US" sz="2400"/>
              <a:t>知识类型 </a:t>
            </a:r>
            <a:endParaRPr lang="zh-CN" altLang="en-US" sz="2400"/>
          </a:p>
          <a:p>
            <a:r>
              <a:rPr lang="en-US" altLang="zh-CN" sz="2400"/>
              <a:t>4.</a:t>
            </a:r>
            <a:r>
              <a:rPr lang="zh-CN" altLang="en-US" sz="2400"/>
              <a:t>交互场景 </a:t>
            </a:r>
            <a:endParaRPr lang="zh-CN" altLang="en-US" sz="2400"/>
          </a:p>
          <a:p>
            <a:r>
              <a:rPr lang="en-US" altLang="zh-CN" sz="2400"/>
              <a:t>5.</a:t>
            </a:r>
            <a:r>
              <a:rPr lang="zh-CN" altLang="en-US" sz="2400"/>
              <a:t>交互方式 </a:t>
            </a:r>
            <a:endParaRPr lang="zh-CN" altLang="en-US" sz="2400"/>
          </a:p>
          <a:p>
            <a:r>
              <a:rPr lang="en-US" altLang="zh-CN" sz="2400"/>
              <a:t>6.</a:t>
            </a:r>
            <a:r>
              <a:rPr lang="zh-CN" altLang="en-US" sz="2400"/>
              <a:t>交互类型</a:t>
            </a:r>
            <a:endParaRPr lang="en-US" altLang="zh-CN" sz="2400"/>
          </a:p>
          <a:p>
            <a:pPr marL="742950" lvl="1" indent="-285750"/>
            <a:r>
              <a:rPr lang="zh-CN" altLang="en-US" sz="2400"/>
              <a:t>按照 </a:t>
            </a:r>
            <a:r>
              <a:rPr lang="en-US" altLang="zh-CN" sz="2400"/>
              <a:t>Robert Spence </a:t>
            </a:r>
            <a:r>
              <a:rPr lang="zh-CN" altLang="en-US" sz="2400"/>
              <a:t>的交互类型分类方法，将交互类型分为 </a:t>
            </a:r>
            <a:r>
              <a:rPr lang="en-US" altLang="zh-CN" sz="2400"/>
              <a:t>4 </a:t>
            </a:r>
            <a:r>
              <a:rPr lang="zh-CN" altLang="en-US" sz="2400"/>
              <a:t>类</a:t>
            </a:r>
            <a:r>
              <a:rPr lang="en-US" altLang="zh-CN" sz="2400"/>
              <a:t>:</a:t>
            </a:r>
            <a:r>
              <a:rPr lang="zh-CN" altLang="en-US" sz="2400"/>
              <a:t>连续式交互、渐进式交互、被动式交互和混合式交互。 </a:t>
            </a:r>
            <a:endParaRPr lang="zh-CN" altLang="en-US" sz="2400"/>
          </a:p>
          <a:p>
            <a:r>
              <a:rPr lang="en-US" altLang="zh-CN" sz="2400"/>
              <a:t>7.</a:t>
            </a:r>
            <a:r>
              <a:rPr lang="zh-CN" altLang="en-US" sz="2400"/>
              <a:t>可视化工具 </a:t>
            </a:r>
            <a:endParaRPr lang="zh-CN" altLang="en-US" sz="2400"/>
          </a:p>
          <a:p>
            <a:r>
              <a:rPr lang="en-US" altLang="zh-CN" sz="2400"/>
              <a:t>8.</a:t>
            </a:r>
            <a:r>
              <a:rPr lang="zh-CN" altLang="en-US" sz="2400"/>
              <a:t>可视化</a:t>
            </a:r>
            <a:endParaRPr lang="en-US" altLang="zh-CN" sz="2400"/>
          </a:p>
          <a:p>
            <a:r>
              <a:rPr lang="en-US" altLang="zh-CN" sz="2400"/>
              <a:t>9.</a:t>
            </a:r>
            <a:r>
              <a:rPr lang="zh-CN" altLang="en-US" sz="2400"/>
              <a:t>学习者 </a:t>
            </a:r>
            <a:endParaRPr lang="zh-CN" altLang="en-US" sz="2400"/>
          </a:p>
          <a:p>
            <a:r>
              <a:rPr lang="en-US" altLang="zh-CN" sz="2400"/>
              <a:t>10.</a:t>
            </a:r>
            <a:r>
              <a:rPr lang="zh-CN" altLang="en-US" sz="2400"/>
              <a:t>交互</a:t>
            </a:r>
            <a:r>
              <a:rPr lang="zh-CN" altLang="en-US"/>
              <a:t> </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组合 19"/>
          <p:cNvGrpSpPr/>
          <p:nvPr/>
        </p:nvGrpSpPr>
        <p:grpSpPr bwMode="auto">
          <a:xfrm>
            <a:off x="0" y="0"/>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6084"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46085"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46086"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6091"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EA0F90E5-B7DE-4EEF-93DA-7A3076BB198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6092" name="文本框 6"/>
          <p:cNvSpPr txBox="1">
            <a:spLocks noChangeArrowheads="1"/>
          </p:cNvSpPr>
          <p:nvPr/>
        </p:nvSpPr>
        <p:spPr bwMode="auto">
          <a:xfrm>
            <a:off x="452438" y="174625"/>
            <a:ext cx="2536825"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6.4 </a:t>
            </a:r>
            <a:r>
              <a:rPr lang="zh-CN" altLang="en-US" sz="2100" b="1">
                <a:solidFill>
                  <a:srgbClr val="FFFFFF"/>
                </a:solidFill>
                <a:latin typeface="微软雅黑" panose="020B0503020204020204" pitchFamily="34" charset="-122"/>
                <a:ea typeface="微软雅黑" panose="020B0503020204020204" pitchFamily="34" charset="-122"/>
              </a:rPr>
              <a:t>交互硬件与软件</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46093" name="矩形 2"/>
          <p:cNvSpPr>
            <a:spLocks noChangeArrowheads="1"/>
          </p:cNvSpPr>
          <p:nvPr/>
        </p:nvSpPr>
        <p:spPr bwMode="auto">
          <a:xfrm>
            <a:off x="268288" y="1004888"/>
            <a:ext cx="2165350" cy="457200"/>
          </a:xfrm>
          <a:prstGeom prst="rect">
            <a:avLst/>
          </a:prstGeom>
          <a:noFill/>
          <a:ln w="9525">
            <a:noFill/>
            <a:miter lim="800000"/>
          </a:ln>
        </p:spPr>
        <p:txBody>
          <a:bodyPr wrap="none">
            <a:spAutoFit/>
          </a:bodyPr>
          <a:lstStyle/>
          <a:p>
            <a:r>
              <a:rPr lang="en-US" altLang="zh-CN" sz="2400">
                <a:solidFill>
                  <a:srgbClr val="00B0F0"/>
                </a:solidFill>
              </a:rPr>
              <a:t>6.4.1 </a:t>
            </a:r>
            <a:r>
              <a:rPr lang="zh-CN" altLang="en-US" sz="2400">
                <a:solidFill>
                  <a:srgbClr val="00B0F0"/>
                </a:solidFill>
              </a:rPr>
              <a:t>交互硬件</a:t>
            </a:r>
            <a:endParaRPr lang="zh-CN" altLang="en-US" sz="2400">
              <a:solidFill>
                <a:srgbClr val="00B0F0"/>
              </a:solidFill>
            </a:endParaRPr>
          </a:p>
        </p:txBody>
      </p:sp>
      <p:sp>
        <p:nvSpPr>
          <p:cNvPr id="46094" name="文本框 5"/>
          <p:cNvSpPr txBox="1">
            <a:spLocks noChangeArrowheads="1"/>
          </p:cNvSpPr>
          <p:nvPr/>
        </p:nvSpPr>
        <p:spPr bwMode="auto">
          <a:xfrm>
            <a:off x="476250" y="1439863"/>
            <a:ext cx="8193088" cy="2898775"/>
          </a:xfrm>
          <a:prstGeom prst="rect">
            <a:avLst/>
          </a:prstGeom>
          <a:noFill/>
          <a:ln w="9525">
            <a:noFill/>
            <a:miter lim="800000"/>
          </a:ln>
        </p:spPr>
        <p:txBody>
          <a:bodyPr>
            <a:spAutoFit/>
          </a:bodyPr>
          <a:lstStyle/>
          <a:p>
            <a:endParaRPr lang="zh-CN" altLang="en-US" sz="2000">
              <a:solidFill>
                <a:srgbClr val="00B0F0"/>
              </a:solidFill>
            </a:endParaRPr>
          </a:p>
          <a:p>
            <a:r>
              <a:rPr lang="en-US" altLang="zh-CN"/>
              <a:t>(1)</a:t>
            </a:r>
            <a:r>
              <a:rPr lang="zh-CN" altLang="en-US"/>
              <a:t>交互式电子白板</a:t>
            </a:r>
            <a:endParaRPr lang="zh-CN" altLang="en-US"/>
          </a:p>
          <a:p>
            <a:r>
              <a:rPr lang="en-US" altLang="zh-CN"/>
              <a:t>(2)</a:t>
            </a:r>
            <a:r>
              <a:rPr lang="zh-CN" altLang="en-US"/>
              <a:t>学生平板电脑</a:t>
            </a:r>
            <a:endParaRPr lang="en-US" altLang="zh-CN"/>
          </a:p>
          <a:p>
            <a:r>
              <a:rPr lang="en-US" altLang="zh-CN"/>
              <a:t>(3)</a:t>
            </a:r>
            <a:r>
              <a:rPr lang="zh-CN" altLang="en-US"/>
              <a:t>用于 </a:t>
            </a:r>
            <a:r>
              <a:rPr lang="en-US" altLang="zh-CN"/>
              <a:t>SBV </a:t>
            </a:r>
            <a:r>
              <a:rPr lang="zh-CN" altLang="en-US"/>
              <a:t>系统的硬件交互设备 </a:t>
            </a:r>
            <a:endParaRPr lang="zh-CN" altLang="en-US"/>
          </a:p>
          <a:p>
            <a:pPr marL="742950" lvl="1" indent="-285750"/>
            <a:r>
              <a:rPr lang="zh-CN" altLang="en-US"/>
              <a:t>如鼠标、触摸屏、触摸笔、三维鼠标、三维 力反馈设备</a:t>
            </a:r>
            <a:endParaRPr lang="en-US" altLang="zh-CN"/>
          </a:p>
          <a:p>
            <a:r>
              <a:rPr lang="en-US" altLang="zh-CN"/>
              <a:t>(4)</a:t>
            </a:r>
            <a:r>
              <a:rPr lang="zh-CN" altLang="en-US"/>
              <a:t>一些其他交互设备。</a:t>
            </a:r>
            <a:endParaRPr lang="en-US" altLang="zh-CN"/>
          </a:p>
          <a:p>
            <a:pPr marL="742950" lvl="1" indent="-285750"/>
            <a:r>
              <a:rPr lang="zh-CN" altLang="en-US"/>
              <a:t>如画板直接触摸交互的三维可视化空 间、跳跃运动、谷歌玻璃、肌腕带、</a:t>
            </a:r>
            <a:r>
              <a:rPr lang="en-US" altLang="zh-CN"/>
              <a:t>Oculus Rift </a:t>
            </a:r>
            <a:r>
              <a:rPr lang="zh-CN" altLang="en-US"/>
              <a:t>头戴式虚拟现实设备、</a:t>
            </a:r>
            <a:r>
              <a:rPr lang="en-US" altLang="zh-CN"/>
              <a:t>G-Speak </a:t>
            </a:r>
            <a:r>
              <a:rPr lang="zh-CN" altLang="en-US"/>
              <a:t>手套、 </a:t>
            </a:r>
            <a:r>
              <a:rPr lang="en-US" altLang="zh-CN"/>
              <a:t>NVIDIA GeForce 3D VISION </a:t>
            </a:r>
            <a:r>
              <a:rPr lang="zh-CN" altLang="en-US"/>
              <a:t>立体眼镜。三维交互设备采用 </a:t>
            </a:r>
            <a:r>
              <a:rPr lang="en-US" altLang="zh-CN"/>
              <a:t>Novint Falcon</a:t>
            </a:r>
            <a:r>
              <a:rPr lang="zh-CN" altLang="en-US"/>
              <a:t>、立体投影采 用双路 </a:t>
            </a:r>
            <a:r>
              <a:rPr lang="en-US" altLang="zh-CN"/>
              <a:t>M-Vision Cine 3D </a:t>
            </a:r>
            <a:r>
              <a:rPr lang="zh-CN" altLang="en-US"/>
              <a:t>投影机</a:t>
            </a:r>
            <a:r>
              <a:rPr lang="zh-CN" altLang="en-US" sz="2000"/>
              <a:t>。</a:t>
            </a:r>
            <a:endParaRPr lang="zh-CN" altLang="en-US" sz="2000"/>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7108"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47109"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4711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711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D9CE90A4-CEAA-4B0B-9AD9-C167992EE44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7116" name="文本框 6"/>
          <p:cNvSpPr txBox="1">
            <a:spLocks noChangeArrowheads="1"/>
          </p:cNvSpPr>
          <p:nvPr/>
        </p:nvSpPr>
        <p:spPr bwMode="auto">
          <a:xfrm>
            <a:off x="452438" y="174625"/>
            <a:ext cx="2536825"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6.4 </a:t>
            </a:r>
            <a:r>
              <a:rPr lang="zh-CN" altLang="en-US" sz="2100" b="1">
                <a:solidFill>
                  <a:srgbClr val="FFFFFF"/>
                </a:solidFill>
                <a:latin typeface="微软雅黑" panose="020B0503020204020204" pitchFamily="34" charset="-122"/>
                <a:ea typeface="微软雅黑" panose="020B0503020204020204" pitchFamily="34" charset="-122"/>
              </a:rPr>
              <a:t>交互硬件与软件</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47117" name="矩形 2"/>
          <p:cNvSpPr>
            <a:spLocks noChangeArrowheads="1"/>
          </p:cNvSpPr>
          <p:nvPr/>
        </p:nvSpPr>
        <p:spPr bwMode="auto">
          <a:xfrm>
            <a:off x="227013" y="1004888"/>
            <a:ext cx="2165350" cy="457200"/>
          </a:xfrm>
          <a:prstGeom prst="rect">
            <a:avLst/>
          </a:prstGeom>
          <a:noFill/>
          <a:ln w="9525">
            <a:noFill/>
            <a:miter lim="800000"/>
          </a:ln>
        </p:spPr>
        <p:txBody>
          <a:bodyPr wrap="none">
            <a:spAutoFit/>
          </a:bodyPr>
          <a:lstStyle/>
          <a:p>
            <a:r>
              <a:rPr lang="en-US" altLang="zh-CN" sz="2400">
                <a:solidFill>
                  <a:srgbClr val="00B0F0"/>
                </a:solidFill>
              </a:rPr>
              <a:t>6.4.2 </a:t>
            </a:r>
            <a:r>
              <a:rPr lang="zh-CN" altLang="en-US" sz="2400">
                <a:solidFill>
                  <a:srgbClr val="00B0F0"/>
                </a:solidFill>
              </a:rPr>
              <a:t>交互软件</a:t>
            </a:r>
            <a:endParaRPr lang="zh-CN" altLang="en-US" sz="2400">
              <a:solidFill>
                <a:srgbClr val="00B0F0"/>
              </a:solidFill>
            </a:endParaRPr>
          </a:p>
        </p:txBody>
      </p:sp>
      <p:sp>
        <p:nvSpPr>
          <p:cNvPr id="47118" name="文本框 5"/>
          <p:cNvSpPr txBox="1">
            <a:spLocks noChangeArrowheads="1"/>
          </p:cNvSpPr>
          <p:nvPr/>
        </p:nvSpPr>
        <p:spPr bwMode="auto">
          <a:xfrm>
            <a:off x="476250" y="1439863"/>
            <a:ext cx="8193088" cy="3937000"/>
          </a:xfrm>
          <a:prstGeom prst="rect">
            <a:avLst/>
          </a:prstGeom>
          <a:noFill/>
          <a:ln w="9525">
            <a:noFill/>
            <a:miter lim="800000"/>
          </a:ln>
        </p:spPr>
        <p:txBody>
          <a:bodyPr>
            <a:spAutoFit/>
          </a:bodyPr>
          <a:lstStyle/>
          <a:p>
            <a:pPr>
              <a:buFontTx/>
              <a:buChar char="•"/>
            </a:pPr>
            <a:r>
              <a:rPr lang="en-US" altLang="zh-CN"/>
              <a:t>VisIt——</a:t>
            </a:r>
            <a:r>
              <a:rPr lang="zh-CN" altLang="en-US"/>
              <a:t>既是一个开源型交互式并行可视化工具也是图形分析工具，可以查看科学数 据，也可以将二维几何模型及三维空间结构化和非结构化网格中定义的标量场与矢量场 可视化展示。</a:t>
            </a:r>
            <a:endParaRPr lang="zh-CN" altLang="en-US"/>
          </a:p>
          <a:p>
            <a:pPr>
              <a:buFontTx/>
              <a:buChar char="•"/>
            </a:pPr>
            <a:endParaRPr lang="zh-CN" altLang="en-US"/>
          </a:p>
          <a:p>
            <a:pPr>
              <a:buFontTx/>
              <a:buChar char="•"/>
            </a:pPr>
            <a:r>
              <a:rPr lang="zh-CN" altLang="en-US"/>
              <a:t> </a:t>
            </a:r>
            <a:r>
              <a:rPr lang="en-US" altLang="zh-CN"/>
              <a:t>ParaView ——</a:t>
            </a:r>
            <a:r>
              <a:rPr lang="zh-CN" altLang="en-US"/>
              <a:t>是对二维和三维数据进行可视化的一种 </a:t>
            </a:r>
            <a:r>
              <a:rPr lang="en-US" altLang="zh-CN"/>
              <a:t>turnkey </a:t>
            </a:r>
            <a:r>
              <a:rPr lang="zh-CN" altLang="en-US"/>
              <a:t>应用，既可运行于单独理 器的工作站，也可运行分布式存储器的大型计算机 </a:t>
            </a:r>
            <a:endParaRPr lang="zh-CN" altLang="en-US"/>
          </a:p>
          <a:p>
            <a:pPr>
              <a:buFontTx/>
              <a:buChar char="•"/>
            </a:pPr>
            <a:endParaRPr lang="zh-CN" altLang="en-US"/>
          </a:p>
          <a:p>
            <a:pPr>
              <a:buFontTx/>
              <a:buChar char="•"/>
            </a:pPr>
            <a:r>
              <a:rPr lang="en-US" altLang="zh-CN"/>
              <a:t>VTK(Visualization Toolkit)——</a:t>
            </a:r>
            <a:r>
              <a:rPr lang="zh-CN" altLang="en-US"/>
              <a:t>既是一个面向对象系统也是一个目标库，采用流水线 的机制，基本上可以对任何类型的数据进行处理，而且提供了对各种类型的数据进行转 换处理的类</a:t>
            </a:r>
            <a:endParaRPr lang="zh-CN" altLang="en-US"/>
          </a:p>
          <a:p>
            <a:endParaRPr lang="zh-CN" altLang="en-US"/>
          </a:p>
          <a:p>
            <a:pPr>
              <a:buFontTx/>
              <a:buChar char="•"/>
            </a:pPr>
            <a:r>
              <a:rPr lang="zh-CN" altLang="en-US"/>
              <a:t>命令行用户界面</a:t>
            </a:r>
            <a:r>
              <a:rPr lang="en-US" altLang="zh-CN"/>
              <a:t>(Command-Line Interface</a:t>
            </a:r>
            <a:r>
              <a:rPr lang="zh-CN" altLang="en-US"/>
              <a:t>，</a:t>
            </a:r>
            <a:r>
              <a:rPr lang="en-US" altLang="zh-CN"/>
              <a:t>CLI)——</a:t>
            </a:r>
            <a:r>
              <a:rPr lang="zh-CN" altLang="en-US"/>
              <a:t>也称为控制台用户界面和字符的 用户界面</a:t>
            </a:r>
            <a:r>
              <a:rPr lang="en-US" altLang="zh-CN"/>
              <a:t>(CUI)</a:t>
            </a:r>
            <a:r>
              <a:rPr lang="zh-CN" altLang="en-US"/>
              <a:t>，是具有交互的方法的计算机程序，用户</a:t>
            </a:r>
            <a:r>
              <a:rPr lang="en-US" altLang="zh-CN"/>
              <a:t>(</a:t>
            </a:r>
            <a:r>
              <a:rPr lang="zh-CN" altLang="en-US"/>
              <a:t>或客户机</a:t>
            </a:r>
            <a:r>
              <a:rPr lang="en-US" altLang="zh-CN"/>
              <a:t>)</a:t>
            </a:r>
            <a:r>
              <a:rPr lang="zh-CN" altLang="en-US"/>
              <a:t>可采用连续文本 行</a:t>
            </a:r>
            <a:r>
              <a:rPr lang="en-US" altLang="zh-CN"/>
              <a:t>(</a:t>
            </a:r>
            <a:r>
              <a:rPr lang="zh-CN" altLang="en-US"/>
              <a:t>命令行</a:t>
            </a:r>
            <a:r>
              <a:rPr lang="en-US" altLang="zh-CN"/>
              <a:t>)</a:t>
            </a:r>
            <a:r>
              <a:rPr lang="zh-CN" altLang="en-US"/>
              <a:t>的形式向应用程序发出命令</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8132"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48133"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4813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4813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F10E687D-4A85-4475-A077-127DC1D4C6D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8140" name="文本框 6"/>
          <p:cNvSpPr txBox="1">
            <a:spLocks noChangeArrowheads="1"/>
          </p:cNvSpPr>
          <p:nvPr/>
        </p:nvSpPr>
        <p:spPr bwMode="auto">
          <a:xfrm>
            <a:off x="452438" y="174625"/>
            <a:ext cx="2536825"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6.4 </a:t>
            </a:r>
            <a:r>
              <a:rPr lang="zh-CN" altLang="en-US" sz="2100" b="1">
                <a:solidFill>
                  <a:srgbClr val="FFFFFF"/>
                </a:solidFill>
                <a:latin typeface="微软雅黑" panose="020B0503020204020204" pitchFamily="34" charset="-122"/>
                <a:ea typeface="微软雅黑" panose="020B0503020204020204" pitchFamily="34" charset="-122"/>
              </a:rPr>
              <a:t>交互硬件与软件</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48141" name="矩形 2"/>
          <p:cNvSpPr>
            <a:spLocks noChangeArrowheads="1"/>
          </p:cNvSpPr>
          <p:nvPr/>
        </p:nvSpPr>
        <p:spPr bwMode="auto">
          <a:xfrm>
            <a:off x="268288" y="1004888"/>
            <a:ext cx="2228850" cy="457200"/>
          </a:xfrm>
          <a:prstGeom prst="rect">
            <a:avLst/>
          </a:prstGeom>
          <a:noFill/>
          <a:ln w="9525">
            <a:noFill/>
            <a:miter lim="800000"/>
          </a:ln>
        </p:spPr>
        <p:txBody>
          <a:bodyPr wrap="none">
            <a:spAutoFit/>
          </a:bodyPr>
          <a:lstStyle/>
          <a:p>
            <a:r>
              <a:rPr lang="en-US" altLang="zh-CN" sz="2400">
                <a:solidFill>
                  <a:srgbClr val="00B0F0"/>
                </a:solidFill>
              </a:rPr>
              <a:t>6.4.3 </a:t>
            </a:r>
            <a:r>
              <a:rPr lang="zh-CN" altLang="en-US" sz="2400">
                <a:solidFill>
                  <a:srgbClr val="00B0F0"/>
                </a:solidFill>
              </a:rPr>
              <a:t>交互系统</a:t>
            </a:r>
            <a:r>
              <a:rPr lang="zh-CN" altLang="en-US"/>
              <a:t> </a:t>
            </a:r>
            <a:endParaRPr lang="zh-CN" altLang="en-US"/>
          </a:p>
        </p:txBody>
      </p:sp>
      <p:sp>
        <p:nvSpPr>
          <p:cNvPr id="48142" name="文本框 5"/>
          <p:cNvSpPr txBox="1">
            <a:spLocks noChangeArrowheads="1"/>
          </p:cNvSpPr>
          <p:nvPr/>
        </p:nvSpPr>
        <p:spPr bwMode="auto">
          <a:xfrm>
            <a:off x="476250" y="1439863"/>
            <a:ext cx="8193088" cy="2289175"/>
          </a:xfrm>
          <a:prstGeom prst="rect">
            <a:avLst/>
          </a:prstGeom>
          <a:noFill/>
          <a:ln w="9525">
            <a:noFill/>
            <a:miter lim="800000"/>
          </a:ln>
        </p:spPr>
        <p:txBody>
          <a:bodyPr>
            <a:spAutoFit/>
          </a:bodyPr>
          <a:lstStyle/>
          <a:p>
            <a:endParaRPr lang="zh-CN" altLang="en-US">
              <a:solidFill>
                <a:srgbClr val="00B0F0"/>
              </a:solidFill>
            </a:endParaRPr>
          </a:p>
          <a:p>
            <a:pPr>
              <a:buFontTx/>
              <a:buChar char="•"/>
            </a:pPr>
            <a:r>
              <a:rPr lang="zh-CN" altLang="en-US"/>
              <a:t>大规模数据并行可视化环境 </a:t>
            </a:r>
            <a:r>
              <a:rPr lang="en-US" altLang="zh-CN"/>
              <a:t>CPVE </a:t>
            </a:r>
            <a:endParaRPr lang="en-US" altLang="zh-CN"/>
          </a:p>
          <a:p>
            <a:pPr>
              <a:buFontTx/>
              <a:buChar char="•"/>
            </a:pPr>
            <a:endParaRPr lang="zh-CN" altLang="en-US"/>
          </a:p>
          <a:p>
            <a:pPr>
              <a:buFontTx/>
              <a:buChar char="•"/>
            </a:pPr>
            <a:r>
              <a:rPr lang="zh-CN" altLang="en-US"/>
              <a:t>基于地图的交互式可视化系统</a:t>
            </a:r>
            <a:endParaRPr lang="zh-CN" altLang="en-US"/>
          </a:p>
          <a:p>
            <a:r>
              <a:rPr lang="zh-CN" altLang="en-US"/>
              <a:t>如：</a:t>
            </a:r>
            <a:r>
              <a:rPr lang="en-US" altLang="zh-CN"/>
              <a:t>ERCIM</a:t>
            </a:r>
            <a:r>
              <a:rPr lang="zh-CN" altLang="en-US"/>
              <a:t>、</a:t>
            </a:r>
            <a:r>
              <a:rPr lang="en-US" altLang="zh-CN"/>
              <a:t>FhG</a:t>
            </a:r>
            <a:r>
              <a:rPr lang="zh-CN" altLang="en-US"/>
              <a:t>的</a:t>
            </a:r>
            <a:r>
              <a:rPr lang="en-US" altLang="zh-CN"/>
              <a:t>SPIN!</a:t>
            </a:r>
            <a:r>
              <a:rPr lang="zh-CN" altLang="en-US"/>
              <a:t>系统、</a:t>
            </a:r>
            <a:r>
              <a:rPr lang="en-US" altLang="zh-CN"/>
              <a:t>GeoMiner </a:t>
            </a:r>
            <a:r>
              <a:rPr lang="zh-CN" altLang="en-US"/>
              <a:t>、</a:t>
            </a:r>
            <a:r>
              <a:rPr lang="en-US" altLang="zh-CN"/>
              <a:t>Apoala project </a:t>
            </a:r>
            <a:endParaRPr lang="en-US" altLang="zh-CN"/>
          </a:p>
          <a:p>
            <a:pPr>
              <a:buFontTx/>
              <a:buChar char="•"/>
            </a:pPr>
            <a:endParaRPr lang="en-US" altLang="zh-CN"/>
          </a:p>
          <a:p>
            <a:pPr>
              <a:buFontTx/>
              <a:buChar char="•"/>
            </a:pPr>
            <a:r>
              <a:rPr lang="zh-CN" altLang="en-US"/>
              <a:t>面向 </a:t>
            </a:r>
            <a:r>
              <a:rPr lang="en-US" altLang="zh-CN"/>
              <a:t>CFD </a:t>
            </a:r>
            <a:r>
              <a:rPr lang="zh-CN" altLang="en-US"/>
              <a:t>的三维流场交互式可视化软件系统</a:t>
            </a:r>
            <a:br>
              <a:rPr lang="en-US" altLang="zh-CN"/>
            </a:b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647892" y="1458882"/>
            <a:ext cx="7961879" cy="5073650"/>
          </a:xfrm>
          <a:prstGeom prst="rect">
            <a:avLst/>
          </a:prstGeom>
        </p:spPr>
        <p:txBody>
          <a:bodyPr wrap="square">
            <a:spAutoFit/>
          </a:bodyPr>
          <a:lstStyle/>
          <a:p>
            <a:pPr marL="36195">
              <a:lnSpc>
                <a:spcPct val="120000"/>
              </a:lnSpc>
              <a:spcBef>
                <a:spcPts val="0"/>
              </a:spcBef>
              <a:spcAft>
                <a:spcPts val="0"/>
              </a:spcAft>
            </a:pPr>
            <a:r>
              <a:rPr lang="en-US" dirty="0">
                <a:solidFill>
                  <a:schemeClr val="bg1"/>
                </a:solidFill>
                <a:latin typeface="微软雅黑" panose="020B0503020204020204" pitchFamily="34" charset="-122"/>
                <a:ea typeface="微软雅黑" panose="020B0503020204020204" pitchFamily="34" charset="-122"/>
                <a:sym typeface="+mn-ea"/>
              </a:rPr>
              <a:t>1</a:t>
            </a:r>
            <a:r>
              <a:rPr dirty="0">
                <a:solidFill>
                  <a:schemeClr val="bg1"/>
                </a:solidFill>
                <a:latin typeface="微软雅黑" panose="020B0503020204020204" pitchFamily="34" charset="-122"/>
                <a:ea typeface="微软雅黑" panose="020B0503020204020204" pitchFamily="34" charset="-122"/>
                <a:sym typeface="+mn-ea"/>
              </a:rPr>
              <a:t>．</a:t>
            </a:r>
            <a:r>
              <a:rPr dirty="0">
                <a:solidFill>
                  <a:schemeClr val="bg1"/>
                </a:solidFill>
                <a:latin typeface="微软雅黑" panose="020B0503020204020204" pitchFamily="34" charset="-122"/>
                <a:ea typeface="微软雅黑" panose="020B0503020204020204" pitchFamily="34" charset="-122"/>
              </a:rPr>
              <a:t>结合自己的专业知识，你认为人机交互与数据交互是一回事吗？若不是，真正的区别是什么？</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2．选择一个你熟悉的可视化工具，检查它支持的交互类型。列出交互运算符和操作数，以及用户可以控制的交互参数。</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3．你觉得鱼眼镜头算法可以有效地应用于可视化空间交互吗，为什么？</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4．给出人口普查数据集，描述在可视化之前可以顺序执行的三种或多种方法，并说明每种方法优缺点。</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5．本章介绍了几种可视化交互模型，尝试找出一种在某种性能上优于它们的模型。</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6．假设你正在绘制20 个不同国家的汇率。请将国家名称列出至少三种排序的方法，并描述为什么每个方法都有用。</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7．选择几个本章中介绍的可视化交互技术，对于每一种至少找出三种方法来改善他们。</a:t>
            </a:r>
            <a:endParaRPr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dirty="0">
                <a:solidFill>
                  <a:schemeClr val="bg1"/>
                </a:solidFill>
                <a:latin typeface="微软雅黑" panose="020B0503020204020204" pitchFamily="34" charset="-122"/>
                <a:ea typeface="微软雅黑" panose="020B0503020204020204" pitchFamily="34" charset="-122"/>
              </a:rPr>
              <a:t>8．下载、安装和测试本章描述中至少一个可视化系统，尝试自己将已有数据集导入系统。</a:t>
            </a:r>
            <a:endParaRPr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47892" y="545960"/>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716473" y="11959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60"/>
          <p:cNvGrpSpPr/>
          <p:nvPr/>
        </p:nvGrpSpPr>
        <p:grpSpPr bwMode="auto">
          <a:xfrm>
            <a:off x="4168775" y="3781425"/>
            <a:ext cx="3021013" cy="544513"/>
            <a:chOff x="757211" y="2598404"/>
            <a:chExt cx="3814787" cy="544622"/>
          </a:xfrm>
        </p:grpSpPr>
        <p:sp>
          <p:nvSpPr>
            <p:cNvPr id="63" name="矩形 62"/>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67" name="矩形 66"/>
            <p:cNvSpPr/>
            <p:nvPr/>
          </p:nvSpPr>
          <p:spPr>
            <a:xfrm>
              <a:off x="843410" y="2633336"/>
              <a:ext cx="3622342" cy="4699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2530" name="组合 56"/>
          <p:cNvGrpSpPr/>
          <p:nvPr/>
        </p:nvGrpSpPr>
        <p:grpSpPr bwMode="auto">
          <a:xfrm>
            <a:off x="4156075" y="3048000"/>
            <a:ext cx="3033713" cy="544513"/>
            <a:chOff x="757211" y="2598404"/>
            <a:chExt cx="3814787" cy="544622"/>
          </a:xfrm>
        </p:grpSpPr>
        <p:sp>
          <p:nvSpPr>
            <p:cNvPr id="58" name="矩形 57"/>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0" name="矩形 59"/>
            <p:cNvSpPr/>
            <p:nvPr/>
          </p:nvSpPr>
          <p:spPr>
            <a:xfrm>
              <a:off x="845045" y="2633336"/>
              <a:ext cx="3621153" cy="4699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2531" name="组合 51"/>
          <p:cNvGrpSpPr/>
          <p:nvPr/>
        </p:nvGrpSpPr>
        <p:grpSpPr bwMode="auto">
          <a:xfrm>
            <a:off x="4168775" y="2289175"/>
            <a:ext cx="3033713" cy="544513"/>
            <a:chOff x="757211" y="2598404"/>
            <a:chExt cx="3814787" cy="544622"/>
          </a:xfrm>
        </p:grpSpPr>
        <p:sp>
          <p:nvSpPr>
            <p:cNvPr id="53" name="矩形 52"/>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55" name="矩形 54"/>
            <p:cNvSpPr/>
            <p:nvPr/>
          </p:nvSpPr>
          <p:spPr>
            <a:xfrm>
              <a:off x="845045" y="2633336"/>
              <a:ext cx="3621153" cy="4699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2532" name="组合 25"/>
          <p:cNvGrpSpPr/>
          <p:nvPr/>
        </p:nvGrpSpPr>
        <p:grpSpPr bwMode="auto">
          <a:xfrm>
            <a:off x="4156075" y="1489075"/>
            <a:ext cx="3049588" cy="544513"/>
            <a:chOff x="757211" y="2598404"/>
            <a:chExt cx="3814787" cy="544622"/>
          </a:xfrm>
        </p:grpSpPr>
        <p:sp>
          <p:nvSpPr>
            <p:cNvPr id="4" name="矩形 48"/>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1" name="矩形 49"/>
            <p:cNvSpPr/>
            <p:nvPr/>
          </p:nvSpPr>
          <p:spPr>
            <a:xfrm>
              <a:off x="844588" y="2633336"/>
              <a:ext cx="3622161" cy="4699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2535"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2536" name="文本框 6"/>
          <p:cNvSpPr txBox="1">
            <a:spLocks noChangeArrowheads="1"/>
          </p:cNvSpPr>
          <p:nvPr/>
        </p:nvSpPr>
        <p:spPr bwMode="auto">
          <a:xfrm>
            <a:off x="452438" y="174625"/>
            <a:ext cx="4119562" cy="412750"/>
          </a:xfrm>
          <a:prstGeom prst="rect">
            <a:avLst/>
          </a:prstGeom>
          <a:noFill/>
          <a:ln w="9525">
            <a:noFill/>
            <a:miter lim="800000"/>
          </a:ln>
        </p:spPr>
        <p:txBody>
          <a:bodyPr>
            <a:spAutoFit/>
          </a:bodyPr>
          <a:lstStyle/>
          <a:p>
            <a:r>
              <a:rPr lang="en-US" altLang="zh-CN" sz="2100" b="1">
                <a:solidFill>
                  <a:srgbClr val="FFFFFF"/>
                </a:solidFill>
                <a:latin typeface="微软雅黑" panose="020B0503020204020204" pitchFamily="34" charset="-122"/>
                <a:ea typeface="微软雅黑" panose="020B0503020204020204" pitchFamily="34" charset="-122"/>
              </a:rPr>
              <a:t>6.1 </a:t>
            </a:r>
            <a:r>
              <a:rPr lang="zh-CN" altLang="en-US" sz="2100" b="1">
                <a:solidFill>
                  <a:srgbClr val="FFFFFF"/>
                </a:solidFill>
                <a:latin typeface="微软雅黑" panose="020B0503020204020204" pitchFamily="34" charset="-122"/>
                <a:ea typeface="微软雅黑" panose="020B0503020204020204" pitchFamily="34" charset="-122"/>
              </a:rPr>
              <a:t>可视化交互方法分类</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22538"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sp>
        <p:nvSpPr>
          <p:cNvPr id="22539" name="TextBox 21"/>
          <p:cNvSpPr txBox="1">
            <a:spLocks noChangeArrowheads="1"/>
          </p:cNvSpPr>
          <p:nvPr/>
        </p:nvSpPr>
        <p:spPr bwMode="auto">
          <a:xfrm>
            <a:off x="4222750" y="1577975"/>
            <a:ext cx="3503613" cy="366713"/>
          </a:xfrm>
          <a:prstGeom prst="rect">
            <a:avLst/>
          </a:prstGeom>
          <a:noFill/>
          <a:ln w="9525">
            <a:noFill/>
            <a:miter lim="800000"/>
          </a:ln>
        </p:spPr>
        <p:txBody>
          <a:bodyPr>
            <a:spAutoFit/>
          </a:bodyPr>
          <a:lstStyle/>
          <a:p>
            <a:endParaRPr lang="en-US" altLang="zh-CN">
              <a:solidFill>
                <a:srgbClr val="ED7D31"/>
              </a:solidFill>
              <a:latin typeface="微软雅黑" panose="020B0503020204020204" pitchFamily="34" charset="-122"/>
              <a:ea typeface="微软雅黑" panose="020B0503020204020204" pitchFamily="34" charset="-122"/>
            </a:endParaRPr>
          </a:p>
        </p:txBody>
      </p:sp>
      <p:sp>
        <p:nvSpPr>
          <p:cNvPr id="22540" name="TextBox 23"/>
          <p:cNvSpPr txBox="1">
            <a:spLocks noChangeArrowheads="1"/>
          </p:cNvSpPr>
          <p:nvPr/>
        </p:nvSpPr>
        <p:spPr bwMode="auto">
          <a:xfrm>
            <a:off x="4237038" y="3141663"/>
            <a:ext cx="1689100" cy="366712"/>
          </a:xfrm>
          <a:prstGeom prst="rect">
            <a:avLst/>
          </a:prstGeom>
          <a:noFill/>
          <a:ln w="9525">
            <a:noFill/>
            <a:miter lim="800000"/>
          </a:ln>
        </p:spPr>
        <p:txBody>
          <a:bodyPr wrap="none">
            <a:spAutoFit/>
          </a:bodyPr>
          <a:lstStyle/>
          <a:p>
            <a:r>
              <a:rPr lang="zh-CN" altLang="en-US">
                <a:solidFill>
                  <a:schemeClr val="bg1"/>
                </a:solidFill>
              </a:rPr>
              <a:t>概览</a:t>
            </a:r>
            <a:r>
              <a:rPr lang="en-US" altLang="zh-CN">
                <a:solidFill>
                  <a:schemeClr val="bg1"/>
                </a:solidFill>
              </a:rPr>
              <a:t>+</a:t>
            </a:r>
            <a:r>
              <a:rPr lang="zh-CN" altLang="en-US">
                <a:solidFill>
                  <a:schemeClr val="bg1"/>
                </a:solidFill>
              </a:rPr>
              <a:t>细节技术</a:t>
            </a:r>
            <a:endParaRPr lang="zh-CN" altLang="en-US">
              <a:solidFill>
                <a:srgbClr val="ED7D31"/>
              </a:solidFill>
              <a:latin typeface="微软雅黑" panose="020B0503020204020204" pitchFamily="34" charset="-122"/>
              <a:ea typeface="微软雅黑" panose="020B0503020204020204" pitchFamily="34" charset="-122"/>
            </a:endParaRPr>
          </a:p>
        </p:txBody>
      </p:sp>
      <p:sp>
        <p:nvSpPr>
          <p:cNvPr id="22541" name="TextBox 24"/>
          <p:cNvSpPr txBox="1">
            <a:spLocks noChangeArrowheads="1"/>
          </p:cNvSpPr>
          <p:nvPr/>
        </p:nvSpPr>
        <p:spPr bwMode="auto">
          <a:xfrm>
            <a:off x="4235450" y="3848100"/>
            <a:ext cx="1917700" cy="641350"/>
          </a:xfrm>
          <a:prstGeom prst="rect">
            <a:avLst/>
          </a:prstGeom>
          <a:noFill/>
          <a:ln w="9525">
            <a:noFill/>
            <a:miter lim="800000"/>
          </a:ln>
        </p:spPr>
        <p:txBody>
          <a:bodyPr>
            <a:spAutoFit/>
          </a:bodyPr>
          <a:lstStyle/>
          <a:p>
            <a:r>
              <a:rPr lang="zh-CN" altLang="en-US">
                <a:solidFill>
                  <a:schemeClr val="bg1"/>
                </a:solidFill>
              </a:rPr>
              <a:t>焦点</a:t>
            </a:r>
            <a:r>
              <a:rPr lang="en-US" altLang="zh-CN">
                <a:solidFill>
                  <a:schemeClr val="bg1"/>
                </a:solidFill>
              </a:rPr>
              <a:t>+</a:t>
            </a:r>
            <a:r>
              <a:rPr lang="zh-CN" altLang="en-US">
                <a:solidFill>
                  <a:schemeClr val="bg1"/>
                </a:solidFill>
              </a:rPr>
              <a:t>上下文技术</a:t>
            </a:r>
            <a:endParaRPr lang="zh-CN" altLang="en-US">
              <a:solidFill>
                <a:srgbClr val="ED7D31"/>
              </a:solidFill>
              <a:latin typeface="微软雅黑" panose="020B0503020204020204" pitchFamily="34" charset="-122"/>
              <a:ea typeface="微软雅黑" panose="020B0503020204020204" pitchFamily="34" charset="-122"/>
            </a:endParaRPr>
          </a:p>
          <a:p>
            <a:endParaRPr lang="zh-CN" altLang="en-US">
              <a:solidFill>
                <a:srgbClr val="ED7D3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084263" y="1962150"/>
            <a:ext cx="1781175" cy="281305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schemeClr val="tx1">
                  <a:lumMod val="65000"/>
                  <a:lumOff val="35000"/>
                </a:schemeClr>
              </a:solidFill>
            </a:endParaRPr>
          </a:p>
        </p:txBody>
      </p:sp>
      <p:sp>
        <p:nvSpPr>
          <p:cNvPr id="22543" name="TextBox 28"/>
          <p:cNvSpPr txBox="1">
            <a:spLocks noChangeArrowheads="1"/>
          </p:cNvSpPr>
          <p:nvPr/>
        </p:nvSpPr>
        <p:spPr bwMode="auto">
          <a:xfrm>
            <a:off x="1265238" y="2409825"/>
            <a:ext cx="1455737" cy="2041525"/>
          </a:xfrm>
          <a:prstGeom prst="rect">
            <a:avLst/>
          </a:prstGeom>
          <a:noFill/>
          <a:ln w="9525">
            <a:noFill/>
            <a:miter lim="800000"/>
          </a:ln>
        </p:spPr>
        <p:txBody>
          <a:bodyPr>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五</a:t>
            </a:r>
            <a:endParaRPr lang="zh-CN" altLang="en-US" sz="3200" b="1">
              <a:solidFill>
                <a:schemeClr val="bg1"/>
              </a:solidFill>
              <a:latin typeface="微软雅黑" panose="020B0503020204020204" pitchFamily="34" charset="-122"/>
              <a:ea typeface="微软雅黑" panose="020B0503020204020204" pitchFamily="34" charset="-122"/>
            </a:endParaRPr>
          </a:p>
          <a:p>
            <a:pPr algn="ctr"/>
            <a:r>
              <a:rPr lang="zh-CN" altLang="en-US" sz="3200" b="1">
                <a:solidFill>
                  <a:schemeClr val="bg1"/>
                </a:solidFill>
                <a:latin typeface="微软雅黑" panose="020B0503020204020204" pitchFamily="34" charset="-122"/>
                <a:ea typeface="微软雅黑" panose="020B0503020204020204" pitchFamily="34" charset="-122"/>
              </a:rPr>
              <a:t>大</a:t>
            </a:r>
            <a:endParaRPr lang="zh-CN" altLang="en-US" sz="3200" b="1">
              <a:solidFill>
                <a:schemeClr val="bg1"/>
              </a:solidFill>
              <a:latin typeface="微软雅黑" panose="020B0503020204020204" pitchFamily="34" charset="-122"/>
              <a:ea typeface="微软雅黑" panose="020B0503020204020204" pitchFamily="34" charset="-122"/>
            </a:endParaRPr>
          </a:p>
          <a:p>
            <a:pPr algn="ctr"/>
            <a:r>
              <a:rPr lang="zh-CN" altLang="en-US" sz="3200" b="1">
                <a:solidFill>
                  <a:schemeClr val="bg1"/>
                </a:solidFill>
                <a:latin typeface="微软雅黑" panose="020B0503020204020204" pitchFamily="34" charset="-122"/>
                <a:ea typeface="微软雅黑" panose="020B0503020204020204" pitchFamily="34" charset="-122"/>
              </a:rPr>
              <a:t>技</a:t>
            </a:r>
            <a:endParaRPr lang="zh-CN" altLang="en-US" sz="3200" b="1">
              <a:solidFill>
                <a:schemeClr val="bg1"/>
              </a:solidFill>
              <a:latin typeface="微软雅黑" panose="020B0503020204020204" pitchFamily="34" charset="-122"/>
              <a:ea typeface="微软雅黑" panose="020B0503020204020204" pitchFamily="34" charset="-122"/>
            </a:endParaRPr>
          </a:p>
          <a:p>
            <a:pPr algn="ctr"/>
            <a:r>
              <a:rPr lang="zh-CN" altLang="en-US" sz="3200" b="1">
                <a:solidFill>
                  <a:schemeClr val="bg1"/>
                </a:solidFill>
                <a:latin typeface="微软雅黑" panose="020B0503020204020204" pitchFamily="34" charset="-122"/>
                <a:ea typeface="微软雅黑" panose="020B0503020204020204" pitchFamily="34" charset="-122"/>
              </a:rPr>
              <a:t>术</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30" name="右箭头 29"/>
          <p:cNvSpPr/>
          <p:nvPr/>
        </p:nvSpPr>
        <p:spPr>
          <a:xfrm>
            <a:off x="3136900" y="2671763"/>
            <a:ext cx="565150" cy="13636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3" name="矩形 32"/>
          <p:cNvSpPr/>
          <p:nvPr/>
        </p:nvSpPr>
        <p:spPr>
          <a:xfrm rot="2345184">
            <a:off x="4721225" y="698500"/>
            <a:ext cx="230188" cy="830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2546"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6"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2551"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3EC735D-2D04-496A-B8B6-16855301E35A}"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2" name="椭圆 11"/>
          <p:cNvSpPr/>
          <p:nvPr/>
        </p:nvSpPr>
        <p:spPr>
          <a:xfrm>
            <a:off x="6680200" y="163036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22553" name="组合 25"/>
          <p:cNvGrpSpPr/>
          <p:nvPr/>
        </p:nvGrpSpPr>
        <p:grpSpPr bwMode="auto">
          <a:xfrm>
            <a:off x="4170363" y="4594225"/>
            <a:ext cx="3036887" cy="544513"/>
            <a:chOff x="757211" y="2598404"/>
            <a:chExt cx="3814787" cy="544622"/>
          </a:xfrm>
        </p:grpSpPr>
        <p:sp>
          <p:nvSpPr>
            <p:cNvPr id="49" name="矩形 48"/>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50" name="矩形 49"/>
            <p:cNvSpPr/>
            <p:nvPr/>
          </p:nvSpPr>
          <p:spPr>
            <a:xfrm>
              <a:off x="844953" y="2633336"/>
              <a:ext cx="3621356" cy="4699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2554" name="Text Box 42"/>
          <p:cNvSpPr txBox="1">
            <a:spLocks noChangeArrowheads="1"/>
          </p:cNvSpPr>
          <p:nvPr/>
        </p:nvSpPr>
        <p:spPr bwMode="auto">
          <a:xfrm>
            <a:off x="4235450" y="1492250"/>
            <a:ext cx="1493838" cy="366713"/>
          </a:xfrm>
          <a:prstGeom prst="rect">
            <a:avLst/>
          </a:prstGeom>
          <a:noFill/>
          <a:ln w="9525">
            <a:noFill/>
            <a:miter lim="800000"/>
          </a:ln>
        </p:spPr>
        <p:txBody>
          <a:bodyPr>
            <a:spAutoFit/>
          </a:bodyPr>
          <a:lstStyle/>
          <a:p>
            <a:pPr>
              <a:spcBef>
                <a:spcPct val="50000"/>
              </a:spcBef>
            </a:pPr>
            <a:endParaRPr lang="zh-CN" altLang="en-US"/>
          </a:p>
        </p:txBody>
      </p:sp>
      <p:sp>
        <p:nvSpPr>
          <p:cNvPr id="22555" name="Text Box 43"/>
          <p:cNvSpPr txBox="1">
            <a:spLocks noChangeArrowheads="1"/>
          </p:cNvSpPr>
          <p:nvPr/>
        </p:nvSpPr>
        <p:spPr bwMode="auto">
          <a:xfrm>
            <a:off x="4303713" y="1558925"/>
            <a:ext cx="3187700" cy="396875"/>
          </a:xfrm>
          <a:prstGeom prst="rect">
            <a:avLst/>
          </a:prstGeom>
          <a:noFill/>
          <a:ln w="9525">
            <a:noFill/>
            <a:miter lim="800000"/>
          </a:ln>
        </p:spPr>
        <p:txBody>
          <a:bodyPr>
            <a:spAutoFit/>
          </a:bodyPr>
          <a:lstStyle/>
          <a:p>
            <a:pPr>
              <a:spcBef>
                <a:spcPct val="50000"/>
              </a:spcBef>
            </a:pPr>
            <a:r>
              <a:rPr lang="zh-CN" altLang="en-US" sz="2000">
                <a:solidFill>
                  <a:schemeClr val="bg1"/>
                </a:solidFill>
              </a:rPr>
              <a:t>平移</a:t>
            </a:r>
            <a:r>
              <a:rPr lang="en-US" altLang="zh-CN" sz="2000">
                <a:solidFill>
                  <a:schemeClr val="bg1"/>
                </a:solidFill>
              </a:rPr>
              <a:t>+</a:t>
            </a:r>
            <a:r>
              <a:rPr lang="zh-CN" altLang="en-US" sz="2000">
                <a:solidFill>
                  <a:schemeClr val="bg1"/>
                </a:solidFill>
              </a:rPr>
              <a:t>缩放技术</a:t>
            </a:r>
            <a:endParaRPr lang="zh-CN" altLang="en-US" sz="2000">
              <a:solidFill>
                <a:schemeClr val="bg1"/>
              </a:solidFill>
            </a:endParaRPr>
          </a:p>
        </p:txBody>
      </p:sp>
      <p:sp>
        <p:nvSpPr>
          <p:cNvPr id="22556" name="Text Box 44"/>
          <p:cNvSpPr txBox="1">
            <a:spLocks noChangeArrowheads="1"/>
          </p:cNvSpPr>
          <p:nvPr/>
        </p:nvSpPr>
        <p:spPr bwMode="auto">
          <a:xfrm>
            <a:off x="4251325" y="2300288"/>
            <a:ext cx="3509963" cy="396875"/>
          </a:xfrm>
          <a:prstGeom prst="rect">
            <a:avLst/>
          </a:prstGeom>
          <a:noFill/>
          <a:ln w="9525">
            <a:noFill/>
            <a:miter lim="800000"/>
          </a:ln>
        </p:spPr>
        <p:txBody>
          <a:bodyPr>
            <a:spAutoFit/>
          </a:bodyPr>
          <a:lstStyle/>
          <a:p>
            <a:pPr>
              <a:spcBef>
                <a:spcPct val="50000"/>
              </a:spcBef>
            </a:pPr>
            <a:r>
              <a:rPr lang="zh-CN" altLang="en-US" sz="2000">
                <a:solidFill>
                  <a:schemeClr val="bg1"/>
                </a:solidFill>
              </a:rPr>
              <a:t>动态过滤技术</a:t>
            </a:r>
            <a:endParaRPr lang="zh-CN" altLang="en-US" sz="2000">
              <a:solidFill>
                <a:schemeClr val="bg1"/>
              </a:solidFill>
            </a:endParaRPr>
          </a:p>
        </p:txBody>
      </p:sp>
      <p:sp>
        <p:nvSpPr>
          <p:cNvPr id="22557" name="Text Box 45"/>
          <p:cNvSpPr txBox="1">
            <a:spLocks noChangeArrowheads="1"/>
          </p:cNvSpPr>
          <p:nvPr/>
        </p:nvSpPr>
        <p:spPr bwMode="auto">
          <a:xfrm>
            <a:off x="4249738" y="4679950"/>
            <a:ext cx="3497262" cy="366713"/>
          </a:xfrm>
          <a:prstGeom prst="rect">
            <a:avLst/>
          </a:prstGeom>
          <a:noFill/>
          <a:ln w="9525">
            <a:noFill/>
            <a:miter lim="800000"/>
          </a:ln>
        </p:spPr>
        <p:txBody>
          <a:bodyPr>
            <a:spAutoFit/>
          </a:bodyPr>
          <a:lstStyle/>
          <a:p>
            <a:pPr>
              <a:spcBef>
                <a:spcPct val="50000"/>
              </a:spcBef>
            </a:pPr>
            <a:r>
              <a:rPr lang="zh-CN" altLang="en-US">
                <a:solidFill>
                  <a:schemeClr val="bg1"/>
                </a:solidFill>
              </a:rPr>
              <a:t>多视图关联协调技术</a:t>
            </a:r>
            <a:endParaRPr lang="zh-CN" altLang="en-US">
              <a:solidFill>
                <a:schemeClr val="bg1"/>
              </a:solidFill>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9"/>
          <p:cNvGrpSpPr/>
          <p:nvPr/>
        </p:nvGrpSpPr>
        <p:grpSpPr bwMode="auto">
          <a:xfrm>
            <a:off x="-1588" y="0"/>
            <a:ext cx="9145588" cy="719138"/>
            <a:chOff x="-1" y="190175"/>
            <a:chExt cx="9145786" cy="525795"/>
          </a:xfrm>
        </p:grpSpPr>
        <p:sp>
          <p:nvSpPr>
            <p:cNvPr id="21" name="任意多边形 20"/>
            <p:cNvSpPr/>
            <p:nvPr/>
          </p:nvSpPr>
          <p:spPr>
            <a:xfrm>
              <a:off x="-1" y="190175"/>
              <a:ext cx="9144199"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9"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556" name="文本框 6"/>
          <p:cNvSpPr txBox="1">
            <a:spLocks noChangeArrowheads="1"/>
          </p:cNvSpPr>
          <p:nvPr/>
        </p:nvSpPr>
        <p:spPr bwMode="auto">
          <a:xfrm>
            <a:off x="608013" y="177800"/>
            <a:ext cx="2886075" cy="641350"/>
          </a:xfrm>
          <a:prstGeom prst="rect">
            <a:avLst/>
          </a:prstGeom>
          <a:noFill/>
          <a:ln w="9525">
            <a:noFill/>
            <a:miter lim="800000"/>
          </a:ln>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6.1 </a:t>
            </a:r>
            <a:r>
              <a:rPr lang="zh-CN" altLang="en-US" sz="2100" b="1">
                <a:solidFill>
                  <a:srgbClr val="FFFFFF"/>
                </a:solidFill>
                <a:latin typeface="微软雅黑" panose="020B0503020204020204" pitchFamily="34" charset="-122"/>
                <a:ea typeface="微软雅黑" panose="020B0503020204020204" pitchFamily="34" charset="-122"/>
              </a:rPr>
              <a:t>可视化交互方法分类</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3557"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23558"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3559"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3564"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BED0619B-03CA-438B-AE4B-D8B81D599D70}"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23565" name="组合 3"/>
          <p:cNvGrpSpPr/>
          <p:nvPr>
            <p:custDataLst>
              <p:tags r:id="rId3"/>
            </p:custDataLst>
          </p:nvPr>
        </p:nvGrpSpPr>
        <p:grpSpPr bwMode="auto">
          <a:xfrm>
            <a:off x="666750" y="1252538"/>
            <a:ext cx="7370763" cy="4554537"/>
            <a:chOff x="1255892" y="1892789"/>
            <a:chExt cx="5743575" cy="4554855"/>
          </a:xfrm>
        </p:grpSpPr>
        <p:sp>
          <p:nvSpPr>
            <p:cNvPr id="23566" name="矩形 6"/>
            <p:cNvSpPr>
              <a:spLocks noChangeArrowheads="1"/>
            </p:cNvSpPr>
            <p:nvPr>
              <p:custDataLst>
                <p:tags r:id="rId4"/>
              </p:custDataLst>
            </p:nvPr>
          </p:nvSpPr>
          <p:spPr bwMode="auto">
            <a:xfrm>
              <a:off x="2427369" y="2073777"/>
              <a:ext cx="4572098" cy="400078"/>
            </a:xfrm>
            <a:prstGeom prst="rect">
              <a:avLst/>
            </a:prstGeom>
            <a:noFill/>
            <a:ln w="9525">
              <a:noFill/>
              <a:miter lim="800000"/>
            </a:ln>
          </p:spPr>
          <p:txBody>
            <a:bodyPr/>
            <a:lstStyle/>
            <a:p>
              <a:r>
                <a:rPr lang="zh-CN" altLang="en-US" sz="2400" b="1">
                  <a:solidFill>
                    <a:schemeClr val="accent1"/>
                  </a:solidFill>
                  <a:latin typeface="微软雅黑" panose="020B0503020204020204" pitchFamily="34" charset="-122"/>
                  <a:ea typeface="微软雅黑" panose="020B0503020204020204" pitchFamily="34" charset="-122"/>
                </a:rPr>
                <a:t>平移</a:t>
              </a:r>
              <a:r>
                <a:rPr lang="en-US" altLang="zh-CN" sz="2400" b="1">
                  <a:solidFill>
                    <a:schemeClr val="accent1"/>
                  </a:solidFill>
                  <a:latin typeface="微软雅黑" panose="020B0503020204020204" pitchFamily="34" charset="-122"/>
                  <a:ea typeface="微软雅黑" panose="020B0503020204020204" pitchFamily="34" charset="-122"/>
                </a:rPr>
                <a:t>+</a:t>
              </a:r>
              <a:r>
                <a:rPr lang="zh-CN" altLang="en-US" sz="2400" b="1">
                  <a:solidFill>
                    <a:schemeClr val="accent1"/>
                  </a:solidFill>
                  <a:latin typeface="微软雅黑" panose="020B0503020204020204" pitchFamily="34" charset="-122"/>
                  <a:ea typeface="微软雅黑" panose="020B0503020204020204" pitchFamily="34" charset="-122"/>
                </a:rPr>
                <a:t>缩放技术</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23568"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可缩放用户界面</a:t>
              </a:r>
              <a:r>
                <a:rPr lang="en-US" altLang="zh-CN"/>
                <a:t>(Zoomable User Interfaces</a:t>
              </a:r>
              <a:r>
                <a:rPr lang="zh-CN" altLang="en-US"/>
                <a:t>，</a:t>
              </a:r>
              <a:r>
                <a:rPr lang="en-US" altLang="zh-CN"/>
                <a:t>ZUI)</a:t>
              </a:r>
              <a:r>
                <a:rPr lang="zh-CN" altLang="en-US"/>
                <a:t>最早源于对</a:t>
              </a:r>
              <a:r>
                <a:rPr lang="en-US" altLang="zh-CN"/>
                <a:t>PAD</a:t>
              </a:r>
              <a:r>
                <a:rPr lang="zh-CN" altLang="en-US"/>
                <a:t>及</a:t>
              </a:r>
              <a:r>
                <a:rPr lang="en-US" altLang="zh-CN"/>
                <a:t>PAD++</a:t>
              </a:r>
              <a:r>
                <a:rPr lang="zh-CN" altLang="en-US"/>
                <a:t>的研 究</a:t>
              </a:r>
              <a:endParaRPr lang="en-US" altLang="zh-CN"/>
            </a:p>
            <a:p>
              <a:pPr>
                <a:buFontTx/>
                <a:buChar char="•"/>
              </a:pPr>
              <a:r>
                <a:rPr lang="zh-CN" altLang="en-US"/>
                <a:t>是一种使用空间和尺度组织信息，将平移</a:t>
              </a:r>
              <a:r>
                <a:rPr lang="en-US" altLang="zh-CN"/>
                <a:t>(Panning)</a:t>
              </a:r>
              <a:r>
                <a:rPr lang="zh-CN" altLang="en-US"/>
                <a:t>与缩放</a:t>
              </a:r>
              <a:r>
                <a:rPr lang="en-US" altLang="zh-CN"/>
                <a:t>(Zooming)</a:t>
              </a:r>
              <a:r>
                <a:rPr lang="zh-CN" altLang="en-US"/>
                <a:t>作为 主要交互技术的图形用户界面。 </a:t>
              </a:r>
              <a:endParaRPr lang="zh-CN" altLang="en-US"/>
            </a:p>
            <a:p>
              <a:pPr>
                <a:buFontTx/>
                <a:buChar char="•"/>
              </a:pPr>
              <a:r>
                <a:rPr lang="zh-CN" altLang="en-US"/>
                <a:t>平移与缩放操作由鼠标与键盘作为主要交互设备进行控制，平移用于改变信息空间 的位置，缩放用于改变信息空间的比例。鼠标、键盘的输入与平移、缩放的输出的关系 分为线性相关与非线性相关两种。 </a:t>
              </a:r>
              <a:endParaRPr lang="zh-CN" altLang="en-US"/>
            </a:p>
            <a:p>
              <a:pPr>
                <a:buFontTx/>
                <a:buChar char="•"/>
              </a:pPr>
              <a:r>
                <a:rPr lang="zh-CN" altLang="en-US"/>
                <a:t>非线性平移与缩放技术主要包括以下三种形式</a:t>
              </a:r>
              <a:r>
                <a:rPr lang="en-US" altLang="zh-CN"/>
                <a:t>: </a:t>
              </a:r>
              <a:endParaRPr lang="zh-CN" altLang="en-US"/>
            </a:p>
            <a:p>
              <a:pPr marL="742950" lvl="1" indent="-285750"/>
              <a:r>
                <a:rPr lang="zh-CN" altLang="en-US"/>
                <a:t>      （</a:t>
              </a:r>
              <a:r>
                <a:rPr lang="en-US" altLang="zh-CN"/>
                <a:t>1</a:t>
              </a:r>
              <a:r>
                <a:rPr lang="zh-CN" altLang="en-US"/>
                <a:t>）目标导向的缩放</a:t>
              </a:r>
              <a:endParaRPr lang="zh-CN" altLang="en-US"/>
            </a:p>
            <a:p>
              <a:pPr marL="742950" lvl="1" indent="-285750"/>
              <a:r>
                <a:rPr lang="zh-CN" altLang="en-US"/>
                <a:t>      （</a:t>
              </a:r>
              <a:r>
                <a:rPr lang="en-US" altLang="zh-CN"/>
                <a:t>2</a:t>
              </a:r>
              <a:r>
                <a:rPr lang="zh-CN" altLang="en-US"/>
                <a:t>）平移与缩放相结合 </a:t>
              </a:r>
              <a:endParaRPr lang="zh-CN" altLang="en-US"/>
            </a:p>
            <a:p>
              <a:pPr marL="742950" lvl="1" indent="-285750"/>
              <a:r>
                <a:rPr lang="zh-CN" altLang="en-US"/>
                <a:t>      （</a:t>
              </a:r>
              <a:r>
                <a:rPr lang="en-US" altLang="zh-CN"/>
                <a:t>3</a:t>
              </a:r>
              <a:r>
                <a:rPr lang="zh-CN" altLang="en-US"/>
                <a:t>）自动缩放</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570"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48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4580" name="文本框 6"/>
          <p:cNvSpPr txBox="1">
            <a:spLocks noChangeArrowheads="1"/>
          </p:cNvSpPr>
          <p:nvPr/>
        </p:nvSpPr>
        <p:spPr bwMode="auto">
          <a:xfrm>
            <a:off x="608013" y="177800"/>
            <a:ext cx="2886075" cy="641350"/>
          </a:xfrm>
          <a:prstGeom prst="rect">
            <a:avLst/>
          </a:prstGeom>
          <a:noFill/>
          <a:ln w="9525">
            <a:noFill/>
            <a:miter lim="800000"/>
          </a:ln>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6.1 </a:t>
            </a:r>
            <a:r>
              <a:rPr lang="zh-CN" altLang="en-US" sz="2100" b="1">
                <a:solidFill>
                  <a:srgbClr val="FFFFFF"/>
                </a:solidFill>
                <a:latin typeface="微软雅黑" panose="020B0503020204020204" pitchFamily="34" charset="-122"/>
                <a:ea typeface="微软雅黑" panose="020B0503020204020204" pitchFamily="34" charset="-122"/>
              </a:rPr>
              <a:t>可视化交互方法分类</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4581"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24582"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458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458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D7C1E44F-F2C6-4BB9-BBC5-A2E1FB135BFC}"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24589" name="组合 3"/>
          <p:cNvGrpSpPr/>
          <p:nvPr>
            <p:custDataLst>
              <p:tags r:id="rId3"/>
            </p:custDataLst>
          </p:nvPr>
        </p:nvGrpSpPr>
        <p:grpSpPr bwMode="auto">
          <a:xfrm>
            <a:off x="546100" y="1252538"/>
            <a:ext cx="8226425" cy="4456112"/>
            <a:chOff x="1255892" y="1892789"/>
            <a:chExt cx="5743200" cy="4483090"/>
          </a:xfrm>
        </p:grpSpPr>
        <p:sp>
          <p:nvSpPr>
            <p:cNvPr id="24590" name="矩形 6"/>
            <p:cNvSpPr>
              <a:spLocks noChangeArrowheads="1"/>
            </p:cNvSpPr>
            <p:nvPr>
              <p:custDataLst>
                <p:tags r:id="rId4"/>
              </p:custDataLst>
            </p:nvPr>
          </p:nvSpPr>
          <p:spPr bwMode="auto">
            <a:xfrm>
              <a:off x="2427363" y="2073262"/>
              <a:ext cx="4571729" cy="400875"/>
            </a:xfrm>
            <a:prstGeom prst="rect">
              <a:avLst/>
            </a:prstGeom>
            <a:noFill/>
            <a:ln w="9525">
              <a:noFill/>
              <a:miter lim="800000"/>
            </a:ln>
          </p:spPr>
          <p:txBody>
            <a:bodyPr/>
            <a:lstStyle/>
            <a:p>
              <a:r>
                <a:rPr lang="zh-CN" altLang="en-US" sz="2400" b="1">
                  <a:solidFill>
                    <a:schemeClr val="accent2"/>
                  </a:solidFill>
                  <a:latin typeface="微软雅黑" panose="020B0503020204020204" pitchFamily="34" charset="-122"/>
                  <a:ea typeface="微软雅黑" panose="020B0503020204020204" pitchFamily="34" charset="-122"/>
                </a:rPr>
                <a:t>动态过滤技术</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custDataLst>
                <p:tags r:id="rId5"/>
              </p:custDataLst>
            </p:nvPr>
          </p:nvSpPr>
          <p:spPr>
            <a:xfrm>
              <a:off x="2359757" y="1892789"/>
              <a:ext cx="67607" cy="1320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24592" name="矩形 8"/>
            <p:cNvSpPr>
              <a:spLocks noChangeArrowheads="1"/>
            </p:cNvSpPr>
            <p:nvPr>
              <p:custDataLst>
                <p:tags r:id="rId6"/>
              </p:custDataLst>
            </p:nvPr>
          </p:nvSpPr>
          <p:spPr bwMode="auto">
            <a:xfrm>
              <a:off x="2428471" y="2584338"/>
              <a:ext cx="2709789" cy="3791541"/>
            </a:xfrm>
            <a:prstGeom prst="rect">
              <a:avLst/>
            </a:prstGeom>
            <a:noFill/>
            <a:ln w="9525">
              <a:noFill/>
              <a:miter lim="800000"/>
            </a:ln>
          </p:spPr>
          <p:txBody>
            <a:bodyPr/>
            <a:lstStyle/>
            <a:p>
              <a:pPr>
                <a:buFontTx/>
                <a:buChar char="•"/>
              </a:pPr>
              <a:r>
                <a:rPr lang="zh-CN" altLang="en-US"/>
                <a:t>动态过滤描述了用户对于可视化查询参数的交互控 制，通过交互控制对数据库的搜索结果进行快速</a:t>
              </a:r>
              <a:r>
                <a:rPr lang="en-US" altLang="zh-CN"/>
                <a:t>(</a:t>
              </a:r>
              <a:r>
                <a:rPr lang="zh-CN" altLang="en-US"/>
                <a:t>每 </a:t>
              </a:r>
              <a:r>
                <a:rPr lang="en-US" altLang="zh-CN"/>
                <a:t>100ms </a:t>
              </a:r>
              <a:r>
                <a:rPr lang="zh-CN" altLang="en-US"/>
                <a:t>刷新</a:t>
              </a:r>
              <a:r>
                <a:rPr lang="en-US" altLang="zh-CN"/>
                <a:t>)</a:t>
              </a:r>
              <a:r>
                <a:rPr lang="zh-CN" altLang="en-US"/>
                <a:t>、动态、可视化的显示。</a:t>
              </a:r>
              <a:endParaRPr lang="zh-CN" altLang="en-US"/>
            </a:p>
            <a:p>
              <a:endParaRPr lang="en-US" altLang="zh-CN"/>
            </a:p>
            <a:p>
              <a:pPr>
                <a:buFontTx/>
                <a:buChar char="•"/>
              </a:pPr>
              <a:r>
                <a:rPr lang="zh-CN" altLang="en-US"/>
                <a:t>使用动态过滤的用户界面称为动态过滤用户界面，通过可视化的信息呈现，并且基 于直接操纵原理提供用户动态交互控制，可以更加高效地探索、理解大规模的数据空间。 </a:t>
              </a:r>
              <a:endParaRPr lang="zh-CN" altLang="en-US"/>
            </a:p>
            <a:p>
              <a:pPr>
                <a:lnSpc>
                  <a:spcPct val="90000"/>
                </a:lnSpc>
                <a:spcBef>
                  <a:spcPts val="1000"/>
                </a:spcBef>
                <a:buFont typeface="Arial" panose="020B0604020202020204" pitchFamily="34" charset="0"/>
                <a:buChar char="•"/>
              </a:pPr>
              <a:endParaRPr kumimoji="1" lang="zh-CN" altLang="en-US" sz="2800">
                <a:latin typeface="等线" panose="02010600030101010101" charset="-122"/>
                <a:ea typeface="等线" panose="02010600030101010101" charset="-122"/>
                <a:cs typeface="等线" panose="02010600030101010101" charset="-122"/>
              </a:endParaRPr>
            </a:p>
          </p:txBody>
        </p:sp>
        <p:cxnSp>
          <p:nvCxnSpPr>
            <p:cNvPr id="10" name="直接连接符 9"/>
            <p:cNvCxnSpPr/>
            <p:nvPr>
              <p:custDataLst>
                <p:tags r:id="rId7"/>
              </p:custDataLst>
            </p:nvPr>
          </p:nvCxnSpPr>
          <p:spPr>
            <a:xfrm>
              <a:off x="2541518" y="2477332"/>
              <a:ext cx="4320145"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594"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chemeClr val="accent2"/>
                  </a:solidFill>
                  <a:latin typeface="微软雅黑" panose="020B0503020204020204" pitchFamily="34" charset="-122"/>
                  <a:ea typeface="微软雅黑" panose="020B0503020204020204" pitchFamily="34" charset="-122"/>
                  <a:sym typeface="Arial" panose="020B0604020202020204" pitchFamily="34" charset="0"/>
                </a:rPr>
                <a:t>02</a:t>
              </a:r>
              <a:endParaRPr lang="en-US" altLang="zh-CN" sz="4800" b="1">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5604" name="文本框 6"/>
          <p:cNvSpPr txBox="1">
            <a:spLocks noChangeArrowheads="1"/>
          </p:cNvSpPr>
          <p:nvPr/>
        </p:nvSpPr>
        <p:spPr bwMode="auto">
          <a:xfrm>
            <a:off x="608013" y="177800"/>
            <a:ext cx="2886075" cy="641350"/>
          </a:xfrm>
          <a:prstGeom prst="rect">
            <a:avLst/>
          </a:prstGeom>
          <a:noFill/>
          <a:ln w="9525">
            <a:noFill/>
            <a:miter lim="800000"/>
          </a:ln>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6.1 </a:t>
            </a:r>
            <a:r>
              <a:rPr lang="zh-CN" altLang="en-US" sz="2100" b="1">
                <a:solidFill>
                  <a:srgbClr val="FFFFFF"/>
                </a:solidFill>
                <a:latin typeface="微软雅黑" panose="020B0503020204020204" pitchFamily="34" charset="-122"/>
                <a:ea typeface="微软雅黑" panose="020B0503020204020204" pitchFamily="34" charset="-122"/>
              </a:rPr>
              <a:t>可视化交互方法分类</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5605"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25606"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5607"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5612"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F3B63BF4-ACDE-4A9D-931A-68E12DCE1A75}"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25613" name="组合 3"/>
          <p:cNvGrpSpPr/>
          <p:nvPr>
            <p:custDataLst>
              <p:tags r:id="rId3"/>
            </p:custDataLst>
          </p:nvPr>
        </p:nvGrpSpPr>
        <p:grpSpPr bwMode="auto">
          <a:xfrm>
            <a:off x="317500" y="1295400"/>
            <a:ext cx="7370763" cy="4554538"/>
            <a:chOff x="1255892" y="1892789"/>
            <a:chExt cx="5743575" cy="4554855"/>
          </a:xfrm>
        </p:grpSpPr>
        <p:sp>
          <p:nvSpPr>
            <p:cNvPr id="25614" name="矩形 6"/>
            <p:cNvSpPr>
              <a:spLocks noChangeArrowheads="1"/>
            </p:cNvSpPr>
            <p:nvPr>
              <p:custDataLst>
                <p:tags r:id="rId4"/>
              </p:custDataLst>
            </p:nvPr>
          </p:nvSpPr>
          <p:spPr bwMode="auto">
            <a:xfrm>
              <a:off x="2427369" y="2073777"/>
              <a:ext cx="4572098" cy="400078"/>
            </a:xfrm>
            <a:prstGeom prst="rect">
              <a:avLst/>
            </a:prstGeom>
            <a:noFill/>
            <a:ln w="9525">
              <a:noFill/>
              <a:miter lim="800000"/>
            </a:ln>
          </p:spPr>
          <p:txBody>
            <a:bodyPr/>
            <a:lstStyle/>
            <a:p>
              <a:r>
                <a:rPr lang="zh-CN" altLang="en-US" sz="2400" b="1">
                  <a:solidFill>
                    <a:srgbClr val="0000CC"/>
                  </a:solidFill>
                  <a:latin typeface="微软雅黑" panose="020B0503020204020204" pitchFamily="34" charset="-122"/>
                  <a:ea typeface="微软雅黑" panose="020B0503020204020204" pitchFamily="34" charset="-122"/>
                </a:rPr>
                <a:t>概览</a:t>
              </a:r>
              <a:r>
                <a:rPr lang="en-US" altLang="zh-CN" sz="2400" b="1">
                  <a:solidFill>
                    <a:srgbClr val="0000CC"/>
                  </a:solidFill>
                  <a:latin typeface="微软雅黑" panose="020B0503020204020204" pitchFamily="34" charset="-122"/>
                  <a:ea typeface="微软雅黑" panose="020B0503020204020204" pitchFamily="34" charset="-122"/>
                </a:rPr>
                <a:t>+</a:t>
              </a:r>
              <a:r>
                <a:rPr lang="zh-CN" altLang="en-US" sz="2400" b="1">
                  <a:solidFill>
                    <a:srgbClr val="0000CC"/>
                  </a:solidFill>
                  <a:latin typeface="微软雅黑" panose="020B0503020204020204" pitchFamily="34" charset="-122"/>
                  <a:ea typeface="微软雅黑" panose="020B0503020204020204" pitchFamily="34" charset="-122"/>
                </a:rPr>
                <a:t>细节技术</a:t>
              </a:r>
              <a:endParaRPr lang="zh-CN" altLang="en-US" sz="2400" b="1">
                <a:solidFill>
                  <a:srgbClr val="0000CC"/>
                </a:solidFill>
                <a:latin typeface="微软雅黑" panose="020B0503020204020204" pitchFamily="34" charset="-122"/>
                <a:ea typeface="微软雅黑" panose="020B0503020204020204" pitchFamily="34" charset="-122"/>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25616"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概览</a:t>
              </a:r>
              <a:r>
                <a:rPr lang="en-US" altLang="zh-CN"/>
                <a:t>+</a:t>
              </a:r>
              <a:r>
                <a:rPr lang="zh-CN" altLang="en-US"/>
                <a:t>细节</a:t>
              </a:r>
              <a:r>
                <a:rPr lang="en-US" altLang="zh-CN"/>
                <a:t>(Overview+Detail)</a:t>
              </a:r>
              <a:r>
                <a:rPr lang="zh-CN" altLang="en-US"/>
                <a:t>的基本思想是在资源有限的条件下同时显示整体与细节</a:t>
              </a:r>
              <a:endParaRPr lang="zh-CN" altLang="en-US"/>
            </a:p>
            <a:p>
              <a:endParaRPr lang="en-US" altLang="zh-CN"/>
            </a:p>
            <a:p>
              <a:pPr>
                <a:buFontTx/>
                <a:buChar char="•"/>
              </a:pPr>
              <a:r>
                <a:rPr lang="zh-CN" altLang="en-US"/>
                <a:t>概览指不需要做任何操作，在一个视图上可以集中显示所有的对象</a:t>
              </a:r>
              <a:endParaRPr lang="zh-CN" altLang="en-US"/>
            </a:p>
            <a:p>
              <a:endParaRPr lang="en-US" altLang="zh-CN"/>
            </a:p>
            <a:p>
              <a:pPr>
                <a:buFontTx/>
                <a:buChar char="•"/>
              </a:pPr>
              <a:r>
                <a:rPr lang="zh-CN" altLang="en-US"/>
                <a:t>细节是突出 用户需要的重点部分进行展示</a:t>
              </a:r>
              <a:endParaRPr lang="zh-CN" altLang="en-US"/>
            </a:p>
            <a:p>
              <a:endParaRPr lang="en-US" altLang="zh-CN"/>
            </a:p>
            <a:p>
              <a:pPr>
                <a:buFontTx/>
                <a:buChar char="•"/>
              </a:pPr>
              <a:r>
                <a:rPr lang="zh-CN" altLang="en-US"/>
                <a:t>概览</a:t>
              </a:r>
              <a:r>
                <a:rPr lang="en-US" altLang="zh-CN"/>
                <a:t>+</a:t>
              </a:r>
              <a:r>
                <a:rPr lang="zh-CN" altLang="en-US"/>
                <a:t>细节的用户交互模式指既显示全局概览，又将细节部分在相邻视图上或者本视图的侧面进行展示，其好处在于非常符合用户探索数据的 行为方式</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8"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0000CC"/>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4800" b="1">
                <a:solidFill>
                  <a:srgbClr val="0000CC"/>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628" name="文本框 6"/>
          <p:cNvSpPr txBox="1">
            <a:spLocks noChangeArrowheads="1"/>
          </p:cNvSpPr>
          <p:nvPr/>
        </p:nvSpPr>
        <p:spPr bwMode="auto">
          <a:xfrm>
            <a:off x="608013" y="177800"/>
            <a:ext cx="2886075" cy="641350"/>
          </a:xfrm>
          <a:prstGeom prst="rect">
            <a:avLst/>
          </a:prstGeom>
          <a:noFill/>
          <a:ln w="9525">
            <a:noFill/>
            <a:miter lim="800000"/>
          </a:ln>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6.1 </a:t>
            </a:r>
            <a:r>
              <a:rPr lang="zh-CN" altLang="en-US" sz="2100" b="1">
                <a:solidFill>
                  <a:srgbClr val="FFFFFF"/>
                </a:solidFill>
                <a:latin typeface="微软雅黑" panose="020B0503020204020204" pitchFamily="34" charset="-122"/>
                <a:ea typeface="微软雅黑" panose="020B0503020204020204" pitchFamily="34" charset="-122"/>
              </a:rPr>
              <a:t>可视化交互方法分类</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6629"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26630"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663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663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0C10660-6F93-480C-B942-66CE657F807B}"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26637" name="组合 3"/>
          <p:cNvGrpSpPr/>
          <p:nvPr>
            <p:custDataLst>
              <p:tags r:id="rId3"/>
            </p:custDataLst>
          </p:nvPr>
        </p:nvGrpSpPr>
        <p:grpSpPr bwMode="auto">
          <a:xfrm>
            <a:off x="317500" y="1295400"/>
            <a:ext cx="7370763" cy="4554538"/>
            <a:chOff x="1255892" y="1892789"/>
            <a:chExt cx="5743575" cy="4554855"/>
          </a:xfrm>
        </p:grpSpPr>
        <p:sp>
          <p:nvSpPr>
            <p:cNvPr id="26638" name="矩形 6"/>
            <p:cNvSpPr>
              <a:spLocks noChangeArrowheads="1"/>
            </p:cNvSpPr>
            <p:nvPr>
              <p:custDataLst>
                <p:tags r:id="rId4"/>
              </p:custDataLst>
            </p:nvPr>
          </p:nvSpPr>
          <p:spPr bwMode="auto">
            <a:xfrm>
              <a:off x="2427369" y="2073777"/>
              <a:ext cx="4572098" cy="400078"/>
            </a:xfrm>
            <a:prstGeom prst="rect">
              <a:avLst/>
            </a:prstGeom>
            <a:noFill/>
            <a:ln w="9525">
              <a:noFill/>
              <a:miter lim="800000"/>
            </a:ln>
          </p:spPr>
          <p:txBody>
            <a:bodyPr/>
            <a:lstStyle/>
            <a:p>
              <a:r>
                <a:rPr lang="zh-CN" altLang="en-US" sz="2400" b="1">
                  <a:solidFill>
                    <a:srgbClr val="9900FF"/>
                  </a:solidFill>
                  <a:latin typeface="微软雅黑" panose="020B0503020204020204" pitchFamily="34" charset="-122"/>
                  <a:ea typeface="微软雅黑" panose="020B0503020204020204" pitchFamily="34" charset="-122"/>
                </a:rPr>
                <a:t>焦点</a:t>
              </a:r>
              <a:r>
                <a:rPr lang="en-US" altLang="zh-CN" sz="2400" b="1">
                  <a:solidFill>
                    <a:srgbClr val="9900FF"/>
                  </a:solidFill>
                  <a:latin typeface="微软雅黑" panose="020B0503020204020204" pitchFamily="34" charset="-122"/>
                  <a:ea typeface="微软雅黑" panose="020B0503020204020204" pitchFamily="34" charset="-122"/>
                </a:rPr>
                <a:t>+</a:t>
              </a:r>
              <a:r>
                <a:rPr lang="zh-CN" altLang="en-US" sz="2400" b="1">
                  <a:solidFill>
                    <a:srgbClr val="9900FF"/>
                  </a:solidFill>
                  <a:latin typeface="微软雅黑" panose="020B0503020204020204" pitchFamily="34" charset="-122"/>
                  <a:ea typeface="微软雅黑" panose="020B0503020204020204" pitchFamily="34" charset="-122"/>
                </a:rPr>
                <a:t>上下文技术</a:t>
              </a:r>
              <a:endParaRPr lang="zh-CN" altLang="en-US" sz="2400" b="1">
                <a:solidFill>
                  <a:srgbClr val="9900FF"/>
                </a:solidFill>
                <a:latin typeface="微软雅黑" panose="020B0503020204020204" pitchFamily="34" charset="-122"/>
                <a:ea typeface="微软雅黑" panose="020B0503020204020204" pitchFamily="34" charset="-122"/>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26640"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概览</a:t>
              </a:r>
              <a:r>
                <a:rPr lang="en-US" altLang="zh-CN"/>
                <a:t>+</a:t>
              </a:r>
              <a:r>
                <a:rPr lang="zh-CN" altLang="en-US"/>
                <a:t>细节</a:t>
              </a:r>
              <a:r>
                <a:rPr lang="en-US" altLang="zh-CN"/>
                <a:t>(Overview+Detail)</a:t>
              </a:r>
              <a:r>
                <a:rPr lang="zh-CN" altLang="en-US"/>
                <a:t>的基本思想是在资源有限的条件下同时显示整体与细节</a:t>
              </a:r>
              <a:endParaRPr lang="zh-CN" altLang="en-US"/>
            </a:p>
            <a:p>
              <a:endParaRPr lang="en-US" altLang="zh-CN"/>
            </a:p>
            <a:p>
              <a:pPr>
                <a:buFontTx/>
                <a:buChar char="•"/>
              </a:pPr>
              <a:r>
                <a:rPr lang="zh-CN" altLang="en-US"/>
                <a:t>概览指不需要做任何操作，在一个视图上可以集中显示所有的对象</a:t>
              </a:r>
              <a:endParaRPr lang="zh-CN" altLang="en-US"/>
            </a:p>
            <a:p>
              <a:endParaRPr lang="en-US" altLang="zh-CN"/>
            </a:p>
            <a:p>
              <a:pPr>
                <a:buFontTx/>
                <a:buChar char="•"/>
              </a:pPr>
              <a:r>
                <a:rPr lang="zh-CN" altLang="en-US"/>
                <a:t>细节是突出 用户需要的重点部分进行展示</a:t>
              </a:r>
              <a:endParaRPr lang="zh-CN" altLang="en-US"/>
            </a:p>
            <a:p>
              <a:endParaRPr lang="en-US" altLang="zh-CN"/>
            </a:p>
            <a:p>
              <a:pPr>
                <a:buFontTx/>
                <a:buChar char="•"/>
              </a:pPr>
              <a:r>
                <a:rPr lang="zh-CN" altLang="en-US"/>
                <a:t>概览</a:t>
              </a:r>
              <a:r>
                <a:rPr lang="en-US" altLang="zh-CN"/>
                <a:t>+</a:t>
              </a:r>
              <a:r>
                <a:rPr lang="zh-CN" altLang="en-US"/>
                <a:t>细节的用户交互模式指既显示全局概览，又将细节部分在相邻视图上或者本视图的侧面进行展示，其好处在于非常符合用户探索数据的 行为方式</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642"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9900FF"/>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4800" b="1">
                <a:solidFill>
                  <a:srgbClr val="9900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652" name="文本框 6"/>
          <p:cNvSpPr txBox="1">
            <a:spLocks noChangeArrowheads="1"/>
          </p:cNvSpPr>
          <p:nvPr/>
        </p:nvSpPr>
        <p:spPr bwMode="auto">
          <a:xfrm>
            <a:off x="608013" y="177800"/>
            <a:ext cx="2886075" cy="641350"/>
          </a:xfrm>
          <a:prstGeom prst="rect">
            <a:avLst/>
          </a:prstGeom>
          <a:noFill/>
          <a:ln w="9525">
            <a:noFill/>
            <a:miter lim="800000"/>
          </a:ln>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6.1 </a:t>
            </a:r>
            <a:r>
              <a:rPr lang="zh-CN" altLang="en-US" sz="2100" b="1">
                <a:solidFill>
                  <a:srgbClr val="FFFFFF"/>
                </a:solidFill>
                <a:latin typeface="微软雅黑" panose="020B0503020204020204" pitchFamily="34" charset="-122"/>
                <a:ea typeface="微软雅黑" panose="020B0503020204020204" pitchFamily="34" charset="-122"/>
              </a:rPr>
              <a:t>可视化交互方法分类</a:t>
            </a:r>
            <a:endParaRPr lang="zh-CN" altLang="en-US" sz="2100" b="1">
              <a:solidFill>
                <a:srgbClr val="FFFFFF"/>
              </a:solidFill>
              <a:latin typeface="微软雅黑" panose="020B0503020204020204" pitchFamily="34" charset="-122"/>
              <a:ea typeface="微软雅黑" panose="020B0503020204020204" pitchFamily="34" charset="-122"/>
            </a:endParaRPr>
          </a:p>
          <a:p>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7653"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27654"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7655"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7660"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CDACE34D-EC13-4ED2-9A59-E0DEEB696544}"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27661" name="组合 3"/>
          <p:cNvGrpSpPr/>
          <p:nvPr>
            <p:custDataLst>
              <p:tags r:id="rId3"/>
            </p:custDataLst>
          </p:nvPr>
        </p:nvGrpSpPr>
        <p:grpSpPr bwMode="auto">
          <a:xfrm>
            <a:off x="317500" y="1295400"/>
            <a:ext cx="7370763" cy="4554538"/>
            <a:chOff x="1255892" y="1892789"/>
            <a:chExt cx="5743575" cy="4554855"/>
          </a:xfrm>
        </p:grpSpPr>
        <p:sp>
          <p:nvSpPr>
            <p:cNvPr id="27662" name="矩形 6"/>
            <p:cNvSpPr>
              <a:spLocks noChangeArrowheads="1"/>
            </p:cNvSpPr>
            <p:nvPr>
              <p:custDataLst>
                <p:tags r:id="rId4"/>
              </p:custDataLst>
            </p:nvPr>
          </p:nvSpPr>
          <p:spPr bwMode="auto">
            <a:xfrm>
              <a:off x="2427369" y="2073777"/>
              <a:ext cx="4572098" cy="400078"/>
            </a:xfrm>
            <a:prstGeom prst="rect">
              <a:avLst/>
            </a:prstGeom>
            <a:noFill/>
            <a:ln w="9525">
              <a:noFill/>
              <a:miter lim="800000"/>
            </a:ln>
          </p:spPr>
          <p:txBody>
            <a:bodyPr/>
            <a:lstStyle/>
            <a:p>
              <a:r>
                <a:rPr lang="zh-CN" altLang="en-US" sz="2400" b="1">
                  <a:solidFill>
                    <a:srgbClr val="00CC66"/>
                  </a:solidFill>
                  <a:latin typeface="微软雅黑" panose="020B0503020204020204" pitchFamily="34" charset="-122"/>
                  <a:ea typeface="微软雅黑" panose="020B0503020204020204" pitchFamily="34" charset="-122"/>
                </a:rPr>
                <a:t>多视图关联协调技术</a:t>
              </a:r>
              <a:endParaRPr lang="zh-CN" altLang="en-US" sz="2400" b="1">
                <a:solidFill>
                  <a:srgbClr val="00CC66"/>
                </a:solidFill>
                <a:latin typeface="微软雅黑" panose="020B0503020204020204" pitchFamily="34" charset="-122"/>
                <a:ea typeface="微软雅黑" panose="020B0503020204020204" pitchFamily="34" charset="-122"/>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27664"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用户在对某一个目标信息概念实体进行可视化分析时，往往需 要将该概念实体看作一个信息多面体，将目标信息概念实体分解为具有关联的多个信息侧面</a:t>
              </a:r>
              <a:r>
                <a:rPr lang="en-US" altLang="zh-CN"/>
                <a:t>(Facet)</a:t>
              </a:r>
              <a:r>
                <a:rPr lang="zh-CN" altLang="en-US"/>
                <a:t>，每个信息侧面表示与目标信息概念实体相关的不同的信息或目标信息概 念实体的不同方面，每个信息侧面通过一种可视化技术呈现于一个视图中，通过多个具 有语义关联的视图，为目标概念实体的分析提供具有语义关联的多角度支持，此种技术称为</a:t>
              </a:r>
              <a:r>
                <a:rPr lang="zh-CN" altLang="en-US">
                  <a:solidFill>
                    <a:srgbClr val="FF0000"/>
                  </a:solidFill>
                </a:rPr>
                <a:t>多视图关联协调技术</a:t>
              </a:r>
              <a:r>
                <a:rPr lang="zh-CN" altLang="en-US"/>
                <a:t>，使用此种技术的用户界面称为</a:t>
              </a:r>
              <a:r>
                <a:rPr lang="zh-CN" altLang="en-US">
                  <a:solidFill>
                    <a:srgbClr val="FF0000"/>
                  </a:solidFill>
                </a:rPr>
                <a:t>关联多视图用户界面</a:t>
              </a:r>
              <a:r>
                <a:rPr lang="zh-CN" altLang="en-US"/>
                <a:t>，能够改善用户对可视化信息的认知。 </a:t>
              </a:r>
              <a:endParaRPr lang="en-US" altLang="zh-CN"/>
            </a:p>
            <a:p>
              <a:pPr>
                <a:buFontTx/>
                <a:buChar char="•"/>
              </a:pPr>
              <a:r>
                <a:rPr lang="en-US" altLang="zh-CN"/>
                <a:t>Visage </a:t>
              </a:r>
              <a:r>
                <a:rPr lang="zh-CN" altLang="en-US"/>
                <a:t>是一个支持多视图关联协调的信息可视化系统</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666"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00CC66"/>
                  </a:solidFill>
                  <a:latin typeface="微软雅黑" panose="020B0503020204020204" pitchFamily="34" charset="-122"/>
                  <a:ea typeface="微软雅黑" panose="020B0503020204020204" pitchFamily="34" charset="-122"/>
                  <a:sym typeface="Arial" panose="020B0604020202020204" pitchFamily="34" charset="0"/>
                </a:rPr>
                <a:t>05</a:t>
              </a:r>
              <a:endParaRPr lang="zh-CN" altLang="en-US" sz="4800" b="1">
                <a:solidFill>
                  <a:srgbClr val="00CC66"/>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组合 19"/>
          <p:cNvGrpSpPr/>
          <p:nvPr/>
        </p:nvGrpSpPr>
        <p:grpSpPr bwMode="auto">
          <a:xfrm>
            <a:off x="0" y="0"/>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8676" name="Freeform 142"/>
          <p:cNvSpPr>
            <a:spLocks noEditPoints="1"/>
          </p:cNvSpPr>
          <p:nvPr/>
        </p:nvSpPr>
        <p:spPr bwMode="auto">
          <a:xfrm>
            <a:off x="127000" y="217488"/>
            <a:ext cx="382588" cy="242887"/>
          </a:xfrm>
          <a:custGeom>
            <a:avLst/>
            <a:gdLst>
              <a:gd name="T0" fmla="*/ 964570019 w 128"/>
              <a:gd name="T1" fmla="*/ 199222559 h 88"/>
              <a:gd name="T2" fmla="*/ 669839720 w 128"/>
              <a:gd name="T3" fmla="*/ 0 h 88"/>
              <a:gd name="T4" fmla="*/ 410833746 w 128"/>
              <a:gd name="T5" fmla="*/ 114935236 h 88"/>
              <a:gd name="T6" fmla="*/ 303661240 w 128"/>
              <a:gd name="T7" fmla="*/ 84287301 h 88"/>
              <a:gd name="T8" fmla="*/ 133968551 w 128"/>
              <a:gd name="T9" fmla="*/ 229870471 h 88"/>
              <a:gd name="T10" fmla="*/ 142899586 w 128"/>
              <a:gd name="T11" fmla="*/ 268183122 h 88"/>
              <a:gd name="T12" fmla="*/ 0 w 128"/>
              <a:gd name="T13" fmla="*/ 467402921 h 88"/>
              <a:gd name="T14" fmla="*/ 241141010 w 128"/>
              <a:gd name="T15" fmla="*/ 674287372 h 88"/>
              <a:gd name="T16" fmla="*/ 857394618 w 128"/>
              <a:gd name="T17" fmla="*/ 674287372 h 88"/>
              <a:gd name="T18" fmla="*/ 1143193695 w 128"/>
              <a:gd name="T19" fmla="*/ 429093030 h 88"/>
              <a:gd name="T20" fmla="*/ 964570019 w 128"/>
              <a:gd name="T21" fmla="*/ 199222559 h 88"/>
              <a:gd name="T22" fmla="*/ 392971677 w 128"/>
              <a:gd name="T23" fmla="*/ 383118401 h 88"/>
              <a:gd name="T24" fmla="*/ 589460411 w 128"/>
              <a:gd name="T25" fmla="*/ 214546515 h 88"/>
              <a:gd name="T26" fmla="*/ 714494892 w 128"/>
              <a:gd name="T27" fmla="*/ 245194428 h 88"/>
              <a:gd name="T28" fmla="*/ 750222018 w 128"/>
              <a:gd name="T29" fmla="*/ 214546515 h 88"/>
              <a:gd name="T30" fmla="*/ 750222018 w 128"/>
              <a:gd name="T31" fmla="*/ 321819729 h 88"/>
              <a:gd name="T32" fmla="*/ 625184548 w 128"/>
              <a:gd name="T33" fmla="*/ 321819729 h 88"/>
              <a:gd name="T34" fmla="*/ 669839720 w 128"/>
              <a:gd name="T35" fmla="*/ 283507079 h 88"/>
              <a:gd name="T36" fmla="*/ 643046617 w 128"/>
              <a:gd name="T37" fmla="*/ 275845100 h 88"/>
              <a:gd name="T38" fmla="*/ 589460411 w 128"/>
              <a:gd name="T39" fmla="*/ 268183122 h 88"/>
              <a:gd name="T40" fmla="*/ 535871216 w 128"/>
              <a:gd name="T41" fmla="*/ 275845100 h 88"/>
              <a:gd name="T42" fmla="*/ 491216044 w 128"/>
              <a:gd name="T43" fmla="*/ 298831035 h 88"/>
              <a:gd name="T44" fmla="*/ 464422941 w 128"/>
              <a:gd name="T45" fmla="*/ 337143686 h 88"/>
              <a:gd name="T46" fmla="*/ 455491906 w 128"/>
              <a:gd name="T47" fmla="*/ 383118401 h 88"/>
              <a:gd name="T48" fmla="*/ 455491906 w 128"/>
              <a:gd name="T49" fmla="*/ 413766314 h 88"/>
              <a:gd name="T50" fmla="*/ 392971677 w 128"/>
              <a:gd name="T51" fmla="*/ 413766314 h 88"/>
              <a:gd name="T52" fmla="*/ 392971677 w 128"/>
              <a:gd name="T53" fmla="*/ 383118401 h 88"/>
              <a:gd name="T54" fmla="*/ 589460411 w 128"/>
              <a:gd name="T55" fmla="*/ 559352179 h 88"/>
              <a:gd name="T56" fmla="*/ 473353975 w 128"/>
              <a:gd name="T57" fmla="*/ 521039528 h 88"/>
              <a:gd name="T58" fmla="*/ 437629838 w 128"/>
              <a:gd name="T59" fmla="*/ 559352179 h 88"/>
              <a:gd name="T60" fmla="*/ 437629838 w 128"/>
              <a:gd name="T61" fmla="*/ 452078965 h 88"/>
              <a:gd name="T62" fmla="*/ 553733284 w 128"/>
              <a:gd name="T63" fmla="*/ 452078965 h 88"/>
              <a:gd name="T64" fmla="*/ 518009147 w 128"/>
              <a:gd name="T65" fmla="*/ 490391616 h 88"/>
              <a:gd name="T66" fmla="*/ 535871216 w 128"/>
              <a:gd name="T67" fmla="*/ 498053594 h 88"/>
              <a:gd name="T68" fmla="*/ 589460411 w 128"/>
              <a:gd name="T69" fmla="*/ 505715572 h 88"/>
              <a:gd name="T70" fmla="*/ 643046617 w 128"/>
              <a:gd name="T71" fmla="*/ 498053594 h 88"/>
              <a:gd name="T72" fmla="*/ 687701789 w 128"/>
              <a:gd name="T73" fmla="*/ 467402921 h 88"/>
              <a:gd name="T74" fmla="*/ 723425926 w 128"/>
              <a:gd name="T75" fmla="*/ 436755008 h 88"/>
              <a:gd name="T76" fmla="*/ 732356961 w 128"/>
              <a:gd name="T77" fmla="*/ 383118401 h 88"/>
              <a:gd name="T78" fmla="*/ 723425926 w 128"/>
              <a:gd name="T79" fmla="*/ 360129620 h 88"/>
              <a:gd name="T80" fmla="*/ 794877377 w 128"/>
              <a:gd name="T81" fmla="*/ 360129620 h 88"/>
              <a:gd name="T82" fmla="*/ 794877377 w 128"/>
              <a:gd name="T83" fmla="*/ 383118401 h 88"/>
              <a:gd name="T84" fmla="*/ 589460411 w 128"/>
              <a:gd name="T85" fmla="*/ 559352179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28677" name="文本框 27"/>
          <p:cNvSpPr txBox="1">
            <a:spLocks noChangeArrowheads="1"/>
          </p:cNvSpPr>
          <p:nvPr/>
        </p:nvSpPr>
        <p:spPr bwMode="auto">
          <a:xfrm>
            <a:off x="6630988" y="234950"/>
            <a:ext cx="2139950" cy="366713"/>
          </a:xfrm>
          <a:prstGeom prst="rect">
            <a:avLst/>
          </a:prstGeom>
          <a:noFill/>
          <a:ln w="9525">
            <a:noFill/>
            <a:miter lim="800000"/>
          </a:ln>
        </p:spPr>
        <p:txBody>
          <a:bodyPr wrap="none">
            <a:spAutoFit/>
          </a:bodyPr>
          <a:lstStyle/>
          <a:p>
            <a:r>
              <a:rPr lang="zh-CN" altLang="en-US">
                <a:solidFill>
                  <a:schemeClr val="bg1"/>
                </a:solidFill>
              </a:rPr>
              <a:t>第</a:t>
            </a:r>
            <a:r>
              <a:rPr lang="en-US" altLang="zh-CN">
                <a:solidFill>
                  <a:schemeClr val="bg1"/>
                </a:solidFill>
              </a:rPr>
              <a:t>6</a:t>
            </a:r>
            <a:r>
              <a:rPr lang="zh-CN" altLang="en-US">
                <a:solidFill>
                  <a:schemeClr val="bg1"/>
                </a:solidFill>
              </a:rPr>
              <a:t>章　可视化交互</a:t>
            </a:r>
            <a:endParaRPr lang="zh-CN" altLang="en-US">
              <a:solidFill>
                <a:schemeClr val="bg1"/>
              </a:solidFill>
            </a:endParaRPr>
          </a:p>
        </p:txBody>
      </p:sp>
      <p:pic>
        <p:nvPicPr>
          <p:cNvPr id="2867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algn="l" fontAlgn="auto">
              <a:spcBef>
                <a:spcPts val="0"/>
              </a:spcBef>
              <a:spcAft>
                <a:spcPts val="0"/>
              </a:spcAft>
              <a:defRPr/>
            </a:pPr>
            <a:r>
              <a:rPr lang="en-US" sz="1200" b="1" dirty="0">
                <a:solidFill>
                  <a:schemeClr val="bg1">
                    <a:lumMod val="50000"/>
                  </a:schemeClr>
                </a:solidFill>
                <a:latin typeface="+mn-lt"/>
                <a:ea typeface="+mn-ea"/>
                <a:sym typeface="+mn-ea"/>
              </a:rPr>
              <a:t>37</a:t>
            </a:r>
            <a:endParaRPr lang="es-ES" altLang="zh-CN"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868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95D1F19F-8052-4880-8F17-E022404943B8}"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28684" name="文本框 6"/>
          <p:cNvSpPr txBox="1">
            <a:spLocks noChangeArrowheads="1"/>
          </p:cNvSpPr>
          <p:nvPr/>
        </p:nvSpPr>
        <p:spPr bwMode="auto">
          <a:xfrm>
            <a:off x="452438" y="174625"/>
            <a:ext cx="2520950" cy="412750"/>
          </a:xfrm>
          <a:prstGeom prst="rect">
            <a:avLst/>
          </a:prstGeom>
          <a:noFill/>
          <a:ln w="9525">
            <a:noFill/>
            <a:miter lim="800000"/>
          </a:ln>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6.2</a:t>
            </a:r>
            <a:r>
              <a:rPr lang="zh-CN" altLang="en-US" sz="2100" b="1">
                <a:solidFill>
                  <a:srgbClr val="FFFFFF"/>
                </a:solidFill>
                <a:latin typeface="微软雅黑" panose="020B0503020204020204" pitchFamily="34" charset="-122"/>
                <a:ea typeface="微软雅黑" panose="020B0503020204020204" pitchFamily="34" charset="-122"/>
              </a:rPr>
              <a:t>可视化交互空间</a:t>
            </a:r>
            <a:r>
              <a:rPr lang="zh-CN" altLang="en-US"/>
              <a:t> </a:t>
            </a:r>
            <a:endParaRPr lang="zh-CN" altLang="en-US"/>
          </a:p>
        </p:txBody>
      </p:sp>
      <p:sp>
        <p:nvSpPr>
          <p:cNvPr id="28685" name="矩形 2"/>
          <p:cNvSpPr>
            <a:spLocks noChangeArrowheads="1"/>
          </p:cNvSpPr>
          <p:nvPr/>
        </p:nvSpPr>
        <p:spPr bwMode="auto">
          <a:xfrm>
            <a:off x="268288" y="992188"/>
            <a:ext cx="3703637" cy="457200"/>
          </a:xfrm>
          <a:prstGeom prst="rect">
            <a:avLst/>
          </a:prstGeom>
          <a:noFill/>
          <a:ln w="9525">
            <a:noFill/>
            <a:miter lim="800000"/>
          </a:ln>
        </p:spPr>
        <p:txBody>
          <a:bodyPr wrap="none">
            <a:spAutoFit/>
          </a:bodyPr>
          <a:lstStyle/>
          <a:p>
            <a:r>
              <a:rPr lang="en-US" altLang="zh-CN" sz="2400" b="1">
                <a:solidFill>
                  <a:srgbClr val="00B0F0"/>
                </a:solidFill>
              </a:rPr>
              <a:t>6.2.1 </a:t>
            </a:r>
            <a:r>
              <a:rPr lang="zh-CN" altLang="en-US" sz="2400" b="1">
                <a:solidFill>
                  <a:srgbClr val="00B0F0"/>
                </a:solidFill>
              </a:rPr>
              <a:t>可视化交互空间查询</a:t>
            </a:r>
            <a:endParaRPr lang="zh-CN" altLang="en-US" sz="2400" b="1">
              <a:solidFill>
                <a:srgbClr val="00B0F0"/>
              </a:solidFill>
            </a:endParaRPr>
          </a:p>
        </p:txBody>
      </p:sp>
      <p:sp>
        <p:nvSpPr>
          <p:cNvPr id="28686" name="文本框 5"/>
          <p:cNvSpPr txBox="1">
            <a:spLocks noChangeArrowheads="1"/>
          </p:cNvSpPr>
          <p:nvPr/>
        </p:nvSpPr>
        <p:spPr bwMode="auto">
          <a:xfrm>
            <a:off x="476250" y="1439863"/>
            <a:ext cx="8193088" cy="4486275"/>
          </a:xfrm>
          <a:prstGeom prst="rect">
            <a:avLst/>
          </a:prstGeom>
          <a:noFill/>
          <a:ln w="9525">
            <a:noFill/>
            <a:miter lim="800000"/>
          </a:ln>
        </p:spPr>
        <p:txBody>
          <a:bodyPr>
            <a:spAutoFit/>
          </a:bodyPr>
          <a:lstStyle/>
          <a:p>
            <a:r>
              <a:rPr lang="zh-CN" altLang="en-US"/>
              <a:t>从信息表达的角度来看，交互可视化空间查询是通过可视化手段，在可视化界面上 集中展示空间查询的要素及相互关系。用户通过对界面要素的选取、配置及调整等交互 操作，实现空间实体和属性信息的快速检索。可视化交互界面主要查询以下要素： </a:t>
            </a:r>
            <a:endParaRPr lang="zh-CN" altLang="en-US"/>
          </a:p>
          <a:p>
            <a:r>
              <a:rPr lang="en-US" altLang="zh-CN"/>
              <a:t>(1)</a:t>
            </a:r>
            <a:r>
              <a:rPr lang="zh-CN" altLang="en-US"/>
              <a:t>空间关系</a:t>
            </a:r>
            <a:r>
              <a:rPr lang="en-US" altLang="zh-CN"/>
              <a:t>:</a:t>
            </a:r>
            <a:r>
              <a:rPr lang="zh-CN" altLang="en-US"/>
              <a:t>空间实体间的各种关联关系，如拓扑、距离、方位和顺序等关系</a:t>
            </a:r>
            <a:endParaRPr lang="en-US" altLang="zh-CN"/>
          </a:p>
          <a:p>
            <a:r>
              <a:rPr lang="en-US" altLang="zh-CN"/>
              <a:t>(2)</a:t>
            </a:r>
            <a:r>
              <a:rPr lang="zh-CN" altLang="en-US"/>
              <a:t>空间分布</a:t>
            </a:r>
            <a:r>
              <a:rPr lang="en-US" altLang="zh-CN"/>
              <a:t>:</a:t>
            </a:r>
            <a:r>
              <a:rPr lang="zh-CN" altLang="en-US"/>
              <a:t>空间对象间的位置分布及分布模式等</a:t>
            </a:r>
            <a:endParaRPr lang="en-US" altLang="zh-CN"/>
          </a:p>
          <a:p>
            <a:r>
              <a:rPr lang="en-US" altLang="zh-CN"/>
              <a:t>(3)</a:t>
            </a:r>
            <a:r>
              <a:rPr lang="zh-CN" altLang="en-US"/>
              <a:t>空间查询</a:t>
            </a:r>
            <a:r>
              <a:rPr lang="en-US" altLang="zh-CN"/>
              <a:t>:</a:t>
            </a:r>
            <a:r>
              <a:rPr lang="zh-CN" altLang="en-US"/>
              <a:t>通过布尔元运算符将可视化空间查询逻辑表达式连接，组成结构化 查询语句</a:t>
            </a:r>
            <a:r>
              <a:rPr lang="en-US" altLang="zh-CN"/>
              <a:t>(SQL)</a:t>
            </a:r>
            <a:r>
              <a:rPr lang="zh-CN" altLang="en-US"/>
              <a:t>或面向空间数据的扩展结构化语言</a:t>
            </a:r>
            <a:endParaRPr lang="en-US" altLang="zh-CN"/>
          </a:p>
          <a:p>
            <a:r>
              <a:rPr lang="en-US" altLang="zh-CN"/>
              <a:t>(4)</a:t>
            </a:r>
            <a:r>
              <a:rPr lang="zh-CN" altLang="en-US"/>
              <a:t>空间查询结果</a:t>
            </a:r>
            <a:r>
              <a:rPr lang="en-US" altLang="zh-CN"/>
              <a:t>:</a:t>
            </a:r>
            <a:r>
              <a:rPr lang="zh-CN" altLang="en-US"/>
              <a:t>可视化交互查询结果有多种形式，按照查询的方式可分成 </a:t>
            </a:r>
            <a:r>
              <a:rPr lang="en-US" altLang="zh-CN"/>
              <a:t>3 </a:t>
            </a:r>
            <a:r>
              <a:rPr lang="zh-CN" altLang="en-US"/>
              <a:t>种</a:t>
            </a:r>
            <a:r>
              <a:rPr lang="en-US" altLang="zh-CN"/>
              <a:t>: </a:t>
            </a:r>
            <a:endParaRPr lang="en-US" altLang="zh-CN"/>
          </a:p>
          <a:p>
            <a:pPr marL="742950" lvl="1" indent="-285750"/>
            <a:r>
              <a:rPr lang="zh-CN" altLang="en-US"/>
              <a:t>对于空间→属性查询，查询结果为满足查询条件的属性信息，通常以属性列表的 形式反馈给用户</a:t>
            </a:r>
            <a:endParaRPr lang="en-US" altLang="zh-CN"/>
          </a:p>
          <a:p>
            <a:pPr marL="742950" lvl="1" indent="-285750"/>
            <a:r>
              <a:rPr lang="zh-CN" altLang="en-US"/>
              <a:t>对于属性→空间查询，查询结果为满足查询条件的空间对象集合，通常以高亮来 显示地理图层中匹配的点、线、弧和多边形实体</a:t>
            </a:r>
            <a:r>
              <a:rPr lang="en-US" altLang="zh-CN"/>
              <a:t>(</a:t>
            </a:r>
            <a:r>
              <a:rPr lang="zh-CN" altLang="en-US"/>
              <a:t>矢量结构</a:t>
            </a:r>
            <a:r>
              <a:rPr lang="en-US" altLang="zh-CN"/>
              <a:t>)</a:t>
            </a:r>
            <a:r>
              <a:rPr lang="zh-CN" altLang="en-US"/>
              <a:t>集合或像素</a:t>
            </a:r>
            <a:r>
              <a:rPr lang="en-US" altLang="zh-CN"/>
              <a:t>(</a:t>
            </a:r>
            <a:r>
              <a:rPr lang="zh-CN" altLang="en-US"/>
              <a:t>栅格结构</a:t>
            </a:r>
            <a:r>
              <a:rPr lang="en-US" altLang="zh-CN"/>
              <a:t>) </a:t>
            </a:r>
            <a:r>
              <a:rPr lang="zh-CN" altLang="en-US"/>
              <a:t>集合。</a:t>
            </a:r>
            <a:endParaRPr lang="en-US" altLang="zh-CN"/>
          </a:p>
          <a:p>
            <a:pPr marL="742950" lvl="1" indent="-285750"/>
            <a:r>
              <a:rPr lang="zh-CN" altLang="en-US"/>
              <a:t>对于空间属性联合查询，查询结果既可以是满足条件的属性列表，也可以是图层 中满足条件的空间要素集合，或者是上述两者的组合。</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0.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4.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6.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8.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9.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2.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4.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6.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7.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8.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0.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TEMPLATE_CATEGORY" val="diagram"/>
  <p:tag name="KSO_WM_TEMPLATE_INDEX" val="813"/>
  <p:tag name="KSO_WM_UNIT_TYPE" val="r_i"/>
  <p:tag name="KSO_WM_UNIT_INDEX" val="1_1"/>
  <p:tag name="KSO_WM_UNIT_ID" val="257*r_i*1_1"/>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5"/>
  <p:tag name="KSO_WM_UNIT_FILL_TYPE" val="1"/>
  <p:tag name="KSO_WM_UNIT_USESOURCEFORMAT_APPLY" val="0"/>
</p:tagLst>
</file>

<file path=ppt/tags/tag32.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813"/>
  <p:tag name="KSO_WM_UNIT_TYPE" val="r_i"/>
  <p:tag name="KSO_WM_UNIT_INDEX" val="1_2"/>
  <p:tag name="KSO_WM_UNIT_ID" val="257*r_i*1_2"/>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5"/>
  <p:tag name="KSO_WM_UNIT_FILL_TYPE" val="1"/>
  <p:tag name="KSO_WM_UNIT_TEXT_FILL_FORE_SCHEMECOLOR_INDEX" val="5"/>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813"/>
  <p:tag name="KSO_WM_UNIT_TYPE" val="r_i"/>
  <p:tag name="KSO_WM_UNIT_INDEX" val="1_3"/>
  <p:tag name="KSO_WM_UNIT_ID" val="257*r_i*1_3"/>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13"/>
  <p:tag name="KSO_WM_UNIT_FILL_TYPE" val="1"/>
  <p:tag name="KSO_WM_UNIT_TEXT_FILL_FORE_SCHEMECOLOR_INDEX" val="2"/>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813"/>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8"/>
  <p:tag name="KSO_WM_UNIT_HIGHLIGHT" val="0"/>
  <p:tag name="KSO_WM_UNIT_COMPATIBLE" val="0"/>
  <p:tag name="KSO_WM_UNIT_PRESET_TEXT_INDEX" val="3"/>
  <p:tag name="KSO_WM_UNIT_PRESET_TEXT_LEN" val="5"/>
  <p:tag name="KSO_WM_BEAUTIFY_FLAG" val="#wm#"/>
  <p:tag name="KSO_WM_TAG_VERSION" val="1.0"/>
  <p:tag name="KSO_WM_DIAGRAM_GROUP_CODE" val="r1-1"/>
  <p:tag name="KSO_WM_UNIT_FILL_FORE_SCHEMECOLOR_INDEX" val="6"/>
  <p:tag name="KSO_WM_UNIT_FILL_TYPE" val="1"/>
  <p:tag name="KSO_WM_UNIT_USESOURCEFORMAT_APPLY" val="0"/>
</p:tagLst>
</file>

<file path=ppt/tags/tag35.xml><?xml version="1.0" encoding="utf-8"?>
<p:tagLst xmlns:p="http://schemas.openxmlformats.org/presentationml/2006/main">
  <p:tag name="KSO_WM_TEMPLATE_CATEGORY" val="diagram"/>
  <p:tag name="KSO_WM_TEMPLATE_INDEX" val="813"/>
  <p:tag name="KSO_WM_UNIT_TYPE" val="r_i"/>
  <p:tag name="KSO_WM_UNIT_INDEX" val="1_4"/>
  <p:tag name="KSO_WM_UNIT_ID" val="257*r_i*1_4"/>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5"/>
  <p:tag name="KSO_WM_UNIT_FILL_TYPE" val="1"/>
  <p:tag name="KSO_WM_UNIT_USESOURCEFORMAT_APPLY" val="0"/>
</p:tagLst>
</file>

<file path=ppt/tags/tag36.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813"/>
  <p:tag name="KSO_WM_UNIT_TYPE" val="r_i"/>
  <p:tag name="KSO_WM_UNIT_INDEX" val="1_5"/>
  <p:tag name="KSO_WM_UNIT_ID" val="257*r_i*1_5"/>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5"/>
  <p:tag name="KSO_WM_UNIT_FILL_TYPE" val="1"/>
  <p:tag name="KSO_WM_UNIT_TEXT_FILL_FORE_SCHEMECOLOR_INDEX" val="5"/>
  <p:tag name="KSO_WM_UNIT_TEXT_FILL_TYPE" val="1"/>
  <p:tag name="KSO_WM_UNIT_USESOURCEFORMAT_APPLY" val="0"/>
</p:tagLst>
</file>

<file path=ppt/tags/tag37.xml><?xml version="1.0" encoding="utf-8"?>
<p:tagLst xmlns:p="http://schemas.openxmlformats.org/presentationml/2006/main">
  <p:tag name="KSO_WM_TEMPLATE_CATEGORY" val="diagram"/>
  <p:tag name="KSO_WM_TEMPLATE_INDEX" val="813"/>
  <p:tag name="KSO_WM_UNIT_TYPE" val="r_i"/>
  <p:tag name="KSO_WM_UNIT_INDEX" val="1_6"/>
  <p:tag name="KSO_WM_UNIT_ID" val="257*r_i*1_6"/>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13"/>
  <p:tag name="KSO_WM_UNIT_FILL_TYPE" val="1"/>
  <p:tag name="KSO_WM_UNIT_TEXT_FILL_FORE_SCHEMECOLOR_INDEX" val="2"/>
  <p:tag name="KSO_WM_UNIT_TEXT_FILL_TYPE" val="1"/>
  <p:tag name="KSO_WM_UNIT_USESOURCEFORMAT_APPLY" val="0"/>
</p:tagLst>
</file>

<file path=ppt/tags/tag38.xml><?xml version="1.0" encoding="utf-8"?>
<p:tagLst xmlns:p="http://schemas.openxmlformats.org/presentationml/2006/main">
  <p:tag name="KSO_WM_TEMPLATE_CATEGORY" val="diagram"/>
  <p:tag name="KSO_WM_TEMPLATE_INDEX" val="813"/>
  <p:tag name="KSO_WM_UNIT_TYPE" val="r_t"/>
  <p:tag name="KSO_WM_UNIT_INDEX" val="1_2"/>
  <p:tag name="KSO_WM_UNIT_ID" val="257*r_t*1_2"/>
  <p:tag name="KSO_WM_UNIT_CLEAR" val="1"/>
  <p:tag name="KSO_WM_UNIT_LAYERLEVEL" val="1_1"/>
  <p:tag name="KSO_WM_UNIT_DIAGRAM_CONTRAST_TITLE_CNT" val="3"/>
  <p:tag name="KSO_WM_UNIT_DIAGRAM_DIMENSION_TITLE_CNT" val="1"/>
  <p:tag name="KSO_WM_UNIT_VALUE" val="8"/>
  <p:tag name="KSO_WM_UNIT_HIGHLIGHT" val="0"/>
  <p:tag name="KSO_WM_UNIT_COMPATIBLE" val="0"/>
  <p:tag name="KSO_WM_UNIT_PRESET_TEXT_INDEX" val="3"/>
  <p:tag name="KSO_WM_UNIT_PRESET_TEXT_LEN" val="5"/>
  <p:tag name="KSO_WM_BEAUTIFY_FLAG" val="#wm#"/>
  <p:tag name="KSO_WM_TAG_VERSION" val="1.0"/>
  <p:tag name="KSO_WM_DIAGRAM_GROUP_CODE" val="r1-1"/>
  <p:tag name="KSO_WM_UNIT_FILL_FORE_SCHEMECOLOR_INDEX" val="6"/>
  <p:tag name="KSO_WM_UNIT_FILL_TYPE" val="1"/>
  <p:tag name="KSO_WM_UNIT_USESOURCEFORMAT_APPLY" val="0"/>
</p:tagLst>
</file>

<file path=ppt/tags/tag39.xml><?xml version="1.0" encoding="utf-8"?>
<p:tagLst xmlns:p="http://schemas.openxmlformats.org/presentationml/2006/main">
  <p:tag name="KSO_WM_TEMPLATE_CATEGORY" val="diagram"/>
  <p:tag name="KSO_WM_TEMPLATE_INDEX" val="813"/>
  <p:tag name="KSO_WM_UNIT_TYPE" val="r_i"/>
  <p:tag name="KSO_WM_UNIT_INDEX" val="1_7"/>
  <p:tag name="KSO_WM_UNIT_ID" val="257*r_i*1_7"/>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5"/>
  <p:tag name="KSO_WM_UNIT_FILL_TYPE" val="1"/>
  <p:tag name="KSO_WM_UNIT_USESOURCEFORMAT_APPLY" val="0"/>
</p:tagLst>
</file>

<file path=ppt/tags/tag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0.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813"/>
  <p:tag name="KSO_WM_UNIT_TYPE" val="r_i"/>
  <p:tag name="KSO_WM_UNIT_INDEX" val="1_8"/>
  <p:tag name="KSO_WM_UNIT_ID" val="257*r_i*1_8"/>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5"/>
  <p:tag name="KSO_WM_UNIT_FILL_TYPE" val="1"/>
  <p:tag name="KSO_WM_UNIT_TEXT_FILL_FORE_SCHEMECOLOR_INDEX" val="5"/>
  <p:tag name="KSO_WM_UNIT_TEXT_FILL_TYPE" val="1"/>
  <p:tag name="KSO_WM_UNIT_USESOURCEFORMAT_APPLY" val="0"/>
</p:tagLst>
</file>

<file path=ppt/tags/tag41.xml><?xml version="1.0" encoding="utf-8"?>
<p:tagLst xmlns:p="http://schemas.openxmlformats.org/presentationml/2006/main">
  <p:tag name="KSO_WM_TEMPLATE_CATEGORY" val="diagram"/>
  <p:tag name="KSO_WM_TEMPLATE_INDEX" val="813"/>
  <p:tag name="KSO_WM_UNIT_TYPE" val="r_i"/>
  <p:tag name="KSO_WM_UNIT_INDEX" val="1_9"/>
  <p:tag name="KSO_WM_UNIT_ID" val="257*r_i*1_9"/>
  <p:tag name="KSO_WM_UNIT_CLEAR" val="1"/>
  <p:tag name="KSO_WM_UNIT_LAYERLEVEL" val="1_1"/>
  <p:tag name="KSO_WM_BEAUTIFY_FLAG" val="#wm#"/>
  <p:tag name="KSO_WM_TAG_VERSION" val="1.0"/>
  <p:tag name="KSO_WM_DIAGRAM_GROUP_CODE" val="r1-1"/>
  <p:tag name="KSO_WM_UNIT_DIAGRAM_CONTRAST_TITLE_CNT" val="3"/>
  <p:tag name="KSO_WM_UNIT_DIAGRAM_DIMENSION_TITLE_CNT" val="1"/>
  <p:tag name="KSO_WM_UNIT_FILL_FORE_SCHEMECOLOR_INDEX" val="13"/>
  <p:tag name="KSO_WM_UNIT_FILL_TYPE" val="1"/>
  <p:tag name="KSO_WM_UNIT_TEXT_FILL_FORE_SCHEMECOLOR_INDEX" val="2"/>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813"/>
  <p:tag name="KSO_WM_UNIT_TYPE" val="r_t"/>
  <p:tag name="KSO_WM_UNIT_INDEX" val="1_3"/>
  <p:tag name="KSO_WM_UNIT_ID" val="257*r_t*1_3"/>
  <p:tag name="KSO_WM_UNIT_CLEAR" val="1"/>
  <p:tag name="KSO_WM_UNIT_LAYERLEVEL" val="1_1"/>
  <p:tag name="KSO_WM_UNIT_DIAGRAM_CONTRAST_TITLE_CNT" val="3"/>
  <p:tag name="KSO_WM_UNIT_DIAGRAM_DIMENSION_TITLE_CNT" val="1"/>
  <p:tag name="KSO_WM_UNIT_VALUE" val="8"/>
  <p:tag name="KSO_WM_UNIT_HIGHLIGHT" val="0"/>
  <p:tag name="KSO_WM_UNIT_COMPATIBLE" val="0"/>
  <p:tag name="KSO_WM_UNIT_PRESET_TEXT_INDEX" val="3"/>
  <p:tag name="KSO_WM_UNIT_PRESET_TEXT_LEN" val="5"/>
  <p:tag name="KSO_WM_BEAUTIFY_FLAG" val="#wm#"/>
  <p:tag name="KSO_WM_TAG_VERSION" val="1.0"/>
  <p:tag name="KSO_WM_DIAGRAM_GROUP_CODE" val="r1-1"/>
  <p:tag name="KSO_WM_UNIT_FILL_FORE_SCHEMECOLOR_INDEX" val="6"/>
  <p:tag name="KSO_WM_UNIT_FILL_TYPE" val="1"/>
  <p:tag name="KSO_WM_UNIT_USESOURCEFORMAT_APPLY" val="0"/>
</p:tagLst>
</file>

<file path=ppt/tags/tag43.xml><?xml version="1.0" encoding="utf-8"?>
<p:tagLst xmlns:p="http://schemas.openxmlformats.org/presentationml/2006/main">
  <p:tag name="KSO_WM_TEMPLATE_CATEGORY" val="diagram"/>
  <p:tag name="KSO_WM_TEMPLATE_INDEX" val="813"/>
  <p:tag name="KSO_WM_UNIT_TYPE" val="r_v"/>
  <p:tag name="KSO_WM_UNIT_INDEX" val="1_1"/>
  <p:tag name="KSO_WM_UNIT_ID" val="257*r_v*1_1"/>
  <p:tag name="KSO_WM_UNIT_CLEAR" val="1"/>
  <p:tag name="KSO_WM_UNIT_LAYERLEVEL" val="1_1"/>
  <p:tag name="KSO_WM_UNIT_DIAGRAM_CONTRAST_TITLE_CNT" val="3"/>
  <p:tag name="KSO_WM_UNIT_DIAGRAM_DIMENSION_TITLE_CNT" val="1"/>
  <p:tag name="KSO_WM_UNIT_VALUE" val="24"/>
  <p:tag name="KSO_WM_UNIT_HIGHLIGHT" val="0"/>
  <p:tag name="KSO_WM_UNIT_COMPATIBLE" val="0"/>
  <p:tag name="KSO_WM_UNIT_PRESET_TEXT_INDEX" val="3"/>
  <p:tag name="KSO_WM_UNIT_PRESET_TEXT_LEN" val="24"/>
  <p:tag name="KSO_WM_BEAUTIFY_FLAG" val="#wm#"/>
  <p:tag name="KSO_WM_TAG_VERSION" val="1.0"/>
  <p:tag name="KSO_WM_DIAGRAM_GROUP_CODE" val="r1-1"/>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EMPLATE_CATEGORY" val="diagram"/>
  <p:tag name="KSO_WM_TEMPLATE_INDEX" val="813"/>
  <p:tag name="KSO_WM_UNIT_TYPE" val="r_v"/>
  <p:tag name="KSO_WM_UNIT_INDEX" val="1_2"/>
  <p:tag name="KSO_WM_UNIT_ID" val="257*r_v*1_2"/>
  <p:tag name="KSO_WM_UNIT_CLEAR" val="1"/>
  <p:tag name="KSO_WM_UNIT_LAYERLEVEL" val="1_1"/>
  <p:tag name="KSO_WM_UNIT_DIAGRAM_CONTRAST_TITLE_CNT" val="3"/>
  <p:tag name="KSO_WM_UNIT_DIAGRAM_DIMENSION_TITLE_CNT" val="1"/>
  <p:tag name="KSO_WM_UNIT_VALUE" val="24"/>
  <p:tag name="KSO_WM_UNIT_HIGHLIGHT" val="0"/>
  <p:tag name="KSO_WM_UNIT_COMPATIBLE" val="0"/>
  <p:tag name="KSO_WM_UNIT_PRESET_TEXT_INDEX" val="3"/>
  <p:tag name="KSO_WM_UNIT_PRESET_TEXT_LEN" val="24"/>
  <p:tag name="KSO_WM_BEAUTIFY_FLAG" val="#wm#"/>
  <p:tag name="KSO_WM_TAG_VERSION" val="1.0"/>
  <p:tag name="KSO_WM_DIAGRAM_GROUP_CODE" val="r1-1"/>
  <p:tag name="KSO_WM_UNIT_TEXT_FILL_FORE_SCHEMECOLOR_INDEX" val="13"/>
  <p:tag name="KSO_WM_UNIT_TEXT_FILL_TYPE" val="1"/>
  <p:tag name="KSO_WM_UNIT_USESOURCEFORMAT_APPLY" val="0"/>
</p:tagLst>
</file>

<file path=ppt/tags/tag45.xml><?xml version="1.0" encoding="utf-8"?>
<p:tagLst xmlns:p="http://schemas.openxmlformats.org/presentationml/2006/main">
  <p:tag name="KSO_WM_TEMPLATE_CATEGORY" val="diagram"/>
  <p:tag name="KSO_WM_TEMPLATE_INDEX" val="813"/>
  <p:tag name="KSO_WM_UNIT_TYPE" val="r_v"/>
  <p:tag name="KSO_WM_UNIT_INDEX" val="1_3"/>
  <p:tag name="KSO_WM_UNIT_ID" val="257*r_v*1_3"/>
  <p:tag name="KSO_WM_UNIT_CLEAR" val="1"/>
  <p:tag name="KSO_WM_UNIT_LAYERLEVEL" val="1_1"/>
  <p:tag name="KSO_WM_UNIT_DIAGRAM_CONTRAST_TITLE_CNT" val="3"/>
  <p:tag name="KSO_WM_UNIT_DIAGRAM_DIMENSION_TITLE_CNT" val="1"/>
  <p:tag name="KSO_WM_UNIT_VALUE" val="24"/>
  <p:tag name="KSO_WM_UNIT_HIGHLIGHT" val="0"/>
  <p:tag name="KSO_WM_UNIT_COMPATIBLE" val="0"/>
  <p:tag name="KSO_WM_UNIT_PRESET_TEXT_INDEX" val="3"/>
  <p:tag name="KSO_WM_UNIT_PRESET_TEXT_LEN" val="24"/>
  <p:tag name="KSO_WM_BEAUTIFY_FLAG" val="#wm#"/>
  <p:tag name="KSO_WM_TAG_VERSION" val="1.0"/>
  <p:tag name="KSO_WM_DIAGRAM_GROUP_CODE" val="r1-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6.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7078</Words>
  <Application>WPS 演示</Application>
  <PresentationFormat>全屏显示(4:3)</PresentationFormat>
  <Paragraphs>639</Paragraphs>
  <Slides>34</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宋体</vt:lpstr>
      <vt:lpstr>Wingdings</vt:lpstr>
      <vt:lpstr>微软雅黑</vt:lpstr>
      <vt:lpstr>等线</vt:lpstr>
      <vt:lpstr>Arial Unicode MS</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365</cp:revision>
  <dcterms:created xsi:type="dcterms:W3CDTF">2015-11-23T03:31:00Z</dcterms:created>
  <dcterms:modified xsi:type="dcterms:W3CDTF">2018-12-25T07:59:14Z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