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621" r:id="rId3"/>
    <p:sldId id="446" r:id="rId4"/>
    <p:sldId id="437" r:id="rId5"/>
    <p:sldId id="475" r:id="rId6"/>
    <p:sldId id="462" r:id="rId7"/>
    <p:sldId id="556" r:id="rId8"/>
    <p:sldId id="557" r:id="rId9"/>
    <p:sldId id="480" r:id="rId10"/>
    <p:sldId id="558" r:id="rId11"/>
    <p:sldId id="560" r:id="rId12"/>
    <p:sldId id="559" r:id="rId13"/>
    <p:sldId id="584" r:id="rId14"/>
    <p:sldId id="562" r:id="rId15"/>
    <p:sldId id="561" r:id="rId16"/>
    <p:sldId id="563" r:id="rId17"/>
    <p:sldId id="585" r:id="rId18"/>
    <p:sldId id="564" r:id="rId19"/>
    <p:sldId id="565" r:id="rId20"/>
    <p:sldId id="566" r:id="rId21"/>
    <p:sldId id="567" r:id="rId22"/>
    <p:sldId id="568" r:id="rId23"/>
    <p:sldId id="569" r:id="rId24"/>
    <p:sldId id="570" r:id="rId25"/>
    <p:sldId id="571" r:id="rId26"/>
    <p:sldId id="572" r:id="rId27"/>
    <p:sldId id="586" r:id="rId28"/>
    <p:sldId id="573" r:id="rId29"/>
    <p:sldId id="574" r:id="rId30"/>
    <p:sldId id="575" r:id="rId31"/>
    <p:sldId id="577" r:id="rId32"/>
    <p:sldId id="578" r:id="rId33"/>
    <p:sldId id="579" r:id="rId34"/>
    <p:sldId id="580" r:id="rId35"/>
    <p:sldId id="581" r:id="rId36"/>
    <p:sldId id="582" r:id="rId37"/>
    <p:sldId id="587" r:id="rId38"/>
    <p:sldId id="447" r:id="rId39"/>
    <p:sldId id="583" r:id="rId40"/>
    <p:sldId id="679" r:id="rId41"/>
    <p:sldId id="680" r:id="rId42"/>
    <p:sldId id="681" r:id="rId43"/>
    <p:sldId id="684" r:id="rId44"/>
    <p:sldId id="620" r:id="rId4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n how" initials="ch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  <a:srgbClr val="3D89BC"/>
    <a:srgbClr val="D37303"/>
    <a:srgbClr val="E6E6E6"/>
    <a:srgbClr val="EEEEEE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53" autoAdjust="0"/>
    <p:restoredTop sz="96429" autoAdjust="0"/>
  </p:normalViewPr>
  <p:slideViewPr>
    <p:cSldViewPr snapToGrid="0" showGuides="1">
      <p:cViewPr varScale="1">
        <p:scale>
          <a:sx n="85" d="100"/>
          <a:sy n="85" d="100"/>
        </p:scale>
        <p:origin x="960" y="58"/>
      </p:cViewPr>
      <p:guideLst>
        <p:guide orient="horz" pos="4034"/>
        <p:guide orient="horz" pos="1473"/>
        <p:guide orient="horz" pos="850"/>
        <p:guide pos="1813"/>
        <p:guide pos="248"/>
        <p:guide pos="5524"/>
        <p:guide pos="124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7870"/>
    </p:cViewPr>
  </p:sorterViewPr>
  <p:notesViewPr>
    <p:cSldViewPr snapToGrid="0" showGuides="1">
      <p:cViewPr varScale="1">
        <p:scale>
          <a:sx n="86" d="100"/>
          <a:sy n="86" d="100"/>
        </p:scale>
        <p:origin x="-3846" y="-90"/>
      </p:cViewPr>
      <p:guideLst>
        <p:guide orient="horz" pos="2894"/>
        <p:guide pos="213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1" Type="http://schemas.openxmlformats.org/officeDocument/2006/relationships/commentAuthors" Target="commentAuthors.xml"/><Relationship Id="rId50" Type="http://schemas.openxmlformats.org/officeDocument/2006/relationships/tableStyles" Target="tableStyles.xml"/><Relationship Id="rId5" Type="http://schemas.openxmlformats.org/officeDocument/2006/relationships/slide" Target="slides/slide3.xml"/><Relationship Id="rId49" Type="http://schemas.openxmlformats.org/officeDocument/2006/relationships/viewProps" Target="viewProps.xml"/><Relationship Id="rId48" Type="http://schemas.openxmlformats.org/officeDocument/2006/relationships/presProps" Target="presProps.xml"/><Relationship Id="rId47" Type="http://schemas.openxmlformats.org/officeDocument/2006/relationships/handoutMaster" Target="handoutMasters/handoutMaster1.xml"/><Relationship Id="rId46" Type="http://schemas.openxmlformats.org/officeDocument/2006/relationships/notesMaster" Target="notesMasters/notesMaster1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DE7DF6-C895-4E53-B71A-F20B4CC8237B}" type="datetimeFigureOut">
              <a:rPr lang="zh-CN" altLang="en-US" smtClean="0">
                <a:ea typeface="微软雅黑" panose="020B0503020204020204" pitchFamily="34" charset="-122"/>
              </a:rPr>
            </a:fld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44FD6-F94A-461E-99AC-D29D4ACC8083}" type="slidenum">
              <a:rPr lang="zh-CN" altLang="en-US" smtClean="0">
                <a:ea typeface="微软雅黑" panose="020B0503020204020204" pitchFamily="34" charset="-122"/>
              </a:rPr>
            </a:fld>
            <a:endParaRPr lang="zh-CN" altLang="en-US"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422EFC78-32FE-4758-B504-92B4D0B9F0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84C1B800-BCBD-4262-B579-5F77D9EE255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5E1B-70AA-4D6D-A851-01FA6AD8BF9A}" type="datetime1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5A926-9446-4F62-9ECE-08A9B18F975E}" type="datetime1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E336F-82DC-4654-9554-07866832948F}" type="datetime1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3B142-B2B8-4750-964D-A3BDE93F3EF2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838B-5E56-4490-B16F-070FD98B5E3F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fld id="{4C82377E-F97D-47AE-AC5E-84E924FDA804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fld id="{67C3AAF4-1844-4EEA-8132-22A06EE6489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fld id="{8509C01B-2147-4857-BC9C-29BBF313931D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fld id="{F9AD98D2-E8AF-49B1-9C8C-175DE0A5BE7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701675" y="233363"/>
            <a:ext cx="7829550" cy="57594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1675" y="233363"/>
            <a:ext cx="7829550" cy="59531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701675" y="1628775"/>
            <a:ext cx="7829550" cy="4364038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5" r="15524" b="21730"/>
          <a:stretch>
            <a:fillRect/>
          </a:stretch>
        </p:blipFill>
        <p:spPr>
          <a:xfrm>
            <a:off x="396" y="3389050"/>
            <a:ext cx="9143604" cy="346895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 userDrawn="1"/>
        </p:nvSpPr>
        <p:spPr>
          <a:xfrm>
            <a:off x="0" y="0"/>
            <a:ext cx="9144000" cy="101600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BA8EB-3E98-45DF-95F9-20499AB89BB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4B168-BF23-49EB-A4EA-A33054B30FF3}" type="datetime1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B3E32-CF70-4BAE-9C47-A15603A9F1F6}" type="datetime1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95835-E83C-4B3D-BEF0-E2AC128A0F5B}" type="datetime1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33AF3-DAC5-4E98-94B6-B2F606A2A076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jpeg"/><Relationship Id="rId2" Type="http://schemas.microsoft.com/office/2007/relationships/hdphoto" Target="../media/image3.wdp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4.png"/><Relationship Id="rId7" Type="http://schemas.openxmlformats.org/officeDocument/2006/relationships/image" Target="../media/image23.jpeg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6.jpeg"/><Relationship Id="rId3" Type="http://schemas.openxmlformats.org/officeDocument/2006/relationships/image" Target="../media/image25.jpe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9.emf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0.emf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1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2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3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4.emf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5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jpe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6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8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9.jpe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hyperlink" Target="http://www.cstor.cn/proTextdetail_11007.html" TargetMode="External"/><Relationship Id="rId4" Type="http://schemas.openxmlformats.org/officeDocument/2006/relationships/image" Target="../media/image42.jpeg"/><Relationship Id="rId3" Type="http://schemas.openxmlformats.org/officeDocument/2006/relationships/hyperlink" Target="http://www.cstor.cn/proTextdetail_12031.html" TargetMode="External"/><Relationship Id="rId2" Type="http://schemas.openxmlformats.org/officeDocument/2006/relationships/image" Target="../media/image41.jpeg"/><Relationship Id="rId1" Type="http://schemas.openxmlformats.org/officeDocument/2006/relationships/hyperlink" Target="http://www.cstor.cn/proTextdetail_10766.html" TargetMode="Externa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50.jpeg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image" Target="../media/image44.jpeg"/></Relationships>
</file>

<file path=ppt/slides/_rels/slide4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image" Target="../media/image51.png"/></Relationships>
</file>

<file path=ppt/slides/_rels/slide42.xml.rels><?xml version="1.0" encoding="UTF-8" standalone="yes"?>
<Relationships xmlns="http://schemas.openxmlformats.org/package/2006/relationships"><Relationship Id="rId9" Type="http://schemas.openxmlformats.org/officeDocument/2006/relationships/hyperlink" Target="http://www.dlworld.cn/" TargetMode="External"/><Relationship Id="rId8" Type="http://schemas.openxmlformats.org/officeDocument/2006/relationships/image" Target="../media/image59.png"/><Relationship Id="rId7" Type="http://schemas.openxmlformats.org/officeDocument/2006/relationships/hyperlink" Target="http://www.chinarobots.cn/" TargetMode="External"/><Relationship Id="rId6" Type="http://schemas.openxmlformats.org/officeDocument/2006/relationships/image" Target="../media/image58.png"/><Relationship Id="rId5" Type="http://schemas.openxmlformats.org/officeDocument/2006/relationships/hyperlink" Target="http://www.chinaaiworld.cn/" TargetMode="External"/><Relationship Id="rId4" Type="http://schemas.openxmlformats.org/officeDocument/2006/relationships/image" Target="../media/image57.png"/><Relationship Id="rId3" Type="http://schemas.openxmlformats.org/officeDocument/2006/relationships/hyperlink" Target="http://www.chinacloud.cn/" TargetMode="External"/><Relationship Id="rId27" Type="http://schemas.openxmlformats.org/officeDocument/2006/relationships/slideLayout" Target="../slideLayouts/slideLayout2.xml"/><Relationship Id="rId26" Type="http://schemas.openxmlformats.org/officeDocument/2006/relationships/image" Target="../media/image69.png"/><Relationship Id="rId25" Type="http://schemas.openxmlformats.org/officeDocument/2006/relationships/image" Target="../media/image68.png"/><Relationship Id="rId24" Type="http://schemas.openxmlformats.org/officeDocument/2006/relationships/hyperlink" Target="http://www.envicloud.cn/" TargetMode="External"/><Relationship Id="rId23" Type="http://schemas.openxmlformats.org/officeDocument/2006/relationships/image" Target="../media/image67.png"/><Relationship Id="rId22" Type="http://schemas.openxmlformats.org/officeDocument/2006/relationships/image" Target="../media/image66.png"/><Relationship Id="rId21" Type="http://schemas.openxmlformats.org/officeDocument/2006/relationships/hyperlink" Target="http://www.wanwuyun.com/" TargetMode="External"/><Relationship Id="rId20" Type="http://schemas.openxmlformats.org/officeDocument/2006/relationships/image" Target="../media/image65.png"/><Relationship Id="rId2" Type="http://schemas.openxmlformats.org/officeDocument/2006/relationships/image" Target="../media/image56.png"/><Relationship Id="rId19" Type="http://schemas.openxmlformats.org/officeDocument/2006/relationships/hyperlink" Target="http://www.smartcitychina.cn/" TargetMode="External"/><Relationship Id="rId18" Type="http://schemas.openxmlformats.org/officeDocument/2006/relationships/image" Target="../media/image64.png"/><Relationship Id="rId17" Type="http://schemas.openxmlformats.org/officeDocument/2006/relationships/hyperlink" Target="http://www.netofthings.cn/" TargetMode="External"/><Relationship Id="rId16" Type="http://schemas.openxmlformats.org/officeDocument/2006/relationships/image" Target="../media/image63.png"/><Relationship Id="rId15" Type="http://schemas.openxmlformats.org/officeDocument/2006/relationships/hyperlink" Target="http://www.thebigdata.cn/" TargetMode="External"/><Relationship Id="rId14" Type="http://schemas.openxmlformats.org/officeDocument/2006/relationships/image" Target="../media/image62.png"/><Relationship Id="rId13" Type="http://schemas.openxmlformats.org/officeDocument/2006/relationships/hyperlink" Target="http://www.worldstor.cn/" TargetMode="External"/><Relationship Id="rId12" Type="http://schemas.openxmlformats.org/officeDocument/2006/relationships/image" Target="../media/image61.png"/><Relationship Id="rId11" Type="http://schemas.openxmlformats.org/officeDocument/2006/relationships/hyperlink" Target="http://www.pm25.org.cn/" TargetMode="External"/><Relationship Id="rId10" Type="http://schemas.openxmlformats.org/officeDocument/2006/relationships/image" Target="../media/image60.png"/><Relationship Id="rId1" Type="http://schemas.openxmlformats.org/officeDocument/2006/relationships/hyperlink" Target="http://www.chinaznyj.com/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0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-7143" y="-9147"/>
            <a:ext cx="9158090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7929" y="38314"/>
            <a:ext cx="433965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350" dirty="0">
                <a:solidFill>
                  <a:schemeClr val="bg1"/>
                </a:solidFill>
              </a:rPr>
              <a:t>高级大数据人才培养丛书之一，大数据挖掘技术与应用</a:t>
            </a:r>
            <a:endParaRPr lang="zh-CN" altLang="en-US" sz="1350" dirty="0">
              <a:solidFill>
                <a:schemeClr val="bg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8790305" y="3072130"/>
            <a:ext cx="368300" cy="323977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14" name="图片 13" descr="timgE8ADISUU.jpg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35350" y="6337300"/>
            <a:ext cx="2400300" cy="52070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1718945" y="2028825"/>
            <a:ext cx="6269990" cy="86400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459230" y="2028825"/>
            <a:ext cx="259715" cy="86487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0066"/>
              </a:solidFill>
            </a:endParaRPr>
          </a:p>
        </p:txBody>
      </p:sp>
      <p:sp>
        <p:nvSpPr>
          <p:cNvPr id="22" name="TextBox 6"/>
          <p:cNvSpPr txBox="1"/>
          <p:nvPr/>
        </p:nvSpPr>
        <p:spPr>
          <a:xfrm>
            <a:off x="1719235" y="2476495"/>
            <a:ext cx="6270084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何光威    主编                    郑志蕴    梁英杰    朱琼琼    副主编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Freeform 25"/>
          <p:cNvSpPr>
            <a:spLocks noEditPoints="1"/>
          </p:cNvSpPr>
          <p:nvPr/>
        </p:nvSpPr>
        <p:spPr bwMode="auto">
          <a:xfrm>
            <a:off x="2331815" y="2584778"/>
            <a:ext cx="130969" cy="119856"/>
          </a:xfrm>
          <a:custGeom>
            <a:avLst/>
            <a:gdLst>
              <a:gd name="T0" fmla="*/ 35 w 70"/>
              <a:gd name="T1" fmla="*/ 0 h 64"/>
              <a:gd name="T2" fmla="*/ 12 w 70"/>
              <a:gd name="T3" fmla="*/ 10 h 64"/>
              <a:gd name="T4" fmla="*/ 12 w 70"/>
              <a:gd name="T5" fmla="*/ 55 h 64"/>
              <a:gd name="T6" fmla="*/ 35 w 70"/>
              <a:gd name="T7" fmla="*/ 64 h 64"/>
              <a:gd name="T8" fmla="*/ 57 w 70"/>
              <a:gd name="T9" fmla="*/ 55 h 64"/>
              <a:gd name="T10" fmla="*/ 57 w 70"/>
              <a:gd name="T11" fmla="*/ 10 h 64"/>
              <a:gd name="T12" fmla="*/ 35 w 70"/>
              <a:gd name="T13" fmla="*/ 0 h 64"/>
              <a:gd name="T14" fmla="*/ 54 w 70"/>
              <a:gd name="T15" fmla="*/ 52 h 64"/>
              <a:gd name="T16" fmla="*/ 35 w 70"/>
              <a:gd name="T17" fmla="*/ 60 h 64"/>
              <a:gd name="T18" fmla="*/ 15 w 70"/>
              <a:gd name="T19" fmla="*/ 52 h 64"/>
              <a:gd name="T20" fmla="*/ 7 w 70"/>
              <a:gd name="T21" fmla="*/ 32 h 64"/>
              <a:gd name="T22" fmla="*/ 15 w 70"/>
              <a:gd name="T23" fmla="*/ 13 h 64"/>
              <a:gd name="T24" fmla="*/ 35 w 70"/>
              <a:gd name="T25" fmla="*/ 5 h 64"/>
              <a:gd name="T26" fmla="*/ 54 w 70"/>
              <a:gd name="T27" fmla="*/ 13 h 64"/>
              <a:gd name="T28" fmla="*/ 62 w 70"/>
              <a:gd name="T29" fmla="*/ 32 h 64"/>
              <a:gd name="T30" fmla="*/ 54 w 70"/>
              <a:gd name="T31" fmla="*/ 5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0" h="64">
                <a:moveTo>
                  <a:pt x="35" y="0"/>
                </a:moveTo>
                <a:cubicBezTo>
                  <a:pt x="26" y="0"/>
                  <a:pt x="18" y="4"/>
                  <a:pt x="12" y="10"/>
                </a:cubicBezTo>
                <a:cubicBezTo>
                  <a:pt x="0" y="22"/>
                  <a:pt x="0" y="42"/>
                  <a:pt x="12" y="55"/>
                </a:cubicBezTo>
                <a:cubicBezTo>
                  <a:pt x="18" y="61"/>
                  <a:pt x="26" y="64"/>
                  <a:pt x="35" y="64"/>
                </a:cubicBezTo>
                <a:cubicBezTo>
                  <a:pt x="43" y="64"/>
                  <a:pt x="51" y="61"/>
                  <a:pt x="57" y="55"/>
                </a:cubicBezTo>
                <a:cubicBezTo>
                  <a:pt x="70" y="42"/>
                  <a:pt x="70" y="22"/>
                  <a:pt x="57" y="10"/>
                </a:cubicBezTo>
                <a:cubicBezTo>
                  <a:pt x="51" y="4"/>
                  <a:pt x="43" y="0"/>
                  <a:pt x="35" y="0"/>
                </a:cubicBezTo>
                <a:close/>
                <a:moveTo>
                  <a:pt x="54" y="52"/>
                </a:moveTo>
                <a:cubicBezTo>
                  <a:pt x="49" y="57"/>
                  <a:pt x="42" y="60"/>
                  <a:pt x="35" y="60"/>
                </a:cubicBezTo>
                <a:cubicBezTo>
                  <a:pt x="27" y="60"/>
                  <a:pt x="21" y="57"/>
                  <a:pt x="15" y="52"/>
                </a:cubicBezTo>
                <a:cubicBezTo>
                  <a:pt x="10" y="46"/>
                  <a:pt x="7" y="40"/>
                  <a:pt x="7" y="32"/>
                </a:cubicBezTo>
                <a:cubicBezTo>
                  <a:pt x="7" y="25"/>
                  <a:pt x="10" y="18"/>
                  <a:pt x="15" y="13"/>
                </a:cubicBezTo>
                <a:cubicBezTo>
                  <a:pt x="21" y="8"/>
                  <a:pt x="27" y="5"/>
                  <a:pt x="35" y="5"/>
                </a:cubicBezTo>
                <a:cubicBezTo>
                  <a:pt x="42" y="5"/>
                  <a:pt x="49" y="8"/>
                  <a:pt x="54" y="13"/>
                </a:cubicBezTo>
                <a:cubicBezTo>
                  <a:pt x="59" y="18"/>
                  <a:pt x="62" y="25"/>
                  <a:pt x="62" y="32"/>
                </a:cubicBezTo>
                <a:cubicBezTo>
                  <a:pt x="62" y="40"/>
                  <a:pt x="59" y="46"/>
                  <a:pt x="54" y="52"/>
                </a:cubicBezTo>
                <a:close/>
              </a:path>
            </a:pathLst>
          </a:custGeom>
          <a:solidFill>
            <a:srgbClr val="505A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TextBox 2"/>
          <p:cNvSpPr txBox="1"/>
          <p:nvPr/>
        </p:nvSpPr>
        <p:spPr>
          <a:xfrm rot="16200000">
            <a:off x="6802908" y="475572"/>
            <a:ext cx="921385" cy="145081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2400" b="1" dirty="0">
                <a:solidFill>
                  <a:srgbClr val="000066"/>
                </a:solidFill>
              </a:rPr>
              <a:t>BIG </a:t>
            </a:r>
            <a:endParaRPr lang="en-US" altLang="zh-CN" sz="2400" b="1" dirty="0">
              <a:solidFill>
                <a:srgbClr val="000066"/>
              </a:solidFill>
            </a:endParaRPr>
          </a:p>
          <a:p>
            <a:r>
              <a:rPr lang="en-US" altLang="zh-CN" sz="2400" b="1" dirty="0">
                <a:solidFill>
                  <a:srgbClr val="000066"/>
                </a:solidFill>
              </a:rPr>
              <a:t>DATA</a:t>
            </a:r>
            <a:endParaRPr lang="en-US" altLang="zh-CN" sz="2400" b="1" dirty="0">
              <a:solidFill>
                <a:srgbClr val="000066"/>
              </a:solidFill>
            </a:endParaRPr>
          </a:p>
        </p:txBody>
      </p:sp>
      <p:sp>
        <p:nvSpPr>
          <p:cNvPr id="28" name="TextBox 6"/>
          <p:cNvSpPr txBox="1"/>
          <p:nvPr/>
        </p:nvSpPr>
        <p:spPr>
          <a:xfrm>
            <a:off x="1719235" y="2110231"/>
            <a:ext cx="6270084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刘  鹏    张  燕    总主编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Freeform 25"/>
          <p:cNvSpPr>
            <a:spLocks noEditPoints="1"/>
          </p:cNvSpPr>
          <p:nvPr/>
        </p:nvSpPr>
        <p:spPr bwMode="auto">
          <a:xfrm>
            <a:off x="3196118" y="2218638"/>
            <a:ext cx="130969" cy="119856"/>
          </a:xfrm>
          <a:custGeom>
            <a:avLst/>
            <a:gdLst>
              <a:gd name="T0" fmla="*/ 35 w 70"/>
              <a:gd name="T1" fmla="*/ 0 h 64"/>
              <a:gd name="T2" fmla="*/ 12 w 70"/>
              <a:gd name="T3" fmla="*/ 10 h 64"/>
              <a:gd name="T4" fmla="*/ 12 w 70"/>
              <a:gd name="T5" fmla="*/ 55 h 64"/>
              <a:gd name="T6" fmla="*/ 35 w 70"/>
              <a:gd name="T7" fmla="*/ 64 h 64"/>
              <a:gd name="T8" fmla="*/ 57 w 70"/>
              <a:gd name="T9" fmla="*/ 55 h 64"/>
              <a:gd name="T10" fmla="*/ 57 w 70"/>
              <a:gd name="T11" fmla="*/ 10 h 64"/>
              <a:gd name="T12" fmla="*/ 35 w 70"/>
              <a:gd name="T13" fmla="*/ 0 h 64"/>
              <a:gd name="T14" fmla="*/ 54 w 70"/>
              <a:gd name="T15" fmla="*/ 52 h 64"/>
              <a:gd name="T16" fmla="*/ 35 w 70"/>
              <a:gd name="T17" fmla="*/ 60 h 64"/>
              <a:gd name="T18" fmla="*/ 15 w 70"/>
              <a:gd name="T19" fmla="*/ 52 h 64"/>
              <a:gd name="T20" fmla="*/ 7 w 70"/>
              <a:gd name="T21" fmla="*/ 32 h 64"/>
              <a:gd name="T22" fmla="*/ 15 w 70"/>
              <a:gd name="T23" fmla="*/ 13 h 64"/>
              <a:gd name="T24" fmla="*/ 35 w 70"/>
              <a:gd name="T25" fmla="*/ 5 h 64"/>
              <a:gd name="T26" fmla="*/ 54 w 70"/>
              <a:gd name="T27" fmla="*/ 13 h 64"/>
              <a:gd name="T28" fmla="*/ 62 w 70"/>
              <a:gd name="T29" fmla="*/ 32 h 64"/>
              <a:gd name="T30" fmla="*/ 54 w 70"/>
              <a:gd name="T31" fmla="*/ 5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0" h="64">
                <a:moveTo>
                  <a:pt x="35" y="0"/>
                </a:moveTo>
                <a:cubicBezTo>
                  <a:pt x="26" y="0"/>
                  <a:pt x="18" y="4"/>
                  <a:pt x="12" y="10"/>
                </a:cubicBezTo>
                <a:cubicBezTo>
                  <a:pt x="0" y="22"/>
                  <a:pt x="0" y="42"/>
                  <a:pt x="12" y="55"/>
                </a:cubicBezTo>
                <a:cubicBezTo>
                  <a:pt x="18" y="61"/>
                  <a:pt x="26" y="64"/>
                  <a:pt x="35" y="64"/>
                </a:cubicBezTo>
                <a:cubicBezTo>
                  <a:pt x="43" y="64"/>
                  <a:pt x="51" y="61"/>
                  <a:pt x="57" y="55"/>
                </a:cubicBezTo>
                <a:cubicBezTo>
                  <a:pt x="70" y="42"/>
                  <a:pt x="70" y="22"/>
                  <a:pt x="57" y="10"/>
                </a:cubicBezTo>
                <a:cubicBezTo>
                  <a:pt x="51" y="4"/>
                  <a:pt x="43" y="0"/>
                  <a:pt x="35" y="0"/>
                </a:cubicBezTo>
                <a:close/>
                <a:moveTo>
                  <a:pt x="54" y="52"/>
                </a:moveTo>
                <a:cubicBezTo>
                  <a:pt x="49" y="57"/>
                  <a:pt x="42" y="60"/>
                  <a:pt x="35" y="60"/>
                </a:cubicBezTo>
                <a:cubicBezTo>
                  <a:pt x="27" y="60"/>
                  <a:pt x="21" y="57"/>
                  <a:pt x="15" y="52"/>
                </a:cubicBezTo>
                <a:cubicBezTo>
                  <a:pt x="10" y="46"/>
                  <a:pt x="7" y="40"/>
                  <a:pt x="7" y="32"/>
                </a:cubicBezTo>
                <a:cubicBezTo>
                  <a:pt x="7" y="25"/>
                  <a:pt x="10" y="18"/>
                  <a:pt x="15" y="13"/>
                </a:cubicBezTo>
                <a:cubicBezTo>
                  <a:pt x="21" y="8"/>
                  <a:pt x="27" y="5"/>
                  <a:pt x="35" y="5"/>
                </a:cubicBezTo>
                <a:cubicBezTo>
                  <a:pt x="42" y="5"/>
                  <a:pt x="49" y="8"/>
                  <a:pt x="54" y="13"/>
                </a:cubicBezTo>
                <a:cubicBezTo>
                  <a:pt x="59" y="18"/>
                  <a:pt x="62" y="25"/>
                  <a:pt x="62" y="32"/>
                </a:cubicBezTo>
                <a:cubicBezTo>
                  <a:pt x="62" y="40"/>
                  <a:pt x="59" y="46"/>
                  <a:pt x="54" y="52"/>
                </a:cubicBezTo>
                <a:close/>
              </a:path>
            </a:pathLst>
          </a:custGeom>
          <a:solidFill>
            <a:srgbClr val="505A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1458932" y="693652"/>
            <a:ext cx="5028201" cy="101473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6000" b="1" spc="300" dirty="0">
                <a:ln w="11430"/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大数据可视化</a:t>
            </a:r>
            <a:endParaRPr lang="zh-CN" altLang="en-US" sz="6000" b="1" spc="300" dirty="0">
              <a:ln w="11430"/>
              <a:solidFill>
                <a:srgbClr val="0000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Freeform 25"/>
          <p:cNvSpPr>
            <a:spLocks noEditPoints="1"/>
          </p:cNvSpPr>
          <p:nvPr/>
        </p:nvSpPr>
        <p:spPr bwMode="auto">
          <a:xfrm>
            <a:off x="6659340" y="2584778"/>
            <a:ext cx="130969" cy="119856"/>
          </a:xfrm>
          <a:custGeom>
            <a:avLst/>
            <a:gdLst>
              <a:gd name="T0" fmla="*/ 35 w 70"/>
              <a:gd name="T1" fmla="*/ 0 h 64"/>
              <a:gd name="T2" fmla="*/ 12 w 70"/>
              <a:gd name="T3" fmla="*/ 10 h 64"/>
              <a:gd name="T4" fmla="*/ 12 w 70"/>
              <a:gd name="T5" fmla="*/ 55 h 64"/>
              <a:gd name="T6" fmla="*/ 35 w 70"/>
              <a:gd name="T7" fmla="*/ 64 h 64"/>
              <a:gd name="T8" fmla="*/ 57 w 70"/>
              <a:gd name="T9" fmla="*/ 55 h 64"/>
              <a:gd name="T10" fmla="*/ 57 w 70"/>
              <a:gd name="T11" fmla="*/ 10 h 64"/>
              <a:gd name="T12" fmla="*/ 35 w 70"/>
              <a:gd name="T13" fmla="*/ 0 h 64"/>
              <a:gd name="T14" fmla="*/ 54 w 70"/>
              <a:gd name="T15" fmla="*/ 52 h 64"/>
              <a:gd name="T16" fmla="*/ 35 w 70"/>
              <a:gd name="T17" fmla="*/ 60 h 64"/>
              <a:gd name="T18" fmla="*/ 15 w 70"/>
              <a:gd name="T19" fmla="*/ 52 h 64"/>
              <a:gd name="T20" fmla="*/ 7 w 70"/>
              <a:gd name="T21" fmla="*/ 32 h 64"/>
              <a:gd name="T22" fmla="*/ 15 w 70"/>
              <a:gd name="T23" fmla="*/ 13 h 64"/>
              <a:gd name="T24" fmla="*/ 35 w 70"/>
              <a:gd name="T25" fmla="*/ 5 h 64"/>
              <a:gd name="T26" fmla="*/ 54 w 70"/>
              <a:gd name="T27" fmla="*/ 13 h 64"/>
              <a:gd name="T28" fmla="*/ 62 w 70"/>
              <a:gd name="T29" fmla="*/ 32 h 64"/>
              <a:gd name="T30" fmla="*/ 54 w 70"/>
              <a:gd name="T31" fmla="*/ 5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0" h="64">
                <a:moveTo>
                  <a:pt x="35" y="0"/>
                </a:moveTo>
                <a:cubicBezTo>
                  <a:pt x="26" y="0"/>
                  <a:pt x="18" y="4"/>
                  <a:pt x="12" y="10"/>
                </a:cubicBezTo>
                <a:cubicBezTo>
                  <a:pt x="0" y="22"/>
                  <a:pt x="0" y="42"/>
                  <a:pt x="12" y="55"/>
                </a:cubicBezTo>
                <a:cubicBezTo>
                  <a:pt x="18" y="61"/>
                  <a:pt x="26" y="64"/>
                  <a:pt x="35" y="64"/>
                </a:cubicBezTo>
                <a:cubicBezTo>
                  <a:pt x="43" y="64"/>
                  <a:pt x="51" y="61"/>
                  <a:pt x="57" y="55"/>
                </a:cubicBezTo>
                <a:cubicBezTo>
                  <a:pt x="70" y="42"/>
                  <a:pt x="70" y="22"/>
                  <a:pt x="57" y="10"/>
                </a:cubicBezTo>
                <a:cubicBezTo>
                  <a:pt x="51" y="4"/>
                  <a:pt x="43" y="0"/>
                  <a:pt x="35" y="0"/>
                </a:cubicBezTo>
                <a:close/>
                <a:moveTo>
                  <a:pt x="54" y="52"/>
                </a:moveTo>
                <a:cubicBezTo>
                  <a:pt x="49" y="57"/>
                  <a:pt x="42" y="60"/>
                  <a:pt x="35" y="60"/>
                </a:cubicBezTo>
                <a:cubicBezTo>
                  <a:pt x="27" y="60"/>
                  <a:pt x="21" y="57"/>
                  <a:pt x="15" y="52"/>
                </a:cubicBezTo>
                <a:cubicBezTo>
                  <a:pt x="10" y="46"/>
                  <a:pt x="7" y="40"/>
                  <a:pt x="7" y="32"/>
                </a:cubicBezTo>
                <a:cubicBezTo>
                  <a:pt x="7" y="25"/>
                  <a:pt x="10" y="18"/>
                  <a:pt x="15" y="13"/>
                </a:cubicBezTo>
                <a:cubicBezTo>
                  <a:pt x="21" y="8"/>
                  <a:pt x="27" y="5"/>
                  <a:pt x="35" y="5"/>
                </a:cubicBezTo>
                <a:cubicBezTo>
                  <a:pt x="42" y="5"/>
                  <a:pt x="49" y="8"/>
                  <a:pt x="54" y="13"/>
                </a:cubicBezTo>
                <a:cubicBezTo>
                  <a:pt x="59" y="18"/>
                  <a:pt x="62" y="25"/>
                  <a:pt x="62" y="32"/>
                </a:cubicBezTo>
                <a:cubicBezTo>
                  <a:pt x="62" y="40"/>
                  <a:pt x="59" y="46"/>
                  <a:pt x="54" y="52"/>
                </a:cubicBezTo>
                <a:close/>
              </a:path>
            </a:pathLst>
          </a:custGeom>
          <a:solidFill>
            <a:srgbClr val="505A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4" name="图片 3" descr="大数据可视化封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230" y="3072130"/>
            <a:ext cx="6530340" cy="323977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347402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4.2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统计图表</a:t>
            </a:r>
            <a:r>
              <a:rPr lang="zh-CN" altLang="en-US" sz="2100" b="1" spc="225" dirty="0">
                <a:solidFill>
                  <a:prstClr val="white"/>
                </a:solidFill>
              </a:rPr>
              <a:t>可视化方法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pic>
        <p:nvPicPr>
          <p:cNvPr id="28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33" name="31 CuadroTexto"/>
          <p:cNvSpPr txBox="1"/>
          <p:nvPr/>
        </p:nvSpPr>
        <p:spPr>
          <a:xfrm>
            <a:off x="4729199" y="6267161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altLang="zh-CN" sz="1200" b="1" dirty="0">
                <a:solidFill>
                  <a:schemeClr val="bg1">
                    <a:lumMod val="50000"/>
                  </a:schemeClr>
                </a:solidFill>
              </a:rPr>
              <a:t>4</a:t>
            </a:r>
            <a:r>
              <a:rPr lang="en-US" altLang="es-HN" sz="1200" b="1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lang="en-US" altLang="es-HN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4" name="文本框 27"/>
          <p:cNvSpPr txBox="1"/>
          <p:nvPr/>
        </p:nvSpPr>
        <p:spPr>
          <a:xfrm>
            <a:off x="6630203" y="234392"/>
            <a:ext cx="248657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第四章 数据</a:t>
            </a:r>
            <a:r>
              <a:rPr lang="zh-CN" altLang="en-US" sz="1350" dirty="0">
                <a:solidFill>
                  <a:prstClr val="white"/>
                </a:solidFill>
              </a:rPr>
              <a:t>可视化的常用方法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26" name="文本框 40"/>
          <p:cNvSpPr txBox="1"/>
          <p:nvPr/>
        </p:nvSpPr>
        <p:spPr>
          <a:xfrm>
            <a:off x="399253" y="84323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3D89BC"/>
                </a:solidFill>
              </a:rPr>
              <a:t>4.2.2 </a:t>
            </a:r>
            <a:r>
              <a:rPr lang="zh-CN" altLang="en-US" b="1" dirty="0" smtClean="0">
                <a:solidFill>
                  <a:srgbClr val="3D89BC"/>
                </a:solidFill>
              </a:rPr>
              <a:t>条形图</a:t>
            </a:r>
            <a:endParaRPr lang="zh-CN" altLang="en-US" b="1" dirty="0">
              <a:solidFill>
                <a:srgbClr val="3D89BC"/>
              </a:solidFill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293525" y="946406"/>
            <a:ext cx="127327" cy="1273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1" name="矩形 40"/>
          <p:cNvSpPr/>
          <p:nvPr/>
        </p:nvSpPr>
        <p:spPr>
          <a:xfrm>
            <a:off x="420852" y="1246780"/>
            <a:ext cx="8327826" cy="41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/>
              <a:t>排列在工作表的列或行中的数据可以绘制到条形图中。条形图显示各个项目之间的比较情况。</a:t>
            </a:r>
            <a:endParaRPr lang="zh-CN" altLang="en-US" sz="1600" dirty="0"/>
          </a:p>
        </p:txBody>
      </p:sp>
      <p:sp>
        <p:nvSpPr>
          <p:cNvPr id="25" name="文本框 40"/>
          <p:cNvSpPr txBox="1"/>
          <p:nvPr/>
        </p:nvSpPr>
        <p:spPr>
          <a:xfrm>
            <a:off x="390038" y="1694192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3D89BC"/>
                </a:solidFill>
              </a:rPr>
              <a:t>4.2.3 </a:t>
            </a:r>
            <a:r>
              <a:rPr lang="zh-CN" altLang="en-US" b="1" dirty="0" smtClean="0">
                <a:solidFill>
                  <a:srgbClr val="3D89BC"/>
                </a:solidFill>
              </a:rPr>
              <a:t>折线图</a:t>
            </a:r>
            <a:endParaRPr lang="zh-CN" altLang="en-US" b="1" dirty="0">
              <a:solidFill>
                <a:srgbClr val="3D89BC"/>
              </a:solidFill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284310" y="1797368"/>
            <a:ext cx="127327" cy="1273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0" name="矩形 29"/>
          <p:cNvSpPr/>
          <p:nvPr/>
        </p:nvSpPr>
        <p:spPr>
          <a:xfrm>
            <a:off x="411637" y="2097742"/>
            <a:ext cx="8327826" cy="41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/>
              <a:t>折线图适用于二维大数据集，尤其是那些趋势比单个数据点更重要的场合。</a:t>
            </a:r>
            <a:endParaRPr lang="zh-CN" altLang="en-US" sz="1600" dirty="0"/>
          </a:p>
        </p:txBody>
      </p:sp>
      <p:sp>
        <p:nvSpPr>
          <p:cNvPr id="31" name="文本框 40"/>
          <p:cNvSpPr txBox="1"/>
          <p:nvPr/>
        </p:nvSpPr>
        <p:spPr>
          <a:xfrm>
            <a:off x="408468" y="2582020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3D89BC"/>
                </a:solidFill>
              </a:rPr>
              <a:t>4.2.4 </a:t>
            </a:r>
            <a:r>
              <a:rPr lang="zh-CN" altLang="en-US" b="1" dirty="0" smtClean="0">
                <a:solidFill>
                  <a:srgbClr val="3D89BC"/>
                </a:solidFill>
              </a:rPr>
              <a:t>饼图</a:t>
            </a:r>
            <a:endParaRPr lang="zh-CN" altLang="en-US" b="1" dirty="0">
              <a:solidFill>
                <a:srgbClr val="3D89BC"/>
              </a:solidFill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302740" y="2685196"/>
            <a:ext cx="127327" cy="1273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8" name="矩形 37"/>
          <p:cNvSpPr/>
          <p:nvPr/>
        </p:nvSpPr>
        <p:spPr>
          <a:xfrm>
            <a:off x="430067" y="2985570"/>
            <a:ext cx="83278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/>
              <a:t>饼</a:t>
            </a:r>
            <a:r>
              <a:rPr lang="zh-CN" altLang="en-US" sz="1600" dirty="0" smtClean="0"/>
              <a:t>图适用于一</a:t>
            </a:r>
            <a:r>
              <a:rPr lang="zh-CN" altLang="en-US" sz="1600" dirty="0"/>
              <a:t>维数</a:t>
            </a:r>
            <a:r>
              <a:rPr lang="zh-CN" altLang="en-US" sz="1600" dirty="0" smtClean="0"/>
              <a:t>据可视</a:t>
            </a:r>
            <a:r>
              <a:rPr lang="zh-CN" altLang="en-US" sz="1600" dirty="0"/>
              <a:t>，尤其是</a:t>
            </a:r>
            <a:r>
              <a:rPr lang="zh-CN" altLang="en-US" sz="1600" dirty="0" smtClean="0"/>
              <a:t>能反映</a:t>
            </a:r>
            <a:r>
              <a:rPr lang="zh-CN" altLang="en-US" sz="1600" dirty="0"/>
              <a:t>数据序列中</a:t>
            </a:r>
            <a:r>
              <a:rPr lang="zh-CN" altLang="en-US" sz="1600" dirty="0" smtClean="0"/>
              <a:t>各项大小</a:t>
            </a:r>
            <a:r>
              <a:rPr lang="zh-CN" altLang="en-US" sz="1600" dirty="0"/>
              <a:t>、总和和相互</a:t>
            </a:r>
            <a:r>
              <a:rPr lang="zh-CN" altLang="en-US" sz="1600" dirty="0" smtClean="0"/>
              <a:t>之间比例大小</a:t>
            </a:r>
            <a:r>
              <a:rPr lang="zh-CN" altLang="en-US" sz="1600" dirty="0"/>
              <a:t>。</a:t>
            </a:r>
            <a:endParaRPr lang="zh-CN" altLang="en-US" sz="1600" dirty="0"/>
          </a:p>
        </p:txBody>
      </p:sp>
      <p:sp>
        <p:nvSpPr>
          <p:cNvPr id="39" name="文本框 40"/>
          <p:cNvSpPr txBox="1"/>
          <p:nvPr/>
        </p:nvSpPr>
        <p:spPr>
          <a:xfrm>
            <a:off x="399253" y="3432982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3D89BC"/>
                </a:solidFill>
              </a:rPr>
              <a:t>4.2.5 </a:t>
            </a:r>
            <a:r>
              <a:rPr lang="zh-CN" altLang="en-US" b="1" dirty="0" smtClean="0">
                <a:solidFill>
                  <a:srgbClr val="3D89BC"/>
                </a:solidFill>
              </a:rPr>
              <a:t>散点图</a:t>
            </a:r>
            <a:endParaRPr lang="zh-CN" altLang="en-US" b="1" dirty="0">
              <a:solidFill>
                <a:srgbClr val="3D89BC"/>
              </a:solidFill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293525" y="3536158"/>
            <a:ext cx="127327" cy="1273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2" name="矩形 41"/>
          <p:cNvSpPr/>
          <p:nvPr/>
        </p:nvSpPr>
        <p:spPr>
          <a:xfrm>
            <a:off x="420852" y="3836532"/>
            <a:ext cx="8327826" cy="41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/>
              <a:t>散点图适用于三维数据集，但其中只有两维需要比较。</a:t>
            </a:r>
            <a:endParaRPr lang="zh-CN" altLang="en-US" sz="1600" dirty="0"/>
          </a:p>
        </p:txBody>
      </p:sp>
      <p:sp>
        <p:nvSpPr>
          <p:cNvPr id="43" name="文本框 40"/>
          <p:cNvSpPr txBox="1"/>
          <p:nvPr/>
        </p:nvSpPr>
        <p:spPr>
          <a:xfrm>
            <a:off x="435359" y="4276352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3D89BC"/>
                </a:solidFill>
              </a:rPr>
              <a:t>4.2.6 </a:t>
            </a:r>
            <a:r>
              <a:rPr lang="zh-CN" altLang="en-US" b="1" dirty="0">
                <a:solidFill>
                  <a:srgbClr val="3D89BC"/>
                </a:solidFill>
              </a:rPr>
              <a:t>气泡</a:t>
            </a:r>
            <a:r>
              <a:rPr lang="zh-CN" altLang="en-US" b="1" dirty="0" smtClean="0">
                <a:solidFill>
                  <a:srgbClr val="3D89BC"/>
                </a:solidFill>
              </a:rPr>
              <a:t>图</a:t>
            </a:r>
            <a:endParaRPr lang="zh-CN" altLang="en-US" b="1" dirty="0">
              <a:solidFill>
                <a:srgbClr val="3D89BC"/>
              </a:solidFill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329631" y="4379528"/>
            <a:ext cx="127327" cy="1273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5" name="矩形 44"/>
          <p:cNvSpPr/>
          <p:nvPr/>
        </p:nvSpPr>
        <p:spPr>
          <a:xfrm>
            <a:off x="456958" y="4679902"/>
            <a:ext cx="8327826" cy="41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/>
              <a:t>气泡图是散点图的一种变形，通过每个点的面积大小，反应第三维。</a:t>
            </a:r>
            <a:endParaRPr lang="zh-CN" altLang="en-US" sz="1600" dirty="0"/>
          </a:p>
        </p:txBody>
      </p:sp>
      <p:sp>
        <p:nvSpPr>
          <p:cNvPr id="46" name="文本框 40"/>
          <p:cNvSpPr txBox="1"/>
          <p:nvPr/>
        </p:nvSpPr>
        <p:spPr>
          <a:xfrm>
            <a:off x="426144" y="5127314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3D89BC"/>
                </a:solidFill>
              </a:rPr>
              <a:t>4.2.7 </a:t>
            </a:r>
            <a:r>
              <a:rPr lang="zh-CN" altLang="en-US" b="1" dirty="0">
                <a:solidFill>
                  <a:srgbClr val="3D89BC"/>
                </a:solidFill>
              </a:rPr>
              <a:t>雷达</a:t>
            </a:r>
            <a:r>
              <a:rPr lang="zh-CN" altLang="en-US" b="1" dirty="0" smtClean="0">
                <a:solidFill>
                  <a:srgbClr val="3D89BC"/>
                </a:solidFill>
              </a:rPr>
              <a:t>图</a:t>
            </a:r>
            <a:endParaRPr lang="zh-CN" altLang="en-US" b="1" dirty="0">
              <a:solidFill>
                <a:srgbClr val="3D89BC"/>
              </a:solidFill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320416" y="5230490"/>
            <a:ext cx="127327" cy="1273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8" name="矩形 47"/>
          <p:cNvSpPr/>
          <p:nvPr/>
        </p:nvSpPr>
        <p:spPr>
          <a:xfrm>
            <a:off x="447743" y="5530864"/>
            <a:ext cx="8327826" cy="41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/>
              <a:t>雷达图适用于多维数据（四维以上），且每个维度必须可以排序。</a:t>
            </a:r>
            <a:endParaRPr lang="zh-CN" altLang="en-US" sz="1600" dirty="0"/>
          </a:p>
        </p:txBody>
      </p:sp>
      <p:sp>
        <p:nvSpPr>
          <p:cNvPr id="2" name="矩形 1"/>
          <p:cNvSpPr/>
          <p:nvPr/>
        </p:nvSpPr>
        <p:spPr>
          <a:xfrm>
            <a:off x="1270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347402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4.2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统计图表</a:t>
            </a:r>
            <a:r>
              <a:rPr lang="zh-CN" altLang="en-US" sz="2100" b="1" spc="225" dirty="0">
                <a:solidFill>
                  <a:prstClr val="white"/>
                </a:solidFill>
              </a:rPr>
              <a:t>可视化方法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pic>
        <p:nvPicPr>
          <p:cNvPr id="28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33" name="31 CuadroTexto"/>
          <p:cNvSpPr txBox="1"/>
          <p:nvPr/>
        </p:nvSpPr>
        <p:spPr>
          <a:xfrm>
            <a:off x="4729199" y="6267161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altLang="zh-CN" sz="1200" b="1" dirty="0">
                <a:solidFill>
                  <a:schemeClr val="bg1">
                    <a:lumMod val="50000"/>
                  </a:schemeClr>
                </a:solidFill>
              </a:rPr>
              <a:t>4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4" name="文本框 27"/>
          <p:cNvSpPr txBox="1"/>
          <p:nvPr/>
        </p:nvSpPr>
        <p:spPr>
          <a:xfrm>
            <a:off x="6630203" y="234392"/>
            <a:ext cx="248657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第四章 数据</a:t>
            </a:r>
            <a:r>
              <a:rPr lang="zh-CN" altLang="en-US" sz="1350" dirty="0">
                <a:solidFill>
                  <a:prstClr val="white"/>
                </a:solidFill>
              </a:rPr>
              <a:t>可视化的常用方法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pic>
        <p:nvPicPr>
          <p:cNvPr id="3074" name="图片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58" t="6520" b="6519"/>
          <a:stretch>
            <a:fillRect/>
          </a:stretch>
        </p:blipFill>
        <p:spPr bwMode="auto">
          <a:xfrm>
            <a:off x="503777" y="949787"/>
            <a:ext cx="2119325" cy="2640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529" y="977019"/>
            <a:ext cx="2754313" cy="2557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https://ss1.bdstatic.com/70cFuXSh_Q1YnxGkpoWK1HF6hhy/it/u=1153978042,3951851087&amp;fm=200&amp;gp=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12" y="1001648"/>
            <a:ext cx="2536619" cy="2536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https://gss3.bdstatic.com/7Po3dSag_xI4khGkpoWK1HF6hhy/baike/w%3D268%3Bg%3D0/sign=f3c3acf9dc88d43ff0a996f44525b526/359b033b5bb5c9ea1a0e086fdf39b6003bf3b3b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90" y="3883039"/>
            <a:ext cx="25527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https://gss0.bdstatic.com/94o3dSag_xI4khGkpoWK1HF6hhy/baike/w%3D268%3Bg%3D0/sign=8d48e500ed1190ef01fb95d9f620fa2b/4bed2e738bd4b31c8f7ca1568dd6277f9f2ff89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529" y="3883039"/>
            <a:ext cx="2752605" cy="190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https://gss2.bdstatic.com/9fo3dSag_xI4khGkpoWK1HF6hhy/baike/w%3D268%3Bg%3D0/sign=5a01dec8ac18972ba33a07ccdef61cb4/9213b07eca80653886c046cf90dda144ac3482c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458" y="3716281"/>
            <a:ext cx="2338890" cy="222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组合 72"/>
          <p:cNvGrpSpPr/>
          <p:nvPr/>
        </p:nvGrpSpPr>
        <p:grpSpPr>
          <a:xfrm>
            <a:off x="690257" y="966177"/>
            <a:ext cx="7832784" cy="781050"/>
            <a:chOff x="2788580" y="1152524"/>
            <a:chExt cx="3730770" cy="781050"/>
          </a:xfrm>
        </p:grpSpPr>
        <p:grpSp>
          <p:nvGrpSpPr>
            <p:cNvPr id="6" name="组合 5"/>
            <p:cNvGrpSpPr/>
            <p:nvPr/>
          </p:nvGrpSpPr>
          <p:grpSpPr>
            <a:xfrm>
              <a:off x="2788580" y="1152524"/>
              <a:ext cx="3730770" cy="781050"/>
              <a:chOff x="3725790" y="847725"/>
              <a:chExt cx="3730770" cy="78105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3725790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2" name="任意多边形 11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直角三角形 12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 flipH="1">
                <a:off x="6829425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0" name="任意多边形 9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直角三角形 10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9" name="矩形 8"/>
              <p:cNvSpPr/>
              <p:nvPr/>
            </p:nvSpPr>
            <p:spPr>
              <a:xfrm>
                <a:off x="4181475" y="847725"/>
                <a:ext cx="2819400" cy="609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4"/>
            <p:cNvSpPr txBox="1"/>
            <p:nvPr/>
          </p:nvSpPr>
          <p:spPr>
            <a:xfrm>
              <a:off x="3330827" y="1169836"/>
              <a:ext cx="24823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dirty="0" smtClean="0">
                  <a:solidFill>
                    <a:schemeClr val="accent4"/>
                  </a:solidFill>
                </a:rPr>
                <a:t>第四章　数据可视化的常用方法</a:t>
              </a:r>
              <a:endParaRPr lang="zh-CN" altLang="en-US" sz="2800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-7143" y="-9147"/>
            <a:ext cx="9158090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0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18775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30 CuadroTexto"/>
          <p:cNvSpPr txBox="1"/>
          <p:nvPr/>
        </p:nvSpPr>
        <p:spPr>
          <a:xfrm>
            <a:off x="4467225" y="6229887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34" name="31 CuadroTexto"/>
          <p:cNvSpPr txBox="1"/>
          <p:nvPr/>
        </p:nvSpPr>
        <p:spPr>
          <a:xfrm>
            <a:off x="4729199" y="6235357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schemeClr val="bg1">
                    <a:lumMod val="50000"/>
                  </a:schemeClr>
                </a:solidFill>
              </a:rPr>
              <a:t>4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lang="en-US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7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269575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269575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灯片编号占位符 5"/>
          <p:cNvSpPr txBox="1"/>
          <p:nvPr/>
        </p:nvSpPr>
        <p:spPr>
          <a:xfrm>
            <a:off x="2402285" y="619099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1754534" y="2462595"/>
            <a:ext cx="5721054" cy="3248955"/>
            <a:chOff x="1754534" y="2462595"/>
            <a:chExt cx="5721054" cy="3248955"/>
          </a:xfrm>
        </p:grpSpPr>
        <p:grpSp>
          <p:nvGrpSpPr>
            <p:cNvPr id="67" name="组合 66"/>
            <p:cNvGrpSpPr/>
            <p:nvPr/>
          </p:nvGrpSpPr>
          <p:grpSpPr>
            <a:xfrm>
              <a:off x="1754534" y="2462595"/>
              <a:ext cx="5693399" cy="415498"/>
              <a:chOff x="1807265" y="2462595"/>
              <a:chExt cx="5693399" cy="415498"/>
            </a:xfrm>
          </p:grpSpPr>
          <p:sp>
            <p:nvSpPr>
              <p:cNvPr id="47" name="圆角矩形 46"/>
              <p:cNvSpPr/>
              <p:nvPr/>
            </p:nvSpPr>
            <p:spPr>
              <a:xfrm>
                <a:off x="1807265" y="2478527"/>
                <a:ext cx="5693399" cy="394154"/>
              </a:xfrm>
              <a:prstGeom prst="roundRect">
                <a:avLst>
                  <a:gd name="adj" fmla="val 20658"/>
                </a:avLst>
              </a:prstGeom>
              <a:solidFill>
                <a:srgbClr val="E6E6E6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1883286" y="2462595"/>
                <a:ext cx="950901" cy="415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100" spc="225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4.1</a:t>
                </a:r>
                <a:r>
                  <a:rPr lang="zh-CN" altLang="en-US" sz="2100" spc="225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　</a:t>
                </a:r>
                <a:endParaRPr lang="zh-CN" altLang="en-US" sz="2100" spc="225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8" name="组合 67"/>
            <p:cNvGrpSpPr/>
            <p:nvPr/>
          </p:nvGrpSpPr>
          <p:grpSpPr>
            <a:xfrm>
              <a:off x="1754534" y="3012285"/>
              <a:ext cx="5693399" cy="426278"/>
              <a:chOff x="1807265" y="2935089"/>
              <a:chExt cx="5693399" cy="426278"/>
            </a:xfrm>
          </p:grpSpPr>
          <p:sp>
            <p:nvSpPr>
              <p:cNvPr id="49" name="圆角矩形 48"/>
              <p:cNvSpPr/>
              <p:nvPr/>
            </p:nvSpPr>
            <p:spPr>
              <a:xfrm>
                <a:off x="1807265" y="2935089"/>
                <a:ext cx="5693399" cy="394200"/>
              </a:xfrm>
              <a:prstGeom prst="roundRect">
                <a:avLst>
                  <a:gd name="adj" fmla="val 20658"/>
                </a:avLst>
              </a:prstGeom>
              <a:solidFill>
                <a:srgbClr val="3D89BC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/>
              </a:p>
            </p:txBody>
          </p:sp>
          <p:sp>
            <p:nvSpPr>
              <p:cNvPr id="50" name="矩形 49"/>
              <p:cNvSpPr/>
              <p:nvPr/>
            </p:nvSpPr>
            <p:spPr>
              <a:xfrm>
                <a:off x="1881814" y="2945869"/>
                <a:ext cx="3554178" cy="415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100" spc="225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4.2  </a:t>
                </a:r>
                <a:r>
                  <a:rPr lang="zh-CN" altLang="en-US" sz="2100" spc="225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统计图表可视化方法</a:t>
                </a:r>
                <a:endParaRPr lang="zh-CN" altLang="en-US" sz="2100" spc="2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9" name="组合 68"/>
            <p:cNvGrpSpPr/>
            <p:nvPr/>
          </p:nvGrpSpPr>
          <p:grpSpPr>
            <a:xfrm>
              <a:off x="1754534" y="3572755"/>
              <a:ext cx="5693399" cy="426278"/>
              <a:chOff x="1807265" y="3400693"/>
              <a:chExt cx="5693399" cy="426278"/>
            </a:xfrm>
          </p:grpSpPr>
          <p:sp>
            <p:nvSpPr>
              <p:cNvPr id="51" name="圆角矩形 50"/>
              <p:cNvSpPr/>
              <p:nvPr/>
            </p:nvSpPr>
            <p:spPr>
              <a:xfrm>
                <a:off x="1807265" y="3400693"/>
                <a:ext cx="5693399" cy="394200"/>
              </a:xfrm>
              <a:prstGeom prst="roundRect">
                <a:avLst>
                  <a:gd name="adj" fmla="val 20658"/>
                </a:avLst>
              </a:prstGeom>
              <a:solidFill>
                <a:srgbClr val="E6E6E6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/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1881814" y="3411473"/>
                <a:ext cx="2659702" cy="415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100" spc="225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4.3  </a:t>
                </a:r>
                <a:r>
                  <a:rPr lang="zh-CN" altLang="en-US" sz="2100" spc="225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图可视化方法</a:t>
                </a:r>
                <a:endPara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72" name="组合 71"/>
            <p:cNvGrpSpPr/>
            <p:nvPr/>
          </p:nvGrpSpPr>
          <p:grpSpPr>
            <a:xfrm>
              <a:off x="1764957" y="4132983"/>
              <a:ext cx="5693399" cy="416348"/>
              <a:chOff x="1777933" y="3664479"/>
              <a:chExt cx="5693399" cy="416348"/>
            </a:xfrm>
          </p:grpSpPr>
          <p:sp>
            <p:nvSpPr>
              <p:cNvPr id="65" name="圆角矩形 64"/>
              <p:cNvSpPr/>
              <p:nvPr/>
            </p:nvSpPr>
            <p:spPr>
              <a:xfrm>
                <a:off x="1777933" y="3664479"/>
                <a:ext cx="5693399" cy="394200"/>
              </a:xfrm>
              <a:prstGeom prst="roundRect">
                <a:avLst>
                  <a:gd name="adj" fmla="val 20658"/>
                </a:avLst>
              </a:prstGeom>
              <a:solidFill>
                <a:srgbClr val="E6E6E6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1842734" y="3665329"/>
                <a:ext cx="4448654" cy="415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100" spc="225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4.4  </a:t>
                </a:r>
                <a:r>
                  <a:rPr lang="zh-CN" altLang="en-US" sz="2100" spc="225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可视化分析方法的常用算法</a:t>
                </a:r>
                <a:endPara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" name="矩形 3"/>
            <p:cNvSpPr/>
            <p:nvPr/>
          </p:nvSpPr>
          <p:spPr>
            <a:xfrm>
              <a:off x="2584630" y="2472901"/>
              <a:ext cx="1377300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100" spc="225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视觉编码</a:t>
              </a:r>
              <a:endParaRPr lang="zh-CN" altLang="en-US" sz="2100" spc="22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3" name="组合 42"/>
            <p:cNvGrpSpPr/>
            <p:nvPr/>
          </p:nvGrpSpPr>
          <p:grpSpPr>
            <a:xfrm>
              <a:off x="1771766" y="4703170"/>
              <a:ext cx="5693399" cy="426278"/>
              <a:chOff x="1807265" y="3400693"/>
              <a:chExt cx="5693399" cy="426278"/>
            </a:xfrm>
          </p:grpSpPr>
          <p:sp>
            <p:nvSpPr>
              <p:cNvPr id="44" name="圆角矩形 43"/>
              <p:cNvSpPr/>
              <p:nvPr/>
            </p:nvSpPr>
            <p:spPr>
              <a:xfrm>
                <a:off x="1807265" y="3400693"/>
                <a:ext cx="5693399" cy="394200"/>
              </a:xfrm>
              <a:prstGeom prst="roundRect">
                <a:avLst>
                  <a:gd name="adj" fmla="val 20658"/>
                </a:avLst>
              </a:prstGeom>
              <a:solidFill>
                <a:srgbClr val="E6E6E6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/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1881814" y="3411473"/>
                <a:ext cx="3256020" cy="415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100" spc="225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4.5  </a:t>
                </a:r>
                <a:r>
                  <a:rPr lang="zh-CN" altLang="en-US" sz="2100" spc="225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可视化方法的选择</a:t>
                </a:r>
                <a:endPara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1782189" y="5295202"/>
              <a:ext cx="5693399" cy="416348"/>
              <a:chOff x="1777933" y="3664479"/>
              <a:chExt cx="5693399" cy="416348"/>
            </a:xfrm>
          </p:grpSpPr>
          <p:sp>
            <p:nvSpPr>
              <p:cNvPr id="53" name="圆角矩形 52"/>
              <p:cNvSpPr/>
              <p:nvPr/>
            </p:nvSpPr>
            <p:spPr>
              <a:xfrm>
                <a:off x="1777933" y="3664479"/>
                <a:ext cx="5693399" cy="394200"/>
              </a:xfrm>
              <a:prstGeom prst="roundRect">
                <a:avLst>
                  <a:gd name="adj" fmla="val 20658"/>
                </a:avLst>
              </a:prstGeom>
              <a:solidFill>
                <a:srgbClr val="E6E6E6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54" name="矩形 53"/>
              <p:cNvSpPr/>
              <p:nvPr/>
            </p:nvSpPr>
            <p:spPr>
              <a:xfrm>
                <a:off x="1842734" y="3665329"/>
                <a:ext cx="780983" cy="415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100" spc="225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习题</a:t>
                </a:r>
                <a:endPara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35" name="矩形 34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57955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4.3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图</a:t>
            </a:r>
            <a:r>
              <a:rPr lang="zh-CN" altLang="en-US" sz="2100" b="1" spc="225" dirty="0">
                <a:solidFill>
                  <a:prstClr val="white"/>
                </a:solidFill>
              </a:rPr>
              <a:t>可视化方法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pic>
        <p:nvPicPr>
          <p:cNvPr id="28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33" name="31 CuadroTexto"/>
          <p:cNvSpPr txBox="1"/>
          <p:nvPr/>
        </p:nvSpPr>
        <p:spPr>
          <a:xfrm>
            <a:off x="4729199" y="6267161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altLang="zh-CN" sz="1200" b="1" dirty="0">
                <a:solidFill>
                  <a:schemeClr val="bg1">
                    <a:lumMod val="50000"/>
                  </a:schemeClr>
                </a:solidFill>
              </a:rPr>
              <a:t>4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4" name="文本框 27"/>
          <p:cNvSpPr txBox="1"/>
          <p:nvPr/>
        </p:nvSpPr>
        <p:spPr>
          <a:xfrm>
            <a:off x="6630203" y="234392"/>
            <a:ext cx="248657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第四章 数据</a:t>
            </a:r>
            <a:r>
              <a:rPr lang="zh-CN" altLang="en-US" sz="1350" dirty="0">
                <a:solidFill>
                  <a:prstClr val="white"/>
                </a:solidFill>
              </a:rPr>
              <a:t>可视化的常用方法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49" name="文本框 40"/>
          <p:cNvSpPr txBox="1"/>
          <p:nvPr/>
        </p:nvSpPr>
        <p:spPr>
          <a:xfrm>
            <a:off x="399253" y="1013559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3D89BC"/>
                </a:solidFill>
              </a:rPr>
              <a:t>4.3.1 </a:t>
            </a:r>
            <a:r>
              <a:rPr lang="zh-CN" altLang="en-US" b="1" dirty="0" smtClean="0">
                <a:solidFill>
                  <a:srgbClr val="3D89BC"/>
                </a:solidFill>
              </a:rPr>
              <a:t>图</a:t>
            </a:r>
            <a:r>
              <a:rPr lang="zh-CN" altLang="en-US" b="1" dirty="0">
                <a:solidFill>
                  <a:srgbClr val="3D89BC"/>
                </a:solidFill>
              </a:rPr>
              <a:t>的类型</a:t>
            </a:r>
            <a:endParaRPr lang="zh-CN" altLang="en-US" b="1" dirty="0">
              <a:solidFill>
                <a:srgbClr val="3D89BC"/>
              </a:solidFill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293525" y="1116735"/>
            <a:ext cx="127327" cy="1273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51" name="TextBox 22"/>
          <p:cNvSpPr txBox="1"/>
          <p:nvPr/>
        </p:nvSpPr>
        <p:spPr>
          <a:xfrm>
            <a:off x="338382" y="1505547"/>
            <a:ext cx="250342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b="1" dirty="0" smtClean="0">
                <a:solidFill>
                  <a:srgbClr val="3D89BC"/>
                </a:solidFill>
              </a:rPr>
              <a:t>1</a:t>
            </a:r>
            <a:r>
              <a:rPr lang="zh-CN" altLang="en-US" b="1" dirty="0" smtClean="0">
                <a:solidFill>
                  <a:srgbClr val="3D89BC"/>
                </a:solidFill>
              </a:rPr>
              <a:t>、关系</a:t>
            </a:r>
            <a:endParaRPr lang="zh-CN" altLang="en-US" b="1" dirty="0">
              <a:solidFill>
                <a:srgbClr val="3D89BC"/>
              </a:solidFill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427194" y="1884008"/>
            <a:ext cx="8327826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/>
              <a:t>图可视化最重要的作用之一，便是能够表达关系。这些关系组成了已经定义的世界或系统。</a:t>
            </a:r>
            <a:endParaRPr lang="zh-CN" altLang="en-US" sz="1600" dirty="0"/>
          </a:p>
          <a:p>
            <a:pPr>
              <a:lnSpc>
                <a:spcPct val="150000"/>
              </a:lnSpc>
            </a:pPr>
            <a:r>
              <a:rPr lang="zh-CN" altLang="en-US" sz="1600" dirty="0"/>
              <a:t>图能够使得我们以一种非常容易理解的方式来描述和表达世界。</a:t>
            </a:r>
            <a:endParaRPr lang="zh-CN" altLang="en-US" sz="1600" dirty="0"/>
          </a:p>
        </p:txBody>
      </p:sp>
      <p:sp>
        <p:nvSpPr>
          <p:cNvPr id="57" name="TextBox 22"/>
          <p:cNvSpPr txBox="1"/>
          <p:nvPr/>
        </p:nvSpPr>
        <p:spPr>
          <a:xfrm>
            <a:off x="278000" y="3119951"/>
            <a:ext cx="250342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b="1" dirty="0">
                <a:solidFill>
                  <a:srgbClr val="3D89BC"/>
                </a:solidFill>
              </a:rPr>
              <a:t>2</a:t>
            </a:r>
            <a:r>
              <a:rPr lang="zh-CN" altLang="en-US" b="1" dirty="0" smtClean="0">
                <a:solidFill>
                  <a:srgbClr val="3D89BC"/>
                </a:solidFill>
              </a:rPr>
              <a:t>、分层</a:t>
            </a:r>
            <a:endParaRPr lang="zh-CN" altLang="en-US" b="1" dirty="0">
              <a:solidFill>
                <a:srgbClr val="3D89BC"/>
              </a:solidFill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366812" y="3498412"/>
            <a:ext cx="8327826" cy="1156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/>
              <a:t>对于分层数据中获取信息，图也是一个很好的选择。分层图常被称树。树有一个根父节点，其链接分支到第二个节点，第二级节点还可能再次分支，以此类推，直到到达没有子节点的叶子节点，根节点的每个后代节点都只有一个父节点。</a:t>
            </a:r>
            <a:endParaRPr lang="zh-CN" altLang="en-US" sz="1600" dirty="0"/>
          </a:p>
        </p:txBody>
      </p:sp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57955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4.3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图</a:t>
            </a:r>
            <a:r>
              <a:rPr lang="zh-CN" altLang="en-US" sz="2100" b="1" spc="225" dirty="0">
                <a:solidFill>
                  <a:prstClr val="white"/>
                </a:solidFill>
              </a:rPr>
              <a:t>可视化方法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pic>
        <p:nvPicPr>
          <p:cNvPr id="28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33" name="31 CuadroTexto"/>
          <p:cNvSpPr txBox="1"/>
          <p:nvPr/>
        </p:nvSpPr>
        <p:spPr>
          <a:xfrm>
            <a:off x="4729199" y="6267161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altLang="zh-CN" sz="1200" b="1" dirty="0">
                <a:solidFill>
                  <a:schemeClr val="bg1">
                    <a:lumMod val="50000"/>
                  </a:schemeClr>
                </a:solidFill>
              </a:rPr>
              <a:t>4</a:t>
            </a:r>
            <a:r>
              <a:rPr lang="en-US" altLang="es-HN" sz="1200" b="1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lang="en-US" altLang="es-HN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4" name="文本框 27"/>
          <p:cNvSpPr txBox="1"/>
          <p:nvPr/>
        </p:nvSpPr>
        <p:spPr>
          <a:xfrm>
            <a:off x="6630203" y="234392"/>
            <a:ext cx="248657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第四章 数据</a:t>
            </a:r>
            <a:r>
              <a:rPr lang="zh-CN" altLang="en-US" sz="1350" dirty="0">
                <a:solidFill>
                  <a:prstClr val="white"/>
                </a:solidFill>
              </a:rPr>
              <a:t>可视化的常用方法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49" name="文本框 40"/>
          <p:cNvSpPr txBox="1"/>
          <p:nvPr/>
        </p:nvSpPr>
        <p:spPr>
          <a:xfrm>
            <a:off x="399253" y="1013559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3D89BC"/>
                </a:solidFill>
              </a:rPr>
              <a:t>4.3.2 </a:t>
            </a:r>
            <a:r>
              <a:rPr lang="zh-CN" altLang="en-US" b="1" dirty="0" smtClean="0">
                <a:solidFill>
                  <a:srgbClr val="3D89BC"/>
                </a:solidFill>
              </a:rPr>
              <a:t>图论</a:t>
            </a:r>
            <a:r>
              <a:rPr lang="zh-CN" altLang="en-US" b="1" dirty="0">
                <a:solidFill>
                  <a:srgbClr val="3D89BC"/>
                </a:solidFill>
              </a:rPr>
              <a:t>可视化</a:t>
            </a:r>
            <a:endParaRPr lang="zh-CN" altLang="en-US" b="1" dirty="0">
              <a:solidFill>
                <a:srgbClr val="3D89BC"/>
              </a:solidFill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293525" y="1116735"/>
            <a:ext cx="127327" cy="1273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52" name="矩形 51"/>
          <p:cNvSpPr/>
          <p:nvPr/>
        </p:nvSpPr>
        <p:spPr>
          <a:xfrm>
            <a:off x="427194" y="1471631"/>
            <a:ext cx="8327826" cy="1156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/>
              <a:t>图论（</a:t>
            </a:r>
            <a:r>
              <a:rPr lang="en-US" altLang="zh-CN" sz="1600" dirty="0"/>
              <a:t>Graph Theory</a:t>
            </a:r>
            <a:r>
              <a:rPr lang="zh-CN" altLang="en-US" sz="1600" dirty="0"/>
              <a:t>）是数学的一个分支。它以图为研究对象。图论中的图是由若干给定的点及连接两点的线所构成的图形，这种图形通常用来描述某些事物之间的某种特定关系，用点代表事物，用连接两点的线表示相应两个事物间具有这种关系。</a:t>
            </a:r>
            <a:endParaRPr lang="zh-CN" altLang="en-US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41" y="3131400"/>
            <a:ext cx="4520658" cy="2897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316" y="3094130"/>
            <a:ext cx="4218716" cy="2934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57955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4.3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图</a:t>
            </a:r>
            <a:r>
              <a:rPr lang="zh-CN" altLang="en-US" sz="2100" b="1" spc="225" dirty="0">
                <a:solidFill>
                  <a:prstClr val="white"/>
                </a:solidFill>
              </a:rPr>
              <a:t>可视化方法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pic>
        <p:nvPicPr>
          <p:cNvPr id="28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33" name="31 CuadroTexto"/>
          <p:cNvSpPr txBox="1"/>
          <p:nvPr/>
        </p:nvSpPr>
        <p:spPr>
          <a:xfrm>
            <a:off x="4729199" y="6267161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altLang="zh-CN" sz="1200" b="1" dirty="0">
                <a:solidFill>
                  <a:schemeClr val="bg1">
                    <a:lumMod val="50000"/>
                  </a:schemeClr>
                </a:solidFill>
              </a:rPr>
              <a:t>4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4" name="文本框 27"/>
          <p:cNvSpPr txBox="1"/>
          <p:nvPr/>
        </p:nvSpPr>
        <p:spPr>
          <a:xfrm>
            <a:off x="6630203" y="234392"/>
            <a:ext cx="248657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第四章 数据</a:t>
            </a:r>
            <a:r>
              <a:rPr lang="zh-CN" altLang="en-US" sz="1350" dirty="0">
                <a:solidFill>
                  <a:prstClr val="white"/>
                </a:solidFill>
              </a:rPr>
              <a:t>可视化的常用方法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49" name="文本框 40"/>
          <p:cNvSpPr txBox="1"/>
          <p:nvPr/>
        </p:nvSpPr>
        <p:spPr>
          <a:xfrm>
            <a:off x="399253" y="1013559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3D89BC"/>
                </a:solidFill>
              </a:rPr>
              <a:t>4.3.3 </a:t>
            </a:r>
            <a:r>
              <a:rPr lang="zh-CN" altLang="en-US" b="1" dirty="0" smtClean="0">
                <a:solidFill>
                  <a:srgbClr val="3D89BC"/>
                </a:solidFill>
              </a:rPr>
              <a:t>思维</a:t>
            </a:r>
            <a:r>
              <a:rPr lang="zh-CN" altLang="en-US" b="1" dirty="0">
                <a:solidFill>
                  <a:srgbClr val="3D89BC"/>
                </a:solidFill>
              </a:rPr>
              <a:t>导图</a:t>
            </a:r>
            <a:endParaRPr lang="zh-CN" altLang="en-US" b="1" dirty="0">
              <a:solidFill>
                <a:srgbClr val="3D89BC"/>
              </a:solidFill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293525" y="1116735"/>
            <a:ext cx="127327" cy="1273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52" name="矩形 51"/>
          <p:cNvSpPr/>
          <p:nvPr/>
        </p:nvSpPr>
        <p:spPr>
          <a:xfrm>
            <a:off x="427194" y="1471631"/>
            <a:ext cx="8327826" cy="1526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/>
              <a:t>思维导</a:t>
            </a:r>
            <a:r>
              <a:rPr lang="zh-CN" altLang="en-US" sz="1600" dirty="0" smtClean="0"/>
              <a:t>图（</a:t>
            </a:r>
            <a:r>
              <a:rPr lang="en-US" altLang="zh-CN" sz="1600" dirty="0" smtClean="0"/>
              <a:t>Mind Map</a:t>
            </a:r>
            <a:r>
              <a:rPr lang="zh-CN" altLang="en-US" sz="1600" dirty="0"/>
              <a:t>）</a:t>
            </a:r>
            <a:r>
              <a:rPr lang="zh-CN" altLang="en-US" sz="1600" dirty="0" smtClean="0"/>
              <a:t>，</a:t>
            </a:r>
            <a:r>
              <a:rPr lang="zh-CN" altLang="en-US" sz="1600" dirty="0"/>
              <a:t>即借助图表来分析问题、理清思路。 常见的思维图有八种：</a:t>
            </a:r>
            <a:r>
              <a:rPr lang="en-US" altLang="zh-CN" sz="1600" dirty="0"/>
              <a:t>Circle Map</a:t>
            </a:r>
            <a:r>
              <a:rPr lang="zh-CN" altLang="en-US" sz="1600" dirty="0"/>
              <a:t>圆圈图、</a:t>
            </a:r>
            <a:r>
              <a:rPr lang="en-US" altLang="zh-CN" sz="1600" dirty="0"/>
              <a:t>Tree Map</a:t>
            </a:r>
            <a:r>
              <a:rPr lang="zh-CN" altLang="en-US" sz="1600" dirty="0"/>
              <a:t>树状图、</a:t>
            </a:r>
            <a:r>
              <a:rPr lang="en-US" altLang="zh-CN" sz="1600" dirty="0"/>
              <a:t>Bubble Map</a:t>
            </a:r>
            <a:r>
              <a:rPr lang="zh-CN" altLang="en-US" sz="1600" dirty="0"/>
              <a:t>气泡图、</a:t>
            </a:r>
            <a:r>
              <a:rPr lang="en-US" altLang="zh-CN" sz="1600" dirty="0"/>
              <a:t>Double Bubble Map </a:t>
            </a:r>
            <a:r>
              <a:rPr lang="zh-CN" altLang="en-US" sz="1600" dirty="0"/>
              <a:t>双重气泡图、</a:t>
            </a:r>
            <a:r>
              <a:rPr lang="en-US" altLang="zh-CN" sz="1600" dirty="0"/>
              <a:t>Flow Map</a:t>
            </a:r>
            <a:r>
              <a:rPr lang="zh-CN" altLang="en-US" sz="1600" dirty="0"/>
              <a:t>流程图、</a:t>
            </a:r>
            <a:r>
              <a:rPr lang="en-US" altLang="zh-CN" sz="1600" dirty="0"/>
              <a:t>Multi-flow Map </a:t>
            </a:r>
            <a:r>
              <a:rPr lang="zh-CN" altLang="en-US" sz="1600" dirty="0"/>
              <a:t>多重流程图、</a:t>
            </a:r>
            <a:r>
              <a:rPr lang="en-US" altLang="zh-CN" sz="1600" dirty="0"/>
              <a:t>Brace Map </a:t>
            </a:r>
            <a:r>
              <a:rPr lang="zh-CN" altLang="en-US" sz="1600" dirty="0"/>
              <a:t>括号图，和</a:t>
            </a:r>
            <a:r>
              <a:rPr lang="en-US" altLang="zh-CN" sz="1600" dirty="0"/>
              <a:t>Bridge Map</a:t>
            </a:r>
            <a:r>
              <a:rPr lang="zh-CN" altLang="en-US" sz="1600" dirty="0"/>
              <a:t>桥型图。</a:t>
            </a:r>
            <a:endParaRPr lang="zh-CN" altLang="en-US" sz="1600" dirty="0"/>
          </a:p>
        </p:txBody>
      </p:sp>
      <p:pic>
        <p:nvPicPr>
          <p:cNvPr id="6146" name="图片 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200" y="3315080"/>
            <a:ext cx="2657830" cy="2183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图片 5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213" y="3315079"/>
            <a:ext cx="2232468" cy="2232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613337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组合 72"/>
          <p:cNvGrpSpPr/>
          <p:nvPr/>
        </p:nvGrpSpPr>
        <p:grpSpPr>
          <a:xfrm>
            <a:off x="690257" y="966177"/>
            <a:ext cx="7832784" cy="781050"/>
            <a:chOff x="2788580" y="1152524"/>
            <a:chExt cx="3730770" cy="781050"/>
          </a:xfrm>
        </p:grpSpPr>
        <p:grpSp>
          <p:nvGrpSpPr>
            <p:cNvPr id="6" name="组合 5"/>
            <p:cNvGrpSpPr/>
            <p:nvPr/>
          </p:nvGrpSpPr>
          <p:grpSpPr>
            <a:xfrm>
              <a:off x="2788580" y="1152524"/>
              <a:ext cx="3730770" cy="781050"/>
              <a:chOff x="3725790" y="847725"/>
              <a:chExt cx="3730770" cy="78105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3725790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2" name="任意多边形 11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直角三角形 12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 flipH="1">
                <a:off x="6829425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0" name="任意多边形 9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直角三角形 10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9" name="矩形 8"/>
              <p:cNvSpPr/>
              <p:nvPr/>
            </p:nvSpPr>
            <p:spPr>
              <a:xfrm>
                <a:off x="4181475" y="847725"/>
                <a:ext cx="2819400" cy="609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4"/>
            <p:cNvSpPr txBox="1"/>
            <p:nvPr/>
          </p:nvSpPr>
          <p:spPr>
            <a:xfrm>
              <a:off x="3330827" y="1169836"/>
              <a:ext cx="24823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dirty="0" smtClean="0">
                  <a:solidFill>
                    <a:schemeClr val="accent4"/>
                  </a:solidFill>
                </a:rPr>
                <a:t>第四章　数据可视化的常用方法</a:t>
              </a:r>
              <a:endParaRPr lang="zh-CN" altLang="en-US" sz="2800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-7143" y="-9147"/>
            <a:ext cx="9158090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0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18775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30 CuadroTexto"/>
          <p:cNvSpPr txBox="1"/>
          <p:nvPr/>
        </p:nvSpPr>
        <p:spPr>
          <a:xfrm>
            <a:off x="4467225" y="6229887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34" name="31 CuadroTexto"/>
          <p:cNvSpPr txBox="1"/>
          <p:nvPr/>
        </p:nvSpPr>
        <p:spPr>
          <a:xfrm>
            <a:off x="4729199" y="6235357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schemeClr val="bg1">
                    <a:lumMod val="50000"/>
                  </a:schemeClr>
                </a:solidFill>
              </a:rPr>
              <a:t>4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lang="en-US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7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269575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269575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灯片编号占位符 5"/>
          <p:cNvSpPr txBox="1"/>
          <p:nvPr/>
        </p:nvSpPr>
        <p:spPr>
          <a:xfrm>
            <a:off x="2402285" y="619099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1754534" y="2462595"/>
            <a:ext cx="5721054" cy="3248955"/>
            <a:chOff x="1754534" y="2462595"/>
            <a:chExt cx="5721054" cy="3248955"/>
          </a:xfrm>
        </p:grpSpPr>
        <p:grpSp>
          <p:nvGrpSpPr>
            <p:cNvPr id="67" name="组合 66"/>
            <p:cNvGrpSpPr/>
            <p:nvPr/>
          </p:nvGrpSpPr>
          <p:grpSpPr>
            <a:xfrm>
              <a:off x="1754534" y="2462595"/>
              <a:ext cx="5693399" cy="415498"/>
              <a:chOff x="1807265" y="2462595"/>
              <a:chExt cx="5693399" cy="415498"/>
            </a:xfrm>
          </p:grpSpPr>
          <p:sp>
            <p:nvSpPr>
              <p:cNvPr id="47" name="圆角矩形 46"/>
              <p:cNvSpPr/>
              <p:nvPr/>
            </p:nvSpPr>
            <p:spPr>
              <a:xfrm>
                <a:off x="1807265" y="2478527"/>
                <a:ext cx="5693399" cy="394154"/>
              </a:xfrm>
              <a:prstGeom prst="roundRect">
                <a:avLst>
                  <a:gd name="adj" fmla="val 20658"/>
                </a:avLst>
              </a:prstGeom>
              <a:solidFill>
                <a:srgbClr val="E6E6E6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1883286" y="2462595"/>
                <a:ext cx="950901" cy="415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100" spc="225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4.1</a:t>
                </a:r>
                <a:r>
                  <a:rPr lang="zh-CN" altLang="en-US" sz="2100" spc="225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　</a:t>
                </a:r>
                <a:endParaRPr lang="zh-CN" altLang="en-US" sz="2100" spc="225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8" name="组合 67"/>
            <p:cNvGrpSpPr/>
            <p:nvPr/>
          </p:nvGrpSpPr>
          <p:grpSpPr>
            <a:xfrm>
              <a:off x="1754534" y="3012285"/>
              <a:ext cx="5693399" cy="426278"/>
              <a:chOff x="1807265" y="2935089"/>
              <a:chExt cx="5693399" cy="426278"/>
            </a:xfrm>
          </p:grpSpPr>
          <p:sp>
            <p:nvSpPr>
              <p:cNvPr id="49" name="圆角矩形 48"/>
              <p:cNvSpPr/>
              <p:nvPr/>
            </p:nvSpPr>
            <p:spPr>
              <a:xfrm>
                <a:off x="1807265" y="2935089"/>
                <a:ext cx="5693399" cy="394200"/>
              </a:xfrm>
              <a:prstGeom prst="roundRect">
                <a:avLst>
                  <a:gd name="adj" fmla="val 20658"/>
                </a:avLst>
              </a:prstGeom>
              <a:solidFill>
                <a:srgbClr val="E6E6E6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/>
              </a:p>
            </p:txBody>
          </p:sp>
          <p:sp>
            <p:nvSpPr>
              <p:cNvPr id="50" name="矩形 49"/>
              <p:cNvSpPr/>
              <p:nvPr/>
            </p:nvSpPr>
            <p:spPr>
              <a:xfrm>
                <a:off x="1881814" y="2945869"/>
                <a:ext cx="3554178" cy="415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100" spc="225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4.2  </a:t>
                </a:r>
                <a:r>
                  <a:rPr lang="zh-CN" altLang="en-US" sz="2100" spc="225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统计图表可视化方法</a:t>
                </a:r>
                <a:endPara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9" name="组合 68"/>
            <p:cNvGrpSpPr/>
            <p:nvPr/>
          </p:nvGrpSpPr>
          <p:grpSpPr>
            <a:xfrm>
              <a:off x="1754534" y="3572755"/>
              <a:ext cx="5693399" cy="426278"/>
              <a:chOff x="1807265" y="3400693"/>
              <a:chExt cx="5693399" cy="426278"/>
            </a:xfrm>
          </p:grpSpPr>
          <p:sp>
            <p:nvSpPr>
              <p:cNvPr id="51" name="圆角矩形 50"/>
              <p:cNvSpPr/>
              <p:nvPr/>
            </p:nvSpPr>
            <p:spPr>
              <a:xfrm>
                <a:off x="1807265" y="3400693"/>
                <a:ext cx="5693399" cy="394200"/>
              </a:xfrm>
              <a:prstGeom prst="roundRect">
                <a:avLst>
                  <a:gd name="adj" fmla="val 20658"/>
                </a:avLst>
              </a:prstGeom>
              <a:solidFill>
                <a:srgbClr val="E6E6E6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/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1881814" y="3411473"/>
                <a:ext cx="2659702" cy="415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100" spc="225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4.3  </a:t>
                </a:r>
                <a:r>
                  <a:rPr lang="zh-CN" altLang="en-US" sz="2100" spc="225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图可视化方法</a:t>
                </a:r>
                <a:endPara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72" name="组合 71"/>
            <p:cNvGrpSpPr/>
            <p:nvPr/>
          </p:nvGrpSpPr>
          <p:grpSpPr>
            <a:xfrm>
              <a:off x="1764957" y="4132983"/>
              <a:ext cx="5693399" cy="416348"/>
              <a:chOff x="1777933" y="3664479"/>
              <a:chExt cx="5693399" cy="416348"/>
            </a:xfrm>
          </p:grpSpPr>
          <p:sp>
            <p:nvSpPr>
              <p:cNvPr id="65" name="圆角矩形 64"/>
              <p:cNvSpPr/>
              <p:nvPr/>
            </p:nvSpPr>
            <p:spPr>
              <a:xfrm>
                <a:off x="1777933" y="3664479"/>
                <a:ext cx="5693399" cy="394200"/>
              </a:xfrm>
              <a:prstGeom prst="roundRect">
                <a:avLst>
                  <a:gd name="adj" fmla="val 20658"/>
                </a:avLst>
              </a:prstGeom>
              <a:solidFill>
                <a:srgbClr val="3D89BC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1842734" y="3665329"/>
                <a:ext cx="4448654" cy="415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100" spc="225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4.4  </a:t>
                </a:r>
                <a:r>
                  <a:rPr lang="zh-CN" altLang="en-US" sz="2100" spc="225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可视化分析方法的常用算法</a:t>
                </a:r>
                <a:endParaRPr lang="zh-CN" altLang="en-US" sz="2100" spc="2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" name="矩形 3"/>
            <p:cNvSpPr/>
            <p:nvPr/>
          </p:nvSpPr>
          <p:spPr>
            <a:xfrm>
              <a:off x="2584630" y="2472901"/>
              <a:ext cx="1377300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100" spc="225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视觉编码</a:t>
              </a:r>
              <a:endParaRPr lang="zh-CN" altLang="en-US" sz="2100" spc="22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3" name="组合 42"/>
            <p:cNvGrpSpPr/>
            <p:nvPr/>
          </p:nvGrpSpPr>
          <p:grpSpPr>
            <a:xfrm>
              <a:off x="1771766" y="4703170"/>
              <a:ext cx="5693399" cy="426278"/>
              <a:chOff x="1807265" y="3400693"/>
              <a:chExt cx="5693399" cy="426278"/>
            </a:xfrm>
          </p:grpSpPr>
          <p:sp>
            <p:nvSpPr>
              <p:cNvPr id="44" name="圆角矩形 43"/>
              <p:cNvSpPr/>
              <p:nvPr/>
            </p:nvSpPr>
            <p:spPr>
              <a:xfrm>
                <a:off x="1807265" y="3400693"/>
                <a:ext cx="5693399" cy="394200"/>
              </a:xfrm>
              <a:prstGeom prst="roundRect">
                <a:avLst>
                  <a:gd name="adj" fmla="val 20658"/>
                </a:avLst>
              </a:prstGeom>
              <a:solidFill>
                <a:srgbClr val="E6E6E6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/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1881814" y="3411473"/>
                <a:ext cx="3256020" cy="415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100" spc="225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4.5  </a:t>
                </a:r>
                <a:r>
                  <a:rPr lang="zh-CN" altLang="en-US" sz="2100" spc="225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可视化方法的选择</a:t>
                </a:r>
                <a:endPara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1782189" y="5295202"/>
              <a:ext cx="5693399" cy="416348"/>
              <a:chOff x="1777933" y="3664479"/>
              <a:chExt cx="5693399" cy="416348"/>
            </a:xfrm>
          </p:grpSpPr>
          <p:sp>
            <p:nvSpPr>
              <p:cNvPr id="53" name="圆角矩形 52"/>
              <p:cNvSpPr/>
              <p:nvPr/>
            </p:nvSpPr>
            <p:spPr>
              <a:xfrm>
                <a:off x="1777933" y="3664479"/>
                <a:ext cx="5693399" cy="394200"/>
              </a:xfrm>
              <a:prstGeom prst="roundRect">
                <a:avLst>
                  <a:gd name="adj" fmla="val 20658"/>
                </a:avLst>
              </a:prstGeom>
              <a:solidFill>
                <a:srgbClr val="E6E6E6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54" name="矩形 53"/>
              <p:cNvSpPr/>
              <p:nvPr/>
            </p:nvSpPr>
            <p:spPr>
              <a:xfrm>
                <a:off x="1842734" y="3665329"/>
                <a:ext cx="780983" cy="415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100" spc="225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习题</a:t>
                </a:r>
                <a:endPara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35" name="矩形 34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436850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4.4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可视化</a:t>
            </a:r>
            <a:r>
              <a:rPr lang="zh-CN" altLang="en-US" sz="2100" b="1" spc="225" dirty="0">
                <a:solidFill>
                  <a:prstClr val="white"/>
                </a:solidFill>
              </a:rPr>
              <a:t>分析方法的常用算法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pic>
        <p:nvPicPr>
          <p:cNvPr id="28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33" name="31 CuadroTexto"/>
          <p:cNvSpPr txBox="1"/>
          <p:nvPr/>
        </p:nvSpPr>
        <p:spPr>
          <a:xfrm>
            <a:off x="4729199" y="6267161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altLang="zh-CN" sz="1200" b="1" dirty="0">
                <a:solidFill>
                  <a:schemeClr val="bg1">
                    <a:lumMod val="50000"/>
                  </a:schemeClr>
                </a:solidFill>
              </a:rPr>
              <a:t>4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4" name="文本框 27"/>
          <p:cNvSpPr txBox="1"/>
          <p:nvPr/>
        </p:nvSpPr>
        <p:spPr>
          <a:xfrm>
            <a:off x="6630203" y="234392"/>
            <a:ext cx="248657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第四章 数据</a:t>
            </a:r>
            <a:r>
              <a:rPr lang="zh-CN" altLang="en-US" sz="1350" dirty="0">
                <a:solidFill>
                  <a:prstClr val="white"/>
                </a:solidFill>
              </a:rPr>
              <a:t>可视化的常用方法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49" name="文本框 40"/>
          <p:cNvSpPr txBox="1"/>
          <p:nvPr/>
        </p:nvSpPr>
        <p:spPr>
          <a:xfrm>
            <a:off x="399253" y="1013559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3D89BC"/>
                </a:solidFill>
              </a:rPr>
              <a:t>4.4.1 </a:t>
            </a:r>
            <a:r>
              <a:rPr lang="zh-CN" altLang="en-US" b="1" dirty="0" smtClean="0">
                <a:solidFill>
                  <a:srgbClr val="3D89BC"/>
                </a:solidFill>
              </a:rPr>
              <a:t>可视化</a:t>
            </a:r>
            <a:r>
              <a:rPr lang="zh-CN" altLang="en-US" b="1" dirty="0">
                <a:solidFill>
                  <a:srgbClr val="3D89BC"/>
                </a:solidFill>
              </a:rPr>
              <a:t>分析方法</a:t>
            </a:r>
            <a:endParaRPr lang="zh-CN" altLang="en-US" b="1" dirty="0">
              <a:solidFill>
                <a:srgbClr val="3D89BC"/>
              </a:solidFill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293525" y="1116735"/>
            <a:ext cx="127327" cy="1273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2" name="TextBox 22"/>
          <p:cNvSpPr txBox="1"/>
          <p:nvPr/>
        </p:nvSpPr>
        <p:spPr>
          <a:xfrm>
            <a:off x="338382" y="1505547"/>
            <a:ext cx="250342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b="1" dirty="0" smtClean="0">
                <a:solidFill>
                  <a:srgbClr val="3D89BC"/>
                </a:solidFill>
              </a:rPr>
              <a:t>1</a:t>
            </a:r>
            <a:r>
              <a:rPr lang="zh-CN" altLang="en-US" b="1" dirty="0" smtClean="0">
                <a:solidFill>
                  <a:srgbClr val="3D89BC"/>
                </a:solidFill>
              </a:rPr>
              <a:t>、沙盒分析法</a:t>
            </a:r>
            <a:endParaRPr lang="zh-CN" altLang="en-US" b="1" dirty="0">
              <a:solidFill>
                <a:srgbClr val="3D89BC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27194" y="1884008"/>
            <a:ext cx="22442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/>
              <a:t>沙盒分析的关键能力主要有：认知、自动处理模型范本、想法的解读。运用网络服务界面和协议，整合了高级计算机语言功能。</a:t>
            </a:r>
            <a:endParaRPr lang="zh-CN" altLang="en-US" sz="1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054" y="1316372"/>
            <a:ext cx="5502630" cy="4649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436850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4.4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可视化</a:t>
            </a:r>
            <a:r>
              <a:rPr lang="zh-CN" altLang="en-US" sz="2100" b="1" spc="225" dirty="0">
                <a:solidFill>
                  <a:prstClr val="white"/>
                </a:solidFill>
              </a:rPr>
              <a:t>分析方法的常用算法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pic>
        <p:nvPicPr>
          <p:cNvPr id="28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33" name="31 CuadroTexto"/>
          <p:cNvSpPr txBox="1"/>
          <p:nvPr/>
        </p:nvSpPr>
        <p:spPr>
          <a:xfrm>
            <a:off x="4729199" y="6267161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altLang="zh-CN" sz="1200" b="1" dirty="0">
                <a:solidFill>
                  <a:schemeClr val="bg1">
                    <a:lumMod val="50000"/>
                  </a:schemeClr>
                </a:solidFill>
              </a:rPr>
              <a:t>4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4" name="文本框 27"/>
          <p:cNvSpPr txBox="1"/>
          <p:nvPr/>
        </p:nvSpPr>
        <p:spPr>
          <a:xfrm>
            <a:off x="6630203" y="234392"/>
            <a:ext cx="248657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第四章 数据</a:t>
            </a:r>
            <a:r>
              <a:rPr lang="zh-CN" altLang="en-US" sz="1350" dirty="0">
                <a:solidFill>
                  <a:prstClr val="white"/>
                </a:solidFill>
              </a:rPr>
              <a:t>可视化的常用方法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49" name="文本框 40"/>
          <p:cNvSpPr txBox="1"/>
          <p:nvPr/>
        </p:nvSpPr>
        <p:spPr>
          <a:xfrm>
            <a:off x="399253" y="1013559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3D89BC"/>
                </a:solidFill>
              </a:rPr>
              <a:t>4.4.1 </a:t>
            </a:r>
            <a:r>
              <a:rPr lang="zh-CN" altLang="en-US" b="1" dirty="0" smtClean="0">
                <a:solidFill>
                  <a:srgbClr val="3D89BC"/>
                </a:solidFill>
              </a:rPr>
              <a:t>可视化</a:t>
            </a:r>
            <a:r>
              <a:rPr lang="zh-CN" altLang="en-US" b="1" dirty="0">
                <a:solidFill>
                  <a:srgbClr val="3D89BC"/>
                </a:solidFill>
              </a:rPr>
              <a:t>分析方法</a:t>
            </a:r>
            <a:endParaRPr lang="zh-CN" altLang="en-US" b="1" dirty="0">
              <a:solidFill>
                <a:srgbClr val="3D89BC"/>
              </a:solidFill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293525" y="1116735"/>
            <a:ext cx="127327" cy="1273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2" name="TextBox 22"/>
          <p:cNvSpPr txBox="1"/>
          <p:nvPr/>
        </p:nvSpPr>
        <p:spPr>
          <a:xfrm>
            <a:off x="338382" y="1505547"/>
            <a:ext cx="250342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b="1" dirty="0">
                <a:solidFill>
                  <a:srgbClr val="3D89BC"/>
                </a:solidFill>
              </a:rPr>
              <a:t>2</a:t>
            </a:r>
            <a:r>
              <a:rPr lang="zh-CN" altLang="en-US" b="1" dirty="0" smtClean="0">
                <a:solidFill>
                  <a:srgbClr val="3D89BC"/>
                </a:solidFill>
              </a:rPr>
              <a:t>、认知</a:t>
            </a:r>
            <a:r>
              <a:rPr lang="zh-CN" altLang="en-US" b="1" dirty="0">
                <a:solidFill>
                  <a:srgbClr val="3D89BC"/>
                </a:solidFill>
              </a:rPr>
              <a:t>作业分析</a:t>
            </a:r>
            <a:r>
              <a:rPr lang="zh-CN" altLang="en-US" b="1" dirty="0" smtClean="0">
                <a:solidFill>
                  <a:srgbClr val="3D89BC"/>
                </a:solidFill>
              </a:rPr>
              <a:t>法</a:t>
            </a:r>
            <a:endParaRPr lang="zh-CN" altLang="en-US" b="1" dirty="0">
              <a:solidFill>
                <a:srgbClr val="3D89BC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27194" y="1884008"/>
            <a:ext cx="83278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/>
              <a:t>认知作业分析是人们对完成特定任务的思维过程信息，这些信息包括如何去处理所获取的信息和下一步该做</a:t>
            </a:r>
            <a:r>
              <a:rPr lang="zh-CN" altLang="en-US" sz="1600" dirty="0" smtClean="0"/>
              <a:t>什么。</a:t>
            </a:r>
            <a:endParaRPr lang="zh-CN" altLang="en-US" sz="1600" dirty="0"/>
          </a:p>
        </p:txBody>
      </p:sp>
      <p:sp>
        <p:nvSpPr>
          <p:cNvPr id="27" name="TextBox 22"/>
          <p:cNvSpPr txBox="1"/>
          <p:nvPr/>
        </p:nvSpPr>
        <p:spPr>
          <a:xfrm>
            <a:off x="278000" y="3119951"/>
            <a:ext cx="250342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b="1" dirty="0" smtClean="0">
                <a:solidFill>
                  <a:srgbClr val="3D89BC"/>
                </a:solidFill>
              </a:rPr>
              <a:t>3</a:t>
            </a:r>
            <a:r>
              <a:rPr lang="zh-CN" altLang="en-US" b="1" dirty="0" smtClean="0">
                <a:solidFill>
                  <a:srgbClr val="3D89BC"/>
                </a:solidFill>
              </a:rPr>
              <a:t>、顺序</a:t>
            </a:r>
            <a:r>
              <a:rPr lang="zh-CN" altLang="en-US" b="1" dirty="0">
                <a:solidFill>
                  <a:srgbClr val="3D89BC"/>
                </a:solidFill>
              </a:rPr>
              <a:t>模式法</a:t>
            </a:r>
            <a:endParaRPr lang="zh-CN" altLang="en-US" b="1" dirty="0">
              <a:solidFill>
                <a:srgbClr val="3D89BC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66812" y="3498412"/>
            <a:ext cx="8327826" cy="1526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/>
              <a:t>顺序模式被用来发现离散事件同时发生的概率。随着计算机的发展，我们能处理更庞大的数据并且获得大量的顺序模式。每个顺序模式包含一个最小概率，其意义为这个模式发生的百分比。其优点是快速地显示数据的结构与分布、显示单个事件的发生频率、准确性高</a:t>
            </a:r>
            <a:r>
              <a:rPr lang="en-US" altLang="zh-CN" sz="1600" dirty="0"/>
              <a:t>;</a:t>
            </a:r>
            <a:r>
              <a:rPr lang="zh-CN" altLang="en-US" sz="1600" dirty="0"/>
              <a:t>应用于文本挖掘。</a:t>
            </a:r>
            <a:endParaRPr lang="zh-CN" altLang="en-US" sz="1600" dirty="0"/>
          </a:p>
        </p:txBody>
      </p:sp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436850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4.4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可视化</a:t>
            </a:r>
            <a:r>
              <a:rPr lang="zh-CN" altLang="en-US" sz="2100" b="1" spc="225" dirty="0">
                <a:solidFill>
                  <a:prstClr val="white"/>
                </a:solidFill>
              </a:rPr>
              <a:t>分析方法的常用算法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pic>
        <p:nvPicPr>
          <p:cNvPr id="28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33" name="31 CuadroTexto"/>
          <p:cNvSpPr txBox="1"/>
          <p:nvPr/>
        </p:nvSpPr>
        <p:spPr>
          <a:xfrm>
            <a:off x="4729199" y="6267161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altLang="zh-CN" sz="1200" b="1" dirty="0">
                <a:solidFill>
                  <a:schemeClr val="bg1">
                    <a:lumMod val="50000"/>
                  </a:schemeClr>
                </a:solidFill>
              </a:rPr>
              <a:t>4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4" name="文本框 27"/>
          <p:cNvSpPr txBox="1"/>
          <p:nvPr/>
        </p:nvSpPr>
        <p:spPr>
          <a:xfrm>
            <a:off x="6630203" y="234392"/>
            <a:ext cx="248657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第四章 数据</a:t>
            </a:r>
            <a:r>
              <a:rPr lang="zh-CN" altLang="en-US" sz="1350" dirty="0">
                <a:solidFill>
                  <a:prstClr val="white"/>
                </a:solidFill>
              </a:rPr>
              <a:t>可视化的常用方法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49" name="文本框 40"/>
          <p:cNvSpPr txBox="1"/>
          <p:nvPr/>
        </p:nvSpPr>
        <p:spPr>
          <a:xfrm>
            <a:off x="399253" y="1013559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3D89BC"/>
                </a:solidFill>
              </a:rPr>
              <a:t>4.4.1 </a:t>
            </a:r>
            <a:r>
              <a:rPr lang="zh-CN" altLang="en-US" b="1" dirty="0" smtClean="0">
                <a:solidFill>
                  <a:srgbClr val="3D89BC"/>
                </a:solidFill>
              </a:rPr>
              <a:t>可视化</a:t>
            </a:r>
            <a:r>
              <a:rPr lang="zh-CN" altLang="en-US" b="1" dirty="0">
                <a:solidFill>
                  <a:srgbClr val="3D89BC"/>
                </a:solidFill>
              </a:rPr>
              <a:t>分析方法</a:t>
            </a:r>
            <a:endParaRPr lang="zh-CN" altLang="en-US" b="1" dirty="0">
              <a:solidFill>
                <a:srgbClr val="3D89BC"/>
              </a:solidFill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293525" y="1116735"/>
            <a:ext cx="127327" cy="1273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2" name="TextBox 22"/>
          <p:cNvSpPr txBox="1"/>
          <p:nvPr/>
        </p:nvSpPr>
        <p:spPr>
          <a:xfrm>
            <a:off x="338382" y="1505547"/>
            <a:ext cx="250342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b="1" dirty="0">
                <a:solidFill>
                  <a:srgbClr val="3D89BC"/>
                </a:solidFill>
              </a:rPr>
              <a:t>4</a:t>
            </a:r>
            <a:r>
              <a:rPr lang="zh-CN" altLang="en-US" b="1" dirty="0">
                <a:solidFill>
                  <a:srgbClr val="3D89BC"/>
                </a:solidFill>
              </a:rPr>
              <a:t>、协同多视图</a:t>
            </a:r>
            <a:r>
              <a:rPr lang="zh-CN" altLang="en-US" b="1" dirty="0" smtClean="0">
                <a:solidFill>
                  <a:srgbClr val="3D89BC"/>
                </a:solidFill>
              </a:rPr>
              <a:t>法</a:t>
            </a:r>
            <a:endParaRPr lang="zh-CN" altLang="en-US" b="1" dirty="0">
              <a:solidFill>
                <a:srgbClr val="3D89BC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27194" y="1884008"/>
            <a:ext cx="2244288" cy="37421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/>
              <a:t>多</a:t>
            </a:r>
            <a:r>
              <a:rPr lang="zh-CN" altLang="en-US" sz="1600" dirty="0"/>
              <a:t>视图可用多种形式的视图，如促进信息加工中的抽象视图、分层和时间序列的视图</a:t>
            </a:r>
            <a:r>
              <a:rPr lang="zh-CN" altLang="en-US" sz="1600" dirty="0" smtClean="0"/>
              <a:t>。在</a:t>
            </a:r>
            <a:r>
              <a:rPr lang="zh-CN" altLang="en-US" sz="1600" dirty="0"/>
              <a:t>可视分析中实现协同并不容易，因为没有正式的协同规则，有的规则也不是万能的，需要具有一定的针对性才能体现协同多视图法的效果。</a:t>
            </a:r>
            <a:endParaRPr lang="zh-CN" altLang="en-US" sz="1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280" y="1737449"/>
            <a:ext cx="5931621" cy="3353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组合 72"/>
          <p:cNvGrpSpPr/>
          <p:nvPr/>
        </p:nvGrpSpPr>
        <p:grpSpPr>
          <a:xfrm>
            <a:off x="690257" y="966177"/>
            <a:ext cx="7832784" cy="781050"/>
            <a:chOff x="2788580" y="1152524"/>
            <a:chExt cx="3730770" cy="781050"/>
          </a:xfrm>
        </p:grpSpPr>
        <p:grpSp>
          <p:nvGrpSpPr>
            <p:cNvPr id="6" name="组合 5"/>
            <p:cNvGrpSpPr/>
            <p:nvPr/>
          </p:nvGrpSpPr>
          <p:grpSpPr>
            <a:xfrm>
              <a:off x="2788580" y="1152524"/>
              <a:ext cx="3730770" cy="781050"/>
              <a:chOff x="3725790" y="847725"/>
              <a:chExt cx="3730770" cy="78105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3725790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2" name="任意多边形 11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直角三角形 12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 flipH="1">
                <a:off x="6829425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0" name="任意多边形 9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直角三角形 10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9" name="矩形 8"/>
              <p:cNvSpPr/>
              <p:nvPr/>
            </p:nvSpPr>
            <p:spPr>
              <a:xfrm>
                <a:off x="4181475" y="847725"/>
                <a:ext cx="2819400" cy="609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4"/>
            <p:cNvSpPr txBox="1"/>
            <p:nvPr/>
          </p:nvSpPr>
          <p:spPr>
            <a:xfrm>
              <a:off x="3330827" y="1169836"/>
              <a:ext cx="24823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dirty="0" smtClean="0">
                  <a:solidFill>
                    <a:schemeClr val="accent4"/>
                  </a:solidFill>
                </a:rPr>
                <a:t>第四章　数据可视化的常用方法</a:t>
              </a:r>
              <a:endParaRPr lang="zh-CN" altLang="en-US" sz="2800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-7143" y="-9147"/>
            <a:ext cx="9158090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0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18775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30 CuadroTexto"/>
          <p:cNvSpPr txBox="1"/>
          <p:nvPr/>
        </p:nvSpPr>
        <p:spPr>
          <a:xfrm>
            <a:off x="4467225" y="6229887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34" name="31 CuadroTexto"/>
          <p:cNvSpPr txBox="1"/>
          <p:nvPr/>
        </p:nvSpPr>
        <p:spPr>
          <a:xfrm>
            <a:off x="4729199" y="6235357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schemeClr val="bg1">
                    <a:lumMod val="50000"/>
                  </a:schemeClr>
                </a:solidFill>
              </a:rPr>
              <a:t>4</a:t>
            </a:r>
            <a:r>
              <a:rPr lang="en-US" altLang="es-HN" sz="1200" b="1" dirty="0" smtClean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lang="en-US" altLang="es-HN" sz="1200" b="1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7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269575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269575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灯片编号占位符 5"/>
          <p:cNvSpPr txBox="1"/>
          <p:nvPr/>
        </p:nvSpPr>
        <p:spPr>
          <a:xfrm>
            <a:off x="2402285" y="619099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1754534" y="2462595"/>
            <a:ext cx="5721054" cy="3248955"/>
            <a:chOff x="1754534" y="2462595"/>
            <a:chExt cx="5721054" cy="3248955"/>
          </a:xfrm>
        </p:grpSpPr>
        <p:grpSp>
          <p:nvGrpSpPr>
            <p:cNvPr id="67" name="组合 66"/>
            <p:cNvGrpSpPr/>
            <p:nvPr/>
          </p:nvGrpSpPr>
          <p:grpSpPr>
            <a:xfrm>
              <a:off x="1754534" y="2462595"/>
              <a:ext cx="5693399" cy="415498"/>
              <a:chOff x="1807265" y="2462595"/>
              <a:chExt cx="5693399" cy="415498"/>
            </a:xfrm>
          </p:grpSpPr>
          <p:sp>
            <p:nvSpPr>
              <p:cNvPr id="47" name="圆角矩形 46"/>
              <p:cNvSpPr/>
              <p:nvPr/>
            </p:nvSpPr>
            <p:spPr>
              <a:xfrm>
                <a:off x="1807265" y="2478527"/>
                <a:ext cx="5693399" cy="394154"/>
              </a:xfrm>
              <a:prstGeom prst="roundRect">
                <a:avLst>
                  <a:gd name="adj" fmla="val 20658"/>
                </a:avLst>
              </a:prstGeom>
              <a:solidFill>
                <a:srgbClr val="3D89BC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1883286" y="2462595"/>
                <a:ext cx="950901" cy="415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100" spc="225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4.1</a:t>
                </a:r>
                <a:r>
                  <a:rPr lang="zh-CN" altLang="en-US" sz="2100" spc="225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　</a:t>
                </a:r>
                <a:endParaRPr lang="zh-CN" altLang="en-US" sz="2100" spc="2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8" name="组合 67"/>
            <p:cNvGrpSpPr/>
            <p:nvPr/>
          </p:nvGrpSpPr>
          <p:grpSpPr>
            <a:xfrm>
              <a:off x="1754534" y="3012285"/>
              <a:ext cx="5693399" cy="426278"/>
              <a:chOff x="1807265" y="2935089"/>
              <a:chExt cx="5693399" cy="426278"/>
            </a:xfrm>
          </p:grpSpPr>
          <p:sp>
            <p:nvSpPr>
              <p:cNvPr id="49" name="圆角矩形 48"/>
              <p:cNvSpPr/>
              <p:nvPr/>
            </p:nvSpPr>
            <p:spPr>
              <a:xfrm>
                <a:off x="1807265" y="2935089"/>
                <a:ext cx="5693399" cy="394200"/>
              </a:xfrm>
              <a:prstGeom prst="roundRect">
                <a:avLst>
                  <a:gd name="adj" fmla="val 20658"/>
                </a:avLst>
              </a:prstGeom>
              <a:solidFill>
                <a:srgbClr val="E6E6E6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/>
              </a:p>
            </p:txBody>
          </p:sp>
          <p:sp>
            <p:nvSpPr>
              <p:cNvPr id="50" name="矩形 49"/>
              <p:cNvSpPr/>
              <p:nvPr/>
            </p:nvSpPr>
            <p:spPr>
              <a:xfrm>
                <a:off x="1881814" y="2945869"/>
                <a:ext cx="3554178" cy="415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100" spc="225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4.2  </a:t>
                </a:r>
                <a:r>
                  <a:rPr lang="zh-CN" altLang="en-US" sz="2100" spc="225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统计图表可视化方法</a:t>
                </a:r>
                <a:endPara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9" name="组合 68"/>
            <p:cNvGrpSpPr/>
            <p:nvPr/>
          </p:nvGrpSpPr>
          <p:grpSpPr>
            <a:xfrm>
              <a:off x="1754534" y="3572755"/>
              <a:ext cx="5693399" cy="426278"/>
              <a:chOff x="1807265" y="3400693"/>
              <a:chExt cx="5693399" cy="426278"/>
            </a:xfrm>
          </p:grpSpPr>
          <p:sp>
            <p:nvSpPr>
              <p:cNvPr id="51" name="圆角矩形 50"/>
              <p:cNvSpPr/>
              <p:nvPr/>
            </p:nvSpPr>
            <p:spPr>
              <a:xfrm>
                <a:off x="1807265" y="3400693"/>
                <a:ext cx="5693399" cy="394200"/>
              </a:xfrm>
              <a:prstGeom prst="roundRect">
                <a:avLst>
                  <a:gd name="adj" fmla="val 20658"/>
                </a:avLst>
              </a:prstGeom>
              <a:solidFill>
                <a:srgbClr val="E6E6E6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/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1881814" y="3411473"/>
                <a:ext cx="2659702" cy="415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100" spc="225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4.3  </a:t>
                </a:r>
                <a:r>
                  <a:rPr lang="zh-CN" altLang="en-US" sz="2100" spc="225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图可视化方法</a:t>
                </a:r>
                <a:endPara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72" name="组合 71"/>
            <p:cNvGrpSpPr/>
            <p:nvPr/>
          </p:nvGrpSpPr>
          <p:grpSpPr>
            <a:xfrm>
              <a:off x="1764957" y="4132983"/>
              <a:ext cx="5693399" cy="416348"/>
              <a:chOff x="1777933" y="3664479"/>
              <a:chExt cx="5693399" cy="416348"/>
            </a:xfrm>
          </p:grpSpPr>
          <p:sp>
            <p:nvSpPr>
              <p:cNvPr id="65" name="圆角矩形 64"/>
              <p:cNvSpPr/>
              <p:nvPr/>
            </p:nvSpPr>
            <p:spPr>
              <a:xfrm>
                <a:off x="1777933" y="3664479"/>
                <a:ext cx="5693399" cy="394200"/>
              </a:xfrm>
              <a:prstGeom prst="roundRect">
                <a:avLst>
                  <a:gd name="adj" fmla="val 20658"/>
                </a:avLst>
              </a:prstGeom>
              <a:solidFill>
                <a:srgbClr val="E6E6E6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1842734" y="3665329"/>
                <a:ext cx="4448654" cy="415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100" spc="225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4.4  </a:t>
                </a:r>
                <a:r>
                  <a:rPr lang="zh-CN" altLang="en-US" sz="2100" spc="225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可视化分析方法的常用算法</a:t>
                </a:r>
                <a:endPara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" name="矩形 3"/>
            <p:cNvSpPr/>
            <p:nvPr/>
          </p:nvSpPr>
          <p:spPr>
            <a:xfrm>
              <a:off x="2584630" y="2472901"/>
              <a:ext cx="1377300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1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视觉编码</a:t>
              </a:r>
              <a:endParaRPr lang="zh-CN" altLang="en-US" sz="2100" spc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3" name="组合 42"/>
            <p:cNvGrpSpPr/>
            <p:nvPr/>
          </p:nvGrpSpPr>
          <p:grpSpPr>
            <a:xfrm>
              <a:off x="1771766" y="4703170"/>
              <a:ext cx="5693399" cy="426278"/>
              <a:chOff x="1807265" y="3400693"/>
              <a:chExt cx="5693399" cy="426278"/>
            </a:xfrm>
          </p:grpSpPr>
          <p:sp>
            <p:nvSpPr>
              <p:cNvPr id="44" name="圆角矩形 43"/>
              <p:cNvSpPr/>
              <p:nvPr/>
            </p:nvSpPr>
            <p:spPr>
              <a:xfrm>
                <a:off x="1807265" y="3400693"/>
                <a:ext cx="5693399" cy="394200"/>
              </a:xfrm>
              <a:prstGeom prst="roundRect">
                <a:avLst>
                  <a:gd name="adj" fmla="val 20658"/>
                </a:avLst>
              </a:prstGeom>
              <a:solidFill>
                <a:srgbClr val="E6E6E6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/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1881814" y="3411473"/>
                <a:ext cx="3256020" cy="415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100" spc="225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4.5  </a:t>
                </a:r>
                <a:r>
                  <a:rPr lang="zh-CN" altLang="en-US" sz="2100" spc="225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可视化方法的选择</a:t>
                </a:r>
                <a:endPara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1782189" y="5295202"/>
              <a:ext cx="5693399" cy="416348"/>
              <a:chOff x="1777933" y="3664479"/>
              <a:chExt cx="5693399" cy="416348"/>
            </a:xfrm>
          </p:grpSpPr>
          <p:sp>
            <p:nvSpPr>
              <p:cNvPr id="53" name="圆角矩形 52"/>
              <p:cNvSpPr/>
              <p:nvPr/>
            </p:nvSpPr>
            <p:spPr>
              <a:xfrm>
                <a:off x="1777933" y="3664479"/>
                <a:ext cx="5693399" cy="394200"/>
              </a:xfrm>
              <a:prstGeom prst="roundRect">
                <a:avLst>
                  <a:gd name="adj" fmla="val 20658"/>
                </a:avLst>
              </a:prstGeom>
              <a:solidFill>
                <a:srgbClr val="E6E6E6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54" name="矩形 53"/>
              <p:cNvSpPr/>
              <p:nvPr/>
            </p:nvSpPr>
            <p:spPr>
              <a:xfrm>
                <a:off x="1842734" y="3665329"/>
                <a:ext cx="780983" cy="415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100" spc="225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习题</a:t>
                </a:r>
                <a:endPara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35" name="矩形 34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436850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4.4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可视化</a:t>
            </a:r>
            <a:r>
              <a:rPr lang="zh-CN" altLang="en-US" sz="2100" b="1" spc="225" dirty="0">
                <a:solidFill>
                  <a:prstClr val="white"/>
                </a:solidFill>
              </a:rPr>
              <a:t>分析方法的常用算法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pic>
        <p:nvPicPr>
          <p:cNvPr id="28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33" name="31 CuadroTexto"/>
          <p:cNvSpPr txBox="1"/>
          <p:nvPr/>
        </p:nvSpPr>
        <p:spPr>
          <a:xfrm>
            <a:off x="4729199" y="6267161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altLang="zh-CN" sz="1200" b="1" dirty="0">
                <a:solidFill>
                  <a:schemeClr val="bg1">
                    <a:lumMod val="50000"/>
                  </a:schemeClr>
                </a:solidFill>
              </a:rPr>
              <a:t>4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4" name="文本框 27"/>
          <p:cNvSpPr txBox="1"/>
          <p:nvPr/>
        </p:nvSpPr>
        <p:spPr>
          <a:xfrm>
            <a:off x="6630203" y="234392"/>
            <a:ext cx="248657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第四章 数据</a:t>
            </a:r>
            <a:r>
              <a:rPr lang="zh-CN" altLang="en-US" sz="1350" dirty="0">
                <a:solidFill>
                  <a:prstClr val="white"/>
                </a:solidFill>
              </a:rPr>
              <a:t>可视化的常用方法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49" name="文本框 40"/>
          <p:cNvSpPr txBox="1"/>
          <p:nvPr/>
        </p:nvSpPr>
        <p:spPr>
          <a:xfrm>
            <a:off x="399253" y="1013559"/>
            <a:ext cx="289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3D89BC"/>
                </a:solidFill>
              </a:rPr>
              <a:t>4.4.2 </a:t>
            </a:r>
            <a:r>
              <a:rPr lang="zh-CN" altLang="en-US" b="1" dirty="0" smtClean="0">
                <a:solidFill>
                  <a:srgbClr val="3D89BC"/>
                </a:solidFill>
              </a:rPr>
              <a:t>可视</a:t>
            </a:r>
            <a:r>
              <a:rPr lang="zh-CN" altLang="en-US" b="1" dirty="0">
                <a:solidFill>
                  <a:srgbClr val="3D89BC"/>
                </a:solidFill>
              </a:rPr>
              <a:t>分析研究的特点</a:t>
            </a:r>
            <a:endParaRPr lang="zh-CN" altLang="en-US" b="1" dirty="0">
              <a:solidFill>
                <a:srgbClr val="3D89BC"/>
              </a:solidFill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293525" y="1116735"/>
            <a:ext cx="127327" cy="1273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6" name="矩形 25"/>
          <p:cNvSpPr/>
          <p:nvPr/>
        </p:nvSpPr>
        <p:spPr>
          <a:xfrm>
            <a:off x="381961" y="1642485"/>
            <a:ext cx="8327826" cy="2634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/>
              <a:t>可视分析学从</a:t>
            </a:r>
            <a:r>
              <a:rPr lang="en-US" altLang="zh-CN" sz="1600" dirty="0"/>
              <a:t>6</a:t>
            </a:r>
            <a:r>
              <a:rPr lang="zh-CN" altLang="en-US" sz="1600" dirty="0"/>
              <a:t>个基本方面放大了人类感知能力：</a:t>
            </a:r>
            <a:endParaRPr lang="zh-CN" altLang="en-US" sz="1600" dirty="0"/>
          </a:p>
          <a:p>
            <a:pPr>
              <a:lnSpc>
                <a:spcPct val="150000"/>
              </a:lnSpc>
            </a:pPr>
            <a:r>
              <a:rPr lang="zh-CN" altLang="en-US" sz="1600" dirty="0"/>
              <a:t>（</a:t>
            </a:r>
            <a:r>
              <a:rPr lang="en-US" altLang="zh-CN" sz="1600" dirty="0"/>
              <a:t>1</a:t>
            </a:r>
            <a:r>
              <a:rPr lang="zh-CN" altLang="en-US" sz="1600" dirty="0"/>
              <a:t>）	增加感知源，如通过可视化源来扩展人类工作记忆。</a:t>
            </a:r>
            <a:endParaRPr lang="zh-CN" altLang="en-US" sz="1600" dirty="0"/>
          </a:p>
          <a:p>
            <a:pPr>
              <a:lnSpc>
                <a:spcPct val="150000"/>
              </a:lnSpc>
            </a:pPr>
            <a:r>
              <a:rPr lang="zh-CN" altLang="en-US" sz="1600" dirty="0"/>
              <a:t>（</a:t>
            </a:r>
            <a:r>
              <a:rPr lang="en-US" altLang="zh-CN" sz="1600" dirty="0"/>
              <a:t>2</a:t>
            </a:r>
            <a:r>
              <a:rPr lang="zh-CN" altLang="en-US" sz="1600" dirty="0"/>
              <a:t>）	减少搜索，例如在小空间中表示大量数据。</a:t>
            </a:r>
            <a:endParaRPr lang="zh-CN" altLang="en-US" sz="1600" dirty="0"/>
          </a:p>
          <a:p>
            <a:pPr>
              <a:lnSpc>
                <a:spcPct val="150000"/>
              </a:lnSpc>
            </a:pPr>
            <a:r>
              <a:rPr lang="zh-CN" altLang="en-US" sz="1600" dirty="0"/>
              <a:t>（</a:t>
            </a:r>
            <a:r>
              <a:rPr lang="en-US" altLang="zh-CN" sz="1600" dirty="0"/>
              <a:t>3</a:t>
            </a:r>
            <a:r>
              <a:rPr lang="zh-CN" altLang="en-US" sz="1600" dirty="0"/>
              <a:t>）	增强模式认知，如在空间中展示具备时间序列特征的信息。</a:t>
            </a:r>
            <a:endParaRPr lang="zh-CN" altLang="en-US" sz="1600" dirty="0"/>
          </a:p>
          <a:p>
            <a:pPr>
              <a:lnSpc>
                <a:spcPct val="150000"/>
              </a:lnSpc>
            </a:pPr>
            <a:r>
              <a:rPr lang="zh-CN" altLang="en-US" sz="1600" dirty="0"/>
              <a:t>（</a:t>
            </a:r>
            <a:r>
              <a:rPr lang="en-US" altLang="zh-CN" sz="1600" dirty="0"/>
              <a:t>4</a:t>
            </a:r>
            <a:r>
              <a:rPr lang="zh-CN" altLang="en-US" sz="1600" dirty="0"/>
              <a:t>）	支持关系可感知的简易推理。</a:t>
            </a:r>
            <a:endParaRPr lang="zh-CN" altLang="en-US" sz="1600" dirty="0"/>
          </a:p>
          <a:p>
            <a:pPr>
              <a:lnSpc>
                <a:spcPct val="150000"/>
              </a:lnSpc>
            </a:pPr>
            <a:r>
              <a:rPr lang="zh-CN" altLang="en-US" sz="1600" dirty="0"/>
              <a:t>（</a:t>
            </a:r>
            <a:r>
              <a:rPr lang="en-US" altLang="zh-CN" sz="1600" dirty="0"/>
              <a:t>5</a:t>
            </a:r>
            <a:r>
              <a:rPr lang="zh-CN" altLang="en-US" sz="1600" dirty="0"/>
              <a:t>）	对大量潜在事件的感知监测。</a:t>
            </a:r>
            <a:endParaRPr lang="zh-CN" altLang="en-US" sz="1600" dirty="0"/>
          </a:p>
          <a:p>
            <a:pPr>
              <a:lnSpc>
                <a:spcPct val="150000"/>
              </a:lnSpc>
            </a:pPr>
            <a:r>
              <a:rPr lang="zh-CN" altLang="en-US" sz="1600" dirty="0"/>
              <a:t>（</a:t>
            </a:r>
            <a:r>
              <a:rPr lang="en-US" altLang="zh-CN" sz="1600" dirty="0"/>
              <a:t>6</a:t>
            </a:r>
            <a:r>
              <a:rPr lang="zh-CN" altLang="en-US" sz="1600" dirty="0"/>
              <a:t>）	提供可操作的介质，与静态图不同，能允许探索参数值的表示空间。</a:t>
            </a:r>
            <a:endParaRPr lang="zh-CN" altLang="en-US" sz="1600" dirty="0"/>
          </a:p>
        </p:txBody>
      </p:sp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436850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4.4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可视化</a:t>
            </a:r>
            <a:r>
              <a:rPr lang="zh-CN" altLang="en-US" sz="2100" b="1" spc="225" dirty="0">
                <a:solidFill>
                  <a:prstClr val="white"/>
                </a:solidFill>
              </a:rPr>
              <a:t>分析方法的常用算法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pic>
        <p:nvPicPr>
          <p:cNvPr id="28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33" name="31 CuadroTexto"/>
          <p:cNvSpPr txBox="1"/>
          <p:nvPr/>
        </p:nvSpPr>
        <p:spPr>
          <a:xfrm>
            <a:off x="4729199" y="6267161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altLang="zh-CN" sz="1200" b="1" dirty="0">
                <a:solidFill>
                  <a:schemeClr val="bg1">
                    <a:lumMod val="50000"/>
                  </a:schemeClr>
                </a:solidFill>
              </a:rPr>
              <a:t>4</a:t>
            </a:r>
            <a:r>
              <a:rPr lang="en-US" altLang="es-HN" sz="1200" b="1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lang="en-US" altLang="es-HN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4" name="文本框 27"/>
          <p:cNvSpPr txBox="1"/>
          <p:nvPr/>
        </p:nvSpPr>
        <p:spPr>
          <a:xfrm>
            <a:off x="6630203" y="234392"/>
            <a:ext cx="248657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第四章 数据</a:t>
            </a:r>
            <a:r>
              <a:rPr lang="zh-CN" altLang="en-US" sz="1350" dirty="0">
                <a:solidFill>
                  <a:prstClr val="white"/>
                </a:solidFill>
              </a:rPr>
              <a:t>可视化的常用方法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49" name="文本框 40"/>
          <p:cNvSpPr txBox="1"/>
          <p:nvPr/>
        </p:nvSpPr>
        <p:spPr>
          <a:xfrm>
            <a:off x="399253" y="1013559"/>
            <a:ext cx="289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3D89BC"/>
                </a:solidFill>
              </a:rPr>
              <a:t>4.4.3 </a:t>
            </a:r>
            <a:r>
              <a:rPr lang="zh-CN" altLang="en-US" b="1" dirty="0" smtClean="0">
                <a:solidFill>
                  <a:srgbClr val="3D89BC"/>
                </a:solidFill>
              </a:rPr>
              <a:t>可视</a:t>
            </a:r>
            <a:r>
              <a:rPr lang="zh-CN" altLang="en-US" b="1" dirty="0">
                <a:solidFill>
                  <a:srgbClr val="3D89BC"/>
                </a:solidFill>
              </a:rPr>
              <a:t>分析的应用实例</a:t>
            </a:r>
            <a:endParaRPr lang="zh-CN" altLang="en-US" b="1" dirty="0">
              <a:solidFill>
                <a:srgbClr val="3D89BC"/>
              </a:solidFill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293525" y="1116735"/>
            <a:ext cx="127327" cy="1273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0" name="TextBox 22"/>
          <p:cNvSpPr txBox="1"/>
          <p:nvPr/>
        </p:nvSpPr>
        <p:spPr>
          <a:xfrm>
            <a:off x="338382" y="1505547"/>
            <a:ext cx="250342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b="1" dirty="0" smtClean="0">
                <a:solidFill>
                  <a:srgbClr val="3D89BC"/>
                </a:solidFill>
              </a:rPr>
              <a:t>1</a:t>
            </a:r>
            <a:r>
              <a:rPr lang="zh-CN" altLang="en-US" b="1" dirty="0">
                <a:solidFill>
                  <a:srgbClr val="3D89BC"/>
                </a:solidFill>
              </a:rPr>
              <a:t>、模型和决策</a:t>
            </a:r>
            <a:r>
              <a:rPr lang="zh-CN" altLang="en-US" b="1" dirty="0" smtClean="0">
                <a:solidFill>
                  <a:srgbClr val="3D89BC"/>
                </a:solidFill>
              </a:rPr>
              <a:t>支持</a:t>
            </a:r>
            <a:endParaRPr lang="zh-CN" altLang="en-US" b="1" dirty="0">
              <a:solidFill>
                <a:srgbClr val="3D89BC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27194" y="1884008"/>
            <a:ext cx="259032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/>
              <a:t>回归模型在许多应用领域中扮演着重要角色，典型的回归模型构建过程中输入变量的特征子集选取受到限制，其他局限还存在于局部结构、转换以及变量间交互的识别。</a:t>
            </a:r>
            <a:endParaRPr lang="zh-CN" altLang="en-US" sz="1600" dirty="0"/>
          </a:p>
        </p:txBody>
      </p:sp>
      <p:pic>
        <p:nvPicPr>
          <p:cNvPr id="9218" name="图片 16" descr="说明: C:\Users\Administrator\AppData\Roaming\Tencent\Users\791388489\QQ\WinTemp\RichOle\L77Z%9VR$0$UPQ%G43PMH8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20" y="1521368"/>
            <a:ext cx="6042609" cy="4175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436850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4.4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可视化</a:t>
            </a:r>
            <a:r>
              <a:rPr lang="zh-CN" altLang="en-US" sz="2100" b="1" spc="225" dirty="0">
                <a:solidFill>
                  <a:prstClr val="white"/>
                </a:solidFill>
              </a:rPr>
              <a:t>分析方法的常用算法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pic>
        <p:nvPicPr>
          <p:cNvPr id="28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33" name="31 CuadroTexto"/>
          <p:cNvSpPr txBox="1"/>
          <p:nvPr/>
        </p:nvSpPr>
        <p:spPr>
          <a:xfrm>
            <a:off x="4729199" y="6267161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altLang="zh-CN" sz="1200" b="1" dirty="0">
                <a:solidFill>
                  <a:schemeClr val="bg1">
                    <a:lumMod val="50000"/>
                  </a:schemeClr>
                </a:solidFill>
              </a:rPr>
              <a:t>4</a:t>
            </a:r>
            <a:r>
              <a:rPr lang="en-US" altLang="es-HN" sz="1200" b="1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lang="en-US" altLang="es-HN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4" name="文本框 27"/>
          <p:cNvSpPr txBox="1"/>
          <p:nvPr/>
        </p:nvSpPr>
        <p:spPr>
          <a:xfrm>
            <a:off x="6630203" y="234392"/>
            <a:ext cx="248657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第四章 数据</a:t>
            </a:r>
            <a:r>
              <a:rPr lang="zh-CN" altLang="en-US" sz="1350" dirty="0">
                <a:solidFill>
                  <a:prstClr val="white"/>
                </a:solidFill>
              </a:rPr>
              <a:t>可视化的常用方法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49" name="文本框 40"/>
          <p:cNvSpPr txBox="1"/>
          <p:nvPr/>
        </p:nvSpPr>
        <p:spPr>
          <a:xfrm>
            <a:off x="399253" y="1013559"/>
            <a:ext cx="289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3D89BC"/>
                </a:solidFill>
              </a:rPr>
              <a:t>4.4.3 </a:t>
            </a:r>
            <a:r>
              <a:rPr lang="zh-CN" altLang="en-US" b="1" dirty="0" smtClean="0">
                <a:solidFill>
                  <a:srgbClr val="3D89BC"/>
                </a:solidFill>
              </a:rPr>
              <a:t>可视</a:t>
            </a:r>
            <a:r>
              <a:rPr lang="zh-CN" altLang="en-US" b="1" dirty="0">
                <a:solidFill>
                  <a:srgbClr val="3D89BC"/>
                </a:solidFill>
              </a:rPr>
              <a:t>分析的应用实例</a:t>
            </a:r>
            <a:endParaRPr lang="zh-CN" altLang="en-US" b="1" dirty="0">
              <a:solidFill>
                <a:srgbClr val="3D89BC"/>
              </a:solidFill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293525" y="1116735"/>
            <a:ext cx="127327" cy="1273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0" name="TextBox 22"/>
          <p:cNvSpPr txBox="1"/>
          <p:nvPr/>
        </p:nvSpPr>
        <p:spPr>
          <a:xfrm>
            <a:off x="338382" y="1505547"/>
            <a:ext cx="250342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b="1" dirty="0">
                <a:solidFill>
                  <a:srgbClr val="3D89BC"/>
                </a:solidFill>
              </a:rPr>
              <a:t>2</a:t>
            </a:r>
            <a:r>
              <a:rPr lang="zh-CN" altLang="en-US" b="1" dirty="0">
                <a:solidFill>
                  <a:srgbClr val="3D89BC"/>
                </a:solidFill>
              </a:rPr>
              <a:t>、图像和视频数据处理</a:t>
            </a:r>
            <a:endParaRPr lang="zh-CN" altLang="en-US" b="1" dirty="0">
              <a:solidFill>
                <a:srgbClr val="3D89BC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27194" y="1884008"/>
            <a:ext cx="83205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/>
              <a:t>图像和视频数据是继文本数据之后的又一大数据类型，可视分析学在这两种数据分析上同样能发挥优势。</a:t>
            </a:r>
            <a:endParaRPr lang="zh-CN" altLang="en-US" sz="1600" dirty="0"/>
          </a:p>
        </p:txBody>
      </p:sp>
      <p:pic>
        <p:nvPicPr>
          <p:cNvPr id="10242" name="图片 58" descr="说明: C:\Users\Administrator\AppData\Roaming\Tencent\Users\791388489\QQ\WinTemp\RichOle\[B6`IU5FEO$HLIHJGT9}M[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08" y="2635119"/>
            <a:ext cx="7661634" cy="3416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436850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4.4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可视化</a:t>
            </a:r>
            <a:r>
              <a:rPr lang="zh-CN" altLang="en-US" sz="2100" b="1" spc="225" dirty="0">
                <a:solidFill>
                  <a:prstClr val="white"/>
                </a:solidFill>
              </a:rPr>
              <a:t>分析方法的常用算法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pic>
        <p:nvPicPr>
          <p:cNvPr id="28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33" name="31 CuadroTexto"/>
          <p:cNvSpPr txBox="1"/>
          <p:nvPr/>
        </p:nvSpPr>
        <p:spPr>
          <a:xfrm>
            <a:off x="4729199" y="6267161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altLang="zh-CN" sz="1200" b="1" dirty="0">
                <a:solidFill>
                  <a:schemeClr val="bg1">
                    <a:lumMod val="50000"/>
                  </a:schemeClr>
                </a:solidFill>
              </a:rPr>
              <a:t>4</a:t>
            </a:r>
            <a:r>
              <a:rPr lang="en-US" altLang="es-HN" sz="1200" b="1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lang="en-US" altLang="es-HN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4" name="文本框 27"/>
          <p:cNvSpPr txBox="1"/>
          <p:nvPr/>
        </p:nvSpPr>
        <p:spPr>
          <a:xfrm>
            <a:off x="6630203" y="234392"/>
            <a:ext cx="248657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第四章 数据</a:t>
            </a:r>
            <a:r>
              <a:rPr lang="zh-CN" altLang="en-US" sz="1350" dirty="0">
                <a:solidFill>
                  <a:prstClr val="white"/>
                </a:solidFill>
              </a:rPr>
              <a:t>可视化的常用方法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49" name="文本框 40"/>
          <p:cNvSpPr txBox="1"/>
          <p:nvPr/>
        </p:nvSpPr>
        <p:spPr>
          <a:xfrm>
            <a:off x="399253" y="1013559"/>
            <a:ext cx="289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3D89BC"/>
                </a:solidFill>
              </a:rPr>
              <a:t>4.4.3 </a:t>
            </a:r>
            <a:r>
              <a:rPr lang="zh-CN" altLang="en-US" b="1" dirty="0" smtClean="0">
                <a:solidFill>
                  <a:srgbClr val="3D89BC"/>
                </a:solidFill>
              </a:rPr>
              <a:t>可视</a:t>
            </a:r>
            <a:r>
              <a:rPr lang="zh-CN" altLang="en-US" b="1" dirty="0">
                <a:solidFill>
                  <a:srgbClr val="3D89BC"/>
                </a:solidFill>
              </a:rPr>
              <a:t>分析的应用实例</a:t>
            </a:r>
            <a:endParaRPr lang="zh-CN" altLang="en-US" b="1" dirty="0">
              <a:solidFill>
                <a:srgbClr val="3D89BC"/>
              </a:solidFill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293525" y="1116735"/>
            <a:ext cx="127327" cy="1273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0" name="TextBox 22"/>
          <p:cNvSpPr txBox="1"/>
          <p:nvPr/>
        </p:nvSpPr>
        <p:spPr>
          <a:xfrm>
            <a:off x="338382" y="1505547"/>
            <a:ext cx="250342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b="1" dirty="0" smtClean="0">
                <a:solidFill>
                  <a:srgbClr val="3D89BC"/>
                </a:solidFill>
              </a:rPr>
              <a:t>3</a:t>
            </a:r>
            <a:r>
              <a:rPr lang="zh-CN" altLang="en-US" b="1" dirty="0">
                <a:solidFill>
                  <a:srgbClr val="3D89BC"/>
                </a:solidFill>
              </a:rPr>
              <a:t>、社会媒体</a:t>
            </a:r>
            <a:r>
              <a:rPr lang="zh-CN" altLang="en-US" b="1" dirty="0" smtClean="0">
                <a:solidFill>
                  <a:srgbClr val="3D89BC"/>
                </a:solidFill>
              </a:rPr>
              <a:t>数据分析</a:t>
            </a:r>
            <a:endParaRPr lang="zh-CN" altLang="en-US" b="1" dirty="0">
              <a:solidFill>
                <a:srgbClr val="3D89BC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27194" y="1884008"/>
            <a:ext cx="18283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/>
              <a:t>可视分析学还被用</a:t>
            </a:r>
            <a:r>
              <a:rPr lang="zh-CN" altLang="en-US" sz="1600" dirty="0" smtClean="0"/>
              <a:t>至</a:t>
            </a:r>
            <a:r>
              <a:rPr lang="zh-CN" altLang="zh-CN" sz="1600" dirty="0"/>
              <a:t>社会媒体</a:t>
            </a:r>
            <a:r>
              <a:rPr lang="zh-CN" altLang="zh-CN" sz="1600" dirty="0" smtClean="0"/>
              <a:t>数据分析</a:t>
            </a:r>
            <a:r>
              <a:rPr lang="zh-CN" altLang="en-US" sz="1600" dirty="0" smtClean="0"/>
              <a:t>、社会</a:t>
            </a:r>
            <a:r>
              <a:rPr lang="zh-CN" altLang="en-US" sz="1600" dirty="0"/>
              <a:t>网络分析、文档重建系统和人类地形分析等领域。</a:t>
            </a:r>
            <a:endParaRPr lang="zh-CN" altLang="en-US" sz="1600" dirty="0"/>
          </a:p>
        </p:txBody>
      </p:sp>
      <p:pic>
        <p:nvPicPr>
          <p:cNvPr id="11266" name="图片 59" descr="说明: C:\Users\Administrator\AppData\Roaming\Tencent\Users\791388489\QQ\WinTemp\RichOle\_AIX3B9UKJ)KFU1`C{`C2L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818" y="1680479"/>
            <a:ext cx="6249837" cy="4392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436850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4.4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可视化</a:t>
            </a:r>
            <a:r>
              <a:rPr lang="zh-CN" altLang="en-US" sz="2100" b="1" spc="225" dirty="0">
                <a:solidFill>
                  <a:prstClr val="white"/>
                </a:solidFill>
              </a:rPr>
              <a:t>分析方法的常用算法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pic>
        <p:nvPicPr>
          <p:cNvPr id="28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33" name="31 CuadroTexto"/>
          <p:cNvSpPr txBox="1"/>
          <p:nvPr/>
        </p:nvSpPr>
        <p:spPr>
          <a:xfrm>
            <a:off x="4729199" y="6267161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altLang="zh-CN" sz="1200" b="1" dirty="0">
                <a:solidFill>
                  <a:schemeClr val="bg1">
                    <a:lumMod val="50000"/>
                  </a:schemeClr>
                </a:solidFill>
              </a:rPr>
              <a:t>4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4" name="文本框 27"/>
          <p:cNvSpPr txBox="1"/>
          <p:nvPr/>
        </p:nvSpPr>
        <p:spPr>
          <a:xfrm>
            <a:off x="6630203" y="234392"/>
            <a:ext cx="248657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第四章 数据</a:t>
            </a:r>
            <a:r>
              <a:rPr lang="zh-CN" altLang="en-US" sz="1350" dirty="0">
                <a:solidFill>
                  <a:prstClr val="white"/>
                </a:solidFill>
              </a:rPr>
              <a:t>可视化的常用方法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49" name="文本框 40"/>
          <p:cNvSpPr txBox="1"/>
          <p:nvPr/>
        </p:nvSpPr>
        <p:spPr>
          <a:xfrm>
            <a:off x="399253" y="1013559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3D89BC"/>
                </a:solidFill>
              </a:rPr>
              <a:t>4.4.4 </a:t>
            </a:r>
            <a:r>
              <a:rPr lang="zh-CN" altLang="en-US" b="1" dirty="0" smtClean="0">
                <a:solidFill>
                  <a:srgbClr val="3D89BC"/>
                </a:solidFill>
              </a:rPr>
              <a:t>主成分分析</a:t>
            </a:r>
            <a:endParaRPr lang="zh-CN" altLang="en-US" b="1" dirty="0">
              <a:solidFill>
                <a:srgbClr val="3D89BC"/>
              </a:solidFill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293525" y="1116735"/>
            <a:ext cx="127327" cy="1273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6" name="矩形 25"/>
          <p:cNvSpPr/>
          <p:nvPr/>
        </p:nvSpPr>
        <p:spPr>
          <a:xfrm>
            <a:off x="381961" y="1429125"/>
            <a:ext cx="8327826" cy="1156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/>
              <a:t>主成分分析（</a:t>
            </a:r>
            <a:r>
              <a:rPr lang="en-US" altLang="zh-CN" sz="1600" dirty="0"/>
              <a:t>Principal Component </a:t>
            </a:r>
            <a:r>
              <a:rPr lang="en-US" altLang="zh-CN" sz="1600" dirty="0" err="1"/>
              <a:t>Analysis,PCA</a:t>
            </a:r>
            <a:r>
              <a:rPr lang="en-US" altLang="zh-CN" sz="1600" dirty="0"/>
              <a:t>)</a:t>
            </a:r>
            <a:r>
              <a:rPr lang="zh-CN" altLang="en-US" sz="1600" dirty="0"/>
              <a:t>法是一种利用线性映射来进行数据降维的方法，同时去除数据的相关性，以最大限度保持原始数据的方差信息，从而进行有效的特征提取。</a:t>
            </a:r>
            <a:endParaRPr lang="zh-CN" altLang="en-US" sz="1600" dirty="0"/>
          </a:p>
        </p:txBody>
      </p:sp>
      <p:sp>
        <p:nvSpPr>
          <p:cNvPr id="20" name="文本框 40"/>
          <p:cNvSpPr txBox="1"/>
          <p:nvPr/>
        </p:nvSpPr>
        <p:spPr>
          <a:xfrm>
            <a:off x="438144" y="2632161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3D89BC"/>
                </a:solidFill>
              </a:rPr>
              <a:t>4.4.5 </a:t>
            </a:r>
            <a:r>
              <a:rPr lang="zh-CN" altLang="en-US" b="1" dirty="0" smtClean="0">
                <a:solidFill>
                  <a:srgbClr val="3D89BC"/>
                </a:solidFill>
              </a:rPr>
              <a:t>聚类分析</a:t>
            </a:r>
            <a:endParaRPr lang="zh-CN" altLang="en-US" b="1" dirty="0">
              <a:solidFill>
                <a:srgbClr val="3D89BC"/>
              </a:solidFill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332416" y="2735337"/>
            <a:ext cx="127327" cy="1273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2" name="矩形 21"/>
          <p:cNvSpPr/>
          <p:nvPr/>
        </p:nvSpPr>
        <p:spPr>
          <a:xfrm>
            <a:off x="420852" y="3047727"/>
            <a:ext cx="832782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/>
              <a:t>（</a:t>
            </a:r>
            <a:r>
              <a:rPr lang="en-US" altLang="zh-CN" sz="1600" dirty="0"/>
              <a:t>1</a:t>
            </a:r>
            <a:r>
              <a:rPr lang="zh-CN" altLang="en-US" sz="1600" dirty="0"/>
              <a:t>）系统聚类法</a:t>
            </a:r>
            <a:endParaRPr lang="zh-CN" altLang="en-US" sz="1600" dirty="0"/>
          </a:p>
          <a:p>
            <a:pPr>
              <a:lnSpc>
                <a:spcPct val="150000"/>
              </a:lnSpc>
            </a:pPr>
            <a:r>
              <a:rPr lang="zh-CN" altLang="en-US" sz="1600" dirty="0" smtClean="0"/>
              <a:t>将</a:t>
            </a:r>
            <a:r>
              <a:rPr lang="zh-CN" altLang="en-US" sz="1600" dirty="0"/>
              <a:t>变量由多变少的一种方法，先将距离最小的变量归为一类，再将它们合并，合并后将新类计算相互间的距离，再将距离最小的新类合并，直到所有变量归为一类为止。距离的定义有：最短距离法、最长距离法、中心法、类平均法、中间距离法、离差平法和法等</a:t>
            </a:r>
            <a:r>
              <a:rPr lang="zh-CN" altLang="en-US" sz="1600" dirty="0" smtClean="0"/>
              <a:t>。</a:t>
            </a:r>
            <a:endParaRPr lang="en-US" altLang="zh-CN" sz="1600" dirty="0" smtClean="0"/>
          </a:p>
          <a:p>
            <a:pPr>
              <a:lnSpc>
                <a:spcPct val="150000"/>
              </a:lnSpc>
            </a:pPr>
            <a:r>
              <a:rPr lang="zh-CN" altLang="en-US" sz="1600" dirty="0"/>
              <a:t>（</a:t>
            </a:r>
            <a:r>
              <a:rPr lang="en-US" altLang="zh-CN" sz="1600" dirty="0"/>
              <a:t>2</a:t>
            </a:r>
            <a:r>
              <a:rPr lang="zh-CN" altLang="en-US" sz="1600" dirty="0"/>
              <a:t>）动态聚类法</a:t>
            </a:r>
            <a:endParaRPr lang="zh-CN" altLang="en-US" sz="1600" dirty="0"/>
          </a:p>
          <a:p>
            <a:pPr>
              <a:lnSpc>
                <a:spcPct val="150000"/>
              </a:lnSpc>
            </a:pPr>
            <a:r>
              <a:rPr lang="zh-CN" altLang="en-US" sz="1600" dirty="0" smtClean="0"/>
              <a:t>能较好地解决系统聚类当样本数量大时计算量大的问题。动态聚类先设定好数值</a:t>
            </a:r>
            <a:r>
              <a:rPr lang="en-US" altLang="zh-CN" sz="1600" dirty="0" smtClean="0"/>
              <a:t>K</a:t>
            </a:r>
            <a:r>
              <a:rPr lang="zh-CN" altLang="en-US" sz="1600" dirty="0" smtClean="0"/>
              <a:t>，然后将所有样本分成</a:t>
            </a:r>
            <a:r>
              <a:rPr lang="en-US" altLang="zh-CN" sz="1600" dirty="0" smtClean="0"/>
              <a:t>K</a:t>
            </a:r>
            <a:r>
              <a:rPr lang="zh-CN" altLang="en-US" sz="1600" dirty="0" smtClean="0"/>
              <a:t>类作为聚核，再计算每个样本到聚核的距离，与聚核距离最小的样本归为一类，这样样本被分为</a:t>
            </a:r>
            <a:r>
              <a:rPr lang="en-US" altLang="zh-CN" sz="1600" dirty="0" smtClean="0"/>
              <a:t>K</a:t>
            </a:r>
            <a:r>
              <a:rPr lang="zh-CN" altLang="en-US" sz="1600" dirty="0"/>
              <a:t>类；然后依次继续进行分类</a:t>
            </a:r>
            <a:r>
              <a:rPr lang="zh-CN" altLang="en-US" sz="1600" dirty="0" smtClean="0"/>
              <a:t>，</a:t>
            </a:r>
            <a:r>
              <a:rPr lang="zh-CN" altLang="en-US" sz="1600" dirty="0"/>
              <a:t>并</a:t>
            </a:r>
            <a:r>
              <a:rPr lang="zh-CN" altLang="en-US" sz="1600" dirty="0" smtClean="0"/>
              <a:t>按</a:t>
            </a:r>
            <a:r>
              <a:rPr lang="zh-CN" altLang="en-US" sz="1600" dirty="0"/>
              <a:t>一定的标准停止分类。</a:t>
            </a:r>
            <a:endParaRPr lang="zh-CN" altLang="en-US" sz="1600" dirty="0"/>
          </a:p>
        </p:txBody>
      </p:sp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436850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4.4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可视化</a:t>
            </a:r>
            <a:r>
              <a:rPr lang="zh-CN" altLang="en-US" sz="2100" b="1" spc="225" dirty="0">
                <a:solidFill>
                  <a:prstClr val="white"/>
                </a:solidFill>
              </a:rPr>
              <a:t>分析方法的常用算法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pic>
        <p:nvPicPr>
          <p:cNvPr id="28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33" name="31 CuadroTexto"/>
          <p:cNvSpPr txBox="1"/>
          <p:nvPr/>
        </p:nvSpPr>
        <p:spPr>
          <a:xfrm>
            <a:off x="4729199" y="6267161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altLang="zh-CN" sz="1200" b="1" dirty="0">
                <a:solidFill>
                  <a:schemeClr val="bg1">
                    <a:lumMod val="50000"/>
                  </a:schemeClr>
                </a:solidFill>
              </a:rPr>
              <a:t>4</a:t>
            </a:r>
            <a:r>
              <a:rPr lang="en-US" altLang="es-HN" sz="1200" b="1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lang="en-US" altLang="es-HN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4" name="文本框 27"/>
          <p:cNvSpPr txBox="1"/>
          <p:nvPr/>
        </p:nvSpPr>
        <p:spPr>
          <a:xfrm>
            <a:off x="6630203" y="234392"/>
            <a:ext cx="248657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第四章 数据</a:t>
            </a:r>
            <a:r>
              <a:rPr lang="zh-CN" altLang="en-US" sz="1350" dirty="0">
                <a:solidFill>
                  <a:prstClr val="white"/>
                </a:solidFill>
              </a:rPr>
              <a:t>可视化的常用方法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49" name="文本框 40"/>
          <p:cNvSpPr txBox="1"/>
          <p:nvPr/>
        </p:nvSpPr>
        <p:spPr>
          <a:xfrm>
            <a:off x="399253" y="1013559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3D89BC"/>
                </a:solidFill>
              </a:rPr>
              <a:t>4.4.6 </a:t>
            </a:r>
            <a:r>
              <a:rPr lang="zh-CN" altLang="en-US" b="1" dirty="0" smtClean="0">
                <a:solidFill>
                  <a:srgbClr val="3D89BC"/>
                </a:solidFill>
              </a:rPr>
              <a:t>因子分析</a:t>
            </a:r>
            <a:endParaRPr lang="zh-CN" altLang="en-US" b="1" dirty="0">
              <a:solidFill>
                <a:srgbClr val="3D89BC"/>
              </a:solidFill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293525" y="1116735"/>
            <a:ext cx="127327" cy="1273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6" name="矩形 25"/>
          <p:cNvSpPr/>
          <p:nvPr/>
        </p:nvSpPr>
        <p:spPr>
          <a:xfrm>
            <a:off x="381961" y="1429125"/>
            <a:ext cx="83278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/>
              <a:t>因子分析是从假定的因子模型出发，把复杂数据视为由公共因子、误差和特殊因子构成</a:t>
            </a:r>
            <a:r>
              <a:rPr lang="zh-CN" altLang="en-US" sz="1600" dirty="0" smtClean="0"/>
              <a:t>。使用</a:t>
            </a:r>
            <a:r>
              <a:rPr lang="zh-CN" altLang="en-US" sz="1600" dirty="0"/>
              <a:t>了主成分分析的方法但其关于特征值的计算是以相关矩阵作为出发，把每个变量置于同一度量，使特征值相对均匀，并将主成分转换成因子，还把特征向量正规化使之长度为</a:t>
            </a:r>
            <a:r>
              <a:rPr lang="en-US" altLang="zh-CN" sz="1600" dirty="0"/>
              <a:t>1</a:t>
            </a:r>
            <a:r>
              <a:rPr lang="zh-CN" altLang="en-US" sz="1600" dirty="0" smtClean="0"/>
              <a:t>。</a:t>
            </a:r>
            <a:endParaRPr lang="zh-CN" altLang="en-US" sz="1600" dirty="0"/>
          </a:p>
        </p:txBody>
      </p:sp>
      <p:sp>
        <p:nvSpPr>
          <p:cNvPr id="20" name="文本框 40"/>
          <p:cNvSpPr txBox="1"/>
          <p:nvPr/>
        </p:nvSpPr>
        <p:spPr>
          <a:xfrm>
            <a:off x="438144" y="2632161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3D89BC"/>
                </a:solidFill>
              </a:rPr>
              <a:t>4.4.7 </a:t>
            </a:r>
            <a:r>
              <a:rPr lang="zh-CN" altLang="en-US" b="1" dirty="0" smtClean="0">
                <a:solidFill>
                  <a:srgbClr val="3D89BC"/>
                </a:solidFill>
              </a:rPr>
              <a:t>层次分析法</a:t>
            </a:r>
            <a:endParaRPr lang="zh-CN" altLang="en-US" b="1" dirty="0">
              <a:solidFill>
                <a:srgbClr val="3D89BC"/>
              </a:solidFill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332416" y="2735337"/>
            <a:ext cx="127327" cy="1273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2" name="矩形 21"/>
          <p:cNvSpPr/>
          <p:nvPr/>
        </p:nvSpPr>
        <p:spPr>
          <a:xfrm>
            <a:off x="420852" y="3047727"/>
            <a:ext cx="832782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/>
              <a:t>层次分析法能对大量的非定量的模糊数据进行处理，如良好、优秀、一般等，层次分析法用定量的方法去描述这些数据，将定性和定量相结合，分层次分析，用数学的方法确定每一层中所有元素的重要性的权值，最后分析排序结果，解决问题。层次分析的步骤为：</a:t>
            </a:r>
            <a:endParaRPr lang="zh-CN" altLang="en-US" sz="1600" dirty="0"/>
          </a:p>
          <a:p>
            <a:pPr>
              <a:lnSpc>
                <a:spcPct val="150000"/>
              </a:lnSpc>
            </a:pPr>
            <a:r>
              <a:rPr lang="zh-CN" altLang="en-US" sz="1600" dirty="0"/>
              <a:t>（</a:t>
            </a:r>
            <a:r>
              <a:rPr lang="en-US" altLang="zh-CN" sz="1600" dirty="0"/>
              <a:t>1</a:t>
            </a:r>
            <a:r>
              <a:rPr lang="zh-CN" altLang="en-US" sz="1600" dirty="0"/>
              <a:t>）构造判断矩阵</a:t>
            </a:r>
            <a:endParaRPr lang="zh-CN" altLang="en-US" sz="1600" dirty="0"/>
          </a:p>
          <a:p>
            <a:pPr>
              <a:lnSpc>
                <a:spcPct val="150000"/>
              </a:lnSpc>
            </a:pPr>
            <a:r>
              <a:rPr lang="zh-CN" altLang="en-US" sz="1600" dirty="0"/>
              <a:t>（</a:t>
            </a:r>
            <a:r>
              <a:rPr lang="en-US" altLang="zh-CN" sz="1600" dirty="0"/>
              <a:t>2</a:t>
            </a:r>
            <a:r>
              <a:rPr lang="zh-CN" altLang="en-US" sz="1600" dirty="0"/>
              <a:t>）计算层次单排序</a:t>
            </a:r>
            <a:endParaRPr lang="zh-CN" altLang="en-US" sz="1600" dirty="0"/>
          </a:p>
          <a:p>
            <a:pPr>
              <a:lnSpc>
                <a:spcPct val="150000"/>
              </a:lnSpc>
            </a:pPr>
            <a:r>
              <a:rPr lang="zh-CN" altLang="en-US" sz="1600" dirty="0"/>
              <a:t>（</a:t>
            </a:r>
            <a:r>
              <a:rPr lang="en-US" altLang="zh-CN" sz="1600" dirty="0"/>
              <a:t>3</a:t>
            </a:r>
            <a:r>
              <a:rPr lang="zh-CN" altLang="en-US" sz="1600" dirty="0"/>
              <a:t>）计算各层元素的组合权重</a:t>
            </a:r>
            <a:endParaRPr lang="zh-CN" altLang="en-US" sz="1600" dirty="0"/>
          </a:p>
          <a:p>
            <a:pPr>
              <a:lnSpc>
                <a:spcPct val="150000"/>
              </a:lnSpc>
            </a:pPr>
            <a:r>
              <a:rPr lang="zh-CN" altLang="en-US" sz="1600" dirty="0"/>
              <a:t>（</a:t>
            </a:r>
            <a:r>
              <a:rPr lang="en-US" altLang="zh-CN" sz="1600" dirty="0"/>
              <a:t>4</a:t>
            </a:r>
            <a:r>
              <a:rPr lang="zh-CN" altLang="en-US" sz="1600" dirty="0"/>
              <a:t>）一致性</a:t>
            </a:r>
            <a:r>
              <a:rPr lang="zh-CN" altLang="en-US" sz="1600" dirty="0" smtClean="0"/>
              <a:t>检验</a:t>
            </a:r>
            <a:endParaRPr lang="zh-CN" altLang="en-US" sz="1600" dirty="0"/>
          </a:p>
        </p:txBody>
      </p:sp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组合 72"/>
          <p:cNvGrpSpPr/>
          <p:nvPr/>
        </p:nvGrpSpPr>
        <p:grpSpPr>
          <a:xfrm>
            <a:off x="690257" y="966177"/>
            <a:ext cx="7832784" cy="781050"/>
            <a:chOff x="2788580" y="1152524"/>
            <a:chExt cx="3730770" cy="781050"/>
          </a:xfrm>
        </p:grpSpPr>
        <p:grpSp>
          <p:nvGrpSpPr>
            <p:cNvPr id="6" name="组合 5"/>
            <p:cNvGrpSpPr/>
            <p:nvPr/>
          </p:nvGrpSpPr>
          <p:grpSpPr>
            <a:xfrm>
              <a:off x="2788580" y="1152524"/>
              <a:ext cx="3730770" cy="781050"/>
              <a:chOff x="3725790" y="847725"/>
              <a:chExt cx="3730770" cy="78105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3725790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2" name="任意多边形 11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直角三角形 12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 flipH="1">
                <a:off x="6829425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0" name="任意多边形 9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直角三角形 10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9" name="矩形 8"/>
              <p:cNvSpPr/>
              <p:nvPr/>
            </p:nvSpPr>
            <p:spPr>
              <a:xfrm>
                <a:off x="4181475" y="847725"/>
                <a:ext cx="2819400" cy="609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4"/>
            <p:cNvSpPr txBox="1"/>
            <p:nvPr/>
          </p:nvSpPr>
          <p:spPr>
            <a:xfrm>
              <a:off x="3330827" y="1169836"/>
              <a:ext cx="24823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dirty="0" smtClean="0">
                  <a:solidFill>
                    <a:schemeClr val="accent4"/>
                  </a:solidFill>
                </a:rPr>
                <a:t>第四章　数据可视化的常用方法</a:t>
              </a:r>
              <a:endParaRPr lang="zh-CN" altLang="en-US" sz="2800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-7143" y="-9147"/>
            <a:ext cx="9158090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0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18775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30 CuadroTexto"/>
          <p:cNvSpPr txBox="1"/>
          <p:nvPr/>
        </p:nvSpPr>
        <p:spPr>
          <a:xfrm>
            <a:off x="4467225" y="6229887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34" name="31 CuadroTexto"/>
          <p:cNvSpPr txBox="1"/>
          <p:nvPr/>
        </p:nvSpPr>
        <p:spPr>
          <a:xfrm>
            <a:off x="4729199" y="6235357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schemeClr val="bg1">
                    <a:lumMod val="50000"/>
                  </a:schemeClr>
                </a:solidFill>
              </a:rPr>
              <a:t>4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lang="en-US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7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269575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269575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灯片编号占位符 5"/>
          <p:cNvSpPr txBox="1"/>
          <p:nvPr/>
        </p:nvSpPr>
        <p:spPr>
          <a:xfrm>
            <a:off x="2402285" y="619099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1754534" y="2462595"/>
            <a:ext cx="5721054" cy="3248955"/>
            <a:chOff x="1754534" y="2462595"/>
            <a:chExt cx="5721054" cy="3248955"/>
          </a:xfrm>
        </p:grpSpPr>
        <p:grpSp>
          <p:nvGrpSpPr>
            <p:cNvPr id="67" name="组合 66"/>
            <p:cNvGrpSpPr/>
            <p:nvPr/>
          </p:nvGrpSpPr>
          <p:grpSpPr>
            <a:xfrm>
              <a:off x="1754534" y="2462595"/>
              <a:ext cx="5693399" cy="415498"/>
              <a:chOff x="1807265" y="2462595"/>
              <a:chExt cx="5693399" cy="415498"/>
            </a:xfrm>
          </p:grpSpPr>
          <p:sp>
            <p:nvSpPr>
              <p:cNvPr id="47" name="圆角矩形 46"/>
              <p:cNvSpPr/>
              <p:nvPr/>
            </p:nvSpPr>
            <p:spPr>
              <a:xfrm>
                <a:off x="1807265" y="2478527"/>
                <a:ext cx="5693399" cy="394154"/>
              </a:xfrm>
              <a:prstGeom prst="roundRect">
                <a:avLst>
                  <a:gd name="adj" fmla="val 20658"/>
                </a:avLst>
              </a:prstGeom>
              <a:solidFill>
                <a:srgbClr val="E6E6E6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1883286" y="2462595"/>
                <a:ext cx="950901" cy="415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100" spc="225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4.1</a:t>
                </a:r>
                <a:r>
                  <a:rPr lang="zh-CN" altLang="en-US" sz="2100" spc="225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　</a:t>
                </a:r>
                <a:endParaRPr lang="zh-CN" altLang="en-US" sz="2100" spc="225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8" name="组合 67"/>
            <p:cNvGrpSpPr/>
            <p:nvPr/>
          </p:nvGrpSpPr>
          <p:grpSpPr>
            <a:xfrm>
              <a:off x="1754534" y="3012285"/>
              <a:ext cx="5693399" cy="426278"/>
              <a:chOff x="1807265" y="2935089"/>
              <a:chExt cx="5693399" cy="426278"/>
            </a:xfrm>
          </p:grpSpPr>
          <p:sp>
            <p:nvSpPr>
              <p:cNvPr id="49" name="圆角矩形 48"/>
              <p:cNvSpPr/>
              <p:nvPr/>
            </p:nvSpPr>
            <p:spPr>
              <a:xfrm>
                <a:off x="1807265" y="2935089"/>
                <a:ext cx="5693399" cy="394200"/>
              </a:xfrm>
              <a:prstGeom prst="roundRect">
                <a:avLst>
                  <a:gd name="adj" fmla="val 20658"/>
                </a:avLst>
              </a:prstGeom>
              <a:solidFill>
                <a:srgbClr val="E6E6E6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/>
              </a:p>
            </p:txBody>
          </p:sp>
          <p:sp>
            <p:nvSpPr>
              <p:cNvPr id="50" name="矩形 49"/>
              <p:cNvSpPr/>
              <p:nvPr/>
            </p:nvSpPr>
            <p:spPr>
              <a:xfrm>
                <a:off x="1881814" y="2945869"/>
                <a:ext cx="3554178" cy="415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100" spc="225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4.2  </a:t>
                </a:r>
                <a:r>
                  <a:rPr lang="zh-CN" altLang="en-US" sz="2100" spc="225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统计图表可视化方法</a:t>
                </a:r>
                <a:endPara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9" name="组合 68"/>
            <p:cNvGrpSpPr/>
            <p:nvPr/>
          </p:nvGrpSpPr>
          <p:grpSpPr>
            <a:xfrm>
              <a:off x="1754534" y="3572755"/>
              <a:ext cx="5693399" cy="426278"/>
              <a:chOff x="1807265" y="3400693"/>
              <a:chExt cx="5693399" cy="426278"/>
            </a:xfrm>
          </p:grpSpPr>
          <p:sp>
            <p:nvSpPr>
              <p:cNvPr id="51" name="圆角矩形 50"/>
              <p:cNvSpPr/>
              <p:nvPr/>
            </p:nvSpPr>
            <p:spPr>
              <a:xfrm>
                <a:off x="1807265" y="3400693"/>
                <a:ext cx="5693399" cy="394200"/>
              </a:xfrm>
              <a:prstGeom prst="roundRect">
                <a:avLst>
                  <a:gd name="adj" fmla="val 20658"/>
                </a:avLst>
              </a:prstGeom>
              <a:solidFill>
                <a:srgbClr val="E6E6E6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/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1881814" y="3411473"/>
                <a:ext cx="2659702" cy="415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100" spc="225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4.3  </a:t>
                </a:r>
                <a:r>
                  <a:rPr lang="zh-CN" altLang="en-US" sz="2100" spc="225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图可视化方法</a:t>
                </a:r>
                <a:endPara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72" name="组合 71"/>
            <p:cNvGrpSpPr/>
            <p:nvPr/>
          </p:nvGrpSpPr>
          <p:grpSpPr>
            <a:xfrm>
              <a:off x="1764957" y="4132983"/>
              <a:ext cx="5693399" cy="416348"/>
              <a:chOff x="1777933" y="3664479"/>
              <a:chExt cx="5693399" cy="416348"/>
            </a:xfrm>
          </p:grpSpPr>
          <p:sp>
            <p:nvSpPr>
              <p:cNvPr id="65" name="圆角矩形 64"/>
              <p:cNvSpPr/>
              <p:nvPr/>
            </p:nvSpPr>
            <p:spPr>
              <a:xfrm>
                <a:off x="1777933" y="3664479"/>
                <a:ext cx="5693399" cy="394200"/>
              </a:xfrm>
              <a:prstGeom prst="roundRect">
                <a:avLst>
                  <a:gd name="adj" fmla="val 20658"/>
                </a:avLst>
              </a:prstGeom>
              <a:solidFill>
                <a:srgbClr val="E6E6E6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1842734" y="3665329"/>
                <a:ext cx="4448654" cy="415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100" spc="225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4.4  </a:t>
                </a:r>
                <a:r>
                  <a:rPr lang="zh-CN" altLang="en-US" sz="2100" spc="225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可视化分析方法的常用算法</a:t>
                </a:r>
                <a:endPara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" name="矩形 3"/>
            <p:cNvSpPr/>
            <p:nvPr/>
          </p:nvSpPr>
          <p:spPr>
            <a:xfrm>
              <a:off x="2584630" y="2472901"/>
              <a:ext cx="1377300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100" spc="225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视觉编码</a:t>
              </a:r>
              <a:endParaRPr lang="zh-CN" altLang="en-US" sz="2100" spc="22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3" name="组合 42"/>
            <p:cNvGrpSpPr/>
            <p:nvPr/>
          </p:nvGrpSpPr>
          <p:grpSpPr>
            <a:xfrm>
              <a:off x="1771766" y="4703170"/>
              <a:ext cx="5693399" cy="426278"/>
              <a:chOff x="1807265" y="3400693"/>
              <a:chExt cx="5693399" cy="426278"/>
            </a:xfrm>
          </p:grpSpPr>
          <p:sp>
            <p:nvSpPr>
              <p:cNvPr id="44" name="圆角矩形 43"/>
              <p:cNvSpPr/>
              <p:nvPr/>
            </p:nvSpPr>
            <p:spPr>
              <a:xfrm>
                <a:off x="1807265" y="3400693"/>
                <a:ext cx="5693399" cy="394200"/>
              </a:xfrm>
              <a:prstGeom prst="roundRect">
                <a:avLst>
                  <a:gd name="adj" fmla="val 20658"/>
                </a:avLst>
              </a:prstGeom>
              <a:solidFill>
                <a:srgbClr val="3D89BC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/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1881814" y="3411473"/>
                <a:ext cx="3256020" cy="415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100" spc="225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4.5  </a:t>
                </a:r>
                <a:r>
                  <a:rPr lang="zh-CN" altLang="en-US" sz="2100" spc="225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可视化方法的选择</a:t>
                </a:r>
                <a:endParaRPr lang="zh-CN" altLang="en-US" sz="2100" spc="2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1782189" y="5295202"/>
              <a:ext cx="5693399" cy="416348"/>
              <a:chOff x="1777933" y="3664479"/>
              <a:chExt cx="5693399" cy="416348"/>
            </a:xfrm>
          </p:grpSpPr>
          <p:sp>
            <p:nvSpPr>
              <p:cNvPr id="53" name="圆角矩形 52"/>
              <p:cNvSpPr/>
              <p:nvPr/>
            </p:nvSpPr>
            <p:spPr>
              <a:xfrm>
                <a:off x="1777933" y="3664479"/>
                <a:ext cx="5693399" cy="394200"/>
              </a:xfrm>
              <a:prstGeom prst="roundRect">
                <a:avLst>
                  <a:gd name="adj" fmla="val 20658"/>
                </a:avLst>
              </a:prstGeom>
              <a:solidFill>
                <a:srgbClr val="E6E6E6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54" name="矩形 53"/>
              <p:cNvSpPr/>
              <p:nvPr/>
            </p:nvSpPr>
            <p:spPr>
              <a:xfrm>
                <a:off x="1842734" y="3665329"/>
                <a:ext cx="780983" cy="415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100" spc="225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习题</a:t>
                </a:r>
                <a:endPara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35" name="矩形 34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317586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4.5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可视化方法的选择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pic>
        <p:nvPicPr>
          <p:cNvPr id="28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33" name="31 CuadroTexto"/>
          <p:cNvSpPr txBox="1"/>
          <p:nvPr/>
        </p:nvSpPr>
        <p:spPr>
          <a:xfrm>
            <a:off x="4729199" y="6267161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altLang="zh-CN" sz="1200" b="1" dirty="0">
                <a:solidFill>
                  <a:schemeClr val="bg1">
                    <a:lumMod val="50000"/>
                  </a:schemeClr>
                </a:solidFill>
              </a:rPr>
              <a:t>4</a:t>
            </a:r>
            <a:r>
              <a:rPr lang="en-US" altLang="es-HN" sz="1200" b="1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lang="en-US" altLang="es-HN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4" name="文本框 27"/>
          <p:cNvSpPr txBox="1"/>
          <p:nvPr/>
        </p:nvSpPr>
        <p:spPr>
          <a:xfrm>
            <a:off x="6630203" y="234392"/>
            <a:ext cx="248657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第四章 数据</a:t>
            </a:r>
            <a:r>
              <a:rPr lang="zh-CN" altLang="en-US" sz="1350" dirty="0">
                <a:solidFill>
                  <a:prstClr val="white"/>
                </a:solidFill>
              </a:rPr>
              <a:t>可视化的常用方法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98403" y="793882"/>
            <a:ext cx="83278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/>
              <a:t>为数据选择正确的图表和图的时候，除了要依据格式塔原则之外，还要参照可视化</a:t>
            </a:r>
            <a:r>
              <a:rPr lang="zh-CN" altLang="en-US" sz="1600" dirty="0" smtClean="0"/>
              <a:t>模型，</a:t>
            </a:r>
            <a:r>
              <a:rPr lang="zh-CN" altLang="en-US" sz="1600" dirty="0"/>
              <a:t>遵循各种方法的优势，优秀的可视化作品总是精挑细选方法之后，选择多种方法联合呈现数据。因此，在研究的初期阶段，更重要的是要从不同的角度观察</a:t>
            </a:r>
            <a:r>
              <a:rPr lang="zh-CN" altLang="en-US" sz="1600" dirty="0" smtClean="0"/>
              <a:t>数据。</a:t>
            </a:r>
            <a:endParaRPr lang="zh-CN" altLang="en-US" sz="1600" dirty="0"/>
          </a:p>
        </p:txBody>
      </p:sp>
      <p:pic>
        <p:nvPicPr>
          <p:cNvPr id="12292" name="对象 7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36" y="1994211"/>
            <a:ext cx="8113793" cy="3984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317586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4.5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可视化方法的选择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pic>
        <p:nvPicPr>
          <p:cNvPr id="28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33" name="31 CuadroTexto"/>
          <p:cNvSpPr txBox="1"/>
          <p:nvPr/>
        </p:nvSpPr>
        <p:spPr>
          <a:xfrm>
            <a:off x="4729199" y="6267161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altLang="zh-CN" sz="1200" b="1" dirty="0">
                <a:solidFill>
                  <a:schemeClr val="bg1">
                    <a:lumMod val="50000"/>
                  </a:schemeClr>
                </a:solidFill>
              </a:rPr>
              <a:t>4</a:t>
            </a:r>
            <a:r>
              <a:rPr lang="en-US" altLang="es-HN" sz="1200" b="1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lang="en-US" altLang="es-HN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4" name="文本框 27"/>
          <p:cNvSpPr txBox="1"/>
          <p:nvPr/>
        </p:nvSpPr>
        <p:spPr>
          <a:xfrm>
            <a:off x="6630203" y="234392"/>
            <a:ext cx="248657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第四章 数据</a:t>
            </a:r>
            <a:r>
              <a:rPr lang="zh-CN" altLang="en-US" sz="1350" dirty="0">
                <a:solidFill>
                  <a:prstClr val="white"/>
                </a:solidFill>
              </a:rPr>
              <a:t>可视化的常用方法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03312" y="2118902"/>
            <a:ext cx="8327826" cy="1526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/>
              <a:t>在可视化图表工具的表现形式方面，图表类型表现的更加多样化，丰富化。除了传统的饼图、柱状图、折线图等常见图形，还有气泡图、面积图、省份地图、词云、瀑布图、漏斗图等酷炫图表，甚至还有</a:t>
            </a:r>
            <a:r>
              <a:rPr lang="en-US" altLang="zh-CN" sz="1600" dirty="0"/>
              <a:t>GIS</a:t>
            </a:r>
            <a:r>
              <a:rPr lang="zh-CN" altLang="en-US" sz="1600" dirty="0"/>
              <a:t>地图。这些种类繁多的图形能满足不同的展示和分析需求</a:t>
            </a:r>
            <a:r>
              <a:rPr lang="zh-CN" altLang="en-US" sz="1600" dirty="0" smtClean="0"/>
              <a:t>。下图总结</a:t>
            </a:r>
            <a:r>
              <a:rPr lang="zh-CN" altLang="en-US" sz="1600" dirty="0"/>
              <a:t>了根据需求分析可采用的统计可视化方法</a:t>
            </a:r>
            <a:r>
              <a:rPr lang="zh-CN" altLang="en-US" sz="1600" dirty="0" smtClean="0"/>
              <a:t>。</a:t>
            </a:r>
            <a:endParaRPr lang="zh-CN" altLang="en-US" sz="1600" dirty="0"/>
          </a:p>
        </p:txBody>
      </p:sp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317586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4.4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可视化方法的选择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pic>
        <p:nvPicPr>
          <p:cNvPr id="28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33" name="31 CuadroTexto"/>
          <p:cNvSpPr txBox="1"/>
          <p:nvPr/>
        </p:nvSpPr>
        <p:spPr>
          <a:xfrm>
            <a:off x="4729199" y="6267161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altLang="zh-CN" sz="1200" b="1" dirty="0">
                <a:solidFill>
                  <a:schemeClr val="bg1">
                    <a:lumMod val="50000"/>
                  </a:schemeClr>
                </a:solidFill>
              </a:rPr>
              <a:t>4</a:t>
            </a:r>
            <a:r>
              <a:rPr lang="en-US" altLang="es-HN" sz="1200" b="1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lang="en-US" altLang="es-HN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4" name="文本框 27"/>
          <p:cNvSpPr txBox="1"/>
          <p:nvPr/>
        </p:nvSpPr>
        <p:spPr>
          <a:xfrm>
            <a:off x="6630203" y="234392"/>
            <a:ext cx="248657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第四章 数据</a:t>
            </a:r>
            <a:r>
              <a:rPr lang="zh-CN" altLang="en-US" sz="1350" dirty="0">
                <a:solidFill>
                  <a:prstClr val="white"/>
                </a:solidFill>
              </a:rPr>
              <a:t>可视化的常用方法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pic>
        <p:nvPicPr>
          <p:cNvPr id="13314" name="图片 7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" y="815975"/>
            <a:ext cx="7754620" cy="5307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187423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4.1</a:t>
            </a:r>
            <a:r>
              <a:rPr lang="zh-CN" altLang="en-US" sz="2100" b="1" spc="225" dirty="0">
                <a:solidFill>
                  <a:prstClr val="white"/>
                </a:solidFill>
              </a:rPr>
              <a:t>视觉编码</a:t>
            </a:r>
            <a:endParaRPr lang="zh-CN" altLang="en-US" sz="2100" b="1" spc="225" dirty="0">
              <a:solidFill>
                <a:prstClr val="white"/>
              </a:solidFill>
            </a:endParaRPr>
          </a:p>
          <a:p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630203" y="234392"/>
            <a:ext cx="248657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第四章 数据</a:t>
            </a:r>
            <a:r>
              <a:rPr lang="zh-CN" altLang="en-US" sz="1350" dirty="0">
                <a:solidFill>
                  <a:prstClr val="white"/>
                </a:solidFill>
              </a:rPr>
              <a:t>可视化的常用方法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52232" y="1319244"/>
            <a:ext cx="8191436" cy="1987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/>
              <a:t>选择可视化方法之前，需要掌握视觉感知（</a:t>
            </a:r>
            <a:r>
              <a:rPr lang="en-US" altLang="zh-CN" sz="1600" dirty="0"/>
              <a:t>Visual Perception</a:t>
            </a:r>
            <a:r>
              <a:rPr lang="zh-CN" altLang="en-US" sz="1600" dirty="0"/>
              <a:t>）和视觉</a:t>
            </a:r>
            <a:r>
              <a:rPr lang="zh-CN" altLang="en-US" sz="1600" dirty="0" smtClean="0"/>
              <a:t>认知</a:t>
            </a:r>
            <a:r>
              <a:rPr lang="zh-CN" altLang="zh-CN" sz="1600" dirty="0"/>
              <a:t>（</a:t>
            </a:r>
            <a:r>
              <a:rPr lang="en-US" altLang="zh-CN" sz="1600" dirty="0"/>
              <a:t>Visual Cognition</a:t>
            </a:r>
            <a:r>
              <a:rPr lang="zh-CN" altLang="zh-CN" sz="1600" dirty="0"/>
              <a:t>）</a:t>
            </a:r>
            <a:r>
              <a:rPr lang="zh-CN" altLang="en-US" sz="1600" dirty="0" smtClean="0"/>
              <a:t>的概念</a:t>
            </a:r>
            <a:r>
              <a:rPr lang="zh-CN" altLang="zh-CN" sz="1600" dirty="0" smtClean="0"/>
              <a:t>。视觉</a:t>
            </a:r>
            <a:r>
              <a:rPr lang="zh-CN" altLang="zh-CN" sz="1600" dirty="0"/>
              <a:t>感知是指客观事物通过人的视觉器官在人脑中形成的直接反映，人类只有通过“视觉感知”，才能达到“视觉认知”。通常而言，人类的视觉感知器官最灵敏，感知外在事物的效率和效果都优于其他感知器官。</a:t>
            </a:r>
            <a:endParaRPr lang="zh-CN" altLang="zh-CN" sz="1600" dirty="0"/>
          </a:p>
          <a:p>
            <a:pPr>
              <a:lnSpc>
                <a:spcPct val="150000"/>
              </a:lnSpc>
            </a:pPr>
            <a:endParaRPr lang="zh-CN" altLang="zh-CN" sz="1600" dirty="0"/>
          </a:p>
        </p:txBody>
      </p:sp>
      <p:pic>
        <p:nvPicPr>
          <p:cNvPr id="18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22" name="31 CuadroTexto"/>
          <p:cNvSpPr txBox="1"/>
          <p:nvPr/>
        </p:nvSpPr>
        <p:spPr>
          <a:xfrm>
            <a:off x="4729199" y="6267161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altLang="zh-CN" sz="1200" b="1" dirty="0">
                <a:solidFill>
                  <a:schemeClr val="bg1">
                    <a:lumMod val="50000"/>
                  </a:schemeClr>
                </a:solidFill>
              </a:rPr>
              <a:t>4</a:t>
            </a:r>
            <a:r>
              <a:rPr lang="en-US" altLang="es-HN" sz="1200" b="1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lang="en-US" altLang="es-HN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3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6" name="文本框 40"/>
          <p:cNvSpPr txBox="1"/>
          <p:nvPr/>
        </p:nvSpPr>
        <p:spPr>
          <a:xfrm>
            <a:off x="399253" y="843230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3D89BC"/>
                </a:solidFill>
              </a:rPr>
              <a:t>4.1.1 </a:t>
            </a:r>
            <a:r>
              <a:rPr lang="zh-CN" altLang="en-US" b="1" dirty="0" smtClean="0">
                <a:solidFill>
                  <a:srgbClr val="3D89BC"/>
                </a:solidFill>
              </a:rPr>
              <a:t>视觉感知</a:t>
            </a:r>
            <a:endParaRPr lang="zh-CN" altLang="en-US" b="1" dirty="0">
              <a:solidFill>
                <a:srgbClr val="3D89BC"/>
              </a:solidFill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293525" y="946406"/>
            <a:ext cx="127327" cy="1273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1026" name="Picture 2" descr="https://upload.wikimedia.org/wikipedia/commons/thumb/5/52/Playfair_TimeSeries-2.png/1280px-Playfair_TimeSeries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182" y="2937767"/>
            <a:ext cx="4403072" cy="309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gss1.bdstatic.com/-vo3dSag_xI4khGkpoWK1HF6hhy/baike/c0%3Dbaike80%2C5%2C5%2C80%2C26/sign=cc87444b79ec54e755e1124cd851f035/43a7d933c895d14340f32d5671f082025aaf073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49"/>
          <a:stretch>
            <a:fillRect/>
          </a:stretch>
        </p:blipFill>
        <p:spPr bwMode="auto">
          <a:xfrm>
            <a:off x="311425" y="3016232"/>
            <a:ext cx="4219300" cy="287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317586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4.5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可视化</a:t>
            </a:r>
            <a:r>
              <a:rPr lang="zh-CN" altLang="en-US" sz="2100" b="1" spc="225" dirty="0">
                <a:solidFill>
                  <a:prstClr val="white"/>
                </a:solidFill>
              </a:rPr>
              <a:t>方法的选择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pic>
        <p:nvPicPr>
          <p:cNvPr id="28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33" name="31 CuadroTexto"/>
          <p:cNvSpPr txBox="1"/>
          <p:nvPr/>
        </p:nvSpPr>
        <p:spPr>
          <a:xfrm>
            <a:off x="4729199" y="6267161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altLang="zh-CN" sz="1200" b="1" dirty="0">
                <a:solidFill>
                  <a:schemeClr val="bg1">
                    <a:lumMod val="50000"/>
                  </a:schemeClr>
                </a:solidFill>
              </a:rPr>
              <a:t>4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4" name="文本框 27"/>
          <p:cNvSpPr txBox="1"/>
          <p:nvPr/>
        </p:nvSpPr>
        <p:spPr>
          <a:xfrm>
            <a:off x="6630203" y="234392"/>
            <a:ext cx="248657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第四章 数据</a:t>
            </a:r>
            <a:r>
              <a:rPr lang="zh-CN" altLang="en-US" sz="1350" dirty="0">
                <a:solidFill>
                  <a:prstClr val="white"/>
                </a:solidFill>
              </a:rPr>
              <a:t>可视化的常用方法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49" name="文本框 40"/>
          <p:cNvSpPr txBox="1"/>
          <p:nvPr/>
        </p:nvSpPr>
        <p:spPr>
          <a:xfrm>
            <a:off x="399253" y="1013559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3D89BC"/>
                </a:solidFill>
              </a:rPr>
              <a:t>4.5.1 </a:t>
            </a:r>
            <a:r>
              <a:rPr lang="zh-CN" altLang="en-US" b="1" dirty="0" smtClean="0">
                <a:solidFill>
                  <a:srgbClr val="3D89BC"/>
                </a:solidFill>
              </a:rPr>
              <a:t>实时人流检测</a:t>
            </a:r>
            <a:endParaRPr lang="zh-CN" altLang="en-US" b="1" dirty="0">
              <a:solidFill>
                <a:srgbClr val="3D89BC"/>
              </a:solidFill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293525" y="1116735"/>
            <a:ext cx="127327" cy="1273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1" name="矩形 20"/>
          <p:cNvSpPr/>
          <p:nvPr/>
        </p:nvSpPr>
        <p:spPr>
          <a:xfrm>
            <a:off x="220294" y="1644826"/>
            <a:ext cx="256115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/>
              <a:t>如图展示上海市</a:t>
            </a:r>
            <a:r>
              <a:rPr lang="zh-CN" altLang="en-US" sz="1600" dirty="0"/>
              <a:t>区域内，通过热力图的方式来反映各商圈的人流信息，人数越多的地方越好。为了获得更具体的人流数据，我们还加入信息点，通过地图覆盖物实现。当鼠标悬浮到信息点的时候，会显示该商圈具体人流情况，我们使用了哪些数据，就显示出来。</a:t>
            </a:r>
            <a:endParaRPr lang="zh-CN" altLang="en-US" sz="16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95"/>
          <a:stretch>
            <a:fillRect/>
          </a:stretch>
        </p:blipFill>
        <p:spPr bwMode="auto">
          <a:xfrm>
            <a:off x="2948679" y="792112"/>
            <a:ext cx="6081009" cy="5201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317586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4.5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可视化</a:t>
            </a:r>
            <a:r>
              <a:rPr lang="zh-CN" altLang="en-US" sz="2100" b="1" spc="225" dirty="0">
                <a:solidFill>
                  <a:prstClr val="white"/>
                </a:solidFill>
              </a:rPr>
              <a:t>方法的选择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pic>
        <p:nvPicPr>
          <p:cNvPr id="28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33" name="31 CuadroTexto"/>
          <p:cNvSpPr txBox="1"/>
          <p:nvPr/>
        </p:nvSpPr>
        <p:spPr>
          <a:xfrm>
            <a:off x="4729199" y="6267161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altLang="zh-CN" sz="1200" b="1" dirty="0">
                <a:solidFill>
                  <a:schemeClr val="bg1">
                    <a:lumMod val="50000"/>
                  </a:schemeClr>
                </a:solidFill>
              </a:rPr>
              <a:t>4</a:t>
            </a:r>
            <a:r>
              <a:rPr lang="en-US" altLang="es-HN" sz="1200" b="1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lang="en-US" altLang="es-HN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4" name="文本框 27"/>
          <p:cNvSpPr txBox="1"/>
          <p:nvPr/>
        </p:nvSpPr>
        <p:spPr>
          <a:xfrm>
            <a:off x="6630203" y="234392"/>
            <a:ext cx="248657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第四章 数据</a:t>
            </a:r>
            <a:r>
              <a:rPr lang="zh-CN" altLang="en-US" sz="1350" dirty="0">
                <a:solidFill>
                  <a:prstClr val="white"/>
                </a:solidFill>
              </a:rPr>
              <a:t>可视化的常用方法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49" name="文本框 40"/>
          <p:cNvSpPr txBox="1"/>
          <p:nvPr/>
        </p:nvSpPr>
        <p:spPr>
          <a:xfrm>
            <a:off x="399253" y="1013559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3D89BC"/>
                </a:solidFill>
              </a:rPr>
              <a:t>4.5.2 </a:t>
            </a:r>
            <a:r>
              <a:rPr lang="zh-CN" altLang="en-US" b="1" dirty="0" smtClean="0">
                <a:solidFill>
                  <a:srgbClr val="3D89BC"/>
                </a:solidFill>
              </a:rPr>
              <a:t>百度地图开发</a:t>
            </a:r>
            <a:endParaRPr lang="zh-CN" altLang="en-US" b="1" dirty="0">
              <a:solidFill>
                <a:srgbClr val="3D89BC"/>
              </a:solidFill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293525" y="1116735"/>
            <a:ext cx="127327" cy="1273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1" name="矩形 20"/>
          <p:cNvSpPr/>
          <p:nvPr/>
        </p:nvSpPr>
        <p:spPr>
          <a:xfrm>
            <a:off x="220294" y="1644826"/>
            <a:ext cx="2561154" cy="3372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/>
              <a:t>百度地图是百度提供的一项网络地图搜索服务，覆盖了国内近</a:t>
            </a:r>
            <a:r>
              <a:rPr lang="en-US" altLang="zh-CN" sz="1600" dirty="0"/>
              <a:t>400</a:t>
            </a:r>
            <a:r>
              <a:rPr lang="zh-CN" altLang="en-US" sz="1600" dirty="0"/>
              <a:t>个城市、数千个区县。在百度地图里，用户可以查询街道、商场、楼盘的地理位置，也可以找到离您最近的所有餐馆、学校、银行、公园等等</a:t>
            </a:r>
            <a:r>
              <a:rPr lang="zh-CN" altLang="en-US" sz="1600" dirty="0" smtClean="0"/>
              <a:t>。</a:t>
            </a:r>
            <a:endParaRPr lang="zh-CN" altLang="en-US" sz="1600" dirty="0"/>
          </a:p>
        </p:txBody>
      </p:sp>
      <p:pic>
        <p:nvPicPr>
          <p:cNvPr id="15362" name="图片 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59" t="16135" r="1244"/>
          <a:stretch>
            <a:fillRect/>
          </a:stretch>
        </p:blipFill>
        <p:spPr bwMode="auto">
          <a:xfrm>
            <a:off x="2829496" y="879077"/>
            <a:ext cx="6054370" cy="506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317586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4.5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可视化</a:t>
            </a:r>
            <a:r>
              <a:rPr lang="zh-CN" altLang="en-US" sz="2100" b="1" spc="225" dirty="0">
                <a:solidFill>
                  <a:prstClr val="white"/>
                </a:solidFill>
              </a:rPr>
              <a:t>方法的选择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pic>
        <p:nvPicPr>
          <p:cNvPr id="28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33" name="31 CuadroTexto"/>
          <p:cNvSpPr txBox="1"/>
          <p:nvPr/>
        </p:nvSpPr>
        <p:spPr>
          <a:xfrm>
            <a:off x="4729199" y="6267161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altLang="zh-CN" sz="1200" b="1" dirty="0">
                <a:solidFill>
                  <a:schemeClr val="bg1">
                    <a:lumMod val="50000"/>
                  </a:schemeClr>
                </a:solidFill>
              </a:rPr>
              <a:t>4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4" name="文本框 27"/>
          <p:cNvSpPr txBox="1"/>
          <p:nvPr/>
        </p:nvSpPr>
        <p:spPr>
          <a:xfrm>
            <a:off x="6630203" y="234392"/>
            <a:ext cx="248657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第四章 数据</a:t>
            </a:r>
            <a:r>
              <a:rPr lang="zh-CN" altLang="en-US" sz="1350" dirty="0">
                <a:solidFill>
                  <a:prstClr val="white"/>
                </a:solidFill>
              </a:rPr>
              <a:t>可视化的常用方法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49" name="文本框 40"/>
          <p:cNvSpPr txBox="1"/>
          <p:nvPr/>
        </p:nvSpPr>
        <p:spPr>
          <a:xfrm>
            <a:off x="399253" y="1013559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3D89BC"/>
                </a:solidFill>
              </a:rPr>
              <a:t>4.5.3 </a:t>
            </a:r>
            <a:r>
              <a:rPr lang="zh-CN" altLang="en-US" b="1" dirty="0" smtClean="0">
                <a:solidFill>
                  <a:srgbClr val="3D89BC"/>
                </a:solidFill>
              </a:rPr>
              <a:t>城市人流走势</a:t>
            </a:r>
            <a:endParaRPr lang="zh-CN" altLang="en-US" b="1" dirty="0">
              <a:solidFill>
                <a:srgbClr val="3D89BC"/>
              </a:solidFill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293525" y="1116735"/>
            <a:ext cx="127327" cy="1273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1" name="矩形 20"/>
          <p:cNvSpPr/>
          <p:nvPr/>
        </p:nvSpPr>
        <p:spPr>
          <a:xfrm>
            <a:off x="220294" y="1644826"/>
            <a:ext cx="2561154" cy="4111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 err="1"/>
              <a:t>Echarts</a:t>
            </a:r>
            <a:r>
              <a:rPr lang="zh-CN" altLang="en-US" sz="1600" dirty="0"/>
              <a:t>是一个纯</a:t>
            </a:r>
            <a:r>
              <a:rPr lang="en-US" altLang="zh-CN" sz="1600" dirty="0"/>
              <a:t>JavaScript</a:t>
            </a:r>
            <a:r>
              <a:rPr lang="zh-CN" altLang="en-US" sz="1600" dirty="0"/>
              <a:t>的图标库，可以流畅的运行在</a:t>
            </a:r>
            <a:r>
              <a:rPr lang="en-US" altLang="zh-CN" sz="1600" dirty="0"/>
              <a:t>PC</a:t>
            </a:r>
            <a:r>
              <a:rPr lang="zh-CN" altLang="en-US" sz="1600" dirty="0"/>
              <a:t>和移动设备上，兼容当前绝大部分浏览器（</a:t>
            </a:r>
            <a:r>
              <a:rPr lang="en-US" altLang="zh-CN" sz="1600" dirty="0"/>
              <a:t>IE8/9/10/11</a:t>
            </a:r>
            <a:r>
              <a:rPr lang="zh-CN" altLang="en-US" sz="1600" dirty="0"/>
              <a:t>，</a:t>
            </a:r>
            <a:r>
              <a:rPr lang="en-US" altLang="zh-CN" sz="1600" dirty="0"/>
              <a:t>Chrome</a:t>
            </a:r>
            <a:r>
              <a:rPr lang="zh-CN" altLang="en-US" sz="1600" dirty="0"/>
              <a:t>，</a:t>
            </a:r>
            <a:r>
              <a:rPr lang="en-US" altLang="zh-CN" sz="1600" dirty="0"/>
              <a:t>Firefox</a:t>
            </a:r>
            <a:r>
              <a:rPr lang="zh-CN" altLang="en-US" sz="1600" dirty="0"/>
              <a:t>，</a:t>
            </a:r>
            <a:r>
              <a:rPr lang="en-US" altLang="zh-CN" sz="1600" dirty="0"/>
              <a:t>Safari</a:t>
            </a:r>
            <a:r>
              <a:rPr lang="zh-CN" altLang="en-US" sz="1600" dirty="0"/>
              <a:t>等），底层依赖轻量级的</a:t>
            </a:r>
            <a:r>
              <a:rPr lang="en-US" altLang="zh-CN" sz="1600" dirty="0"/>
              <a:t>Canvas</a:t>
            </a:r>
            <a:r>
              <a:rPr lang="zh-CN" altLang="en-US" sz="1600" dirty="0"/>
              <a:t>类库</a:t>
            </a:r>
            <a:r>
              <a:rPr lang="en-US" altLang="zh-CN" sz="1600" dirty="0" err="1"/>
              <a:t>ZRender</a:t>
            </a:r>
            <a:r>
              <a:rPr lang="zh-CN" altLang="en-US" sz="1600" dirty="0"/>
              <a:t>，提供直观、生动、可交互，可高度个性化定制的数据可视化图表。</a:t>
            </a:r>
            <a:endParaRPr lang="zh-CN" altLang="en-US" sz="1600" dirty="0"/>
          </a:p>
        </p:txBody>
      </p:sp>
      <p:pic>
        <p:nvPicPr>
          <p:cNvPr id="16386" name="图片 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567" y="852985"/>
            <a:ext cx="6253159" cy="5088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317586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4.5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可视化</a:t>
            </a:r>
            <a:r>
              <a:rPr lang="zh-CN" altLang="en-US" sz="2100" b="1" spc="225" dirty="0">
                <a:solidFill>
                  <a:prstClr val="white"/>
                </a:solidFill>
              </a:rPr>
              <a:t>方法的选择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pic>
        <p:nvPicPr>
          <p:cNvPr id="28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33" name="31 CuadroTexto"/>
          <p:cNvSpPr txBox="1"/>
          <p:nvPr/>
        </p:nvSpPr>
        <p:spPr>
          <a:xfrm>
            <a:off x="4729199" y="6267161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altLang="zh-CN" sz="1200" b="1" dirty="0">
                <a:solidFill>
                  <a:schemeClr val="bg1">
                    <a:lumMod val="50000"/>
                  </a:schemeClr>
                </a:solidFill>
              </a:rPr>
              <a:t>4</a:t>
            </a:r>
            <a:r>
              <a:rPr lang="en-US" altLang="es-HN" sz="1200" b="1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lang="en-US" altLang="es-HN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4" name="文本框 27"/>
          <p:cNvSpPr txBox="1"/>
          <p:nvPr/>
        </p:nvSpPr>
        <p:spPr>
          <a:xfrm>
            <a:off x="6630203" y="234392"/>
            <a:ext cx="248657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第四章 数据</a:t>
            </a:r>
            <a:r>
              <a:rPr lang="zh-CN" altLang="en-US" sz="1350" dirty="0">
                <a:solidFill>
                  <a:prstClr val="white"/>
                </a:solidFill>
              </a:rPr>
              <a:t>可视化的常用方法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49" name="文本框 40"/>
          <p:cNvSpPr txBox="1"/>
          <p:nvPr/>
        </p:nvSpPr>
        <p:spPr>
          <a:xfrm>
            <a:off x="399253" y="1013559"/>
            <a:ext cx="2959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3D89BC"/>
                </a:solidFill>
              </a:rPr>
              <a:t>4.5.4 </a:t>
            </a:r>
            <a:r>
              <a:rPr lang="zh-CN" altLang="en-US" b="1" dirty="0" smtClean="0">
                <a:solidFill>
                  <a:srgbClr val="3D89BC"/>
                </a:solidFill>
              </a:rPr>
              <a:t>全球</a:t>
            </a:r>
            <a:r>
              <a:rPr lang="zh-CN" altLang="en-US" b="1" dirty="0">
                <a:solidFill>
                  <a:srgbClr val="3D89BC"/>
                </a:solidFill>
              </a:rPr>
              <a:t>海底电缆可视化</a:t>
            </a:r>
            <a:endParaRPr lang="zh-CN" altLang="en-US" b="1" dirty="0">
              <a:solidFill>
                <a:srgbClr val="3D89BC"/>
              </a:solidFill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293525" y="1116735"/>
            <a:ext cx="127327" cy="1273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1" name="矩形 20"/>
          <p:cNvSpPr/>
          <p:nvPr/>
        </p:nvSpPr>
        <p:spPr>
          <a:xfrm>
            <a:off x="220294" y="1482474"/>
            <a:ext cx="89237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/>
              <a:t>如图是</a:t>
            </a:r>
            <a:r>
              <a:rPr lang="zh-CN" altLang="en-US" sz="1600" dirty="0"/>
              <a:t>一个基于地图的</a:t>
            </a:r>
            <a:r>
              <a:rPr lang="en-US" altLang="zh-CN" sz="1600" dirty="0"/>
              <a:t>2014</a:t>
            </a:r>
            <a:r>
              <a:rPr lang="zh-CN" altLang="en-US" sz="1600" dirty="0"/>
              <a:t>年全球海底电缆可视化展示，可以从这里查看到分布在世界各地的信息，数据是从维基百科和谷歌里获取，并采用</a:t>
            </a:r>
            <a:r>
              <a:rPr lang="en-US" altLang="zh-CN" sz="1600" dirty="0"/>
              <a:t>D3.js</a:t>
            </a:r>
            <a:r>
              <a:rPr lang="zh-CN" altLang="en-US" sz="1600" dirty="0"/>
              <a:t>库进行可视化展示。</a:t>
            </a:r>
            <a:endParaRPr lang="zh-CN" altLang="en-US" sz="16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94" y="2313471"/>
            <a:ext cx="8896487" cy="377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317586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4.5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可视化</a:t>
            </a:r>
            <a:r>
              <a:rPr lang="zh-CN" altLang="en-US" sz="2100" b="1" spc="225" dirty="0">
                <a:solidFill>
                  <a:prstClr val="white"/>
                </a:solidFill>
              </a:rPr>
              <a:t>方法的选择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pic>
        <p:nvPicPr>
          <p:cNvPr id="28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33" name="31 CuadroTexto"/>
          <p:cNvSpPr txBox="1"/>
          <p:nvPr/>
        </p:nvSpPr>
        <p:spPr>
          <a:xfrm>
            <a:off x="4729199" y="6267161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altLang="zh-CN" sz="1200" b="1" dirty="0">
                <a:solidFill>
                  <a:schemeClr val="bg1">
                    <a:lumMod val="50000"/>
                  </a:schemeClr>
                </a:solidFill>
              </a:rPr>
              <a:t>4</a:t>
            </a:r>
            <a:r>
              <a:rPr lang="en-US" altLang="es-HN" sz="1200" b="1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lang="en-US" altLang="es-HN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4" name="文本框 27"/>
          <p:cNvSpPr txBox="1"/>
          <p:nvPr/>
        </p:nvSpPr>
        <p:spPr>
          <a:xfrm>
            <a:off x="6630203" y="234392"/>
            <a:ext cx="248657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第四章 数据</a:t>
            </a:r>
            <a:r>
              <a:rPr lang="zh-CN" altLang="en-US" sz="1350" dirty="0">
                <a:solidFill>
                  <a:prstClr val="white"/>
                </a:solidFill>
              </a:rPr>
              <a:t>可视化的常用方法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49" name="文本框 40"/>
          <p:cNvSpPr txBox="1"/>
          <p:nvPr/>
        </p:nvSpPr>
        <p:spPr>
          <a:xfrm>
            <a:off x="399253" y="1013559"/>
            <a:ext cx="3849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3D89BC"/>
                </a:solidFill>
              </a:rPr>
              <a:t>4.5.5 </a:t>
            </a:r>
            <a:r>
              <a:rPr lang="en-US" altLang="zh-CN" b="1" dirty="0">
                <a:solidFill>
                  <a:srgbClr val="3D89BC"/>
                </a:solidFill>
              </a:rPr>
              <a:t>D3.js</a:t>
            </a:r>
            <a:r>
              <a:rPr lang="zh-CN" altLang="en-US" b="1" dirty="0">
                <a:solidFill>
                  <a:srgbClr val="3D89BC"/>
                </a:solidFill>
              </a:rPr>
              <a:t>和</a:t>
            </a:r>
            <a:r>
              <a:rPr lang="en-US" altLang="zh-CN" b="1" dirty="0" err="1">
                <a:solidFill>
                  <a:srgbClr val="3D89BC"/>
                </a:solidFill>
              </a:rPr>
              <a:t>Echarts</a:t>
            </a:r>
            <a:r>
              <a:rPr lang="zh-CN" altLang="en-US" b="1" dirty="0">
                <a:solidFill>
                  <a:srgbClr val="3D89BC"/>
                </a:solidFill>
              </a:rPr>
              <a:t>选择上的建议</a:t>
            </a:r>
            <a:endParaRPr lang="zh-CN" altLang="en-US" b="1" dirty="0">
              <a:solidFill>
                <a:srgbClr val="3D89BC"/>
              </a:solidFill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293525" y="1116735"/>
            <a:ext cx="127327" cy="1273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1" name="矩形 20"/>
          <p:cNvSpPr/>
          <p:nvPr/>
        </p:nvSpPr>
        <p:spPr>
          <a:xfrm>
            <a:off x="220294" y="1482474"/>
            <a:ext cx="8923705" cy="300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/>
              <a:t>在图表制作的</a:t>
            </a:r>
            <a:r>
              <a:rPr lang="en-US" altLang="zh-CN" sz="1600" dirty="0"/>
              <a:t>JavaScript</a:t>
            </a:r>
            <a:r>
              <a:rPr lang="zh-CN" altLang="en-US" sz="1600" dirty="0"/>
              <a:t>库中，有前面提到的</a:t>
            </a:r>
            <a:r>
              <a:rPr lang="en-US" altLang="zh-CN" sz="1600" dirty="0" err="1"/>
              <a:t>Echarts</a:t>
            </a:r>
            <a:r>
              <a:rPr lang="zh-CN" altLang="en-US" sz="1600" dirty="0"/>
              <a:t>，</a:t>
            </a:r>
            <a:r>
              <a:rPr lang="en-US" altLang="zh-CN" sz="1600" dirty="0"/>
              <a:t>d3.js</a:t>
            </a:r>
            <a:r>
              <a:rPr lang="zh-CN" altLang="en-US" sz="1600" dirty="0"/>
              <a:t>，这里在介绍一个</a:t>
            </a:r>
            <a:r>
              <a:rPr lang="en-US" altLang="zh-CN" sz="1600" dirty="0"/>
              <a:t>highcharts.js</a:t>
            </a:r>
            <a:r>
              <a:rPr lang="zh-CN" altLang="en-US" sz="1600" dirty="0"/>
              <a:t>，</a:t>
            </a:r>
            <a:r>
              <a:rPr lang="en-US" altLang="zh-CN" sz="1600" dirty="0" err="1"/>
              <a:t>Highcharts</a:t>
            </a:r>
            <a:r>
              <a:rPr lang="zh-CN" altLang="en-US" sz="1600" dirty="0"/>
              <a:t>和</a:t>
            </a:r>
            <a:r>
              <a:rPr lang="en-US" altLang="zh-CN" sz="1600" dirty="0" err="1"/>
              <a:t>echarts</a:t>
            </a:r>
            <a:r>
              <a:rPr lang="zh-CN" altLang="en-US" sz="1600" dirty="0"/>
              <a:t>是一类东西，但跟</a:t>
            </a:r>
            <a:r>
              <a:rPr lang="en-US" altLang="zh-CN" sz="1600" dirty="0"/>
              <a:t>d3.js</a:t>
            </a:r>
            <a:r>
              <a:rPr lang="zh-CN" altLang="en-US" sz="1600" dirty="0"/>
              <a:t>维度不同。假如前面两个能解决你的需求，那么就可以先不考虑</a:t>
            </a:r>
            <a:r>
              <a:rPr lang="en-US" altLang="zh-CN" sz="1600" dirty="0"/>
              <a:t>d3</a:t>
            </a:r>
            <a:r>
              <a:rPr lang="zh-CN" altLang="en-US" sz="1600" dirty="0"/>
              <a:t>。英语好选</a:t>
            </a:r>
            <a:r>
              <a:rPr lang="en-US" altLang="zh-CN" sz="1600" dirty="0" err="1"/>
              <a:t>highcharts</a:t>
            </a:r>
            <a:r>
              <a:rPr lang="zh-CN" altLang="en-US" sz="1600" dirty="0"/>
              <a:t>，英语不好选</a:t>
            </a:r>
            <a:r>
              <a:rPr lang="en-US" altLang="zh-CN" sz="1600" dirty="0" err="1"/>
              <a:t>echarts</a:t>
            </a:r>
            <a:r>
              <a:rPr lang="zh-CN" altLang="en-US" sz="1600" dirty="0"/>
              <a:t>。当然最好要先评估一下它们对浏览器的兼容性，免得写完了发现用户那运行不了。</a:t>
            </a:r>
            <a:r>
              <a:rPr lang="en-US" altLang="zh-CN" sz="1600" dirty="0" err="1"/>
              <a:t>Highcharts</a:t>
            </a:r>
            <a:r>
              <a:rPr lang="zh-CN" altLang="en-US" sz="1600" dirty="0"/>
              <a:t>和</a:t>
            </a:r>
            <a:r>
              <a:rPr lang="en-US" altLang="zh-CN" sz="1600" dirty="0" err="1"/>
              <a:t>echarts</a:t>
            </a:r>
            <a:r>
              <a:rPr lang="zh-CN" altLang="en-US" sz="1600" dirty="0"/>
              <a:t>基本上就是画图表用的，而</a:t>
            </a:r>
            <a:r>
              <a:rPr lang="en-US" altLang="zh-CN" sz="1600" dirty="0"/>
              <a:t>d3.js </a:t>
            </a:r>
            <a:r>
              <a:rPr lang="zh-CN" altLang="en-US" sz="1600" dirty="0"/>
              <a:t>更自由些，你很容易去做出自己想要的效果，比如</a:t>
            </a:r>
            <a:r>
              <a:rPr lang="en-US" altLang="zh-CN" sz="1600" dirty="0" err="1"/>
              <a:t>mindchart</a:t>
            </a:r>
            <a:r>
              <a:rPr lang="zh-CN" altLang="en-US" sz="1600" dirty="0"/>
              <a:t>、</a:t>
            </a:r>
            <a:r>
              <a:rPr lang="en-US" altLang="zh-CN" sz="1600" dirty="0"/>
              <a:t>heat chart</a:t>
            </a:r>
            <a:r>
              <a:rPr lang="zh-CN" altLang="en-US" sz="1600" dirty="0"/>
              <a:t>、</a:t>
            </a:r>
            <a:r>
              <a:rPr lang="en-US" altLang="zh-CN" sz="1600" dirty="0"/>
              <a:t>tile chart </a:t>
            </a:r>
            <a:r>
              <a:rPr lang="zh-CN" altLang="en-US" sz="1600" dirty="0"/>
              <a:t>之类的东西。</a:t>
            </a:r>
            <a:r>
              <a:rPr lang="en-US" altLang="zh-CN" sz="1600" dirty="0"/>
              <a:t>d3.js</a:t>
            </a:r>
            <a:r>
              <a:rPr lang="zh-CN" altLang="en-US" sz="1600" dirty="0"/>
              <a:t>源码封装对</a:t>
            </a:r>
            <a:r>
              <a:rPr lang="en-US" altLang="zh-CN" sz="1600" dirty="0" err="1"/>
              <a:t>svg</a:t>
            </a:r>
            <a:r>
              <a:rPr lang="zh-CN" altLang="en-US" sz="1600" dirty="0"/>
              <a:t>的操作，而</a:t>
            </a:r>
            <a:r>
              <a:rPr lang="en-US" altLang="zh-CN" sz="1600" dirty="0" err="1"/>
              <a:t>svg</a:t>
            </a:r>
            <a:r>
              <a:rPr lang="zh-CN" altLang="en-US" sz="1600" dirty="0"/>
              <a:t>不依赖分辨率，而</a:t>
            </a:r>
            <a:r>
              <a:rPr lang="en-US" altLang="zh-CN" sz="1600" dirty="0"/>
              <a:t>canvas</a:t>
            </a:r>
            <a:r>
              <a:rPr lang="zh-CN" altLang="en-US" sz="1600" dirty="0"/>
              <a:t>则依赖分辨率低，对密集型游戏处理效果还是很不错的，而</a:t>
            </a:r>
            <a:r>
              <a:rPr lang="en-US" altLang="zh-CN" sz="1600" dirty="0" err="1"/>
              <a:t>svg</a:t>
            </a:r>
            <a:r>
              <a:rPr lang="zh-CN" altLang="en-US" sz="1600" dirty="0"/>
              <a:t>对复杂高的渲染速度会很慢</a:t>
            </a:r>
            <a:r>
              <a:rPr lang="en-US" altLang="zh-CN" sz="1600" dirty="0"/>
              <a:t>.</a:t>
            </a:r>
            <a:r>
              <a:rPr lang="zh-CN" altLang="en-US" sz="1600" dirty="0"/>
              <a:t>不过</a:t>
            </a:r>
            <a:r>
              <a:rPr lang="en-US" altLang="zh-CN" sz="1600" dirty="0"/>
              <a:t>d3.js</a:t>
            </a:r>
            <a:r>
              <a:rPr lang="zh-CN" altLang="en-US" sz="1600" dirty="0"/>
              <a:t>最新的迭代版本已经支持</a:t>
            </a:r>
            <a:r>
              <a:rPr lang="en-US" altLang="zh-CN" sz="1600" dirty="0"/>
              <a:t>canvas</a:t>
            </a:r>
            <a:r>
              <a:rPr lang="zh-CN" altLang="en-US" sz="1600" dirty="0"/>
              <a:t>操作。</a:t>
            </a:r>
            <a:endParaRPr lang="zh-CN" altLang="en-US" sz="1600" dirty="0"/>
          </a:p>
        </p:txBody>
      </p:sp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317586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4.5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可视化</a:t>
            </a:r>
            <a:r>
              <a:rPr lang="zh-CN" altLang="en-US" sz="2100" b="1" spc="225" dirty="0">
                <a:solidFill>
                  <a:prstClr val="white"/>
                </a:solidFill>
              </a:rPr>
              <a:t>方法的选择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pic>
        <p:nvPicPr>
          <p:cNvPr id="28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33" name="31 CuadroTexto"/>
          <p:cNvSpPr txBox="1"/>
          <p:nvPr/>
        </p:nvSpPr>
        <p:spPr>
          <a:xfrm>
            <a:off x="4729199" y="6267161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altLang="zh-CN" sz="1200" b="1" dirty="0">
                <a:solidFill>
                  <a:schemeClr val="bg1">
                    <a:lumMod val="50000"/>
                  </a:schemeClr>
                </a:solidFill>
              </a:rPr>
              <a:t>4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4" name="文本框 27"/>
          <p:cNvSpPr txBox="1"/>
          <p:nvPr/>
        </p:nvSpPr>
        <p:spPr>
          <a:xfrm>
            <a:off x="6630203" y="234392"/>
            <a:ext cx="248657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第四章 数据</a:t>
            </a:r>
            <a:r>
              <a:rPr lang="zh-CN" altLang="en-US" sz="1350" dirty="0">
                <a:solidFill>
                  <a:prstClr val="white"/>
                </a:solidFill>
              </a:rPr>
              <a:t>可视化的常用方法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49" name="文本框 40"/>
          <p:cNvSpPr txBox="1"/>
          <p:nvPr/>
        </p:nvSpPr>
        <p:spPr>
          <a:xfrm>
            <a:off x="399253" y="1013559"/>
            <a:ext cx="3583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3D89BC"/>
                </a:solidFill>
              </a:rPr>
              <a:t>4.5.6 </a:t>
            </a:r>
            <a:r>
              <a:rPr lang="zh-CN" altLang="en-US" b="1" dirty="0" smtClean="0">
                <a:solidFill>
                  <a:srgbClr val="3D89BC"/>
                </a:solidFill>
              </a:rPr>
              <a:t>优秀</a:t>
            </a:r>
            <a:r>
              <a:rPr lang="zh-CN" altLang="en-US" b="1" dirty="0">
                <a:solidFill>
                  <a:srgbClr val="3D89BC"/>
                </a:solidFill>
              </a:rPr>
              <a:t>的数据可视化作品欣赏</a:t>
            </a:r>
            <a:endParaRPr lang="zh-CN" altLang="en-US" b="1" dirty="0">
              <a:solidFill>
                <a:srgbClr val="3D89BC"/>
              </a:solidFill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293525" y="1116735"/>
            <a:ext cx="127327" cy="1273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1" name="矩形 20"/>
          <p:cNvSpPr/>
          <p:nvPr/>
        </p:nvSpPr>
        <p:spPr>
          <a:xfrm>
            <a:off x="193076" y="1310441"/>
            <a:ext cx="8923705" cy="4850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 smtClean="0"/>
              <a:t>http</a:t>
            </a:r>
            <a:r>
              <a:rPr lang="en-US" altLang="zh-CN" sz="1600" dirty="0"/>
              <a:t>://www.iqiyi.com/v_19rrnue9oc.html</a:t>
            </a:r>
            <a:r>
              <a:rPr lang="zh-CN" altLang="en-US" sz="1600" dirty="0"/>
              <a:t>，爱奇艺中可以搜索可视化看到。这里不是打广告哈。</a:t>
            </a:r>
            <a:endParaRPr lang="zh-CN" altLang="en-US" sz="1600" dirty="0"/>
          </a:p>
          <a:p>
            <a:pPr>
              <a:lnSpc>
                <a:spcPct val="150000"/>
              </a:lnSpc>
            </a:pPr>
            <a:r>
              <a:rPr lang="en-US" altLang="zh-CN" sz="1600" dirty="0"/>
              <a:t>D3</a:t>
            </a:r>
            <a:r>
              <a:rPr lang="zh-CN" altLang="en-US" sz="1600" dirty="0"/>
              <a:t>制作的</a:t>
            </a:r>
            <a:r>
              <a:rPr lang="en-US" altLang="zh-CN" sz="1600" dirty="0"/>
              <a:t>example(</a:t>
            </a:r>
            <a:r>
              <a:rPr lang="zh-CN" altLang="en-US" sz="1600" dirty="0"/>
              <a:t>注意迭代版本</a:t>
            </a:r>
            <a:r>
              <a:rPr lang="en-US" altLang="zh-CN" sz="1600" dirty="0"/>
              <a:t>): https://github.com/d3/d3/wiki/Gallery</a:t>
            </a:r>
            <a:endParaRPr lang="en-US" altLang="zh-CN" sz="1600" dirty="0"/>
          </a:p>
          <a:p>
            <a:pPr>
              <a:lnSpc>
                <a:spcPct val="150000"/>
              </a:lnSpc>
            </a:pPr>
            <a:r>
              <a:rPr lang="zh-CN" altLang="en-US" sz="1600" dirty="0"/>
              <a:t>风、气象、海洋状况的全球地图</a:t>
            </a:r>
            <a:r>
              <a:rPr lang="en-US" altLang="zh-CN" sz="1600" dirty="0"/>
              <a:t>: https://earth.nullschool.net/zh-cn/</a:t>
            </a:r>
            <a:endParaRPr lang="en-US" altLang="zh-CN" sz="1600" dirty="0"/>
          </a:p>
          <a:p>
            <a:pPr>
              <a:lnSpc>
                <a:spcPct val="150000"/>
              </a:lnSpc>
            </a:pPr>
            <a:r>
              <a:rPr lang="zh-CN" altLang="en-US" sz="1600" dirty="0"/>
              <a:t>视物</a:t>
            </a:r>
            <a:r>
              <a:rPr lang="en-US" altLang="zh-CN" sz="1600" dirty="0"/>
              <a:t>|</a:t>
            </a:r>
            <a:r>
              <a:rPr lang="zh-CN" altLang="en-US" sz="1600" dirty="0"/>
              <a:t>致知</a:t>
            </a:r>
            <a:r>
              <a:rPr lang="en-US" altLang="zh-CN" sz="1600" dirty="0"/>
              <a:t>: http://www.vizinsight.com/</a:t>
            </a:r>
            <a:endParaRPr lang="en-US" altLang="zh-CN" sz="1600" dirty="0"/>
          </a:p>
          <a:p>
            <a:pPr>
              <a:lnSpc>
                <a:spcPct val="150000"/>
              </a:lnSpc>
            </a:pPr>
            <a:r>
              <a:rPr lang="zh-CN" altLang="en-US" sz="1600" dirty="0"/>
              <a:t>阿里指数</a:t>
            </a:r>
            <a:r>
              <a:rPr lang="en-US" altLang="zh-CN" sz="1600" dirty="0"/>
              <a:t>: https://alizs.taobao.com/</a:t>
            </a:r>
            <a:endParaRPr lang="en-US" altLang="zh-CN" sz="1600" dirty="0"/>
          </a:p>
          <a:p>
            <a:pPr>
              <a:lnSpc>
                <a:spcPct val="150000"/>
              </a:lnSpc>
            </a:pPr>
            <a:r>
              <a:rPr lang="en-US" altLang="zh-CN" sz="1600" dirty="0" err="1"/>
              <a:t>iremember</a:t>
            </a:r>
            <a:r>
              <a:rPr lang="en-US" altLang="zh-CN" sz="1600" dirty="0"/>
              <a:t>: http://i-remember.fr/en</a:t>
            </a:r>
            <a:endParaRPr lang="en-US" altLang="zh-CN" sz="1600" dirty="0"/>
          </a:p>
          <a:p>
            <a:pPr>
              <a:lnSpc>
                <a:spcPct val="150000"/>
              </a:lnSpc>
            </a:pPr>
            <a:r>
              <a:rPr lang="zh-CN" altLang="en-US" sz="1600" dirty="0"/>
              <a:t>标签云制作</a:t>
            </a:r>
            <a:r>
              <a:rPr lang="en-US" altLang="zh-CN" sz="1600" dirty="0" err="1"/>
              <a:t>tagul</a:t>
            </a:r>
            <a:r>
              <a:rPr lang="en-US" altLang="zh-CN" sz="1600" dirty="0"/>
              <a:t>: https://tagul.com/</a:t>
            </a:r>
            <a:endParaRPr lang="en-US" altLang="zh-CN" sz="1600" dirty="0"/>
          </a:p>
          <a:p>
            <a:pPr>
              <a:lnSpc>
                <a:spcPct val="150000"/>
              </a:lnSpc>
            </a:pPr>
            <a:r>
              <a:rPr lang="zh-CN" altLang="en-US" sz="1600" dirty="0"/>
              <a:t>可视化案例</a:t>
            </a:r>
            <a:r>
              <a:rPr lang="en-US" altLang="zh-CN" sz="1600" dirty="0"/>
              <a:t>: http://www.open-open.com/news/view/154a034/</a:t>
            </a:r>
            <a:endParaRPr lang="en-US" altLang="zh-CN" sz="1600" dirty="0"/>
          </a:p>
          <a:p>
            <a:pPr>
              <a:lnSpc>
                <a:spcPct val="150000"/>
              </a:lnSpc>
            </a:pPr>
            <a:r>
              <a:rPr lang="zh-CN" altLang="en-US" sz="1600" dirty="0"/>
              <a:t>地理信息可视化开源库</a:t>
            </a:r>
            <a:r>
              <a:rPr lang="en-US" altLang="zh-CN" sz="1600" dirty="0"/>
              <a:t>: http://mapv.baidu.com/</a:t>
            </a:r>
            <a:endParaRPr lang="en-US" altLang="zh-CN" sz="1600" dirty="0"/>
          </a:p>
          <a:p>
            <a:pPr>
              <a:lnSpc>
                <a:spcPct val="150000"/>
              </a:lnSpc>
            </a:pPr>
            <a:r>
              <a:rPr lang="zh-CN" altLang="en-US" sz="1600" dirty="0"/>
              <a:t>看名字就知道</a:t>
            </a:r>
            <a:r>
              <a:rPr lang="en-US" altLang="zh-CN" sz="1600" dirty="0"/>
              <a:t>: http://www.informationisbeautiful.net/</a:t>
            </a:r>
            <a:endParaRPr lang="en-US" altLang="zh-CN" sz="1600" dirty="0"/>
          </a:p>
          <a:p>
            <a:pPr>
              <a:lnSpc>
                <a:spcPct val="150000"/>
              </a:lnSpc>
            </a:pPr>
            <a:r>
              <a:rPr lang="zh-CN" altLang="en-US" sz="1600" dirty="0"/>
              <a:t>同样看名字就知道</a:t>
            </a:r>
            <a:r>
              <a:rPr lang="en-US" altLang="zh-CN" sz="1600" dirty="0"/>
              <a:t>: http://www.visualisingdata.com/</a:t>
            </a:r>
            <a:endParaRPr lang="en-US" altLang="zh-CN" sz="1600" dirty="0"/>
          </a:p>
          <a:p>
            <a:pPr>
              <a:lnSpc>
                <a:spcPct val="150000"/>
              </a:lnSpc>
            </a:pPr>
            <a:r>
              <a:rPr lang="en-US" altLang="zh-CN" sz="1600" dirty="0"/>
              <a:t> </a:t>
            </a:r>
            <a:r>
              <a:rPr lang="zh-CN" altLang="en-US" sz="1600" dirty="0"/>
              <a:t>当然，优秀的可视化作品数不胜数，作者也分享下几本可视化方面的书籍。</a:t>
            </a:r>
            <a:endParaRPr lang="zh-CN" altLang="en-US" sz="1600" dirty="0"/>
          </a:p>
          <a:p>
            <a:pPr>
              <a:lnSpc>
                <a:spcPct val="150000"/>
              </a:lnSpc>
            </a:pPr>
            <a:r>
              <a:rPr lang="zh-CN" altLang="en-US" sz="1600" dirty="0"/>
              <a:t>链接：</a:t>
            </a:r>
            <a:r>
              <a:rPr lang="en-US" altLang="zh-CN" sz="1600" dirty="0"/>
              <a:t>http://pan.baidu.com/s/1hsmJPaO</a:t>
            </a:r>
            <a:r>
              <a:rPr lang="zh-CN" altLang="en-US" sz="1600" dirty="0"/>
              <a:t>，密码：</a:t>
            </a:r>
            <a:r>
              <a:rPr lang="en-US" altLang="zh-CN" sz="1600" dirty="0"/>
              <a:t>io4x</a:t>
            </a:r>
            <a:endParaRPr lang="en-US" altLang="zh-CN" sz="1600" dirty="0"/>
          </a:p>
        </p:txBody>
      </p:sp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组合 72"/>
          <p:cNvGrpSpPr/>
          <p:nvPr/>
        </p:nvGrpSpPr>
        <p:grpSpPr>
          <a:xfrm>
            <a:off x="690257" y="966177"/>
            <a:ext cx="7832784" cy="781050"/>
            <a:chOff x="2788580" y="1152524"/>
            <a:chExt cx="3730770" cy="781050"/>
          </a:xfrm>
        </p:grpSpPr>
        <p:grpSp>
          <p:nvGrpSpPr>
            <p:cNvPr id="6" name="组合 5"/>
            <p:cNvGrpSpPr/>
            <p:nvPr/>
          </p:nvGrpSpPr>
          <p:grpSpPr>
            <a:xfrm>
              <a:off x="2788580" y="1152524"/>
              <a:ext cx="3730770" cy="781050"/>
              <a:chOff x="3725790" y="847725"/>
              <a:chExt cx="3730770" cy="78105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3725790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2" name="任意多边形 11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直角三角形 12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 flipH="1">
                <a:off x="6829425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0" name="任意多边形 9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直角三角形 10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9" name="矩形 8"/>
              <p:cNvSpPr/>
              <p:nvPr/>
            </p:nvSpPr>
            <p:spPr>
              <a:xfrm>
                <a:off x="4181475" y="847725"/>
                <a:ext cx="2819400" cy="609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4"/>
            <p:cNvSpPr txBox="1"/>
            <p:nvPr/>
          </p:nvSpPr>
          <p:spPr>
            <a:xfrm>
              <a:off x="3330827" y="1169836"/>
              <a:ext cx="24823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dirty="0" smtClean="0">
                  <a:solidFill>
                    <a:schemeClr val="accent4"/>
                  </a:solidFill>
                </a:rPr>
                <a:t>第四章　数据可视化的常用方法</a:t>
              </a:r>
              <a:endParaRPr lang="zh-CN" altLang="en-US" sz="2800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-7143" y="-9147"/>
            <a:ext cx="9158090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0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18775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30 CuadroTexto"/>
          <p:cNvSpPr txBox="1"/>
          <p:nvPr/>
        </p:nvSpPr>
        <p:spPr>
          <a:xfrm>
            <a:off x="4467225" y="6229887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34" name="31 CuadroTexto"/>
          <p:cNvSpPr txBox="1"/>
          <p:nvPr/>
        </p:nvSpPr>
        <p:spPr>
          <a:xfrm>
            <a:off x="4729199" y="6235357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schemeClr val="bg1">
                    <a:lumMod val="50000"/>
                  </a:schemeClr>
                </a:solidFill>
              </a:rPr>
              <a:t>4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lang="en-US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7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269575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269575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灯片编号占位符 5"/>
          <p:cNvSpPr txBox="1"/>
          <p:nvPr/>
        </p:nvSpPr>
        <p:spPr>
          <a:xfrm>
            <a:off x="2402285" y="619099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1754534" y="2462595"/>
            <a:ext cx="5721054" cy="3248955"/>
            <a:chOff x="1754534" y="2462595"/>
            <a:chExt cx="5721054" cy="3248955"/>
          </a:xfrm>
        </p:grpSpPr>
        <p:grpSp>
          <p:nvGrpSpPr>
            <p:cNvPr id="67" name="组合 66"/>
            <p:cNvGrpSpPr/>
            <p:nvPr/>
          </p:nvGrpSpPr>
          <p:grpSpPr>
            <a:xfrm>
              <a:off x="1754534" y="2462595"/>
              <a:ext cx="5693399" cy="415498"/>
              <a:chOff x="1807265" y="2462595"/>
              <a:chExt cx="5693399" cy="415498"/>
            </a:xfrm>
          </p:grpSpPr>
          <p:sp>
            <p:nvSpPr>
              <p:cNvPr id="47" name="圆角矩形 46"/>
              <p:cNvSpPr/>
              <p:nvPr/>
            </p:nvSpPr>
            <p:spPr>
              <a:xfrm>
                <a:off x="1807265" y="2478527"/>
                <a:ext cx="5693399" cy="394154"/>
              </a:xfrm>
              <a:prstGeom prst="roundRect">
                <a:avLst>
                  <a:gd name="adj" fmla="val 20658"/>
                </a:avLst>
              </a:prstGeom>
              <a:solidFill>
                <a:srgbClr val="E6E6E6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1883286" y="2462595"/>
                <a:ext cx="950901" cy="415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100" spc="225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4.1</a:t>
                </a:r>
                <a:r>
                  <a:rPr lang="zh-CN" altLang="en-US" sz="2100" spc="225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　</a:t>
                </a:r>
                <a:endParaRPr lang="zh-CN" altLang="en-US" sz="2100" spc="225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8" name="组合 67"/>
            <p:cNvGrpSpPr/>
            <p:nvPr/>
          </p:nvGrpSpPr>
          <p:grpSpPr>
            <a:xfrm>
              <a:off x="1754534" y="3012285"/>
              <a:ext cx="5693399" cy="426278"/>
              <a:chOff x="1807265" y="2935089"/>
              <a:chExt cx="5693399" cy="426278"/>
            </a:xfrm>
          </p:grpSpPr>
          <p:sp>
            <p:nvSpPr>
              <p:cNvPr id="49" name="圆角矩形 48"/>
              <p:cNvSpPr/>
              <p:nvPr/>
            </p:nvSpPr>
            <p:spPr>
              <a:xfrm>
                <a:off x="1807265" y="2935089"/>
                <a:ext cx="5693399" cy="394200"/>
              </a:xfrm>
              <a:prstGeom prst="roundRect">
                <a:avLst>
                  <a:gd name="adj" fmla="val 20658"/>
                </a:avLst>
              </a:prstGeom>
              <a:solidFill>
                <a:srgbClr val="E6E6E6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/>
              </a:p>
            </p:txBody>
          </p:sp>
          <p:sp>
            <p:nvSpPr>
              <p:cNvPr id="50" name="矩形 49"/>
              <p:cNvSpPr/>
              <p:nvPr/>
            </p:nvSpPr>
            <p:spPr>
              <a:xfrm>
                <a:off x="1881814" y="2945869"/>
                <a:ext cx="3554178" cy="415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100" spc="225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4.2  </a:t>
                </a:r>
                <a:r>
                  <a:rPr lang="zh-CN" altLang="en-US" sz="2100" spc="225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统计图表可视化方法</a:t>
                </a:r>
                <a:endPara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9" name="组合 68"/>
            <p:cNvGrpSpPr/>
            <p:nvPr/>
          </p:nvGrpSpPr>
          <p:grpSpPr>
            <a:xfrm>
              <a:off x="1754534" y="3572755"/>
              <a:ext cx="5693399" cy="426278"/>
              <a:chOff x="1807265" y="3400693"/>
              <a:chExt cx="5693399" cy="426278"/>
            </a:xfrm>
          </p:grpSpPr>
          <p:sp>
            <p:nvSpPr>
              <p:cNvPr id="51" name="圆角矩形 50"/>
              <p:cNvSpPr/>
              <p:nvPr/>
            </p:nvSpPr>
            <p:spPr>
              <a:xfrm>
                <a:off x="1807265" y="3400693"/>
                <a:ext cx="5693399" cy="394200"/>
              </a:xfrm>
              <a:prstGeom prst="roundRect">
                <a:avLst>
                  <a:gd name="adj" fmla="val 20658"/>
                </a:avLst>
              </a:prstGeom>
              <a:solidFill>
                <a:srgbClr val="E6E6E6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/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1881814" y="3411473"/>
                <a:ext cx="2659702" cy="415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100" spc="225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4.3  </a:t>
                </a:r>
                <a:r>
                  <a:rPr lang="zh-CN" altLang="en-US" sz="2100" spc="225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图可视化方法</a:t>
                </a:r>
                <a:endPara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72" name="组合 71"/>
            <p:cNvGrpSpPr/>
            <p:nvPr/>
          </p:nvGrpSpPr>
          <p:grpSpPr>
            <a:xfrm>
              <a:off x="1764957" y="4132983"/>
              <a:ext cx="5693399" cy="416348"/>
              <a:chOff x="1777933" y="3664479"/>
              <a:chExt cx="5693399" cy="416348"/>
            </a:xfrm>
          </p:grpSpPr>
          <p:sp>
            <p:nvSpPr>
              <p:cNvPr id="65" name="圆角矩形 64"/>
              <p:cNvSpPr/>
              <p:nvPr/>
            </p:nvSpPr>
            <p:spPr>
              <a:xfrm>
                <a:off x="1777933" y="3664479"/>
                <a:ext cx="5693399" cy="394200"/>
              </a:xfrm>
              <a:prstGeom prst="roundRect">
                <a:avLst>
                  <a:gd name="adj" fmla="val 20658"/>
                </a:avLst>
              </a:prstGeom>
              <a:solidFill>
                <a:srgbClr val="E6E6E6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1842734" y="3665329"/>
                <a:ext cx="4448654" cy="415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100" spc="225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4.4  </a:t>
                </a:r>
                <a:r>
                  <a:rPr lang="zh-CN" altLang="en-US" sz="2100" spc="225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可视化分析方法的常用算法</a:t>
                </a:r>
                <a:endPara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" name="矩形 3"/>
            <p:cNvSpPr/>
            <p:nvPr/>
          </p:nvSpPr>
          <p:spPr>
            <a:xfrm>
              <a:off x="2584630" y="2472901"/>
              <a:ext cx="1377300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100" spc="225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视觉编码</a:t>
              </a:r>
              <a:endParaRPr lang="zh-CN" altLang="en-US" sz="2100" spc="22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3" name="组合 42"/>
            <p:cNvGrpSpPr/>
            <p:nvPr/>
          </p:nvGrpSpPr>
          <p:grpSpPr>
            <a:xfrm>
              <a:off x="1771766" y="4703170"/>
              <a:ext cx="5693399" cy="426278"/>
              <a:chOff x="1807265" y="3400693"/>
              <a:chExt cx="5693399" cy="426278"/>
            </a:xfrm>
          </p:grpSpPr>
          <p:sp>
            <p:nvSpPr>
              <p:cNvPr id="44" name="圆角矩形 43"/>
              <p:cNvSpPr/>
              <p:nvPr/>
            </p:nvSpPr>
            <p:spPr>
              <a:xfrm>
                <a:off x="1807265" y="3400693"/>
                <a:ext cx="5693399" cy="394200"/>
              </a:xfrm>
              <a:prstGeom prst="roundRect">
                <a:avLst>
                  <a:gd name="adj" fmla="val 20658"/>
                </a:avLst>
              </a:prstGeom>
              <a:solidFill>
                <a:srgbClr val="E6E6E6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/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1881814" y="3411473"/>
                <a:ext cx="3256020" cy="415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100" spc="225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4.5  </a:t>
                </a:r>
                <a:r>
                  <a:rPr lang="zh-CN" altLang="en-US" sz="2100" spc="225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可视化方法的选择</a:t>
                </a:r>
                <a:endPara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1782189" y="5295202"/>
              <a:ext cx="5693399" cy="416348"/>
              <a:chOff x="1777933" y="3664479"/>
              <a:chExt cx="5693399" cy="416348"/>
            </a:xfrm>
          </p:grpSpPr>
          <p:sp>
            <p:nvSpPr>
              <p:cNvPr id="53" name="圆角矩形 52"/>
              <p:cNvSpPr/>
              <p:nvPr/>
            </p:nvSpPr>
            <p:spPr>
              <a:xfrm>
                <a:off x="1777933" y="3664479"/>
                <a:ext cx="5693399" cy="394200"/>
              </a:xfrm>
              <a:prstGeom prst="roundRect">
                <a:avLst>
                  <a:gd name="adj" fmla="val 20658"/>
                </a:avLst>
              </a:prstGeom>
              <a:solidFill>
                <a:srgbClr val="3D89BC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54" name="矩形 53"/>
              <p:cNvSpPr/>
              <p:nvPr/>
            </p:nvSpPr>
            <p:spPr>
              <a:xfrm>
                <a:off x="1842734" y="3665329"/>
                <a:ext cx="780983" cy="415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100" spc="225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习题</a:t>
                </a:r>
                <a:endParaRPr lang="zh-CN" altLang="en-US" sz="2100" spc="2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35" name="矩形 34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矩形 645"/>
          <p:cNvSpPr/>
          <p:nvPr/>
        </p:nvSpPr>
        <p:spPr>
          <a:xfrm>
            <a:off x="-14288" y="-22224"/>
            <a:ext cx="9169004" cy="688022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678" name="图片 677"/>
          <p:cNvPicPr>
            <a:picLocks noChangeAspect="1"/>
          </p:cNvPicPr>
          <p:nvPr/>
        </p:nvPicPr>
        <p:blipFill rotWithShape="1">
          <a:blip r:embed="rId1"/>
          <a:srcRect l="19090" t="21720" r="16280" b="22029"/>
          <a:stretch>
            <a:fillRect/>
          </a:stretch>
        </p:blipFill>
        <p:spPr>
          <a:xfrm>
            <a:off x="-38100" y="-22225"/>
            <a:ext cx="9201150" cy="682942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47892" y="1306480"/>
            <a:ext cx="7961879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"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</a:rPr>
              <a:t>1</a:t>
            </a:r>
            <a:r>
              <a:rPr lang="zh-CN" altLang="en-US" dirty="0">
                <a:solidFill>
                  <a:schemeClr val="bg1"/>
                </a:solidFill>
              </a:rPr>
              <a:t>．</a:t>
            </a:r>
            <a:r>
              <a:rPr lang="en-US" altLang="zh-CN" dirty="0">
                <a:solidFill>
                  <a:schemeClr val="bg1"/>
                </a:solidFill>
              </a:rPr>
              <a:t>API</a:t>
            </a:r>
            <a:r>
              <a:rPr lang="zh-CN" altLang="en-US" dirty="0">
                <a:solidFill>
                  <a:schemeClr val="bg1"/>
                </a:solidFill>
              </a:rPr>
              <a:t>绘图设计</a:t>
            </a:r>
            <a:endParaRPr lang="zh-CN" altLang="en-US" dirty="0">
              <a:solidFill>
                <a:schemeClr val="bg1"/>
              </a:solidFill>
            </a:endParaRPr>
          </a:p>
          <a:p>
            <a:pPr marL="36195"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</a:rPr>
              <a:t>A</a:t>
            </a:r>
            <a:r>
              <a:rPr lang="zh-CN" altLang="en-US" dirty="0">
                <a:solidFill>
                  <a:schemeClr val="bg1"/>
                </a:solidFill>
              </a:rPr>
              <a:t>）设计一个基于</a:t>
            </a:r>
            <a:r>
              <a:rPr lang="en-US" altLang="zh-CN" dirty="0">
                <a:solidFill>
                  <a:schemeClr val="bg1"/>
                </a:solidFill>
              </a:rPr>
              <a:t>API</a:t>
            </a:r>
            <a:r>
              <a:rPr lang="zh-CN" altLang="en-US" dirty="0">
                <a:solidFill>
                  <a:schemeClr val="bg1"/>
                </a:solidFill>
              </a:rPr>
              <a:t>结构的</a:t>
            </a:r>
            <a:r>
              <a:rPr lang="en-US" altLang="zh-CN" dirty="0">
                <a:solidFill>
                  <a:schemeClr val="bg1"/>
                </a:solidFill>
              </a:rPr>
              <a:t>Windows</a:t>
            </a:r>
            <a:r>
              <a:rPr lang="zh-CN" altLang="en-US" dirty="0">
                <a:solidFill>
                  <a:schemeClr val="bg1"/>
                </a:solidFill>
              </a:rPr>
              <a:t>应用程序，并使用</a:t>
            </a:r>
            <a:r>
              <a:rPr lang="en-US" altLang="zh-CN" dirty="0">
                <a:solidFill>
                  <a:schemeClr val="bg1"/>
                </a:solidFill>
              </a:rPr>
              <a:t>GDI</a:t>
            </a:r>
            <a:r>
              <a:rPr lang="zh-CN" altLang="en-US" dirty="0">
                <a:solidFill>
                  <a:schemeClr val="bg1"/>
                </a:solidFill>
              </a:rPr>
              <a:t>绘制圆柱，圆锥和立方体。三个图可以放大缩小和移动。</a:t>
            </a:r>
            <a:endParaRPr lang="zh-CN" altLang="en-US" dirty="0">
              <a:solidFill>
                <a:schemeClr val="bg1"/>
              </a:solidFill>
            </a:endParaRPr>
          </a:p>
          <a:p>
            <a:pPr marL="36195"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</a:rPr>
              <a:t>B</a:t>
            </a:r>
            <a:r>
              <a:rPr lang="zh-CN" altLang="en-US" dirty="0">
                <a:solidFill>
                  <a:schemeClr val="bg1"/>
                </a:solidFill>
              </a:rPr>
              <a:t>）设计一个基于</a:t>
            </a:r>
            <a:r>
              <a:rPr lang="en-US" altLang="zh-CN" dirty="0">
                <a:solidFill>
                  <a:schemeClr val="bg1"/>
                </a:solidFill>
              </a:rPr>
              <a:t>API</a:t>
            </a:r>
            <a:r>
              <a:rPr lang="zh-CN" altLang="en-US" dirty="0">
                <a:solidFill>
                  <a:schemeClr val="bg1"/>
                </a:solidFill>
              </a:rPr>
              <a:t>结构的</a:t>
            </a:r>
            <a:r>
              <a:rPr lang="en-US" altLang="zh-CN" dirty="0">
                <a:solidFill>
                  <a:schemeClr val="bg1"/>
                </a:solidFill>
              </a:rPr>
              <a:t>Windows</a:t>
            </a:r>
            <a:r>
              <a:rPr lang="zh-CN" altLang="en-US" dirty="0">
                <a:solidFill>
                  <a:schemeClr val="bg1"/>
                </a:solidFill>
              </a:rPr>
              <a:t>应用程序，并使用</a:t>
            </a:r>
            <a:r>
              <a:rPr lang="en-US" altLang="zh-CN" dirty="0">
                <a:solidFill>
                  <a:schemeClr val="bg1"/>
                </a:solidFill>
              </a:rPr>
              <a:t>GDI</a:t>
            </a:r>
            <a:r>
              <a:rPr lang="zh-CN" altLang="en-US" dirty="0">
                <a:solidFill>
                  <a:schemeClr val="bg1"/>
                </a:solidFill>
              </a:rPr>
              <a:t>绘制抛物线，双曲线。放大缩小和移动。</a:t>
            </a:r>
            <a:endParaRPr lang="zh-CN" altLang="en-US" dirty="0">
              <a:solidFill>
                <a:schemeClr val="bg1"/>
              </a:solidFill>
            </a:endParaRPr>
          </a:p>
          <a:p>
            <a:pPr marL="36195"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</a:rPr>
              <a:t>2</a:t>
            </a:r>
            <a:r>
              <a:rPr lang="zh-CN" altLang="en-US" dirty="0">
                <a:solidFill>
                  <a:schemeClr val="bg1"/>
                </a:solidFill>
              </a:rPr>
              <a:t>．基于</a:t>
            </a:r>
            <a:r>
              <a:rPr lang="en-US" altLang="zh-CN" dirty="0">
                <a:solidFill>
                  <a:schemeClr val="bg1"/>
                </a:solidFill>
              </a:rPr>
              <a:t>MFC</a:t>
            </a:r>
            <a:r>
              <a:rPr lang="zh-CN" altLang="en-US" dirty="0">
                <a:solidFill>
                  <a:schemeClr val="bg1"/>
                </a:solidFill>
              </a:rPr>
              <a:t>对话框的程序设计</a:t>
            </a:r>
            <a:endParaRPr lang="zh-CN" altLang="en-US" dirty="0">
              <a:solidFill>
                <a:schemeClr val="bg1"/>
              </a:solidFill>
            </a:endParaRPr>
          </a:p>
          <a:p>
            <a:pPr marL="36195"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</a:rPr>
              <a:t>A</a:t>
            </a:r>
            <a:r>
              <a:rPr lang="zh-CN" altLang="en-US" dirty="0">
                <a:solidFill>
                  <a:schemeClr val="bg1"/>
                </a:solidFill>
              </a:rPr>
              <a:t>）设计一个基于</a:t>
            </a:r>
            <a:r>
              <a:rPr lang="en-US" altLang="zh-CN" dirty="0">
                <a:solidFill>
                  <a:schemeClr val="bg1"/>
                </a:solidFill>
              </a:rPr>
              <a:t>MFC</a:t>
            </a:r>
            <a:r>
              <a:rPr lang="zh-CN" altLang="en-US" dirty="0">
                <a:solidFill>
                  <a:schemeClr val="bg1"/>
                </a:solidFill>
              </a:rPr>
              <a:t>对话框的程序</a:t>
            </a:r>
            <a:r>
              <a:rPr lang="en-US" altLang="zh-CN" dirty="0">
                <a:solidFill>
                  <a:schemeClr val="bg1"/>
                </a:solidFill>
              </a:rPr>
              <a:t>,</a:t>
            </a:r>
            <a:r>
              <a:rPr lang="zh-CN" altLang="en-US" dirty="0">
                <a:solidFill>
                  <a:schemeClr val="bg1"/>
                </a:solidFill>
              </a:rPr>
              <a:t>该程序对话框有两个滚动条，每个滚动条对应一个编辑框。随着滚动条的滚动编辑框中的数字相应的增加或减少。两个编辑框的和等于自三个编辑框的数据</a:t>
            </a:r>
            <a:endParaRPr lang="zh-CN" altLang="en-US" dirty="0">
              <a:solidFill>
                <a:schemeClr val="bg1"/>
              </a:solidFill>
            </a:endParaRPr>
          </a:p>
          <a:p>
            <a:pPr marL="36195"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</a:rPr>
              <a:t>B</a:t>
            </a:r>
            <a:r>
              <a:rPr lang="zh-CN" altLang="en-US" dirty="0">
                <a:solidFill>
                  <a:schemeClr val="bg1"/>
                </a:solidFill>
              </a:rPr>
              <a:t>）设计一个基于</a:t>
            </a:r>
            <a:r>
              <a:rPr lang="en-US" altLang="zh-CN" dirty="0">
                <a:solidFill>
                  <a:schemeClr val="bg1"/>
                </a:solidFill>
              </a:rPr>
              <a:t>MFC</a:t>
            </a:r>
            <a:r>
              <a:rPr lang="zh-CN" altLang="en-US" dirty="0">
                <a:solidFill>
                  <a:schemeClr val="bg1"/>
                </a:solidFill>
              </a:rPr>
              <a:t>对话框的程序</a:t>
            </a:r>
            <a:r>
              <a:rPr lang="en-US" altLang="zh-CN" dirty="0">
                <a:solidFill>
                  <a:schemeClr val="bg1"/>
                </a:solidFill>
              </a:rPr>
              <a:t>,</a:t>
            </a:r>
            <a:r>
              <a:rPr lang="zh-CN" altLang="en-US" dirty="0">
                <a:solidFill>
                  <a:schemeClr val="bg1"/>
                </a:solidFill>
              </a:rPr>
              <a:t>对</a:t>
            </a:r>
            <a:r>
              <a:rPr lang="en-US" altLang="zh-CN" dirty="0">
                <a:solidFill>
                  <a:schemeClr val="bg1"/>
                </a:solidFill>
              </a:rPr>
              <a:t>List</a:t>
            </a:r>
            <a:r>
              <a:rPr lang="zh-CN" altLang="en-US" dirty="0">
                <a:solidFill>
                  <a:schemeClr val="bg1"/>
                </a:solidFill>
              </a:rPr>
              <a:t>进行添加，修改和删除。</a:t>
            </a:r>
            <a:endParaRPr lang="zh-CN" altLang="en-US" dirty="0">
              <a:solidFill>
                <a:schemeClr val="bg1"/>
              </a:solidFill>
            </a:endParaRPr>
          </a:p>
          <a:p>
            <a:pPr marL="36195"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</a:rPr>
              <a:t>C</a:t>
            </a:r>
            <a:r>
              <a:rPr lang="zh-CN" altLang="en-US" dirty="0">
                <a:solidFill>
                  <a:schemeClr val="bg1"/>
                </a:solidFill>
              </a:rPr>
              <a:t>）设计一个基于</a:t>
            </a:r>
            <a:r>
              <a:rPr lang="en-US" altLang="zh-CN" dirty="0">
                <a:solidFill>
                  <a:schemeClr val="bg1"/>
                </a:solidFill>
              </a:rPr>
              <a:t>MFC</a:t>
            </a:r>
            <a:r>
              <a:rPr lang="zh-CN" altLang="en-US" dirty="0">
                <a:solidFill>
                  <a:schemeClr val="bg1"/>
                </a:solidFill>
              </a:rPr>
              <a:t>对话框的程序</a:t>
            </a:r>
            <a:r>
              <a:rPr lang="en-US" altLang="zh-CN" dirty="0">
                <a:solidFill>
                  <a:schemeClr val="bg1"/>
                </a:solidFill>
              </a:rPr>
              <a:t>,</a:t>
            </a:r>
            <a:r>
              <a:rPr lang="zh-CN" altLang="en-US" dirty="0">
                <a:solidFill>
                  <a:schemeClr val="bg1"/>
                </a:solidFill>
              </a:rPr>
              <a:t>对</a:t>
            </a:r>
            <a:r>
              <a:rPr lang="en-US" altLang="zh-CN" dirty="0" err="1">
                <a:solidFill>
                  <a:schemeClr val="bg1"/>
                </a:solidFill>
              </a:rPr>
              <a:t>ListCtrl</a:t>
            </a:r>
            <a:r>
              <a:rPr lang="zh-CN" altLang="en-US" dirty="0">
                <a:solidFill>
                  <a:schemeClr val="bg1"/>
                </a:solidFill>
              </a:rPr>
              <a:t>进行添加，修改和删除。</a:t>
            </a:r>
            <a:endParaRPr lang="zh-CN" altLang="en-US" dirty="0">
              <a:solidFill>
                <a:schemeClr val="bg1"/>
              </a:solidFill>
            </a:endParaRPr>
          </a:p>
          <a:p>
            <a:pPr marL="36195"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</a:rPr>
              <a:t>D</a:t>
            </a:r>
            <a:r>
              <a:rPr lang="zh-CN" altLang="en-US" dirty="0">
                <a:solidFill>
                  <a:schemeClr val="bg1"/>
                </a:solidFill>
              </a:rPr>
              <a:t>）使用继承方法改变静态标签控件的颜色。</a:t>
            </a:r>
            <a:endParaRPr lang="zh-CN" altLang="en-US" dirty="0">
              <a:solidFill>
                <a:schemeClr val="bg1"/>
              </a:solidFill>
            </a:endParaRPr>
          </a:p>
          <a:p>
            <a:pPr marL="36195"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</a:rPr>
              <a:t>E</a:t>
            </a:r>
            <a:r>
              <a:rPr lang="zh-CN" altLang="en-US" dirty="0">
                <a:solidFill>
                  <a:schemeClr val="bg1"/>
                </a:solidFill>
              </a:rPr>
              <a:t>）使用继承方法改变编辑框控件的颜色</a:t>
            </a:r>
            <a:r>
              <a:rPr lang="zh-CN" altLang="en-US" dirty="0" smtClean="0">
                <a:solidFill>
                  <a:schemeClr val="bg1"/>
                </a:solidFill>
              </a:rPr>
              <a:t>。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647892" y="545960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96C527"/>
                </a:solidFill>
              </a:rPr>
              <a:t>习题：</a:t>
            </a:r>
            <a:endParaRPr lang="zh-CN" altLang="en-US" sz="3600" b="1" dirty="0">
              <a:solidFill>
                <a:srgbClr val="96C527"/>
              </a:solidFill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716473" y="1195912"/>
            <a:ext cx="1523494" cy="0"/>
          </a:xfrm>
          <a:prstGeom prst="line">
            <a:avLst/>
          </a:prstGeom>
          <a:ln>
            <a:solidFill>
              <a:srgbClr val="96C5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矩形 645"/>
          <p:cNvSpPr/>
          <p:nvPr/>
        </p:nvSpPr>
        <p:spPr>
          <a:xfrm>
            <a:off x="-14288" y="-22224"/>
            <a:ext cx="9169004" cy="688022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678" name="图片 677"/>
          <p:cNvPicPr>
            <a:picLocks noChangeAspect="1"/>
          </p:cNvPicPr>
          <p:nvPr/>
        </p:nvPicPr>
        <p:blipFill rotWithShape="1">
          <a:blip r:embed="rId1"/>
          <a:srcRect l="19090" t="21720" r="16280" b="22029"/>
          <a:stretch>
            <a:fillRect/>
          </a:stretch>
        </p:blipFill>
        <p:spPr>
          <a:xfrm>
            <a:off x="-38100" y="-22225"/>
            <a:ext cx="9201150" cy="682942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47892" y="1458882"/>
            <a:ext cx="7961879" cy="461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"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</a:rPr>
              <a:t>3</a:t>
            </a:r>
            <a:r>
              <a:rPr lang="zh-CN" altLang="en-US" dirty="0">
                <a:solidFill>
                  <a:schemeClr val="bg1"/>
                </a:solidFill>
              </a:rPr>
              <a:t>．基于文档视图的程序设计</a:t>
            </a:r>
            <a:endParaRPr lang="zh-CN" altLang="en-US" dirty="0">
              <a:solidFill>
                <a:schemeClr val="bg1"/>
              </a:solidFill>
            </a:endParaRPr>
          </a:p>
          <a:p>
            <a:pPr marL="36195"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</a:rPr>
              <a:t>A</a:t>
            </a:r>
            <a:r>
              <a:rPr lang="zh-CN" altLang="en-US" dirty="0">
                <a:solidFill>
                  <a:schemeClr val="bg1"/>
                </a:solidFill>
              </a:rPr>
              <a:t>）设计一个通信录，使用</a:t>
            </a:r>
            <a:r>
              <a:rPr lang="en-US" altLang="zh-CN" dirty="0">
                <a:solidFill>
                  <a:schemeClr val="bg1"/>
                </a:solidFill>
              </a:rPr>
              <a:t>VC</a:t>
            </a:r>
            <a:r>
              <a:rPr lang="zh-CN" altLang="en-US" dirty="0">
                <a:solidFill>
                  <a:schemeClr val="bg1"/>
                </a:solidFill>
              </a:rPr>
              <a:t>设计，使用序列化进行存储。</a:t>
            </a:r>
            <a:endParaRPr lang="zh-CN" altLang="en-US" dirty="0">
              <a:solidFill>
                <a:schemeClr val="bg1"/>
              </a:solidFill>
            </a:endParaRPr>
          </a:p>
          <a:p>
            <a:pPr marL="36195"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</a:rPr>
              <a:t>B</a:t>
            </a:r>
            <a:r>
              <a:rPr lang="zh-CN" altLang="en-US" dirty="0">
                <a:solidFill>
                  <a:schemeClr val="bg1"/>
                </a:solidFill>
              </a:rPr>
              <a:t>）设计一个简单图形系统，使用序列化进行存储图形，可以画圆和矩形，可以计算图形总面积。使用类和继承。</a:t>
            </a:r>
            <a:endParaRPr lang="zh-CN" altLang="en-US" dirty="0">
              <a:solidFill>
                <a:schemeClr val="bg1"/>
              </a:solidFill>
            </a:endParaRPr>
          </a:p>
          <a:p>
            <a:pPr marL="36195"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</a:rPr>
              <a:t>C</a:t>
            </a:r>
            <a:r>
              <a:rPr lang="zh-CN" altLang="en-US" dirty="0">
                <a:solidFill>
                  <a:schemeClr val="bg1"/>
                </a:solidFill>
              </a:rPr>
              <a:t>）设计一个学生系统，包含学生科目和学分。可以统计学生的平均分数。</a:t>
            </a:r>
            <a:endParaRPr lang="zh-CN" altLang="en-US" dirty="0">
              <a:solidFill>
                <a:schemeClr val="bg1"/>
              </a:solidFill>
            </a:endParaRPr>
          </a:p>
          <a:p>
            <a:pPr marL="36195"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</a:rPr>
              <a:t>D</a:t>
            </a:r>
            <a:r>
              <a:rPr lang="zh-CN" altLang="en-US" dirty="0">
                <a:solidFill>
                  <a:schemeClr val="bg1"/>
                </a:solidFill>
              </a:rPr>
              <a:t>）设计一个城市公交系统，包含公交名称和线路及票价。</a:t>
            </a:r>
            <a:endParaRPr lang="zh-CN" altLang="en-US" dirty="0">
              <a:solidFill>
                <a:schemeClr val="bg1"/>
              </a:solidFill>
            </a:endParaRPr>
          </a:p>
          <a:p>
            <a:pPr marL="36195"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</a:rPr>
              <a:t>E</a:t>
            </a:r>
            <a:r>
              <a:rPr lang="zh-CN" altLang="en-US" dirty="0">
                <a:solidFill>
                  <a:schemeClr val="bg1"/>
                </a:solidFill>
              </a:rPr>
              <a:t>）设计一个单位的公车，使用类和继承，统计均耗油量。</a:t>
            </a:r>
            <a:endParaRPr lang="zh-CN" altLang="en-US" dirty="0">
              <a:solidFill>
                <a:schemeClr val="bg1"/>
              </a:solidFill>
            </a:endParaRPr>
          </a:p>
          <a:p>
            <a:pPr marL="36195"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</a:rPr>
              <a:t>F</a:t>
            </a:r>
            <a:r>
              <a:rPr lang="zh-CN" altLang="en-US" dirty="0">
                <a:solidFill>
                  <a:schemeClr val="bg1"/>
                </a:solidFill>
              </a:rPr>
              <a:t>）设计一个教师系统，包含老师的属性和所带的课程</a:t>
            </a:r>
            <a:r>
              <a:rPr lang="en-US" altLang="zh-CN" dirty="0">
                <a:solidFill>
                  <a:schemeClr val="bg1"/>
                </a:solidFill>
              </a:rPr>
              <a:t>.</a:t>
            </a:r>
            <a:endParaRPr lang="en-US" altLang="zh-CN" dirty="0">
              <a:solidFill>
                <a:schemeClr val="bg1"/>
              </a:solidFill>
            </a:endParaRPr>
          </a:p>
          <a:p>
            <a:pPr marL="36195"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</a:rPr>
              <a:t>G</a:t>
            </a:r>
            <a:r>
              <a:rPr lang="zh-CN" altLang="en-US" dirty="0">
                <a:solidFill>
                  <a:schemeClr val="bg1"/>
                </a:solidFill>
              </a:rPr>
              <a:t>）设计一个图书系统，并可以显示用户借的书。</a:t>
            </a:r>
            <a:endParaRPr lang="zh-CN" altLang="en-US" dirty="0">
              <a:solidFill>
                <a:schemeClr val="bg1"/>
              </a:solidFill>
            </a:endParaRPr>
          </a:p>
          <a:p>
            <a:pPr marL="36195"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</a:rPr>
              <a:t>H</a:t>
            </a:r>
            <a:r>
              <a:rPr lang="zh-CN" altLang="en-US" dirty="0">
                <a:solidFill>
                  <a:schemeClr val="bg1"/>
                </a:solidFill>
              </a:rPr>
              <a:t>）设计一个租车系统，并显示用户借的车。</a:t>
            </a:r>
            <a:endParaRPr lang="zh-CN" altLang="en-US" dirty="0">
              <a:solidFill>
                <a:schemeClr val="bg1"/>
              </a:solidFill>
            </a:endParaRPr>
          </a:p>
          <a:p>
            <a:pPr marL="36195"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</a:rPr>
              <a:t>I</a:t>
            </a:r>
            <a:r>
              <a:rPr lang="zh-CN" altLang="en-US" dirty="0">
                <a:solidFill>
                  <a:schemeClr val="bg1"/>
                </a:solidFill>
              </a:rPr>
              <a:t>）设计一个简单超市前台系统。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647892" y="545960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96C527"/>
                </a:solidFill>
              </a:rPr>
              <a:t>习题：</a:t>
            </a:r>
            <a:endParaRPr lang="zh-CN" altLang="en-US" sz="3600" b="1" dirty="0">
              <a:solidFill>
                <a:srgbClr val="96C527"/>
              </a:solidFill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716473" y="1195912"/>
            <a:ext cx="1523494" cy="0"/>
          </a:xfrm>
          <a:prstGeom prst="line">
            <a:avLst/>
          </a:prstGeom>
          <a:ln>
            <a:solidFill>
              <a:srgbClr val="96C5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:\DeepRack\deepracklogin.jpg">
            <a:hlinkClick r:id="rId1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762" y="1447800"/>
            <a:ext cx="3911598" cy="220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360data\重要数据\我的文档\Tencent Files\532017450\FileRecv\首页-终止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19" y="1447800"/>
            <a:ext cx="3911598" cy="220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91222" y="681335"/>
            <a:ext cx="3454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AIRack</a:t>
            </a:r>
            <a:r>
              <a:rPr lang="zh-CN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人工智能实验平台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——一站式的人工智能实验平台</a:t>
            </a:r>
            <a:endParaRPr lang="zh-CN" altLang="zh-CN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45379" y="681335"/>
            <a:ext cx="3012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DeepRack</a:t>
            </a:r>
            <a:r>
              <a:rPr lang="zh-CN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深度学习一体</a:t>
            </a:r>
            <a:r>
              <a:rPr lang="zh-CN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机</a:t>
            </a:r>
            <a:endParaRPr lang="en-US" altLang="zh-CN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——</a:t>
            </a:r>
            <a:r>
              <a:rPr lang="zh-C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开箱即用的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AI</a:t>
            </a:r>
            <a:r>
              <a:rPr lang="zh-C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科研平台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34057" y="5878342"/>
            <a:ext cx="567499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BDRack大数据实验平台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——</a:t>
            </a:r>
            <a:r>
              <a:rPr lang="zh-C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一站式的大数据实训平台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图片 1" descr="大数据实验一体机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9350" y="2998470"/>
            <a:ext cx="4844381" cy="28800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18742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>
                <a:solidFill>
                  <a:prstClr val="white"/>
                </a:solidFill>
              </a:rPr>
              <a:t>4.1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视觉编码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pic>
        <p:nvPicPr>
          <p:cNvPr id="56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58" name="31 CuadroTexto"/>
          <p:cNvSpPr txBox="1"/>
          <p:nvPr/>
        </p:nvSpPr>
        <p:spPr>
          <a:xfrm>
            <a:off x="4729199" y="6267161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altLang="zh-CN" sz="1200" b="1" dirty="0">
                <a:solidFill>
                  <a:schemeClr val="bg1">
                    <a:lumMod val="50000"/>
                  </a:schemeClr>
                </a:solidFill>
              </a:rPr>
              <a:t>4</a:t>
            </a:r>
            <a:r>
              <a:rPr lang="en-US" altLang="es-HN" sz="1200" b="1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lang="en-US" altLang="es-HN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9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2" name="文本框 40"/>
          <p:cNvSpPr txBox="1"/>
          <p:nvPr/>
        </p:nvSpPr>
        <p:spPr>
          <a:xfrm>
            <a:off x="399253" y="843230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3D89BC"/>
                </a:solidFill>
              </a:rPr>
              <a:t>4.1.2 </a:t>
            </a:r>
            <a:r>
              <a:rPr lang="zh-CN" altLang="en-US" b="1" dirty="0" smtClean="0">
                <a:solidFill>
                  <a:srgbClr val="3D89BC"/>
                </a:solidFill>
              </a:rPr>
              <a:t>视觉</a:t>
            </a:r>
            <a:r>
              <a:rPr lang="zh-CN" altLang="en-US" b="1" dirty="0">
                <a:solidFill>
                  <a:srgbClr val="3D89BC"/>
                </a:solidFill>
              </a:rPr>
              <a:t>通道</a:t>
            </a:r>
            <a:endParaRPr lang="zh-CN" altLang="en-US" b="1" dirty="0">
              <a:solidFill>
                <a:srgbClr val="3D89BC"/>
              </a:solidFill>
            </a:endParaRPr>
          </a:p>
        </p:txBody>
      </p:sp>
      <p:sp>
        <p:nvSpPr>
          <p:cNvPr id="63" name="椭圆 62"/>
          <p:cNvSpPr/>
          <p:nvPr/>
        </p:nvSpPr>
        <p:spPr>
          <a:xfrm>
            <a:off x="293525" y="946406"/>
            <a:ext cx="127327" cy="1273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6" name="矩形 15"/>
          <p:cNvSpPr/>
          <p:nvPr/>
        </p:nvSpPr>
        <p:spPr>
          <a:xfrm>
            <a:off x="430694" y="1222177"/>
            <a:ext cx="8200062" cy="1526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/>
              <a:t>视觉通道：用于控制几何标记的展示特性，包括标记的位置、大小、形状、方向、色调、饱和度、亮度等。</a:t>
            </a:r>
            <a:r>
              <a:rPr lang="zh-CN" altLang="zh-CN" sz="1600" dirty="0"/>
              <a:t>视觉通道分为两大类：定性（分类）的视觉通道，如形状、颜色的色调、空间位置</a:t>
            </a:r>
            <a:r>
              <a:rPr lang="zh-CN" altLang="en-US" sz="1600" dirty="0"/>
              <a:t>；</a:t>
            </a:r>
            <a:r>
              <a:rPr lang="zh-CN" altLang="zh-CN" sz="1600" dirty="0"/>
              <a:t>定量（连续、有序）的视觉通道，如直线的长度、区域的面积、空间的体积、斜度、角度、颜色的饱和度和亮度等</a:t>
            </a:r>
            <a:r>
              <a:rPr lang="zh-CN" altLang="en-US" sz="1600" dirty="0"/>
              <a:t>。</a:t>
            </a:r>
            <a:endParaRPr lang="zh-CN" altLang="zh-CN" sz="1600" dirty="0"/>
          </a:p>
        </p:txBody>
      </p:sp>
      <p:sp>
        <p:nvSpPr>
          <p:cNvPr id="47" name="文本框 27"/>
          <p:cNvSpPr txBox="1"/>
          <p:nvPr/>
        </p:nvSpPr>
        <p:spPr>
          <a:xfrm>
            <a:off x="6630203" y="234392"/>
            <a:ext cx="248657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第四章 数据</a:t>
            </a:r>
            <a:r>
              <a:rPr lang="zh-CN" altLang="en-US" sz="1350" dirty="0">
                <a:solidFill>
                  <a:prstClr val="white"/>
                </a:solidFill>
              </a:rPr>
              <a:t>可视化的常用方法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pic>
        <p:nvPicPr>
          <p:cNvPr id="2050" name="Picture 2" descr="https://timgsa.baidu.com/timg?image&amp;quality=80&amp;size=b9999_10000&amp;sec=1521032139878&amp;di=a7b1e6c9e45de71f2645891588dfc157&amp;imgtype=0&amp;src=http%3A%2F%2Fpic.58pic.com%2F58pic%2F10%2F93%2F56%2F51t58PICM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051" y="2773046"/>
            <a:ext cx="5778573" cy="334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"/>
            <a:ext cx="9144000" cy="742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28" name="组合 27"/>
          <p:cNvGrpSpPr/>
          <p:nvPr/>
        </p:nvGrpSpPr>
        <p:grpSpPr>
          <a:xfrm>
            <a:off x="2434278" y="1390754"/>
            <a:ext cx="2050561" cy="2056110"/>
            <a:chOff x="4041594" y="1614897"/>
            <a:chExt cx="2050561" cy="205611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1080" y="1614897"/>
              <a:ext cx="1260022" cy="1260022"/>
            </a:xfrm>
            <a:prstGeom prst="rect">
              <a:avLst/>
            </a:prstGeom>
            <a:effectLst>
              <a:outerShdw blurRad="76200" dist="38100" dir="5400000" sx="102000" sy="102000" algn="t" rotWithShape="0">
                <a:prstClr val="black">
                  <a:alpha val="18000"/>
                </a:prstClr>
              </a:outerShdw>
            </a:effectLst>
          </p:spPr>
        </p:pic>
        <p:sp>
          <p:nvSpPr>
            <p:cNvPr id="27" name="矩形 26"/>
            <p:cNvSpPr/>
            <p:nvPr/>
          </p:nvSpPr>
          <p:spPr>
            <a:xfrm>
              <a:off x="4084319" y="3267893"/>
              <a:ext cx="2007836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391079" y="2893557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云计算头条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4041594" y="3313913"/>
              <a:ext cx="20505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prstClr val="white"/>
                  </a:solidFill>
                </a:rPr>
                <a:t>微信号</a:t>
              </a:r>
              <a:r>
                <a:rPr lang="zh-CN" altLang="en-US" sz="1400" dirty="0" smtClean="0">
                  <a:solidFill>
                    <a:prstClr val="white"/>
                  </a:solidFill>
                </a:rPr>
                <a:t>：</a:t>
              </a:r>
              <a:r>
                <a:rPr lang="en-US" altLang="zh-CN" sz="1400" dirty="0" err="1" smtClean="0">
                  <a:solidFill>
                    <a:prstClr val="white"/>
                  </a:solidFill>
                </a:rPr>
                <a:t>chinacloudnj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774081" y="1397761"/>
            <a:ext cx="2037866" cy="2049103"/>
            <a:chOff x="582149" y="3930501"/>
            <a:chExt cx="2037866" cy="2049103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527" y="3930501"/>
              <a:ext cx="1260022" cy="1260022"/>
            </a:xfrm>
            <a:prstGeom prst="rect">
              <a:avLst/>
            </a:prstGeom>
            <a:effectLst>
              <a:outerShdw blurRad="76200" dist="38100" dir="5400000" sx="102000" sy="102000" algn="t" rotWithShape="0">
                <a:prstClr val="black">
                  <a:alpha val="18000"/>
                </a:prstClr>
              </a:outerShdw>
            </a:effectLst>
          </p:spPr>
        </p:pic>
        <p:sp>
          <p:nvSpPr>
            <p:cNvPr id="25" name="矩形 24"/>
            <p:cNvSpPr/>
            <p:nvPr/>
          </p:nvSpPr>
          <p:spPr>
            <a:xfrm>
              <a:off x="606863" y="5576490"/>
              <a:ext cx="1952625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872338" y="5202565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中国大数据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582149" y="5622510"/>
              <a:ext cx="20378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prstClr val="white"/>
                  </a:solidFill>
                </a:rPr>
                <a:t>微</a:t>
              </a:r>
              <a:r>
                <a:rPr lang="zh-CN" altLang="en-US" sz="1400" dirty="0" smtClean="0">
                  <a:solidFill>
                    <a:prstClr val="white"/>
                  </a:solidFill>
                </a:rPr>
                <a:t>信号：</a:t>
              </a:r>
              <a:r>
                <a:rPr lang="en-US" altLang="zh-CN" sz="1400" dirty="0" err="1" smtClean="0">
                  <a:solidFill>
                    <a:prstClr val="white"/>
                  </a:solidFill>
                </a:rPr>
                <a:t>cstorbigdata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38986" y="1385044"/>
            <a:ext cx="1731564" cy="2061820"/>
            <a:chOff x="678693" y="1566220"/>
            <a:chExt cx="1731564" cy="206182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103" y="1566220"/>
              <a:ext cx="1260022" cy="1260022"/>
            </a:xfrm>
            <a:prstGeom prst="rect">
              <a:avLst/>
            </a:prstGeom>
            <a:effectLst>
              <a:outerShdw blurRad="76200" dist="38100" dir="5400000" sx="102000" sy="102000" algn="t" rotWithShape="0">
                <a:prstClr val="black">
                  <a:alpha val="18000"/>
                </a:prstClr>
              </a:outerShdw>
            </a:effectLst>
          </p:spPr>
        </p:pic>
        <p:sp>
          <p:nvSpPr>
            <p:cNvPr id="24" name="矩形 23"/>
            <p:cNvSpPr/>
            <p:nvPr/>
          </p:nvSpPr>
          <p:spPr>
            <a:xfrm>
              <a:off x="699619" y="3224926"/>
              <a:ext cx="1649882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83104" y="2826242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刘鹏</a:t>
              </a:r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看</a:t>
              </a:r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未来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678693" y="3274617"/>
              <a:ext cx="17315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>
                  <a:solidFill>
                    <a:prstClr val="white"/>
                  </a:solidFill>
                </a:rPr>
                <a:t>微信号：</a:t>
              </a:r>
              <a:r>
                <a:rPr lang="en-US" altLang="zh-CN" sz="1400" dirty="0" smtClean="0">
                  <a:solidFill>
                    <a:prstClr val="white"/>
                  </a:solidFill>
                </a:rPr>
                <a:t>lpoutlook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18871" y="3989955"/>
            <a:ext cx="2031325" cy="2041535"/>
            <a:chOff x="4047675" y="4206434"/>
            <a:chExt cx="2031325" cy="2041535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1079" y="4206434"/>
              <a:ext cx="1250812" cy="1250812"/>
            </a:xfrm>
            <a:prstGeom prst="rect">
              <a:avLst/>
            </a:prstGeom>
            <a:effectLst>
              <a:outerShdw blurRad="76200" dist="38100" dir="5400000" sx="102000" sy="102000" algn="t" rotWithShape="0">
                <a:prstClr val="black">
                  <a:alpha val="18000"/>
                </a:prstClr>
              </a:outerShdw>
            </a:effectLst>
          </p:spPr>
        </p:pic>
        <p:sp>
          <p:nvSpPr>
            <p:cNvPr id="26" name="矩形 25"/>
            <p:cNvSpPr/>
            <p:nvPr/>
          </p:nvSpPr>
          <p:spPr>
            <a:xfrm>
              <a:off x="4216437" y="5844855"/>
              <a:ext cx="1755613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047675" y="5458884"/>
              <a:ext cx="2031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云创</a:t>
              </a:r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大</a:t>
              </a:r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数据订阅号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4227051" y="5893463"/>
              <a:ext cx="16725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prstClr val="white"/>
                  </a:solidFill>
                </a:rPr>
                <a:t>微信号</a:t>
              </a:r>
              <a:r>
                <a:rPr lang="zh-CN" altLang="en-US" sz="1400" dirty="0" smtClean="0">
                  <a:solidFill>
                    <a:prstClr val="white"/>
                  </a:solidFill>
                </a:rPr>
                <a:t>：</a:t>
              </a:r>
              <a:r>
                <a:rPr lang="en-US" altLang="zh-CN" sz="1400" dirty="0" err="1" smtClean="0">
                  <a:solidFill>
                    <a:prstClr val="white"/>
                  </a:solidFill>
                </a:rPr>
                <a:t>cStor_cn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74106" y="191183"/>
            <a:ext cx="2316480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</a:rPr>
              <a:t>云</a:t>
            </a:r>
            <a:r>
              <a:rPr lang="zh-CN" altLang="en-US" sz="2400" b="1" dirty="0" smtClean="0">
                <a:solidFill>
                  <a:schemeClr val="bg2">
                    <a:lumMod val="50000"/>
                  </a:schemeClr>
                </a:solidFill>
              </a:rPr>
              <a:t>创公众</a:t>
            </a:r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</a:rPr>
              <a:t>号推荐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  <a:p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7087659" y="1397167"/>
            <a:ext cx="1755613" cy="2048632"/>
            <a:chOff x="7087659" y="1397167"/>
            <a:chExt cx="1755613" cy="2048632"/>
          </a:xfrm>
        </p:grpSpPr>
        <p:pic>
          <p:nvPicPr>
            <p:cNvPr id="2" name="Picture 2" descr="F:\微信\APP二维码\qrcode_for_gh_cc7b2f1bbc38_430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0291" y="1397167"/>
              <a:ext cx="1272247" cy="1272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矩形 45"/>
            <p:cNvSpPr/>
            <p:nvPr/>
          </p:nvSpPr>
          <p:spPr>
            <a:xfrm>
              <a:off x="7087659" y="3042685"/>
              <a:ext cx="1755613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7" name="文本框 13"/>
            <p:cNvSpPr txBox="1"/>
            <p:nvPr/>
          </p:nvSpPr>
          <p:spPr>
            <a:xfrm>
              <a:off x="7205593" y="2656714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深度学习世界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48" name="文本框 19"/>
            <p:cNvSpPr txBox="1"/>
            <p:nvPr/>
          </p:nvSpPr>
          <p:spPr>
            <a:xfrm>
              <a:off x="7098273" y="3091293"/>
              <a:ext cx="16829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prstClr val="white"/>
                  </a:solidFill>
                </a:rPr>
                <a:t>微信号</a:t>
              </a:r>
              <a:r>
                <a:rPr lang="zh-CN" altLang="en-US" sz="1400" dirty="0" smtClean="0">
                  <a:solidFill>
                    <a:prstClr val="white"/>
                  </a:solidFill>
                </a:rPr>
                <a:t>：</a:t>
              </a:r>
              <a:r>
                <a:rPr lang="en-US" altLang="zh-CN" sz="1400" dirty="0" smtClean="0">
                  <a:solidFill>
                    <a:prstClr val="white"/>
                  </a:solidFill>
                </a:rPr>
                <a:t>dl-world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666912" y="3989955"/>
            <a:ext cx="2031325" cy="2048632"/>
            <a:chOff x="3666912" y="3989955"/>
            <a:chExt cx="2031325" cy="2048632"/>
          </a:xfrm>
        </p:grpSpPr>
        <p:pic>
          <p:nvPicPr>
            <p:cNvPr id="10" name="Picture 3" descr="F:\微信\APP二维码\服务号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6604" y="3989955"/>
              <a:ext cx="1272247" cy="1272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矩形 48"/>
            <p:cNvSpPr/>
            <p:nvPr/>
          </p:nvSpPr>
          <p:spPr>
            <a:xfrm>
              <a:off x="3824920" y="5635473"/>
              <a:ext cx="1755613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0" name="文本框 13"/>
            <p:cNvSpPr txBox="1"/>
            <p:nvPr/>
          </p:nvSpPr>
          <p:spPr>
            <a:xfrm>
              <a:off x="3666912" y="5249502"/>
              <a:ext cx="2031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云创大</a:t>
              </a:r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数据服务号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51" name="文本框 19"/>
            <p:cNvSpPr txBox="1"/>
            <p:nvPr/>
          </p:nvSpPr>
          <p:spPr>
            <a:xfrm>
              <a:off x="3835534" y="5684081"/>
              <a:ext cx="15883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prstClr val="white"/>
                  </a:solidFill>
                </a:rPr>
                <a:t>微信号</a:t>
              </a:r>
              <a:r>
                <a:rPr lang="zh-CN" altLang="en-US" sz="1400" dirty="0" smtClean="0">
                  <a:solidFill>
                    <a:prstClr val="white"/>
                  </a:solidFill>
                </a:rPr>
                <a:t>：</a:t>
              </a:r>
              <a:r>
                <a:rPr lang="en-US" altLang="zh-CN" sz="1400" dirty="0" err="1" smtClean="0">
                  <a:solidFill>
                    <a:prstClr val="white"/>
                  </a:solidFill>
                </a:rPr>
                <a:t>cstorfw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210994" y="3989955"/>
            <a:ext cx="2492990" cy="2048632"/>
            <a:chOff x="6210994" y="3989955"/>
            <a:chExt cx="2492990" cy="2048632"/>
          </a:xfrm>
        </p:grpSpPr>
        <p:sp>
          <p:nvSpPr>
            <p:cNvPr id="53" name="文本框 13"/>
            <p:cNvSpPr txBox="1"/>
            <p:nvPr/>
          </p:nvSpPr>
          <p:spPr>
            <a:xfrm>
              <a:off x="6210994" y="5249502"/>
              <a:ext cx="2492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高校大</a:t>
              </a:r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数据</a:t>
              </a:r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与</a:t>
              </a:r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人工智能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6553804" y="3989955"/>
              <a:ext cx="1755613" cy="2048632"/>
              <a:chOff x="6553804" y="3989955"/>
              <a:chExt cx="1755613" cy="2048632"/>
            </a:xfrm>
          </p:grpSpPr>
          <p:pic>
            <p:nvPicPr>
              <p:cNvPr id="11" name="Picture 4" descr="F:\微信\APP二维码\qrcode_for_gh_36578c7d93ba_860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11947" y="3989955"/>
                <a:ext cx="1239328" cy="12393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矩形 51"/>
              <p:cNvSpPr/>
              <p:nvPr/>
            </p:nvSpPr>
            <p:spPr>
              <a:xfrm>
                <a:off x="6553804" y="5635473"/>
                <a:ext cx="1755613" cy="403114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4" name="文本框 19"/>
              <p:cNvSpPr txBox="1"/>
              <p:nvPr/>
            </p:nvSpPr>
            <p:spPr>
              <a:xfrm>
                <a:off x="6564418" y="5684081"/>
                <a:ext cx="159691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400" dirty="0">
                    <a:solidFill>
                      <a:prstClr val="white"/>
                    </a:solidFill>
                  </a:rPr>
                  <a:t>微信号</a:t>
                </a:r>
                <a:r>
                  <a:rPr lang="zh-CN" altLang="en-US" sz="1400" dirty="0" smtClean="0">
                    <a:solidFill>
                      <a:prstClr val="white"/>
                    </a:solidFill>
                  </a:rPr>
                  <a:t>：</a:t>
                </a:r>
                <a:r>
                  <a:rPr lang="en-US" altLang="zh-CN" sz="1400" dirty="0" err="1" smtClean="0">
                    <a:solidFill>
                      <a:prstClr val="white"/>
                    </a:solidFill>
                  </a:rPr>
                  <a:t>data_AI</a:t>
                </a:r>
                <a:endParaRPr lang="zh-CN" altLang="en-US" sz="1400" dirty="0">
                  <a:solidFill>
                    <a:prstClr val="white"/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"/>
            <a:ext cx="9144000" cy="742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475549" y="184284"/>
            <a:ext cx="2031365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手机</a:t>
            </a:r>
            <a:r>
              <a:rPr lang="en-US" altLang="zh-CN" sz="24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推荐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  <a:p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06762" y="1145478"/>
            <a:ext cx="2303744" cy="4112860"/>
            <a:chOff x="97237" y="1145478"/>
            <a:chExt cx="2303744" cy="411286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7237" y="1145478"/>
              <a:ext cx="2303744" cy="4112860"/>
            </a:xfrm>
            <a:prstGeom prst="rect">
              <a:avLst/>
            </a:prstGeom>
            <a:noFill/>
            <a:effectLst>
              <a:reflection blurRad="6350" stA="30000" endPos="17000" dist="127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F:\微信\APP二维码\我的PM2.5--已测试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188" y="1943233"/>
              <a:ext cx="1257537" cy="1257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文本框 18"/>
            <p:cNvSpPr txBox="1"/>
            <p:nvPr/>
          </p:nvSpPr>
          <p:spPr>
            <a:xfrm>
              <a:off x="611805" y="3338868"/>
              <a:ext cx="12538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我的</a:t>
              </a:r>
              <a:r>
                <a:rPr lang="en-US" altLang="zh-CN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PM2.5</a:t>
              </a:r>
              <a:endPara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30663" y="3732155"/>
              <a:ext cx="141577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随时随地准确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查看身边的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PM2.5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值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293986" y="1145478"/>
            <a:ext cx="2303744" cy="4112860"/>
            <a:chOff x="2293986" y="1145478"/>
            <a:chExt cx="2303744" cy="4112860"/>
          </a:xfrm>
        </p:grpSpPr>
        <p:pic>
          <p:nvPicPr>
            <p:cNvPr id="55" name="Picture 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93986" y="1145478"/>
              <a:ext cx="2303744" cy="4112860"/>
            </a:xfrm>
            <a:prstGeom prst="rect">
              <a:avLst/>
            </a:prstGeom>
            <a:noFill/>
            <a:effectLst>
              <a:reflection blurRad="6350" stA="30000" endPos="17000" dist="127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5" name="Picture 3" descr="F:\微信\APP二维码\同声译-已测试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5312" y="1940747"/>
              <a:ext cx="1260023" cy="1260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文本框 18"/>
            <p:cNvSpPr txBox="1"/>
            <p:nvPr/>
          </p:nvSpPr>
          <p:spPr>
            <a:xfrm>
              <a:off x="3048916" y="3347494"/>
              <a:ext cx="8002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同声译</a:t>
              </a:r>
              <a:endPara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767437" y="3732155"/>
              <a:ext cx="145103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支持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26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种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语言</a:t>
              </a:r>
              <a:endPara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互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译的实时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翻</a:t>
              </a:r>
              <a:endPara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译软件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691416" y="1145478"/>
            <a:ext cx="2303744" cy="4112860"/>
            <a:chOff x="6691416" y="1145478"/>
            <a:chExt cx="2303744" cy="4112860"/>
          </a:xfrm>
        </p:grpSpPr>
        <p:pic>
          <p:nvPicPr>
            <p:cNvPr id="57" name="Picture 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691416" y="1145478"/>
              <a:ext cx="2303744" cy="4112860"/>
            </a:xfrm>
            <a:prstGeom prst="rect">
              <a:avLst/>
            </a:prstGeom>
            <a:noFill/>
            <a:effectLst>
              <a:reflection blurRad="6350" stA="30000" endPos="17000" dist="127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 descr="F:\微信\APP二维码\科技头条Android版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0324" y="1943233"/>
              <a:ext cx="1294820" cy="12948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文本框 18"/>
            <p:cNvSpPr txBox="1"/>
            <p:nvPr/>
          </p:nvSpPr>
          <p:spPr>
            <a:xfrm>
              <a:off x="7446450" y="3374551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科技头条</a:t>
              </a:r>
              <a:endPara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212224" y="3855265"/>
              <a:ext cx="14157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汇聚前沿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资讯</a:t>
              </a:r>
              <a:endPara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的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科技情报站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485142" y="1145478"/>
            <a:ext cx="2303744" cy="4112860"/>
            <a:chOff x="4485142" y="1145478"/>
            <a:chExt cx="2303744" cy="4112860"/>
          </a:xfrm>
        </p:grpSpPr>
        <p:pic>
          <p:nvPicPr>
            <p:cNvPr id="56" name="Picture 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85142" y="1145478"/>
              <a:ext cx="2303744" cy="4112860"/>
            </a:xfrm>
            <a:prstGeom prst="rect">
              <a:avLst/>
            </a:prstGeom>
            <a:noFill/>
            <a:effectLst>
              <a:reflection blurRad="6350" stA="30000" endPos="17000" dist="127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7" name="Picture 5" descr="F:\微信\APP二维码\02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4365" y="1929395"/>
              <a:ext cx="1285211" cy="1285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文本框 18"/>
            <p:cNvSpPr txBox="1"/>
            <p:nvPr/>
          </p:nvSpPr>
          <p:spPr>
            <a:xfrm>
              <a:off x="5200146" y="3347665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我的南京</a:t>
              </a:r>
              <a:endPara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866491" y="3732155"/>
              <a:ext cx="16209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云创大数据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为路</a:t>
              </a:r>
              <a:endPara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况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大数据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应用提</a:t>
              </a:r>
              <a:endPara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供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技术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支持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5462133" y="4933111"/>
            <a:ext cx="1563506" cy="641625"/>
            <a:chOff x="5462133" y="4933111"/>
            <a:chExt cx="1563506" cy="641625"/>
          </a:xfrm>
        </p:grpSpPr>
        <p:sp>
          <p:nvSpPr>
            <p:cNvPr id="29" name="矩形 28"/>
            <p:cNvSpPr/>
            <p:nvPr/>
          </p:nvSpPr>
          <p:spPr>
            <a:xfrm>
              <a:off x="5462338" y="4933111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8" name="Picture 14" descr="F:\logo\中国智能硬件logo-01.png">
              <a:hlinkClick r:id="rId1"/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2133" y="5038052"/>
              <a:ext cx="1562412" cy="4758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组合 5"/>
          <p:cNvGrpSpPr/>
          <p:nvPr/>
        </p:nvGrpSpPr>
        <p:grpSpPr>
          <a:xfrm>
            <a:off x="420161" y="4933025"/>
            <a:ext cx="1565587" cy="641625"/>
            <a:chOff x="422066" y="4933025"/>
            <a:chExt cx="1565587" cy="641625"/>
          </a:xfrm>
        </p:grpSpPr>
        <p:sp>
          <p:nvSpPr>
            <p:cNvPr id="3" name="矩形 2"/>
            <p:cNvSpPr/>
            <p:nvPr/>
          </p:nvSpPr>
          <p:spPr>
            <a:xfrm>
              <a:off x="422066" y="4933025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9" name="Picture 15" descr="F:\logo\chinacloud_logo-01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241" y="5037800"/>
              <a:ext cx="1562412" cy="478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组合 10"/>
          <p:cNvGrpSpPr/>
          <p:nvPr/>
        </p:nvGrpSpPr>
        <p:grpSpPr>
          <a:xfrm>
            <a:off x="7138738" y="5702714"/>
            <a:ext cx="1563301" cy="641625"/>
            <a:chOff x="7138738" y="5702714"/>
            <a:chExt cx="1563301" cy="641625"/>
          </a:xfrm>
        </p:grpSpPr>
        <p:sp>
          <p:nvSpPr>
            <p:cNvPr id="35" name="矩形 34"/>
            <p:cNvSpPr/>
            <p:nvPr/>
          </p:nvSpPr>
          <p:spPr>
            <a:xfrm>
              <a:off x="7138738" y="5702714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0" name="Picture 16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38823" y="5785510"/>
              <a:ext cx="1562412" cy="475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组合 11"/>
          <p:cNvGrpSpPr/>
          <p:nvPr/>
        </p:nvGrpSpPr>
        <p:grpSpPr>
          <a:xfrm>
            <a:off x="5462338" y="5702800"/>
            <a:ext cx="1563436" cy="641625"/>
            <a:chOff x="5462338" y="5702800"/>
            <a:chExt cx="1563436" cy="641625"/>
          </a:xfrm>
        </p:grpSpPr>
        <p:sp>
          <p:nvSpPr>
            <p:cNvPr id="34" name="矩形 33"/>
            <p:cNvSpPr/>
            <p:nvPr/>
          </p:nvSpPr>
          <p:spPr>
            <a:xfrm>
              <a:off x="5462338" y="5702800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1" name="Picture 17" descr="F:\logo\机器人-01.png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3362" y="5753759"/>
              <a:ext cx="1562412" cy="540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组合 13"/>
          <p:cNvGrpSpPr/>
          <p:nvPr/>
        </p:nvGrpSpPr>
        <p:grpSpPr>
          <a:xfrm>
            <a:off x="2101918" y="5702714"/>
            <a:ext cx="1563681" cy="641625"/>
            <a:chOff x="2101918" y="5702714"/>
            <a:chExt cx="1563681" cy="641625"/>
          </a:xfrm>
        </p:grpSpPr>
        <p:sp>
          <p:nvSpPr>
            <p:cNvPr id="32" name="矩形 31"/>
            <p:cNvSpPr/>
            <p:nvPr/>
          </p:nvSpPr>
          <p:spPr>
            <a:xfrm>
              <a:off x="2101918" y="5702714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042" name="Picture 18" descr="F:\logo\深度学习世界-01.png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3187" y="5792884"/>
              <a:ext cx="1562412" cy="460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组合 9"/>
          <p:cNvGrpSpPr/>
          <p:nvPr/>
        </p:nvGrpSpPr>
        <p:grpSpPr>
          <a:xfrm>
            <a:off x="7138738" y="4933025"/>
            <a:ext cx="1563301" cy="641625"/>
            <a:chOff x="7138738" y="4933025"/>
            <a:chExt cx="1563301" cy="641625"/>
          </a:xfrm>
        </p:grpSpPr>
        <p:sp>
          <p:nvSpPr>
            <p:cNvPr id="30" name="矩形 29"/>
            <p:cNvSpPr/>
            <p:nvPr/>
          </p:nvSpPr>
          <p:spPr>
            <a:xfrm>
              <a:off x="7138738" y="4933025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3" name="Picture 19" descr="F:\logo\中国PM25logo-01.png">
              <a:hlinkClick r:id="rId11"/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8738" y="4994913"/>
              <a:ext cx="1563301" cy="559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组合 12"/>
          <p:cNvGrpSpPr/>
          <p:nvPr/>
        </p:nvGrpSpPr>
        <p:grpSpPr>
          <a:xfrm>
            <a:off x="3798482" y="5702714"/>
            <a:ext cx="1563301" cy="641625"/>
            <a:chOff x="3778318" y="5702714"/>
            <a:chExt cx="1563301" cy="641625"/>
          </a:xfrm>
        </p:grpSpPr>
        <p:sp>
          <p:nvSpPr>
            <p:cNvPr id="33" name="矩形 32"/>
            <p:cNvSpPr/>
            <p:nvPr/>
          </p:nvSpPr>
          <p:spPr>
            <a:xfrm>
              <a:off x="3778318" y="5702714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4" name="Picture 20" descr="F:\logo\中国存储-01.png">
              <a:hlinkClick r:id="rId13"/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8341" y="5785417"/>
              <a:ext cx="1562412" cy="5378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组合 6"/>
          <p:cNvGrpSpPr/>
          <p:nvPr/>
        </p:nvGrpSpPr>
        <p:grpSpPr>
          <a:xfrm>
            <a:off x="2101918" y="4933025"/>
            <a:ext cx="1563360" cy="641625"/>
            <a:chOff x="2101918" y="4933025"/>
            <a:chExt cx="1563360" cy="641625"/>
          </a:xfrm>
        </p:grpSpPr>
        <p:sp>
          <p:nvSpPr>
            <p:cNvPr id="27" name="矩形 26"/>
            <p:cNvSpPr/>
            <p:nvPr/>
          </p:nvSpPr>
          <p:spPr>
            <a:xfrm>
              <a:off x="2101918" y="4933025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045" name="Picture 21" descr="F:\logo\中国大数据LOGO-01.png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2866" y="4954959"/>
              <a:ext cx="1562412" cy="558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组合 7"/>
          <p:cNvGrpSpPr/>
          <p:nvPr/>
        </p:nvGrpSpPr>
        <p:grpSpPr>
          <a:xfrm>
            <a:off x="3768793" y="4933025"/>
            <a:ext cx="1572826" cy="641625"/>
            <a:chOff x="3768793" y="4933025"/>
            <a:chExt cx="1572826" cy="641625"/>
          </a:xfrm>
        </p:grpSpPr>
        <p:sp>
          <p:nvSpPr>
            <p:cNvPr id="28" name="矩形 27"/>
            <p:cNvSpPr/>
            <p:nvPr/>
          </p:nvSpPr>
          <p:spPr>
            <a:xfrm>
              <a:off x="3778318" y="4933025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6" name="Picture 22" descr="F:\logo\中国物联网-01.png">
              <a:hlinkClick r:id="rId17"/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8793" y="4953980"/>
              <a:ext cx="1562412" cy="559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组合 14"/>
          <p:cNvGrpSpPr/>
          <p:nvPr/>
        </p:nvGrpSpPr>
        <p:grpSpPr>
          <a:xfrm>
            <a:off x="422066" y="5702714"/>
            <a:ext cx="1563757" cy="641625"/>
            <a:chOff x="422066" y="5702714"/>
            <a:chExt cx="1563757" cy="641625"/>
          </a:xfrm>
        </p:grpSpPr>
        <p:sp>
          <p:nvSpPr>
            <p:cNvPr id="31" name="矩形 30"/>
            <p:cNvSpPr/>
            <p:nvPr/>
          </p:nvSpPr>
          <p:spPr>
            <a:xfrm>
              <a:off x="422066" y="5702714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7" name="Picture 23" descr="F:\logo\中国智慧城市logo-01.png">
              <a:hlinkClick r:id="rId19"/>
            </p:cNvPr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411" y="5753672"/>
              <a:ext cx="1562412" cy="475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组合 15"/>
          <p:cNvGrpSpPr/>
          <p:nvPr/>
        </p:nvGrpSpPr>
        <p:grpSpPr>
          <a:xfrm>
            <a:off x="383965" y="619673"/>
            <a:ext cx="4092208" cy="3950990"/>
            <a:chOff x="383853" y="409573"/>
            <a:chExt cx="4092208" cy="3950990"/>
          </a:xfrm>
        </p:grpSpPr>
        <p:sp>
          <p:nvSpPr>
            <p:cNvPr id="4" name="矩形 3">
              <a:hlinkClick r:id="rId21"/>
            </p:cNvPr>
            <p:cNvSpPr/>
            <p:nvPr/>
          </p:nvSpPr>
          <p:spPr>
            <a:xfrm>
              <a:off x="383853" y="409573"/>
              <a:ext cx="4092208" cy="39509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5400000" sx="102000" sy="102000" algn="t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TextBox 1">
              <a:hlinkClick r:id="rId21"/>
            </p:cNvPr>
            <p:cNvSpPr txBox="1"/>
            <p:nvPr/>
          </p:nvSpPr>
          <p:spPr>
            <a:xfrm>
              <a:off x="928192" y="3420340"/>
              <a:ext cx="3185487" cy="6410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万物</a:t>
              </a: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云</a:t>
              </a:r>
              <a:endPara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  <a:p>
              <a:pPr algn="ctr">
                <a:lnSpc>
                  <a:spcPts val="2160"/>
                </a:lnSpc>
              </a:pP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智能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硬件大数据免费托管平台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  <p:pic>
          <p:nvPicPr>
            <p:cNvPr id="1048" name="Picture 24" descr="F:\大数据挖掘平台\物联网大数据平台\logo_bate_homeaaa.png">
              <a:hlinkClick r:id="rId21"/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5082" y="595308"/>
              <a:ext cx="1809750" cy="523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C:\Users\Administrator\Desktop\TIM截图20180706145956.png">
              <a:hlinkClick r:id="rId21"/>
            </p:cNvPr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853" y="1263318"/>
              <a:ext cx="4092208" cy="2034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组合 16"/>
          <p:cNvGrpSpPr/>
          <p:nvPr/>
        </p:nvGrpSpPr>
        <p:grpSpPr>
          <a:xfrm>
            <a:off x="4683554" y="619673"/>
            <a:ext cx="4092258" cy="3950990"/>
            <a:chOff x="4683442" y="409573"/>
            <a:chExt cx="4092258" cy="3950990"/>
          </a:xfrm>
        </p:grpSpPr>
        <p:sp>
          <p:nvSpPr>
            <p:cNvPr id="37" name="矩形 36">
              <a:hlinkClick r:id="rId24"/>
            </p:cNvPr>
            <p:cNvSpPr/>
            <p:nvPr/>
          </p:nvSpPr>
          <p:spPr>
            <a:xfrm>
              <a:off x="4683492" y="409573"/>
              <a:ext cx="4092208" cy="39509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5400000" sx="102000" sy="102000" algn="t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TextBox 4">
              <a:hlinkClick r:id="rId24"/>
            </p:cNvPr>
            <p:cNvSpPr txBox="1"/>
            <p:nvPr/>
          </p:nvSpPr>
          <p:spPr>
            <a:xfrm>
              <a:off x="5376230" y="3420340"/>
              <a:ext cx="2723823" cy="6565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环境</a:t>
              </a: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云</a:t>
              </a:r>
              <a:endPara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  <a:p>
              <a:pPr algn="ctr">
                <a:lnSpc>
                  <a:spcPts val="2160"/>
                </a:lnSpc>
              </a:pP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环境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大数据开放</a:t>
              </a: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共享平台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1050" name="Picture 26" descr="F:\大数据挖掘平台\环境云\环境云logo.png">
              <a:hlinkClick r:id="rId24"/>
            </p:cNvPr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5807" y="514623"/>
              <a:ext cx="1630844" cy="799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Administrator\Desktop\TIM截图20180706145922.png">
              <a:hlinkClick r:id="rId24"/>
            </p:cNvPr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3442" y="1263318"/>
              <a:ext cx="4075113" cy="2034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2" name="TextBox 41"/>
          <p:cNvSpPr txBox="1"/>
          <p:nvPr/>
        </p:nvSpPr>
        <p:spPr>
          <a:xfrm>
            <a:off x="374194" y="125756"/>
            <a:ext cx="1402080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2">
                    <a:lumMod val="50000"/>
                  </a:schemeClr>
                </a:solidFill>
              </a:rPr>
              <a:t>网站推荐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  <a:p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997136"/>
            <a:ext cx="7084431" cy="1791128"/>
            <a:chOff x="-1" y="2037922"/>
            <a:chExt cx="12192763" cy="1791128"/>
          </a:xfrm>
        </p:grpSpPr>
        <p:sp>
          <p:nvSpPr>
            <p:cNvPr id="3" name="矩形 2"/>
            <p:cNvSpPr/>
            <p:nvPr/>
          </p:nvSpPr>
          <p:spPr>
            <a:xfrm>
              <a:off x="762" y="2038350"/>
              <a:ext cx="12192000" cy="17907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762" y="2037922"/>
              <a:ext cx="12192000" cy="72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-1" y="3752264"/>
              <a:ext cx="12192000" cy="72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391"/>
          <a:stretch>
            <a:fillRect/>
          </a:stretch>
        </p:blipFill>
        <p:spPr>
          <a:xfrm flipH="1">
            <a:off x="6143625" y="0"/>
            <a:ext cx="3000375" cy="6858000"/>
          </a:xfrm>
          <a:prstGeom prst="rect">
            <a:avLst/>
          </a:prstGeom>
        </p:spPr>
      </p:pic>
      <p:sp>
        <p:nvSpPr>
          <p:cNvPr id="7" name="文本框 5"/>
          <p:cNvSpPr txBox="1"/>
          <p:nvPr/>
        </p:nvSpPr>
        <p:spPr>
          <a:xfrm>
            <a:off x="1371600" y="2328817"/>
            <a:ext cx="41857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spc="600" dirty="0" smtClean="0">
                <a:solidFill>
                  <a:schemeClr val="bg1"/>
                </a:solidFill>
              </a:rPr>
              <a:t>感谢聆听</a:t>
            </a:r>
            <a:endParaRPr lang="zh-CN" altLang="en-US" sz="7200" spc="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28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33" name="31 CuadroTexto"/>
          <p:cNvSpPr txBox="1"/>
          <p:nvPr/>
        </p:nvSpPr>
        <p:spPr>
          <a:xfrm>
            <a:off x="4729199" y="6267161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altLang="zh-CN" sz="1200" b="1" dirty="0">
                <a:solidFill>
                  <a:schemeClr val="bg1">
                    <a:lumMod val="50000"/>
                  </a:schemeClr>
                </a:solidFill>
              </a:rPr>
              <a:t>4</a:t>
            </a:r>
            <a:r>
              <a:rPr lang="en-US" altLang="es-HN" sz="1200" b="1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lang="en-US" altLang="es-HN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7" name="文本框 40"/>
          <p:cNvSpPr txBox="1"/>
          <p:nvPr/>
        </p:nvSpPr>
        <p:spPr>
          <a:xfrm>
            <a:off x="399253" y="843230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3D89BC"/>
                </a:solidFill>
              </a:rPr>
              <a:t>4.1.3 </a:t>
            </a:r>
            <a:r>
              <a:rPr lang="zh-CN" altLang="en-US" b="1" dirty="0" smtClean="0">
                <a:solidFill>
                  <a:srgbClr val="3D89BC"/>
                </a:solidFill>
              </a:rPr>
              <a:t>数据</a:t>
            </a:r>
            <a:r>
              <a:rPr lang="zh-CN" altLang="en-US" b="1" dirty="0">
                <a:solidFill>
                  <a:srgbClr val="3D89BC"/>
                </a:solidFill>
              </a:rPr>
              <a:t>分类</a:t>
            </a:r>
            <a:endParaRPr lang="zh-CN" altLang="en-US" b="1" dirty="0">
              <a:solidFill>
                <a:srgbClr val="3D89BC"/>
              </a:solidFill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293525" y="946406"/>
            <a:ext cx="127327" cy="1273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" name="矩形 11"/>
          <p:cNvSpPr/>
          <p:nvPr/>
        </p:nvSpPr>
        <p:spPr>
          <a:xfrm>
            <a:off x="399253" y="1306926"/>
            <a:ext cx="82173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600" dirty="0"/>
              <a:t>对于信息可视化中数据类型的划分，从数据可视化类型出发研究可视化过程，可以参考基于任务分类学的数据类型（</a:t>
            </a:r>
            <a:r>
              <a:rPr lang="en-US" altLang="zh-CN" sz="1600" dirty="0"/>
              <a:t>TTT, data Type by Task Taxonomy</a:t>
            </a:r>
            <a:r>
              <a:rPr lang="zh-CN" altLang="zh-CN" sz="1600" dirty="0"/>
              <a:t>）。</a:t>
            </a:r>
            <a:r>
              <a:rPr lang="en-US" altLang="zh-CN" sz="1600" dirty="0"/>
              <a:t>TTT </a:t>
            </a:r>
            <a:r>
              <a:rPr lang="zh-CN" altLang="zh-CN" sz="1600" dirty="0"/>
              <a:t>定义了</a:t>
            </a:r>
            <a:r>
              <a:rPr lang="en-US" altLang="zh-CN" sz="1600" dirty="0"/>
              <a:t> 7 </a:t>
            </a:r>
            <a:r>
              <a:rPr lang="zh-CN" altLang="zh-CN" sz="1600" dirty="0"/>
              <a:t>种基本任务：总览、缩放、过滤、按需细化、关联、历史和提取；并将数据分为</a:t>
            </a:r>
            <a:r>
              <a:rPr lang="en-US" altLang="zh-CN" sz="1600" dirty="0"/>
              <a:t> 7 </a:t>
            </a:r>
            <a:r>
              <a:rPr lang="zh-CN" altLang="zh-CN" sz="1600" dirty="0"/>
              <a:t>类：一维线性数据、二维数据、三维数据、多维数据、时态数据、树型数据和网状</a:t>
            </a:r>
            <a:r>
              <a:rPr lang="zh-CN" altLang="zh-CN" sz="1600" dirty="0" smtClean="0"/>
              <a:t>数据</a:t>
            </a:r>
            <a:r>
              <a:rPr lang="zh-CN" altLang="en-US" sz="1600" dirty="0" smtClean="0"/>
              <a:t>。</a:t>
            </a:r>
            <a:endParaRPr lang="zh-CN" altLang="en-US" sz="1600" dirty="0"/>
          </a:p>
        </p:txBody>
      </p:sp>
      <p:grpSp>
        <p:nvGrpSpPr>
          <p:cNvPr id="23" name="组合 22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24" name="任意多边形 23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5" name="任意多边形 24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7" name="文本框 6"/>
          <p:cNvSpPr txBox="1"/>
          <p:nvPr/>
        </p:nvSpPr>
        <p:spPr>
          <a:xfrm>
            <a:off x="452232" y="173917"/>
            <a:ext cx="18742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>
                <a:solidFill>
                  <a:prstClr val="white"/>
                </a:solidFill>
              </a:rPr>
              <a:t>4.1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视觉编码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2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30" name="文本框 27"/>
          <p:cNvSpPr txBox="1"/>
          <p:nvPr/>
        </p:nvSpPr>
        <p:spPr>
          <a:xfrm>
            <a:off x="6630203" y="234392"/>
            <a:ext cx="248657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第四章 数据</a:t>
            </a:r>
            <a:r>
              <a:rPr lang="zh-CN" altLang="en-US" sz="1350" dirty="0">
                <a:solidFill>
                  <a:prstClr val="white"/>
                </a:solidFill>
              </a:rPr>
              <a:t>可视化的常用方法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pic>
        <p:nvPicPr>
          <p:cNvPr id="3074" name="Picture 2" descr="https://ss1.bdstatic.com/70cFuXSh_Q1YnxGkpoWK1HF6hhy/it/u=1803735324,254372105&amp;fm=27&amp;gp=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0" r="18648" b="9965"/>
          <a:stretch>
            <a:fillRect/>
          </a:stretch>
        </p:blipFill>
        <p:spPr bwMode="auto">
          <a:xfrm>
            <a:off x="758680" y="2933103"/>
            <a:ext cx="3287210" cy="315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s0.bdstatic.com/70cFvHSh_Q1YnxGkpoWK1HF6hhy/it/u=4081462099,1381596057&amp;fm=27&amp;gp=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0" t="5879" r="10088" b="17120"/>
          <a:stretch>
            <a:fillRect/>
          </a:stretch>
        </p:blipFill>
        <p:spPr bwMode="auto">
          <a:xfrm>
            <a:off x="5023372" y="2925727"/>
            <a:ext cx="3190052" cy="312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28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33" name="31 CuadroTexto"/>
          <p:cNvSpPr txBox="1"/>
          <p:nvPr/>
        </p:nvSpPr>
        <p:spPr>
          <a:xfrm>
            <a:off x="4729199" y="6267161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altLang="zh-CN" sz="1200" b="1" dirty="0">
                <a:solidFill>
                  <a:schemeClr val="bg1">
                    <a:lumMod val="50000"/>
                  </a:schemeClr>
                </a:solidFill>
              </a:rPr>
              <a:t>4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7" name="文本框 40"/>
          <p:cNvSpPr txBox="1"/>
          <p:nvPr/>
        </p:nvSpPr>
        <p:spPr>
          <a:xfrm>
            <a:off x="399253" y="843230"/>
            <a:ext cx="3352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3D89BC"/>
                </a:solidFill>
              </a:rPr>
              <a:t>4.1.4 </a:t>
            </a:r>
            <a:r>
              <a:rPr lang="zh-CN" altLang="en-US" b="1" dirty="0" smtClean="0">
                <a:solidFill>
                  <a:srgbClr val="3D89BC"/>
                </a:solidFill>
              </a:rPr>
              <a:t>常用</a:t>
            </a:r>
            <a:r>
              <a:rPr lang="zh-CN" altLang="en-US" b="1" dirty="0">
                <a:solidFill>
                  <a:srgbClr val="3D89BC"/>
                </a:solidFill>
              </a:rPr>
              <a:t>的复杂数据处理方法</a:t>
            </a:r>
            <a:endParaRPr lang="zh-CN" altLang="en-US" b="1" dirty="0">
              <a:solidFill>
                <a:srgbClr val="3D89BC"/>
              </a:solidFill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293525" y="946406"/>
            <a:ext cx="127327" cy="1273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" name="矩形 11"/>
          <p:cNvSpPr/>
          <p:nvPr/>
        </p:nvSpPr>
        <p:spPr>
          <a:xfrm>
            <a:off x="399253" y="1378646"/>
            <a:ext cx="8217315" cy="1526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/>
              <a:t>通过实验测量、计算机仿真、网络数据传输和文件输入</a:t>
            </a:r>
            <a:r>
              <a:rPr lang="en-US" altLang="zh-CN" sz="1600" dirty="0"/>
              <a:t>/</a:t>
            </a:r>
            <a:r>
              <a:rPr lang="zh-CN" altLang="en-US" sz="1600" dirty="0"/>
              <a:t>输出等方法获取数据之后，通常要对复杂数据进行预处理，常见数据</a:t>
            </a:r>
            <a:r>
              <a:rPr lang="zh-CN" altLang="en-US" sz="1600" dirty="0" smtClean="0"/>
              <a:t>操作</a:t>
            </a:r>
            <a:r>
              <a:rPr lang="zh-CN" altLang="en-US" sz="1600" dirty="0"/>
              <a:t>包括</a:t>
            </a:r>
            <a:r>
              <a:rPr lang="zh-CN" altLang="en-US" sz="1600" dirty="0" smtClean="0"/>
              <a:t>：</a:t>
            </a:r>
            <a:r>
              <a:rPr lang="zh-CN" altLang="zh-CN" sz="1600" dirty="0"/>
              <a:t>合并</a:t>
            </a:r>
            <a:r>
              <a:rPr lang="zh-CN" altLang="en-US" sz="1600" dirty="0"/>
              <a:t>、</a:t>
            </a:r>
            <a:r>
              <a:rPr lang="zh-CN" altLang="zh-CN" sz="1600" dirty="0"/>
              <a:t>采样</a:t>
            </a:r>
            <a:r>
              <a:rPr lang="zh-CN" altLang="en-US" sz="1600" dirty="0"/>
              <a:t>、</a:t>
            </a:r>
            <a:r>
              <a:rPr lang="zh-CN" altLang="zh-CN" sz="1600" dirty="0"/>
              <a:t>降维</a:t>
            </a:r>
            <a:r>
              <a:rPr lang="zh-CN" altLang="en-US" sz="1600" dirty="0"/>
              <a:t>、</a:t>
            </a:r>
            <a:r>
              <a:rPr lang="zh-CN" altLang="zh-CN" sz="1600" dirty="0"/>
              <a:t>特征子集选择</a:t>
            </a:r>
            <a:r>
              <a:rPr lang="zh-CN" altLang="en-US" sz="1600" dirty="0"/>
              <a:t>、</a:t>
            </a:r>
            <a:r>
              <a:rPr lang="zh-CN" altLang="zh-CN" sz="1600" dirty="0"/>
              <a:t>特征生成</a:t>
            </a:r>
            <a:r>
              <a:rPr lang="zh-CN" altLang="en-US" sz="1600" dirty="0"/>
              <a:t>、</a:t>
            </a:r>
            <a:r>
              <a:rPr lang="zh-CN" altLang="zh-CN" sz="1600" dirty="0"/>
              <a:t>离散化与二值化</a:t>
            </a:r>
            <a:r>
              <a:rPr lang="zh-CN" altLang="en-US" sz="1600" dirty="0"/>
              <a:t>、</a:t>
            </a:r>
            <a:r>
              <a:rPr lang="zh-CN" altLang="zh-CN" sz="1600" dirty="0"/>
              <a:t>属性变换</a:t>
            </a:r>
            <a:r>
              <a:rPr lang="zh-CN" altLang="en-US" sz="1600" dirty="0"/>
              <a:t>。</a:t>
            </a:r>
            <a:endParaRPr lang="zh-CN" altLang="zh-CN" sz="1600" dirty="0"/>
          </a:p>
          <a:p>
            <a:pPr>
              <a:lnSpc>
                <a:spcPct val="150000"/>
              </a:lnSpc>
            </a:pPr>
            <a:endParaRPr lang="zh-CN" altLang="en-US" sz="1600" dirty="0"/>
          </a:p>
        </p:txBody>
      </p:sp>
      <p:grpSp>
        <p:nvGrpSpPr>
          <p:cNvPr id="23" name="组合 22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24" name="任意多边形 23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5" name="任意多边形 24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7" name="文本框 6"/>
          <p:cNvSpPr txBox="1"/>
          <p:nvPr/>
        </p:nvSpPr>
        <p:spPr>
          <a:xfrm>
            <a:off x="452232" y="173917"/>
            <a:ext cx="18742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>
                <a:solidFill>
                  <a:prstClr val="white"/>
                </a:solidFill>
              </a:rPr>
              <a:t>4.1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视觉编码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2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30" name="文本框 27"/>
          <p:cNvSpPr txBox="1"/>
          <p:nvPr/>
        </p:nvSpPr>
        <p:spPr>
          <a:xfrm>
            <a:off x="6630203" y="234392"/>
            <a:ext cx="248657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第四章 数据</a:t>
            </a:r>
            <a:r>
              <a:rPr lang="zh-CN" altLang="en-US" sz="1350" dirty="0">
                <a:solidFill>
                  <a:prstClr val="white"/>
                </a:solidFill>
              </a:rPr>
              <a:t>可视化的常用方法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pic>
        <p:nvPicPr>
          <p:cNvPr id="1026" name="Picture 2" descr="https://sensorsdata.cn/assets/img/finance/s1_d4bab3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427" y="2560180"/>
            <a:ext cx="4929058" cy="3286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组合 72"/>
          <p:cNvGrpSpPr/>
          <p:nvPr/>
        </p:nvGrpSpPr>
        <p:grpSpPr>
          <a:xfrm>
            <a:off x="690257" y="966177"/>
            <a:ext cx="7832784" cy="781050"/>
            <a:chOff x="2788580" y="1152524"/>
            <a:chExt cx="3730770" cy="781050"/>
          </a:xfrm>
        </p:grpSpPr>
        <p:grpSp>
          <p:nvGrpSpPr>
            <p:cNvPr id="6" name="组合 5"/>
            <p:cNvGrpSpPr/>
            <p:nvPr/>
          </p:nvGrpSpPr>
          <p:grpSpPr>
            <a:xfrm>
              <a:off x="2788580" y="1152524"/>
              <a:ext cx="3730770" cy="781050"/>
              <a:chOff x="3725790" y="847725"/>
              <a:chExt cx="3730770" cy="78105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3725790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2" name="任意多边形 11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直角三角形 12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 flipH="1">
                <a:off x="6829425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0" name="任意多边形 9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直角三角形 10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9" name="矩形 8"/>
              <p:cNvSpPr/>
              <p:nvPr/>
            </p:nvSpPr>
            <p:spPr>
              <a:xfrm>
                <a:off x="4181475" y="847725"/>
                <a:ext cx="2819400" cy="609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4"/>
            <p:cNvSpPr txBox="1"/>
            <p:nvPr/>
          </p:nvSpPr>
          <p:spPr>
            <a:xfrm>
              <a:off x="3330827" y="1169836"/>
              <a:ext cx="24823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dirty="0" smtClean="0">
                  <a:solidFill>
                    <a:schemeClr val="accent4"/>
                  </a:solidFill>
                </a:rPr>
                <a:t>第四章　数据可视化的常用方法</a:t>
              </a:r>
              <a:endParaRPr lang="zh-CN" altLang="en-US" sz="2800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-7143" y="-9147"/>
            <a:ext cx="9158090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0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18775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30 CuadroTexto"/>
          <p:cNvSpPr txBox="1"/>
          <p:nvPr/>
        </p:nvSpPr>
        <p:spPr>
          <a:xfrm>
            <a:off x="4467225" y="6229887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34" name="31 CuadroTexto"/>
          <p:cNvSpPr txBox="1"/>
          <p:nvPr/>
        </p:nvSpPr>
        <p:spPr>
          <a:xfrm>
            <a:off x="4729199" y="6235357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schemeClr val="bg1">
                    <a:lumMod val="50000"/>
                  </a:schemeClr>
                </a:solidFill>
              </a:rPr>
              <a:t>4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lang="en-US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7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269575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269575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灯片编号占位符 5"/>
          <p:cNvSpPr txBox="1"/>
          <p:nvPr/>
        </p:nvSpPr>
        <p:spPr>
          <a:xfrm>
            <a:off x="2402285" y="619099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1754534" y="2462595"/>
            <a:ext cx="5721054" cy="3248955"/>
            <a:chOff x="1754534" y="2462595"/>
            <a:chExt cx="5721054" cy="3248955"/>
          </a:xfrm>
        </p:grpSpPr>
        <p:grpSp>
          <p:nvGrpSpPr>
            <p:cNvPr id="67" name="组合 66"/>
            <p:cNvGrpSpPr/>
            <p:nvPr/>
          </p:nvGrpSpPr>
          <p:grpSpPr>
            <a:xfrm>
              <a:off x="1754534" y="2462595"/>
              <a:ext cx="5693399" cy="415498"/>
              <a:chOff x="1807265" y="2462595"/>
              <a:chExt cx="5693399" cy="415498"/>
            </a:xfrm>
          </p:grpSpPr>
          <p:sp>
            <p:nvSpPr>
              <p:cNvPr id="47" name="圆角矩形 46"/>
              <p:cNvSpPr/>
              <p:nvPr/>
            </p:nvSpPr>
            <p:spPr>
              <a:xfrm>
                <a:off x="1807265" y="2478527"/>
                <a:ext cx="5693399" cy="394154"/>
              </a:xfrm>
              <a:prstGeom prst="roundRect">
                <a:avLst>
                  <a:gd name="adj" fmla="val 20658"/>
                </a:avLst>
              </a:prstGeom>
              <a:solidFill>
                <a:srgbClr val="E6E6E6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1883286" y="2462595"/>
                <a:ext cx="950901" cy="415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100" spc="225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4.1</a:t>
                </a:r>
                <a:r>
                  <a:rPr lang="zh-CN" altLang="en-US" sz="2100" spc="225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　</a:t>
                </a:r>
                <a:endParaRPr lang="zh-CN" altLang="en-US" sz="2100" spc="225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8" name="组合 67"/>
            <p:cNvGrpSpPr/>
            <p:nvPr/>
          </p:nvGrpSpPr>
          <p:grpSpPr>
            <a:xfrm>
              <a:off x="1754534" y="3012285"/>
              <a:ext cx="5693399" cy="426278"/>
              <a:chOff x="1807265" y="2935089"/>
              <a:chExt cx="5693399" cy="426278"/>
            </a:xfrm>
          </p:grpSpPr>
          <p:sp>
            <p:nvSpPr>
              <p:cNvPr id="49" name="圆角矩形 48"/>
              <p:cNvSpPr/>
              <p:nvPr/>
            </p:nvSpPr>
            <p:spPr>
              <a:xfrm>
                <a:off x="1807265" y="2935089"/>
                <a:ext cx="5693399" cy="394200"/>
              </a:xfrm>
              <a:prstGeom prst="roundRect">
                <a:avLst>
                  <a:gd name="adj" fmla="val 20658"/>
                </a:avLst>
              </a:prstGeom>
              <a:solidFill>
                <a:srgbClr val="3D89BC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/>
              </a:p>
            </p:txBody>
          </p:sp>
          <p:sp>
            <p:nvSpPr>
              <p:cNvPr id="50" name="矩形 49"/>
              <p:cNvSpPr/>
              <p:nvPr/>
            </p:nvSpPr>
            <p:spPr>
              <a:xfrm>
                <a:off x="1881814" y="2945869"/>
                <a:ext cx="3554178" cy="415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100" spc="225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4.2  </a:t>
                </a:r>
                <a:r>
                  <a:rPr lang="zh-CN" altLang="en-US" sz="2100" spc="225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统计图表可视化方法</a:t>
                </a:r>
                <a:endParaRPr lang="zh-CN" altLang="en-US" sz="2100" spc="2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9" name="组合 68"/>
            <p:cNvGrpSpPr/>
            <p:nvPr/>
          </p:nvGrpSpPr>
          <p:grpSpPr>
            <a:xfrm>
              <a:off x="1754534" y="3572755"/>
              <a:ext cx="5693399" cy="426278"/>
              <a:chOff x="1807265" y="3400693"/>
              <a:chExt cx="5693399" cy="426278"/>
            </a:xfrm>
          </p:grpSpPr>
          <p:sp>
            <p:nvSpPr>
              <p:cNvPr id="51" name="圆角矩形 50"/>
              <p:cNvSpPr/>
              <p:nvPr/>
            </p:nvSpPr>
            <p:spPr>
              <a:xfrm>
                <a:off x="1807265" y="3400693"/>
                <a:ext cx="5693399" cy="394200"/>
              </a:xfrm>
              <a:prstGeom prst="roundRect">
                <a:avLst>
                  <a:gd name="adj" fmla="val 20658"/>
                </a:avLst>
              </a:prstGeom>
              <a:solidFill>
                <a:srgbClr val="E6E6E6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/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1881814" y="3411473"/>
                <a:ext cx="2659702" cy="415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100" spc="225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4.3  </a:t>
                </a:r>
                <a:r>
                  <a:rPr lang="zh-CN" altLang="en-US" sz="2100" spc="225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图可视化方法</a:t>
                </a:r>
                <a:endPara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72" name="组合 71"/>
            <p:cNvGrpSpPr/>
            <p:nvPr/>
          </p:nvGrpSpPr>
          <p:grpSpPr>
            <a:xfrm>
              <a:off x="1764957" y="4132983"/>
              <a:ext cx="5693399" cy="416348"/>
              <a:chOff x="1777933" y="3664479"/>
              <a:chExt cx="5693399" cy="416348"/>
            </a:xfrm>
          </p:grpSpPr>
          <p:sp>
            <p:nvSpPr>
              <p:cNvPr id="65" name="圆角矩形 64"/>
              <p:cNvSpPr/>
              <p:nvPr/>
            </p:nvSpPr>
            <p:spPr>
              <a:xfrm>
                <a:off x="1777933" y="3664479"/>
                <a:ext cx="5693399" cy="394200"/>
              </a:xfrm>
              <a:prstGeom prst="roundRect">
                <a:avLst>
                  <a:gd name="adj" fmla="val 20658"/>
                </a:avLst>
              </a:prstGeom>
              <a:solidFill>
                <a:srgbClr val="E6E6E6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1842734" y="3665329"/>
                <a:ext cx="4448654" cy="415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100" spc="225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4.4  </a:t>
                </a:r>
                <a:r>
                  <a:rPr lang="zh-CN" altLang="en-US" sz="2100" spc="225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可视化分析方法的常用算法</a:t>
                </a:r>
                <a:endPara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" name="矩形 3"/>
            <p:cNvSpPr/>
            <p:nvPr/>
          </p:nvSpPr>
          <p:spPr>
            <a:xfrm>
              <a:off x="2584630" y="2472901"/>
              <a:ext cx="1377300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100" spc="225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视觉编码</a:t>
              </a:r>
              <a:endParaRPr lang="zh-CN" altLang="en-US" sz="2100" spc="22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3" name="组合 42"/>
            <p:cNvGrpSpPr/>
            <p:nvPr/>
          </p:nvGrpSpPr>
          <p:grpSpPr>
            <a:xfrm>
              <a:off x="1771766" y="4703170"/>
              <a:ext cx="5693399" cy="426278"/>
              <a:chOff x="1807265" y="3400693"/>
              <a:chExt cx="5693399" cy="426278"/>
            </a:xfrm>
          </p:grpSpPr>
          <p:sp>
            <p:nvSpPr>
              <p:cNvPr id="44" name="圆角矩形 43"/>
              <p:cNvSpPr/>
              <p:nvPr/>
            </p:nvSpPr>
            <p:spPr>
              <a:xfrm>
                <a:off x="1807265" y="3400693"/>
                <a:ext cx="5693399" cy="394200"/>
              </a:xfrm>
              <a:prstGeom prst="roundRect">
                <a:avLst>
                  <a:gd name="adj" fmla="val 20658"/>
                </a:avLst>
              </a:prstGeom>
              <a:solidFill>
                <a:srgbClr val="E6E6E6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/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1881814" y="3411473"/>
                <a:ext cx="3256020" cy="415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100" spc="225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4.5  </a:t>
                </a:r>
                <a:r>
                  <a:rPr lang="zh-CN" altLang="en-US" sz="2100" spc="225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可视化方法的选择</a:t>
                </a:r>
                <a:endPara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1782189" y="5295202"/>
              <a:ext cx="5693399" cy="416348"/>
              <a:chOff x="1777933" y="3664479"/>
              <a:chExt cx="5693399" cy="416348"/>
            </a:xfrm>
          </p:grpSpPr>
          <p:sp>
            <p:nvSpPr>
              <p:cNvPr id="53" name="圆角矩形 52"/>
              <p:cNvSpPr/>
              <p:nvPr/>
            </p:nvSpPr>
            <p:spPr>
              <a:xfrm>
                <a:off x="1777933" y="3664479"/>
                <a:ext cx="5693399" cy="394200"/>
              </a:xfrm>
              <a:prstGeom prst="roundRect">
                <a:avLst>
                  <a:gd name="adj" fmla="val 20658"/>
                </a:avLst>
              </a:prstGeom>
              <a:solidFill>
                <a:srgbClr val="E6E6E6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54" name="矩形 53"/>
              <p:cNvSpPr/>
              <p:nvPr/>
            </p:nvSpPr>
            <p:spPr>
              <a:xfrm>
                <a:off x="1842734" y="3665329"/>
                <a:ext cx="780983" cy="415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100" spc="225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习题</a:t>
                </a:r>
                <a:endPara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35" name="矩形 34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347402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4.2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统计图表</a:t>
            </a:r>
            <a:r>
              <a:rPr lang="zh-CN" altLang="en-US" sz="2100" b="1" spc="225" dirty="0">
                <a:solidFill>
                  <a:prstClr val="white"/>
                </a:solidFill>
              </a:rPr>
              <a:t>可视化方法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pic>
        <p:nvPicPr>
          <p:cNvPr id="28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33" name="31 CuadroTexto"/>
          <p:cNvSpPr txBox="1"/>
          <p:nvPr/>
        </p:nvSpPr>
        <p:spPr>
          <a:xfrm>
            <a:off x="4729199" y="6267161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altLang="zh-CN" sz="1200" b="1" dirty="0">
                <a:solidFill>
                  <a:schemeClr val="bg1">
                    <a:lumMod val="50000"/>
                  </a:schemeClr>
                </a:solidFill>
              </a:rPr>
              <a:t>4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4" name="文本框 27"/>
          <p:cNvSpPr txBox="1"/>
          <p:nvPr/>
        </p:nvSpPr>
        <p:spPr>
          <a:xfrm>
            <a:off x="6630203" y="234392"/>
            <a:ext cx="248657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第四章 数据</a:t>
            </a:r>
            <a:r>
              <a:rPr lang="zh-CN" altLang="en-US" sz="1350" dirty="0">
                <a:solidFill>
                  <a:prstClr val="white"/>
                </a:solidFill>
              </a:rPr>
              <a:t>可视化的常用方法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26" name="文本框 40"/>
          <p:cNvSpPr txBox="1"/>
          <p:nvPr/>
        </p:nvSpPr>
        <p:spPr>
          <a:xfrm>
            <a:off x="399253" y="84323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3D89BC"/>
                </a:solidFill>
              </a:rPr>
              <a:t>4.2.1 </a:t>
            </a:r>
            <a:r>
              <a:rPr lang="zh-CN" altLang="en-US" b="1" dirty="0" smtClean="0">
                <a:solidFill>
                  <a:srgbClr val="3D89BC"/>
                </a:solidFill>
              </a:rPr>
              <a:t>柱状图</a:t>
            </a:r>
            <a:endParaRPr lang="zh-CN" altLang="en-US" b="1" dirty="0">
              <a:solidFill>
                <a:srgbClr val="3D89BC"/>
              </a:solidFill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293525" y="946406"/>
            <a:ext cx="127327" cy="1273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9" name="矩形 28"/>
          <p:cNvSpPr/>
          <p:nvPr/>
        </p:nvSpPr>
        <p:spPr>
          <a:xfrm>
            <a:off x="399253" y="1378646"/>
            <a:ext cx="82173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/>
              <a:t>柱状图（</a:t>
            </a:r>
            <a:r>
              <a:rPr lang="en-US" altLang="zh-CN" sz="1600" dirty="0"/>
              <a:t>bar chart</a:t>
            </a:r>
            <a:r>
              <a:rPr lang="zh-CN" altLang="en-US" sz="1600" dirty="0"/>
              <a:t>），是一种以长方形的长度为变量的表达图形的统计报告</a:t>
            </a:r>
            <a:r>
              <a:rPr lang="zh-CN" altLang="en-US" sz="1600" dirty="0" smtClean="0"/>
              <a:t>图。</a:t>
            </a:r>
            <a:endParaRPr lang="zh-CN" altLang="en-US" sz="1600" dirty="0"/>
          </a:p>
          <a:p>
            <a:pPr>
              <a:lnSpc>
                <a:spcPct val="150000"/>
              </a:lnSpc>
            </a:pPr>
            <a:r>
              <a:rPr lang="zh-CN" altLang="en-US" sz="1600" dirty="0"/>
              <a:t>优势：柱状图利用柱子的高度，反映数据的差异，肉眼对高度差异很敏感。</a:t>
            </a:r>
            <a:endParaRPr lang="zh-CN" altLang="en-US" sz="1600" dirty="0"/>
          </a:p>
          <a:p>
            <a:pPr>
              <a:lnSpc>
                <a:spcPct val="150000"/>
              </a:lnSpc>
            </a:pPr>
            <a:r>
              <a:rPr lang="zh-CN" altLang="en-US" sz="1600" dirty="0"/>
              <a:t>劣势：柱状图的局限在于只适用中小规模的数据</a:t>
            </a:r>
            <a:r>
              <a:rPr lang="zh-CN" altLang="en-US" sz="1600" dirty="0" smtClean="0"/>
              <a:t>集。</a:t>
            </a:r>
            <a:endParaRPr lang="zh-CN" altLang="zh-CN" sz="1600" dirty="0" smtClean="0"/>
          </a:p>
          <a:p>
            <a:pPr>
              <a:lnSpc>
                <a:spcPct val="150000"/>
              </a:lnSpc>
            </a:pPr>
            <a:endParaRPr lang="zh-CN" altLang="en-US" sz="1600" dirty="0"/>
          </a:p>
        </p:txBody>
      </p:sp>
      <p:sp>
        <p:nvSpPr>
          <p:cNvPr id="40" name="TextBox 22"/>
          <p:cNvSpPr txBox="1"/>
          <p:nvPr/>
        </p:nvSpPr>
        <p:spPr>
          <a:xfrm>
            <a:off x="338382" y="2697854"/>
            <a:ext cx="250342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b="1" dirty="0" smtClean="0">
                <a:solidFill>
                  <a:srgbClr val="3D89BC"/>
                </a:solidFill>
              </a:rPr>
              <a:t> 1</a:t>
            </a:r>
            <a:r>
              <a:rPr lang="zh-CN" altLang="en-US" b="1" dirty="0">
                <a:solidFill>
                  <a:srgbClr val="3D89BC"/>
                </a:solidFill>
              </a:rPr>
              <a:t>、传统二维柱状图</a:t>
            </a:r>
            <a:endParaRPr lang="zh-CN" altLang="en-US" b="1" dirty="0">
              <a:solidFill>
                <a:srgbClr val="3D89BC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427194" y="3076315"/>
            <a:ext cx="8327826" cy="1156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/>
              <a:t>传统柱状图一般用于表示客观事物的绝对数量的比较或者变化规律，用于显示一段时间内数据的变化，或者显示不同项目之间的</a:t>
            </a:r>
            <a:r>
              <a:rPr lang="zh-CN" altLang="en-US" sz="1600" dirty="0" smtClean="0"/>
              <a:t>对比，分为：二维</a:t>
            </a:r>
            <a:r>
              <a:rPr lang="zh-CN" altLang="en-US" sz="1600" dirty="0"/>
              <a:t>簇状</a:t>
            </a:r>
            <a:r>
              <a:rPr lang="zh-CN" altLang="en-US" sz="1600" dirty="0" smtClean="0"/>
              <a:t>柱形图、二</a:t>
            </a:r>
            <a:r>
              <a:rPr lang="zh-CN" altLang="en-US" sz="1600" dirty="0"/>
              <a:t>维堆积</a:t>
            </a:r>
            <a:r>
              <a:rPr lang="zh-CN" altLang="en-US" sz="1600" dirty="0" smtClean="0"/>
              <a:t>柱形图、二</a:t>
            </a:r>
            <a:r>
              <a:rPr lang="zh-CN" altLang="en-US" sz="1600" dirty="0"/>
              <a:t>维百分比堆积</a:t>
            </a:r>
            <a:r>
              <a:rPr lang="zh-CN" altLang="en-US" sz="1600" dirty="0" smtClean="0"/>
              <a:t>柱形图</a:t>
            </a:r>
            <a:r>
              <a:rPr lang="zh-CN" altLang="zh-CN" sz="1600" dirty="0" smtClean="0"/>
              <a:t>。</a:t>
            </a:r>
            <a:endParaRPr lang="zh-CN" altLang="en-US" sz="1600" dirty="0"/>
          </a:p>
        </p:txBody>
      </p:sp>
      <p:pic>
        <p:nvPicPr>
          <p:cNvPr id="1027" name="图片 6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82" y="4267514"/>
            <a:ext cx="2704694" cy="1602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图片 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175" y="4115007"/>
            <a:ext cx="2524742" cy="1851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图4-3 (c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818" y="4032796"/>
            <a:ext cx="24447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347402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4.2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统计图表</a:t>
            </a:r>
            <a:r>
              <a:rPr lang="zh-CN" altLang="en-US" sz="2100" b="1" spc="225" dirty="0">
                <a:solidFill>
                  <a:prstClr val="white"/>
                </a:solidFill>
              </a:rPr>
              <a:t>可视化方法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pic>
        <p:nvPicPr>
          <p:cNvPr id="28" name="27 Image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6250579"/>
            <a:ext cx="3635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30 CuadroTexto"/>
          <p:cNvSpPr txBox="1"/>
          <p:nvPr/>
        </p:nvSpPr>
        <p:spPr>
          <a:xfrm>
            <a:off x="4467225" y="6261691"/>
            <a:ext cx="315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</a:t>
            </a:r>
            <a:endParaRPr lang="es-ES" sz="1200" b="1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33" name="31 CuadroTexto"/>
          <p:cNvSpPr txBox="1"/>
          <p:nvPr/>
        </p:nvSpPr>
        <p:spPr>
          <a:xfrm>
            <a:off x="4729199" y="6267161"/>
            <a:ext cx="370840" cy="2755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altLang="zh-CN" sz="1200" b="1" dirty="0">
                <a:solidFill>
                  <a:schemeClr val="bg1">
                    <a:lumMod val="50000"/>
                  </a:schemeClr>
                </a:solidFill>
              </a:rPr>
              <a:t>4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4" name="Imagen 2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019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Imagen 2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26681" y="6301379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灯片编号占位符 5"/>
          <p:cNvSpPr txBox="1"/>
          <p:nvPr/>
        </p:nvSpPr>
        <p:spPr>
          <a:xfrm>
            <a:off x="2402285" y="622279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730C6D-5BB4-4F63-9D16-9EBF769D35D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4" name="文本框 27"/>
          <p:cNvSpPr txBox="1"/>
          <p:nvPr/>
        </p:nvSpPr>
        <p:spPr>
          <a:xfrm>
            <a:off x="6630203" y="234392"/>
            <a:ext cx="248657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</a:rPr>
              <a:t>第四章 数据</a:t>
            </a:r>
            <a:r>
              <a:rPr lang="zh-CN" altLang="en-US" sz="1350" dirty="0">
                <a:solidFill>
                  <a:prstClr val="white"/>
                </a:solidFill>
              </a:rPr>
              <a:t>可视化的常用方法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26" name="文本框 40"/>
          <p:cNvSpPr txBox="1"/>
          <p:nvPr/>
        </p:nvSpPr>
        <p:spPr>
          <a:xfrm>
            <a:off x="399253" y="84323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3D89BC"/>
                </a:solidFill>
              </a:rPr>
              <a:t>4.2.1 </a:t>
            </a:r>
            <a:r>
              <a:rPr lang="zh-CN" altLang="en-US" b="1" dirty="0" smtClean="0">
                <a:solidFill>
                  <a:srgbClr val="3D89BC"/>
                </a:solidFill>
              </a:rPr>
              <a:t>柱状图</a:t>
            </a:r>
            <a:endParaRPr lang="zh-CN" altLang="en-US" b="1" dirty="0">
              <a:solidFill>
                <a:srgbClr val="3D89BC"/>
              </a:solidFill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293525" y="946406"/>
            <a:ext cx="127327" cy="12732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0" name="TextBox 22"/>
          <p:cNvSpPr txBox="1"/>
          <p:nvPr/>
        </p:nvSpPr>
        <p:spPr>
          <a:xfrm>
            <a:off x="338382" y="1335218"/>
            <a:ext cx="250342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b="1" dirty="0" smtClean="0">
                <a:solidFill>
                  <a:srgbClr val="3D89BC"/>
                </a:solidFill>
              </a:rPr>
              <a:t>2</a:t>
            </a:r>
            <a:r>
              <a:rPr lang="zh-CN" altLang="en-US" b="1" dirty="0">
                <a:solidFill>
                  <a:srgbClr val="3D89BC"/>
                </a:solidFill>
              </a:rPr>
              <a:t>、三维柱状</a:t>
            </a:r>
            <a:r>
              <a:rPr lang="zh-CN" altLang="en-US" b="1" dirty="0" smtClean="0">
                <a:solidFill>
                  <a:srgbClr val="3D89BC"/>
                </a:solidFill>
              </a:rPr>
              <a:t>图</a:t>
            </a:r>
            <a:endParaRPr lang="zh-CN" altLang="en-US" b="1" dirty="0">
              <a:solidFill>
                <a:srgbClr val="3D89BC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427194" y="1713679"/>
            <a:ext cx="83278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/>
              <a:t>三维柱状图的可视化效果更佳直观，而且能够在第三个坐标轴显示三维数据。三维柱状图采用柱体来量化数据，同时对柱体可以采用不用的颜色编码，来表述不同的</a:t>
            </a:r>
            <a:r>
              <a:rPr lang="zh-CN" altLang="en-US" sz="1600" dirty="0" smtClean="0"/>
              <a:t>变量</a:t>
            </a:r>
            <a:r>
              <a:rPr lang="zh-CN" altLang="zh-CN" sz="1600" dirty="0" smtClean="0"/>
              <a:t>。</a:t>
            </a:r>
            <a:endParaRPr lang="zh-CN" altLang="en-US" sz="1600" dirty="0"/>
          </a:p>
        </p:txBody>
      </p:sp>
      <p:pic>
        <p:nvPicPr>
          <p:cNvPr id="2051" name="图片 46" descr="说明: 1499137782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43" y="3336427"/>
            <a:ext cx="2469966" cy="1995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图片 4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645" y="2918561"/>
            <a:ext cx="2472345" cy="2656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663" y="3020742"/>
            <a:ext cx="2907024" cy="2452381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4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7313</Words>
  <Application>WPS 演示</Application>
  <PresentationFormat>全屏显示(4:3)</PresentationFormat>
  <Paragraphs>727</Paragraphs>
  <Slides>43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43</vt:i4>
      </vt:variant>
    </vt:vector>
  </HeadingPairs>
  <TitlesOfParts>
    <vt:vector size="50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http://www.deepbbs.org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cstor</dc:creator>
  <cp:lastModifiedBy>繁华忧伤</cp:lastModifiedBy>
  <cp:revision>454</cp:revision>
  <dcterms:created xsi:type="dcterms:W3CDTF">2015-11-23T03:31:00Z</dcterms:created>
  <dcterms:modified xsi:type="dcterms:W3CDTF">2018-12-25T07:58:54Z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2052-11.1.0.8214</vt:lpwstr>
  </property>
</Properties>
</file>